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35" r:id="rId2"/>
    <p:sldId id="333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51" r:id="rId15"/>
    <p:sldId id="352" r:id="rId16"/>
    <p:sldId id="349" r:id="rId17"/>
    <p:sldId id="353" r:id="rId18"/>
    <p:sldId id="354" r:id="rId19"/>
    <p:sldId id="355" r:id="rId20"/>
    <p:sldId id="356" r:id="rId21"/>
    <p:sldId id="350" r:id="rId22"/>
    <p:sldId id="358" r:id="rId23"/>
    <p:sldId id="357" r:id="rId24"/>
    <p:sldId id="34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36" r:id="rId36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9" autoAdjust="0"/>
    <p:restoredTop sz="94576" autoAdjust="0"/>
  </p:normalViewPr>
  <p:slideViewPr>
    <p:cSldViewPr>
      <p:cViewPr varScale="1">
        <p:scale>
          <a:sx n="28" d="100"/>
          <a:sy n="28" d="100"/>
        </p:scale>
        <p:origin x="-6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D888F-A31E-484A-98EB-1C115E31866C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B6FB9-263A-4EE0-BA75-30A41D2E6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4045-E2B4-438D-A456-DBF84F597F41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C592-D107-4102-A490-2AFF97DDE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1.png"/><Relationship Id="rId10" Type="http://schemas.openxmlformats.org/officeDocument/2006/relationships/image" Target="../media/image11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43.png"/><Relationship Id="rId5" Type="http://schemas.openxmlformats.org/officeDocument/2006/relationships/image" Target="../media/image30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0951" y="1752600"/>
            <a:ext cx="75227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FF00"/>
                </a:solidFill>
              </a:rPr>
              <a:t>Logika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Informatika</a:t>
            </a:r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XI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Karnaugh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Map &amp; </a:t>
            </a:r>
            <a:r>
              <a:rPr lang="en-US" sz="3200" b="1" dirty="0" err="1" smtClean="0">
                <a:solidFill>
                  <a:srgbClr val="FFFF00"/>
                </a:solidFill>
              </a:rPr>
              <a:t>Metode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Quine-McCluskey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4701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Teknik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Minimasi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Karnaugh</a:t>
            </a:r>
            <a:r>
              <a:rPr lang="en-US" sz="3000" b="1" dirty="0" smtClean="0"/>
              <a:t> Map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grpSp>
        <p:nvGrpSpPr>
          <p:cNvPr id="26" name="Group 50"/>
          <p:cNvGrpSpPr>
            <a:grpSpLocks/>
          </p:cNvGrpSpPr>
          <p:nvPr/>
        </p:nvGrpSpPr>
        <p:grpSpPr bwMode="auto">
          <a:xfrm>
            <a:off x="266700" y="1830406"/>
            <a:ext cx="3619500" cy="3276600"/>
            <a:chOff x="168" y="864"/>
            <a:chExt cx="2280" cy="2064"/>
          </a:xfrm>
        </p:grpSpPr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1934" y="2496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1473" y="2496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1013" y="2496"/>
              <a:ext cx="460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3200"/>
                <a:t>1</a:t>
              </a:r>
              <a:r>
                <a:rPr lang="en-US" sz="2000"/>
                <a:t> </a:t>
              </a: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552" y="2496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1934" y="2064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3200"/>
                <a:t> 1</a:t>
              </a:r>
            </a:p>
          </p:txBody>
        </p:sp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1473" y="2064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3200"/>
                <a:t>1 </a:t>
              </a:r>
            </a:p>
          </p:txBody>
        </p:sp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1013" y="2064"/>
              <a:ext cx="460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3200"/>
                <a:t>1 </a:t>
              </a:r>
            </a:p>
          </p:txBody>
        </p:sp>
        <p:sp>
          <p:nvSpPr>
            <p:cNvPr id="34" name="Rectangle 15"/>
            <p:cNvSpPr>
              <a:spLocks noChangeArrowheads="1"/>
            </p:cNvSpPr>
            <p:nvPr/>
          </p:nvSpPr>
          <p:spPr bwMode="auto">
            <a:xfrm>
              <a:off x="552" y="2064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1934" y="1632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3200"/>
                <a:t> 1</a:t>
              </a:r>
            </a:p>
          </p:txBody>
        </p:sp>
        <p:sp>
          <p:nvSpPr>
            <p:cNvPr id="36" name="Rectangle 17"/>
            <p:cNvSpPr>
              <a:spLocks noChangeArrowheads="1"/>
            </p:cNvSpPr>
            <p:nvPr/>
          </p:nvSpPr>
          <p:spPr bwMode="auto">
            <a:xfrm>
              <a:off x="1473" y="1632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3200"/>
                <a:t>1 </a:t>
              </a:r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1013" y="1632"/>
              <a:ext cx="460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3200"/>
                <a:t>1 </a:t>
              </a:r>
            </a:p>
          </p:txBody>
        </p:sp>
        <p:sp>
          <p:nvSpPr>
            <p:cNvPr id="38" name="Rectangle 19"/>
            <p:cNvSpPr>
              <a:spLocks noChangeArrowheads="1"/>
            </p:cNvSpPr>
            <p:nvPr/>
          </p:nvSpPr>
          <p:spPr bwMode="auto">
            <a:xfrm>
              <a:off x="552" y="1632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1934" y="1200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40" name="Rectangle 21"/>
            <p:cNvSpPr>
              <a:spLocks noChangeArrowheads="1"/>
            </p:cNvSpPr>
            <p:nvPr/>
          </p:nvSpPr>
          <p:spPr bwMode="auto">
            <a:xfrm>
              <a:off x="1473" y="1200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>
              <a:off x="1013" y="1200"/>
              <a:ext cx="460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  <a:r>
                <a:rPr lang="en-US" sz="3200"/>
                <a:t>1</a:t>
              </a:r>
            </a:p>
          </p:txBody>
        </p:sp>
        <p:sp>
          <p:nvSpPr>
            <p:cNvPr id="42" name="Rectangle 23"/>
            <p:cNvSpPr>
              <a:spLocks noChangeArrowheads="1"/>
            </p:cNvSpPr>
            <p:nvPr/>
          </p:nvSpPr>
          <p:spPr bwMode="auto">
            <a:xfrm>
              <a:off x="552" y="1200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>
              <a:off x="552" y="1200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5"/>
            <p:cNvSpPr>
              <a:spLocks noChangeShapeType="1"/>
            </p:cNvSpPr>
            <p:nvPr/>
          </p:nvSpPr>
          <p:spPr bwMode="auto">
            <a:xfrm>
              <a:off x="552" y="1632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>
              <a:off x="552" y="2064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>
              <a:off x="552" y="2496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552" y="292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>
              <a:off x="552" y="1200"/>
              <a:ext cx="0" cy="17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30"/>
            <p:cNvSpPr>
              <a:spLocks noChangeShapeType="1"/>
            </p:cNvSpPr>
            <p:nvPr/>
          </p:nvSpPr>
          <p:spPr bwMode="auto">
            <a:xfrm>
              <a:off x="1013" y="12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31"/>
            <p:cNvSpPr>
              <a:spLocks noChangeShapeType="1"/>
            </p:cNvSpPr>
            <p:nvPr/>
          </p:nvSpPr>
          <p:spPr bwMode="auto">
            <a:xfrm>
              <a:off x="1473" y="12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32"/>
            <p:cNvSpPr>
              <a:spLocks noChangeShapeType="1"/>
            </p:cNvSpPr>
            <p:nvPr/>
          </p:nvSpPr>
          <p:spPr bwMode="auto">
            <a:xfrm>
              <a:off x="1934" y="12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>
              <a:off x="2395" y="1200"/>
              <a:ext cx="0" cy="17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 Box 34"/>
            <p:cNvSpPr txBox="1">
              <a:spLocks noChangeArrowheads="1"/>
            </p:cNvSpPr>
            <p:nvPr/>
          </p:nvSpPr>
          <p:spPr bwMode="auto">
            <a:xfrm>
              <a:off x="552" y="950"/>
              <a:ext cx="18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3333FF"/>
                  </a:solidFill>
                </a:rPr>
                <a:t>  00        01       11       10</a:t>
              </a:r>
            </a:p>
          </p:txBody>
        </p:sp>
        <p:sp>
          <p:nvSpPr>
            <p:cNvPr id="67" name="Text Box 35"/>
            <p:cNvSpPr txBox="1">
              <a:spLocks noChangeArrowheads="1"/>
            </p:cNvSpPr>
            <p:nvPr/>
          </p:nvSpPr>
          <p:spPr bwMode="auto">
            <a:xfrm>
              <a:off x="283" y="1344"/>
              <a:ext cx="317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3333FF"/>
                  </a:solidFill>
                </a:rPr>
                <a:t>00</a:t>
              </a:r>
            </a:p>
            <a:p>
              <a:pPr algn="ctr" eaLnBrk="0" hangingPunct="0"/>
              <a:endParaRPr lang="en-US">
                <a:solidFill>
                  <a:srgbClr val="3333FF"/>
                </a:solidFill>
              </a:endParaRPr>
            </a:p>
            <a:p>
              <a:pPr algn="ctr" eaLnBrk="0" hangingPunct="0"/>
              <a:r>
                <a:rPr lang="en-US">
                  <a:solidFill>
                    <a:srgbClr val="3333FF"/>
                  </a:solidFill>
                </a:rPr>
                <a:t>01</a:t>
              </a:r>
            </a:p>
          </p:txBody>
        </p:sp>
        <p:cxnSp>
          <p:nvCxnSpPr>
            <p:cNvPr id="73" name="AutoShape 36"/>
            <p:cNvCxnSpPr>
              <a:cxnSpLocks noChangeShapeType="1"/>
            </p:cNvCxnSpPr>
            <p:nvPr/>
          </p:nvCxnSpPr>
          <p:spPr bwMode="auto">
            <a:xfrm flipH="1" flipV="1">
              <a:off x="360" y="1008"/>
              <a:ext cx="192" cy="1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4" name="Text Box 37"/>
            <p:cNvSpPr txBox="1">
              <a:spLocks noChangeArrowheads="1"/>
            </p:cNvSpPr>
            <p:nvPr/>
          </p:nvSpPr>
          <p:spPr bwMode="auto">
            <a:xfrm>
              <a:off x="360" y="864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yz</a:t>
              </a:r>
            </a:p>
          </p:txBody>
        </p:sp>
        <p:sp>
          <p:nvSpPr>
            <p:cNvPr id="75" name="Text Box 38"/>
            <p:cNvSpPr txBox="1">
              <a:spLocks noChangeArrowheads="1"/>
            </p:cNvSpPr>
            <p:nvPr/>
          </p:nvSpPr>
          <p:spPr bwMode="auto">
            <a:xfrm>
              <a:off x="168" y="1036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wx</a:t>
              </a:r>
            </a:p>
          </p:txBody>
        </p:sp>
        <p:sp>
          <p:nvSpPr>
            <p:cNvPr id="76" name="Text Box 40"/>
            <p:cNvSpPr txBox="1">
              <a:spLocks noChangeArrowheads="1"/>
            </p:cNvSpPr>
            <p:nvPr/>
          </p:nvSpPr>
          <p:spPr bwMode="auto">
            <a:xfrm>
              <a:off x="264" y="2208"/>
              <a:ext cx="317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3333FF"/>
                  </a:solidFill>
                </a:rPr>
                <a:t>11</a:t>
              </a:r>
            </a:p>
            <a:p>
              <a:pPr algn="ctr" eaLnBrk="0" hangingPunct="0"/>
              <a:endParaRPr lang="en-US">
                <a:solidFill>
                  <a:srgbClr val="3333FF"/>
                </a:solidFill>
              </a:endParaRPr>
            </a:p>
            <a:p>
              <a:pPr algn="ctr" eaLnBrk="0" hangingPunct="0"/>
              <a:r>
                <a:rPr lang="en-US">
                  <a:solidFill>
                    <a:srgbClr val="3333FF"/>
                  </a:solidFill>
                </a:rPr>
                <a:t>01</a:t>
              </a:r>
            </a:p>
          </p:txBody>
        </p:sp>
      </p:grpSp>
      <p:sp>
        <p:nvSpPr>
          <p:cNvPr id="77" name="AutoShape 41"/>
          <p:cNvSpPr>
            <a:spLocks noChangeArrowheads="1"/>
          </p:cNvSpPr>
          <p:nvPr/>
        </p:nvSpPr>
        <p:spPr bwMode="auto">
          <a:xfrm>
            <a:off x="2438400" y="3125806"/>
            <a:ext cx="131445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5334000" y="1754206"/>
            <a:ext cx="1295400" cy="2057401"/>
            <a:chOff x="5334000" y="1142984"/>
            <a:chExt cx="1295400" cy="2057401"/>
          </a:xfrm>
        </p:grpSpPr>
        <p:sp>
          <p:nvSpPr>
            <p:cNvPr id="79" name="Rectangle 5"/>
            <p:cNvSpPr>
              <a:spLocks noChangeArrowheads="1"/>
            </p:cNvSpPr>
            <p:nvPr/>
          </p:nvSpPr>
          <p:spPr bwMode="auto">
            <a:xfrm>
              <a:off x="6305560" y="1142984"/>
              <a:ext cx="228600" cy="167640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6"/>
            <p:cNvSpPr>
              <a:spLocks noChangeArrowheads="1"/>
            </p:cNvSpPr>
            <p:nvPr/>
          </p:nvSpPr>
          <p:spPr bwMode="auto">
            <a:xfrm>
              <a:off x="6000760" y="1142984"/>
              <a:ext cx="228600" cy="167640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5334000" y="1173147"/>
              <a:ext cx="1295400" cy="2027238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0   0   0   1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0   1   0   1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1   1   0   1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0   1   0   1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</a:rPr>
                <a:t>          y’  z</a:t>
              </a:r>
              <a:endParaRPr lang="en-US" dirty="0"/>
            </a:p>
          </p:txBody>
        </p:sp>
      </p:grpSp>
      <p:cxnSp>
        <p:nvCxnSpPr>
          <p:cNvPr id="82" name="AutoShape 43"/>
          <p:cNvCxnSpPr>
            <a:cxnSpLocks noChangeShapeType="1"/>
            <a:stCxn id="88" idx="0"/>
          </p:cNvCxnSpPr>
          <p:nvPr/>
        </p:nvCxnSpPr>
        <p:spPr bwMode="auto">
          <a:xfrm>
            <a:off x="1990725" y="2420956"/>
            <a:ext cx="3343275" cy="3778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grpSp>
        <p:nvGrpSpPr>
          <p:cNvPr id="83" name="Group 82"/>
          <p:cNvGrpSpPr/>
          <p:nvPr/>
        </p:nvGrpSpPr>
        <p:grpSpPr>
          <a:xfrm>
            <a:off x="6781800" y="4116406"/>
            <a:ext cx="1504976" cy="2027238"/>
            <a:chOff x="6781800" y="4116406"/>
            <a:chExt cx="1504976" cy="2027238"/>
          </a:xfrm>
        </p:grpSpPr>
        <p:sp>
          <p:nvSpPr>
            <p:cNvPr id="84" name="Rectangle 4"/>
            <p:cNvSpPr>
              <a:spLocks noChangeArrowheads="1"/>
            </p:cNvSpPr>
            <p:nvPr/>
          </p:nvSpPr>
          <p:spPr bwMode="auto">
            <a:xfrm>
              <a:off x="7034222" y="4192606"/>
              <a:ext cx="376244" cy="160020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3"/>
            <p:cNvSpPr>
              <a:spLocks noChangeArrowheads="1"/>
            </p:cNvSpPr>
            <p:nvPr/>
          </p:nvSpPr>
          <p:spPr bwMode="auto">
            <a:xfrm>
              <a:off x="7410466" y="4192606"/>
              <a:ext cx="376244" cy="160020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44"/>
            <p:cNvSpPr txBox="1">
              <a:spLocks noChangeArrowheads="1"/>
            </p:cNvSpPr>
            <p:nvPr/>
          </p:nvSpPr>
          <p:spPr bwMode="auto">
            <a:xfrm>
              <a:off x="6781800" y="4116406"/>
              <a:ext cx="1504976" cy="2027238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0   1   1   1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0   1   1   0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1   1   1   1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1   1   1   0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</a:rPr>
                <a:t>     x   y</a:t>
              </a:r>
              <a:endParaRPr lang="en-US" dirty="0"/>
            </a:p>
          </p:txBody>
        </p:sp>
      </p:grpSp>
      <p:cxnSp>
        <p:nvCxnSpPr>
          <p:cNvPr id="87" name="AutoShape 45"/>
          <p:cNvCxnSpPr>
            <a:cxnSpLocks noChangeShapeType="1"/>
            <a:stCxn id="77" idx="3"/>
          </p:cNvCxnSpPr>
          <p:nvPr/>
        </p:nvCxnSpPr>
        <p:spPr bwMode="auto">
          <a:xfrm>
            <a:off x="3771900" y="3697306"/>
            <a:ext cx="3009900" cy="1433513"/>
          </a:xfrm>
          <a:prstGeom prst="straightConnector1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</p:spPr>
      </p:cxnSp>
      <p:sp>
        <p:nvSpPr>
          <p:cNvPr id="88" name="AutoShape 39"/>
          <p:cNvSpPr>
            <a:spLocks noChangeArrowheads="1"/>
          </p:cNvSpPr>
          <p:nvPr/>
        </p:nvSpPr>
        <p:spPr bwMode="auto">
          <a:xfrm>
            <a:off x="1752600" y="2440006"/>
            <a:ext cx="476250" cy="2514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AutoShape 53"/>
          <p:cNvSpPr>
            <a:spLocks noChangeArrowheads="1"/>
          </p:cNvSpPr>
          <p:nvPr/>
        </p:nvSpPr>
        <p:spPr bwMode="auto">
          <a:xfrm>
            <a:off x="1676400" y="3125806"/>
            <a:ext cx="131445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0" name="AutoShape 54"/>
          <p:cNvCxnSpPr>
            <a:cxnSpLocks noChangeShapeType="1"/>
            <a:stCxn id="89" idx="2"/>
            <a:endCxn id="91" idx="1"/>
          </p:cNvCxnSpPr>
          <p:nvPr/>
        </p:nvCxnSpPr>
        <p:spPr bwMode="auto">
          <a:xfrm>
            <a:off x="2333625" y="4287856"/>
            <a:ext cx="1042988" cy="147320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91" name="Text Box 55"/>
          <p:cNvSpPr txBox="1">
            <a:spLocks noChangeArrowheads="1"/>
          </p:cNvSpPr>
          <p:nvPr/>
        </p:nvSpPr>
        <p:spPr bwMode="auto">
          <a:xfrm>
            <a:off x="3390900" y="5488006"/>
            <a:ext cx="2933700" cy="546100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>
                <a:solidFill>
                  <a:srgbClr val="FF0000"/>
                </a:solidFill>
              </a:rPr>
              <a:t>Tidak boleh, </a:t>
            </a:r>
            <a:r>
              <a:rPr lang="en-US" sz="1400">
                <a:solidFill>
                  <a:srgbClr val="3333FF"/>
                </a:solidFill>
              </a:rPr>
              <a:t>karena semua minterm sudah dikombinasikan</a:t>
            </a:r>
            <a:r>
              <a:rPr lang="en-US" sz="1400">
                <a:solidFill>
                  <a:srgbClr val="FF0000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8" grpId="0" animBg="1"/>
      <p:bldP spid="89" grpId="0" animBg="1"/>
      <p:bldP spid="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7102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bentuk</a:t>
            </a:r>
            <a:r>
              <a:rPr lang="en-US" sz="3000" b="1" dirty="0" smtClean="0"/>
              <a:t> SOP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POS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8" name="Content Placeholder 5"/>
          <p:cNvSpPr txBox="1">
            <a:spLocks/>
          </p:cNvSpPr>
          <p:nvPr/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Tentukan bentuk sederhana dari fungsi boolean yang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merepresentasikan tabel Kebenaran dalam bentuk SOP dan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1404958" y="2560320"/>
          <a:ext cx="6096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x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z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f(</a:t>
                      </a:r>
                      <a:r>
                        <a:rPr lang="en-US" sz="2200" dirty="0" err="1" smtClean="0"/>
                        <a:t>x,y,z</a:t>
                      </a:r>
                      <a:r>
                        <a:rPr lang="en-US" sz="2200" dirty="0" smtClean="0"/>
                        <a:t>)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7102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bentuk</a:t>
            </a:r>
            <a:r>
              <a:rPr lang="en-US" sz="3000" b="1" dirty="0" smtClean="0"/>
              <a:t> SOP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POS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463040"/>
          <a:ext cx="3505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/>
                <a:gridCol w="701040"/>
                <a:gridCol w="701040"/>
                <a:gridCol w="701040"/>
                <a:gridCol w="701040"/>
              </a:tblGrid>
              <a:tr h="609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r>
                        <a:rPr lang="en-US" sz="2800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r>
                        <a:rPr lang="en-US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0" y="7620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Baku SOP: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Kelompokkan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“1”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5952" y="1725304"/>
            <a:ext cx="228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/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75648" y="1371600"/>
            <a:ext cx="457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800" dirty="0" err="1">
                <a:solidFill>
                  <a:schemeClr val="bg1"/>
                </a:solidFill>
              </a:rPr>
              <a:t>yz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295400" y="2133600"/>
            <a:ext cx="2667000" cy="1066800"/>
            <a:chOff x="2590800" y="3733800"/>
            <a:chExt cx="5181600" cy="1754188"/>
          </a:xfrm>
        </p:grpSpPr>
        <p:grpSp>
          <p:nvGrpSpPr>
            <p:cNvPr id="15" name="Group 41"/>
            <p:cNvGrpSpPr>
              <a:grpSpLocks/>
            </p:cNvGrpSpPr>
            <p:nvPr/>
          </p:nvGrpSpPr>
          <p:grpSpPr bwMode="auto">
            <a:xfrm>
              <a:off x="4267200" y="3733800"/>
              <a:ext cx="1906588" cy="763588"/>
              <a:chOff x="4191000" y="3733800"/>
              <a:chExt cx="1905794" cy="763588"/>
            </a:xfrm>
          </p:grpSpPr>
          <p:cxnSp>
            <p:nvCxnSpPr>
              <p:cNvPr id="16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4191000" y="3733800"/>
                <a:ext cx="19050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7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5715000" y="4114800"/>
                <a:ext cx="7620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8" name="Straight Connector 23"/>
              <p:cNvCxnSpPr>
                <a:cxnSpLocks noChangeShapeType="1"/>
              </p:cNvCxnSpPr>
              <p:nvPr/>
            </p:nvCxnSpPr>
            <p:spPr bwMode="auto">
              <a:xfrm rot="10800000">
                <a:off x="4191000" y="4495800"/>
                <a:ext cx="19050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" name="Straight Connector 2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810794" y="4114800"/>
                <a:ext cx="761206" cy="79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" name="Straight Connector 31"/>
            <p:cNvCxnSpPr>
              <a:cxnSpLocks noChangeShapeType="1"/>
            </p:cNvCxnSpPr>
            <p:nvPr/>
          </p:nvCxnSpPr>
          <p:spPr bwMode="auto">
            <a:xfrm rot="10800000">
              <a:off x="6781800" y="4800600"/>
              <a:ext cx="990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Straight Connector 33"/>
            <p:cNvCxnSpPr>
              <a:cxnSpLocks noChangeShapeType="1"/>
            </p:cNvCxnSpPr>
            <p:nvPr/>
          </p:nvCxnSpPr>
          <p:spPr bwMode="auto">
            <a:xfrm rot="5400000">
              <a:off x="6438901" y="5143500"/>
              <a:ext cx="6858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Straight Connector 35"/>
            <p:cNvCxnSpPr>
              <a:cxnSpLocks noChangeShapeType="1"/>
            </p:cNvCxnSpPr>
            <p:nvPr/>
          </p:nvCxnSpPr>
          <p:spPr bwMode="auto">
            <a:xfrm>
              <a:off x="6781800" y="5486400"/>
              <a:ext cx="990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3" name="Group 39"/>
            <p:cNvGrpSpPr>
              <a:grpSpLocks/>
            </p:cNvGrpSpPr>
            <p:nvPr/>
          </p:nvGrpSpPr>
          <p:grpSpPr bwMode="auto">
            <a:xfrm rot="10800000">
              <a:off x="2590800" y="4800600"/>
              <a:ext cx="992188" cy="687388"/>
              <a:chOff x="3657600" y="4953000"/>
              <a:chExt cx="991394" cy="687388"/>
            </a:xfrm>
          </p:grpSpPr>
          <p:cxnSp>
            <p:nvCxnSpPr>
              <p:cNvPr id="24" name="Straight Connector 36"/>
              <p:cNvCxnSpPr>
                <a:cxnSpLocks noChangeShapeType="1"/>
              </p:cNvCxnSpPr>
              <p:nvPr/>
            </p:nvCxnSpPr>
            <p:spPr bwMode="auto">
              <a:xfrm rot="10800000">
                <a:off x="3658394" y="4953000"/>
                <a:ext cx="9906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" name="Straight Connector 37"/>
              <p:cNvCxnSpPr>
                <a:cxnSpLocks noChangeShapeType="1"/>
              </p:cNvCxnSpPr>
              <p:nvPr/>
            </p:nvCxnSpPr>
            <p:spPr bwMode="auto">
              <a:xfrm rot="5400000">
                <a:off x="3315494" y="5295900"/>
                <a:ext cx="6858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3658394" y="5638800"/>
                <a:ext cx="9906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27" name="Rectangle 26"/>
          <p:cNvSpPr/>
          <p:nvPr/>
        </p:nvSpPr>
        <p:spPr>
          <a:xfrm>
            <a:off x="6324600" y="924580"/>
            <a:ext cx="2592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sz="2800" dirty="0" smtClean="0"/>
              <a:t>f(</a:t>
            </a:r>
            <a:r>
              <a:rPr lang="en-US" sz="2800" dirty="0" err="1" smtClean="0"/>
              <a:t>x,y,z</a:t>
            </a:r>
            <a:r>
              <a:rPr lang="en-US" sz="2800" dirty="0" smtClean="0"/>
              <a:t>) = </a:t>
            </a:r>
            <a:r>
              <a:rPr lang="en-US" sz="2800" dirty="0" err="1" smtClean="0">
                <a:solidFill>
                  <a:srgbClr val="FF0000"/>
                </a:solidFill>
              </a:rPr>
              <a:t>x’z</a:t>
            </a:r>
            <a:r>
              <a:rPr lang="en-US" sz="28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800" dirty="0" smtClean="0"/>
              <a:t>+</a:t>
            </a:r>
            <a:r>
              <a:rPr lang="en-US" sz="28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/>
                </a:solidFill>
              </a:rPr>
              <a:t>xz</a:t>
            </a:r>
            <a:r>
              <a:rPr lang="en-US" sz="2800" dirty="0" smtClean="0">
                <a:solidFill>
                  <a:schemeClr val="accent6"/>
                </a:solidFill>
              </a:rPr>
              <a:t>’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0" y="3733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Baku POS: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Kelompokkan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“0”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7200" y="4358640"/>
          <a:ext cx="3505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/>
                <a:gridCol w="701040"/>
                <a:gridCol w="701040"/>
                <a:gridCol w="701040"/>
                <a:gridCol w="701040"/>
              </a:tblGrid>
              <a:tr h="609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r>
                        <a:rPr lang="en-US" sz="2800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r>
                        <a:rPr lang="en-US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 bwMode="auto">
          <a:xfrm>
            <a:off x="519752" y="4620904"/>
            <a:ext cx="228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/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99448" y="4267200"/>
            <a:ext cx="457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800" dirty="0" err="1">
                <a:solidFill>
                  <a:schemeClr val="bg1"/>
                </a:solidFill>
              </a:rPr>
              <a:t>yz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 flipV="1">
            <a:off x="1219200" y="5105400"/>
            <a:ext cx="2667000" cy="1066800"/>
            <a:chOff x="4114800" y="5029200"/>
            <a:chExt cx="2667000" cy="1066800"/>
          </a:xfrm>
        </p:grpSpPr>
        <p:grpSp>
          <p:nvGrpSpPr>
            <p:cNvPr id="35" name="Group 41"/>
            <p:cNvGrpSpPr>
              <a:grpSpLocks/>
            </p:cNvGrpSpPr>
            <p:nvPr/>
          </p:nvGrpSpPr>
          <p:grpSpPr bwMode="auto">
            <a:xfrm>
              <a:off x="4977653" y="5029200"/>
              <a:ext cx="981332" cy="464372"/>
              <a:chOff x="4191000" y="3733800"/>
              <a:chExt cx="1905794" cy="763588"/>
            </a:xfrm>
          </p:grpSpPr>
          <p:cxnSp>
            <p:nvCxnSpPr>
              <p:cNvPr id="43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4191000" y="3733800"/>
                <a:ext cx="19050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5715000" y="4114800"/>
                <a:ext cx="7620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" name="Straight Connector 23"/>
              <p:cNvCxnSpPr>
                <a:cxnSpLocks noChangeShapeType="1"/>
              </p:cNvCxnSpPr>
              <p:nvPr/>
            </p:nvCxnSpPr>
            <p:spPr bwMode="auto">
              <a:xfrm rot="10800000">
                <a:off x="4191000" y="4495800"/>
                <a:ext cx="19050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6" name="Straight Connector 2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810794" y="4114800"/>
                <a:ext cx="761206" cy="79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36" name="Straight Connector 31"/>
            <p:cNvCxnSpPr>
              <a:cxnSpLocks noChangeShapeType="1"/>
            </p:cNvCxnSpPr>
            <p:nvPr/>
          </p:nvCxnSpPr>
          <p:spPr bwMode="auto">
            <a:xfrm rot="10800000">
              <a:off x="6271932" y="5677969"/>
              <a:ext cx="509868" cy="96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" name="Straight Connector 33"/>
            <p:cNvCxnSpPr>
              <a:cxnSpLocks noChangeShapeType="1"/>
            </p:cNvCxnSpPr>
            <p:nvPr/>
          </p:nvCxnSpPr>
          <p:spPr bwMode="auto">
            <a:xfrm rot="5400000">
              <a:off x="6063400" y="5886650"/>
              <a:ext cx="417066" cy="16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" name="Straight Connector 35"/>
            <p:cNvCxnSpPr>
              <a:cxnSpLocks noChangeShapeType="1"/>
            </p:cNvCxnSpPr>
            <p:nvPr/>
          </p:nvCxnSpPr>
          <p:spPr bwMode="auto">
            <a:xfrm>
              <a:off x="6271932" y="6095034"/>
              <a:ext cx="509868" cy="96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9" name="Group 39"/>
            <p:cNvGrpSpPr>
              <a:grpSpLocks/>
            </p:cNvGrpSpPr>
            <p:nvPr/>
          </p:nvGrpSpPr>
          <p:grpSpPr bwMode="auto">
            <a:xfrm rot="10800000">
              <a:off x="4114800" y="5677969"/>
              <a:ext cx="510685" cy="418031"/>
              <a:chOff x="3657600" y="4953000"/>
              <a:chExt cx="991394" cy="687388"/>
            </a:xfrm>
          </p:grpSpPr>
          <p:cxnSp>
            <p:nvCxnSpPr>
              <p:cNvPr id="40" name="Straight Connector 36"/>
              <p:cNvCxnSpPr>
                <a:cxnSpLocks noChangeShapeType="1"/>
              </p:cNvCxnSpPr>
              <p:nvPr/>
            </p:nvCxnSpPr>
            <p:spPr bwMode="auto">
              <a:xfrm rot="10800000">
                <a:off x="3658394" y="4953000"/>
                <a:ext cx="9906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1" name="Straight Connector 37"/>
              <p:cNvCxnSpPr>
                <a:cxnSpLocks noChangeShapeType="1"/>
              </p:cNvCxnSpPr>
              <p:nvPr/>
            </p:nvCxnSpPr>
            <p:spPr bwMode="auto">
              <a:xfrm rot="5400000">
                <a:off x="3315494" y="5295900"/>
                <a:ext cx="6858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2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3658394" y="5638800"/>
                <a:ext cx="9906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48" name="Rectangle 47"/>
          <p:cNvSpPr/>
          <p:nvPr/>
        </p:nvSpPr>
        <p:spPr>
          <a:xfrm>
            <a:off x="5791302" y="4191000"/>
            <a:ext cx="3201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sz="2800" dirty="0" smtClean="0"/>
              <a:t>f(</a:t>
            </a:r>
            <a:r>
              <a:rPr lang="en-US" sz="2800" dirty="0" err="1" smtClean="0"/>
              <a:t>x,y,z</a:t>
            </a:r>
            <a:r>
              <a:rPr lang="en-US" sz="2800" dirty="0" smtClean="0"/>
              <a:t>) = </a:t>
            </a:r>
            <a:r>
              <a:rPr lang="en-US" sz="2800" dirty="0" smtClean="0"/>
              <a:t>(</a:t>
            </a:r>
            <a:r>
              <a:rPr lang="en-US" sz="2800" dirty="0" err="1" smtClean="0">
                <a:solidFill>
                  <a:srgbClr val="FF0000"/>
                </a:solidFill>
              </a:rPr>
              <a:t>x+z</a:t>
            </a:r>
            <a:r>
              <a:rPr lang="en-US" sz="2800" dirty="0" smtClean="0"/>
              <a:t>).( </a:t>
            </a:r>
            <a:r>
              <a:rPr lang="en-US" sz="2800" dirty="0" err="1" smtClean="0">
                <a:solidFill>
                  <a:schemeClr val="accent6"/>
                </a:solidFill>
              </a:rPr>
              <a:t>x’+z</a:t>
            </a:r>
            <a:r>
              <a:rPr lang="en-US" sz="2800" dirty="0" smtClean="0">
                <a:solidFill>
                  <a:schemeClr val="accent6"/>
                </a:solidFill>
              </a:rPr>
              <a:t>’</a:t>
            </a:r>
            <a:r>
              <a:rPr lang="en-US" sz="2800" dirty="0" smtClean="0"/>
              <a:t>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7102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bentuk</a:t>
            </a:r>
            <a:r>
              <a:rPr lang="en-US" sz="3000" b="1" dirty="0" smtClean="0"/>
              <a:t> SOP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POS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463040"/>
          <a:ext cx="3505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/>
                <a:gridCol w="701040"/>
                <a:gridCol w="701040"/>
                <a:gridCol w="701040"/>
                <a:gridCol w="701040"/>
              </a:tblGrid>
              <a:tr h="609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r>
                        <a:rPr lang="en-US" sz="2800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r>
                        <a:rPr lang="en-US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0" y="7620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Baku SOP: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Kelompokkan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“1”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5952" y="1725304"/>
            <a:ext cx="228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/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75648" y="1371600"/>
            <a:ext cx="457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800" dirty="0" err="1">
                <a:solidFill>
                  <a:schemeClr val="bg1"/>
                </a:solidFill>
              </a:rPr>
              <a:t>yz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1295400" y="2133600"/>
            <a:ext cx="2667000" cy="1066800"/>
            <a:chOff x="2590800" y="3733800"/>
            <a:chExt cx="5181600" cy="1754188"/>
          </a:xfrm>
        </p:grpSpPr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4267200" y="3733800"/>
              <a:ext cx="1906588" cy="763588"/>
              <a:chOff x="4191000" y="3733800"/>
              <a:chExt cx="1905794" cy="763588"/>
            </a:xfrm>
          </p:grpSpPr>
          <p:cxnSp>
            <p:nvCxnSpPr>
              <p:cNvPr id="16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4191000" y="3733800"/>
                <a:ext cx="19050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7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5715000" y="4114800"/>
                <a:ext cx="7620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8" name="Straight Connector 23"/>
              <p:cNvCxnSpPr>
                <a:cxnSpLocks noChangeShapeType="1"/>
              </p:cNvCxnSpPr>
              <p:nvPr/>
            </p:nvCxnSpPr>
            <p:spPr bwMode="auto">
              <a:xfrm rot="10800000">
                <a:off x="4191000" y="4495800"/>
                <a:ext cx="19050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" name="Straight Connector 2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810794" y="4114800"/>
                <a:ext cx="761206" cy="79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" name="Straight Connector 31"/>
            <p:cNvCxnSpPr>
              <a:cxnSpLocks noChangeShapeType="1"/>
            </p:cNvCxnSpPr>
            <p:nvPr/>
          </p:nvCxnSpPr>
          <p:spPr bwMode="auto">
            <a:xfrm rot="10800000">
              <a:off x="6781800" y="4800600"/>
              <a:ext cx="990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Straight Connector 33"/>
            <p:cNvCxnSpPr>
              <a:cxnSpLocks noChangeShapeType="1"/>
            </p:cNvCxnSpPr>
            <p:nvPr/>
          </p:nvCxnSpPr>
          <p:spPr bwMode="auto">
            <a:xfrm rot="5400000">
              <a:off x="6438901" y="5143500"/>
              <a:ext cx="6858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Straight Connector 35"/>
            <p:cNvCxnSpPr>
              <a:cxnSpLocks noChangeShapeType="1"/>
            </p:cNvCxnSpPr>
            <p:nvPr/>
          </p:nvCxnSpPr>
          <p:spPr bwMode="auto">
            <a:xfrm>
              <a:off x="6781800" y="5486400"/>
              <a:ext cx="990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6" name="Group 39"/>
            <p:cNvGrpSpPr>
              <a:grpSpLocks/>
            </p:cNvGrpSpPr>
            <p:nvPr/>
          </p:nvGrpSpPr>
          <p:grpSpPr bwMode="auto">
            <a:xfrm rot="10800000">
              <a:off x="2590800" y="4800600"/>
              <a:ext cx="992188" cy="687388"/>
              <a:chOff x="3657600" y="4953000"/>
              <a:chExt cx="991394" cy="687388"/>
            </a:xfrm>
          </p:grpSpPr>
          <p:cxnSp>
            <p:nvCxnSpPr>
              <p:cNvPr id="24" name="Straight Connector 36"/>
              <p:cNvCxnSpPr>
                <a:cxnSpLocks noChangeShapeType="1"/>
              </p:cNvCxnSpPr>
              <p:nvPr/>
            </p:nvCxnSpPr>
            <p:spPr bwMode="auto">
              <a:xfrm rot="10800000">
                <a:off x="3658394" y="4953000"/>
                <a:ext cx="9906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" name="Straight Connector 37"/>
              <p:cNvCxnSpPr>
                <a:cxnSpLocks noChangeShapeType="1"/>
              </p:cNvCxnSpPr>
              <p:nvPr/>
            </p:nvCxnSpPr>
            <p:spPr bwMode="auto">
              <a:xfrm rot="5400000">
                <a:off x="3315494" y="5295900"/>
                <a:ext cx="6858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3658394" y="5638800"/>
                <a:ext cx="9906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27" name="Rectangle 26"/>
          <p:cNvSpPr/>
          <p:nvPr/>
        </p:nvSpPr>
        <p:spPr>
          <a:xfrm>
            <a:off x="6324600" y="924580"/>
            <a:ext cx="2592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sz="2800" dirty="0" smtClean="0"/>
              <a:t>f(</a:t>
            </a:r>
            <a:r>
              <a:rPr lang="en-US" sz="2800" dirty="0" err="1" smtClean="0"/>
              <a:t>x,y,z</a:t>
            </a:r>
            <a:r>
              <a:rPr lang="en-US" sz="2800" dirty="0" smtClean="0"/>
              <a:t>) = </a:t>
            </a:r>
            <a:r>
              <a:rPr lang="en-US" sz="2800" dirty="0" err="1" smtClean="0">
                <a:solidFill>
                  <a:srgbClr val="FF0000"/>
                </a:solidFill>
              </a:rPr>
              <a:t>x’z</a:t>
            </a:r>
            <a:r>
              <a:rPr lang="en-US" sz="28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800" dirty="0" smtClean="0"/>
              <a:t>+</a:t>
            </a:r>
            <a:r>
              <a:rPr lang="en-US" sz="28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/>
                </a:solidFill>
              </a:rPr>
              <a:t>xz</a:t>
            </a:r>
            <a:r>
              <a:rPr lang="en-US" sz="2800" dirty="0" smtClean="0">
                <a:solidFill>
                  <a:schemeClr val="accent6"/>
                </a:solidFill>
              </a:rPr>
              <a:t>’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0" y="3733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Baku POS: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Kelompokkan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“0”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7200" y="4358640"/>
          <a:ext cx="3505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/>
                <a:gridCol w="701040"/>
                <a:gridCol w="701040"/>
                <a:gridCol w="701040"/>
                <a:gridCol w="701040"/>
              </a:tblGrid>
              <a:tr h="609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r>
                        <a:rPr lang="en-US" sz="2800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r>
                        <a:rPr lang="en-US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 bwMode="auto">
          <a:xfrm>
            <a:off x="519752" y="4620904"/>
            <a:ext cx="228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/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99448" y="4267200"/>
            <a:ext cx="457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800" dirty="0" err="1">
                <a:solidFill>
                  <a:schemeClr val="bg1"/>
                </a:solidFill>
              </a:rPr>
              <a:t>yz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7" name="Group 46"/>
          <p:cNvGrpSpPr/>
          <p:nvPr/>
        </p:nvGrpSpPr>
        <p:grpSpPr>
          <a:xfrm flipV="1">
            <a:off x="1219200" y="5105400"/>
            <a:ext cx="2667000" cy="1066800"/>
            <a:chOff x="4114800" y="5029200"/>
            <a:chExt cx="2667000" cy="1066800"/>
          </a:xfrm>
        </p:grpSpPr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4977653" y="5029200"/>
              <a:ext cx="981332" cy="464372"/>
              <a:chOff x="4191000" y="3733800"/>
              <a:chExt cx="1905794" cy="763588"/>
            </a:xfrm>
          </p:grpSpPr>
          <p:cxnSp>
            <p:nvCxnSpPr>
              <p:cNvPr id="43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4191000" y="3733800"/>
                <a:ext cx="19050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5715000" y="4114800"/>
                <a:ext cx="7620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" name="Straight Connector 23"/>
              <p:cNvCxnSpPr>
                <a:cxnSpLocks noChangeShapeType="1"/>
              </p:cNvCxnSpPr>
              <p:nvPr/>
            </p:nvCxnSpPr>
            <p:spPr bwMode="auto">
              <a:xfrm rot="10800000">
                <a:off x="4191000" y="4495800"/>
                <a:ext cx="19050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6" name="Straight Connector 2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810794" y="4114800"/>
                <a:ext cx="761206" cy="79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36" name="Straight Connector 31"/>
            <p:cNvCxnSpPr>
              <a:cxnSpLocks noChangeShapeType="1"/>
            </p:cNvCxnSpPr>
            <p:nvPr/>
          </p:nvCxnSpPr>
          <p:spPr bwMode="auto">
            <a:xfrm rot="10800000">
              <a:off x="6271932" y="5677969"/>
              <a:ext cx="509868" cy="96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" name="Straight Connector 33"/>
            <p:cNvCxnSpPr>
              <a:cxnSpLocks noChangeShapeType="1"/>
            </p:cNvCxnSpPr>
            <p:nvPr/>
          </p:nvCxnSpPr>
          <p:spPr bwMode="auto">
            <a:xfrm rot="5400000">
              <a:off x="6063400" y="5886650"/>
              <a:ext cx="417066" cy="16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" name="Straight Connector 35"/>
            <p:cNvCxnSpPr>
              <a:cxnSpLocks noChangeShapeType="1"/>
            </p:cNvCxnSpPr>
            <p:nvPr/>
          </p:nvCxnSpPr>
          <p:spPr bwMode="auto">
            <a:xfrm>
              <a:off x="6271932" y="6095034"/>
              <a:ext cx="509868" cy="96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 rot="10800000">
              <a:off x="4114800" y="5677969"/>
              <a:ext cx="510685" cy="418031"/>
              <a:chOff x="3657600" y="4953000"/>
              <a:chExt cx="991394" cy="687388"/>
            </a:xfrm>
          </p:grpSpPr>
          <p:cxnSp>
            <p:nvCxnSpPr>
              <p:cNvPr id="40" name="Straight Connector 36"/>
              <p:cNvCxnSpPr>
                <a:cxnSpLocks noChangeShapeType="1"/>
              </p:cNvCxnSpPr>
              <p:nvPr/>
            </p:nvCxnSpPr>
            <p:spPr bwMode="auto">
              <a:xfrm rot="10800000">
                <a:off x="3658394" y="4953000"/>
                <a:ext cx="9906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1" name="Straight Connector 37"/>
              <p:cNvCxnSpPr>
                <a:cxnSpLocks noChangeShapeType="1"/>
              </p:cNvCxnSpPr>
              <p:nvPr/>
            </p:nvCxnSpPr>
            <p:spPr bwMode="auto">
              <a:xfrm rot="5400000">
                <a:off x="3315494" y="5295900"/>
                <a:ext cx="6858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2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3658394" y="5638800"/>
                <a:ext cx="9906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48" name="Rectangle 47"/>
          <p:cNvSpPr/>
          <p:nvPr/>
        </p:nvSpPr>
        <p:spPr>
          <a:xfrm>
            <a:off x="5791302" y="4191000"/>
            <a:ext cx="3201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sz="2800" dirty="0" smtClean="0"/>
              <a:t>f(</a:t>
            </a:r>
            <a:r>
              <a:rPr lang="en-US" sz="2800" dirty="0" err="1" smtClean="0"/>
              <a:t>x,y,z</a:t>
            </a:r>
            <a:r>
              <a:rPr lang="en-US" sz="2800" dirty="0" smtClean="0"/>
              <a:t>) = </a:t>
            </a:r>
            <a:r>
              <a:rPr lang="en-US" sz="2800" dirty="0" smtClean="0"/>
              <a:t>(</a:t>
            </a:r>
            <a:r>
              <a:rPr lang="en-US" sz="2800" dirty="0" err="1" smtClean="0">
                <a:solidFill>
                  <a:srgbClr val="FF0000"/>
                </a:solidFill>
              </a:rPr>
              <a:t>x+z</a:t>
            </a:r>
            <a:r>
              <a:rPr lang="en-US" sz="2800" dirty="0" smtClean="0"/>
              <a:t>).( </a:t>
            </a:r>
            <a:r>
              <a:rPr lang="en-US" sz="2800" dirty="0" err="1" smtClean="0">
                <a:solidFill>
                  <a:schemeClr val="accent6"/>
                </a:solidFill>
              </a:rPr>
              <a:t>x’+z</a:t>
            </a:r>
            <a:r>
              <a:rPr lang="en-US" sz="2800" dirty="0" smtClean="0">
                <a:solidFill>
                  <a:schemeClr val="accent6"/>
                </a:solidFill>
              </a:rPr>
              <a:t>’</a:t>
            </a:r>
            <a:r>
              <a:rPr lang="en-US" sz="2800" dirty="0" smtClean="0"/>
              <a:t>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43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Karnaugh</a:t>
            </a:r>
            <a:r>
              <a:rPr lang="en-US" sz="3000" b="1" dirty="0" smtClean="0"/>
              <a:t> Map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4 </a:t>
            </a:r>
            <a:r>
              <a:rPr lang="en-US" sz="3000" b="1" dirty="0" err="1" smtClean="0"/>
              <a:t>variabel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838200"/>
            <a:ext cx="8382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Sederhanakanlah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Boolean: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w,x,y,z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wxy’z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wxy’z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wxyz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wx’yz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w’x’yz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	        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w’x’yz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w’xyz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w’xy’z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w’xy’z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Jawab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alternatif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1)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725" y="2741613"/>
            <a:ext cx="4537075" cy="3317875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00200" y="4043363"/>
            <a:ext cx="1511300" cy="108108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471863" y="4691063"/>
            <a:ext cx="576262" cy="1152525"/>
          </a:xfrm>
          <a:prstGeom prst="rect">
            <a:avLst/>
          </a:prstGeom>
          <a:noFill/>
          <a:ln w="38100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616325" y="3324225"/>
            <a:ext cx="1295400" cy="431800"/>
          </a:xfrm>
          <a:prstGeom prst="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408488" y="3179763"/>
            <a:ext cx="576262" cy="1368425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5715000" y="4329113"/>
            <a:ext cx="3200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sym typeface="Symbol" pitchFamily="18" charset="2"/>
              </a:rPr>
              <a:t>f(w,x,y,z) = xy’ + 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sym typeface="Symbol" pitchFamily="18" charset="2"/>
              </a:rPr>
              <a:t>   w’x’y + wyz + w’yz’</a:t>
            </a:r>
          </a:p>
        </p:txBody>
      </p:sp>
      <p:grpSp>
        <p:nvGrpSpPr>
          <p:cNvPr id="15" name="Group 38"/>
          <p:cNvGrpSpPr>
            <a:grpSpLocks/>
          </p:cNvGrpSpPr>
          <p:nvPr/>
        </p:nvGrpSpPr>
        <p:grpSpPr bwMode="auto">
          <a:xfrm>
            <a:off x="228600" y="3276600"/>
            <a:ext cx="1600200" cy="1219200"/>
            <a:chOff x="144" y="2448"/>
            <a:chExt cx="1008" cy="768"/>
          </a:xfrm>
        </p:grpSpPr>
        <p:sp>
          <p:nvSpPr>
            <p:cNvPr id="16" name="Line 27"/>
            <p:cNvSpPr>
              <a:spLocks noChangeShapeType="1"/>
            </p:cNvSpPr>
            <p:nvPr/>
          </p:nvSpPr>
          <p:spPr bwMode="auto">
            <a:xfrm flipH="1" flipV="1">
              <a:off x="384" y="2688"/>
              <a:ext cx="768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lg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144" y="2448"/>
              <a:ext cx="370" cy="2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600" b="1">
                  <a:solidFill>
                    <a:srgbClr val="FF0000"/>
                  </a:solidFill>
                  <a:latin typeface="Garamond" pitchFamily="18" charset="0"/>
                </a:rPr>
                <a:t>xy’</a:t>
              </a:r>
            </a:p>
          </p:txBody>
        </p:sp>
      </p:grpSp>
      <p:grpSp>
        <p:nvGrpSpPr>
          <p:cNvPr id="18" name="Group 37"/>
          <p:cNvGrpSpPr>
            <a:grpSpLocks/>
          </p:cNvGrpSpPr>
          <p:nvPr/>
        </p:nvGrpSpPr>
        <p:grpSpPr bwMode="auto">
          <a:xfrm>
            <a:off x="3886200" y="5181600"/>
            <a:ext cx="2328863" cy="714375"/>
            <a:chOff x="2448" y="3648"/>
            <a:chExt cx="1467" cy="450"/>
          </a:xfrm>
        </p:grpSpPr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2448" y="3648"/>
              <a:ext cx="1056" cy="33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arrow" w="lg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3456" y="3840"/>
              <a:ext cx="459" cy="2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600" b="1">
                  <a:solidFill>
                    <a:srgbClr val="FF33CC"/>
                  </a:solidFill>
                  <a:latin typeface="Garamond" pitchFamily="18" charset="0"/>
                </a:rPr>
                <a:t>wyz</a:t>
              </a:r>
            </a:p>
          </p:txBody>
        </p:sp>
      </p:grpSp>
      <p:grpSp>
        <p:nvGrpSpPr>
          <p:cNvPr id="21" name="Group 36"/>
          <p:cNvGrpSpPr>
            <a:grpSpLocks/>
          </p:cNvGrpSpPr>
          <p:nvPr/>
        </p:nvGrpSpPr>
        <p:grpSpPr bwMode="auto">
          <a:xfrm>
            <a:off x="4876800" y="3429000"/>
            <a:ext cx="1960563" cy="609600"/>
            <a:chOff x="3072" y="2544"/>
            <a:chExt cx="1235" cy="384"/>
          </a:xfrm>
        </p:grpSpPr>
        <p:sp>
          <p:nvSpPr>
            <p:cNvPr id="22" name="Line 31"/>
            <p:cNvSpPr>
              <a:spLocks noChangeShapeType="1"/>
            </p:cNvSpPr>
            <p:nvPr/>
          </p:nvSpPr>
          <p:spPr bwMode="auto">
            <a:xfrm flipV="1">
              <a:off x="3072" y="2688"/>
              <a:ext cx="624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arrow" w="lg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3744" y="2544"/>
              <a:ext cx="563" cy="2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600" b="1">
                  <a:solidFill>
                    <a:srgbClr val="6600FF"/>
                  </a:solidFill>
                  <a:latin typeface="Garamond" pitchFamily="18" charset="0"/>
                </a:rPr>
                <a:t>w’yz’</a:t>
              </a:r>
            </a:p>
          </p:txBody>
        </p:sp>
      </p:grpSp>
      <p:grpSp>
        <p:nvGrpSpPr>
          <p:cNvPr id="24" name="Group 35"/>
          <p:cNvGrpSpPr>
            <a:grpSpLocks/>
          </p:cNvGrpSpPr>
          <p:nvPr/>
        </p:nvGrpSpPr>
        <p:grpSpPr bwMode="auto">
          <a:xfrm>
            <a:off x="4114800" y="2362200"/>
            <a:ext cx="1512888" cy="1066800"/>
            <a:chOff x="2592" y="1872"/>
            <a:chExt cx="953" cy="672"/>
          </a:xfrm>
        </p:grpSpPr>
        <p:sp>
          <p:nvSpPr>
            <p:cNvPr id="25" name="Line 33"/>
            <p:cNvSpPr>
              <a:spLocks noChangeShapeType="1"/>
            </p:cNvSpPr>
            <p:nvPr/>
          </p:nvSpPr>
          <p:spPr bwMode="auto">
            <a:xfrm flipV="1">
              <a:off x="2592" y="2016"/>
              <a:ext cx="336" cy="528"/>
            </a:xfrm>
            <a:prstGeom prst="line">
              <a:avLst/>
            </a:prstGeom>
            <a:noFill/>
            <a:ln w="38100">
              <a:solidFill>
                <a:srgbClr val="99CC00"/>
              </a:solidFill>
              <a:round/>
              <a:headEnd type="arrow" w="lg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34"/>
            <p:cNvSpPr>
              <a:spLocks noChangeArrowheads="1"/>
            </p:cNvSpPr>
            <p:nvPr/>
          </p:nvSpPr>
          <p:spPr bwMode="auto">
            <a:xfrm>
              <a:off x="2976" y="1872"/>
              <a:ext cx="569" cy="2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600" b="1">
                  <a:solidFill>
                    <a:schemeClr val="accent1"/>
                  </a:solidFill>
                  <a:latin typeface="Garamond" pitchFamily="18" charset="0"/>
                </a:rPr>
                <a:t>w’x’y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43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Karnaugh</a:t>
            </a:r>
            <a:r>
              <a:rPr lang="en-US" sz="3000" b="1" dirty="0" smtClean="0"/>
              <a:t> Map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4 </a:t>
            </a:r>
            <a:r>
              <a:rPr lang="en-US" sz="3000" b="1" dirty="0" err="1" smtClean="0"/>
              <a:t>variabel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457200" y="1447800"/>
            <a:ext cx="8382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Jawab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alternatif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2)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514600"/>
            <a:ext cx="4537075" cy="3317875"/>
          </a:xfrm>
          <a:prstGeom prst="rect">
            <a:avLst/>
          </a:prstGeom>
          <a:noFill/>
        </p:spPr>
      </p:pic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1546225" y="3816350"/>
            <a:ext cx="1511300" cy="108108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8"/>
          <p:cNvSpPr>
            <a:spLocks noChangeArrowheads="1"/>
          </p:cNvSpPr>
          <p:nvPr/>
        </p:nvSpPr>
        <p:spPr bwMode="auto">
          <a:xfrm>
            <a:off x="4354513" y="2952750"/>
            <a:ext cx="576262" cy="1368425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" name="Group 37"/>
          <p:cNvGrpSpPr>
            <a:grpSpLocks/>
          </p:cNvGrpSpPr>
          <p:nvPr/>
        </p:nvGrpSpPr>
        <p:grpSpPr bwMode="auto">
          <a:xfrm>
            <a:off x="3346450" y="2520950"/>
            <a:ext cx="720725" cy="3348038"/>
            <a:chOff x="2108" y="1588"/>
            <a:chExt cx="454" cy="2109"/>
          </a:xfrm>
        </p:grpSpPr>
        <p:grpSp>
          <p:nvGrpSpPr>
            <p:cNvPr id="51" name="Group 9"/>
            <p:cNvGrpSpPr>
              <a:grpSpLocks/>
            </p:cNvGrpSpPr>
            <p:nvPr/>
          </p:nvGrpSpPr>
          <p:grpSpPr bwMode="auto">
            <a:xfrm rot="16200000">
              <a:off x="2142" y="3277"/>
              <a:ext cx="386" cy="454"/>
              <a:chOff x="567" y="2750"/>
              <a:chExt cx="635" cy="1088"/>
            </a:xfrm>
          </p:grpSpPr>
          <p:sp>
            <p:nvSpPr>
              <p:cNvPr id="56" name="Line 10"/>
              <p:cNvSpPr>
                <a:spLocks noChangeShapeType="1"/>
              </p:cNvSpPr>
              <p:nvPr/>
            </p:nvSpPr>
            <p:spPr bwMode="auto">
              <a:xfrm>
                <a:off x="567" y="2750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1"/>
              <p:cNvSpPr>
                <a:spLocks noChangeShapeType="1"/>
              </p:cNvSpPr>
              <p:nvPr/>
            </p:nvSpPr>
            <p:spPr bwMode="auto">
              <a:xfrm>
                <a:off x="567" y="3838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2"/>
              <p:cNvSpPr>
                <a:spLocks noChangeShapeType="1"/>
              </p:cNvSpPr>
              <p:nvPr/>
            </p:nvSpPr>
            <p:spPr bwMode="auto">
              <a:xfrm>
                <a:off x="1202" y="2750"/>
                <a:ext cx="0" cy="1088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" name="Group 13"/>
            <p:cNvGrpSpPr>
              <a:grpSpLocks/>
            </p:cNvGrpSpPr>
            <p:nvPr/>
          </p:nvGrpSpPr>
          <p:grpSpPr bwMode="auto">
            <a:xfrm rot="5400000">
              <a:off x="2017" y="1679"/>
              <a:ext cx="635" cy="454"/>
              <a:chOff x="567" y="2750"/>
              <a:chExt cx="635" cy="1088"/>
            </a:xfrm>
          </p:grpSpPr>
          <p:sp>
            <p:nvSpPr>
              <p:cNvPr id="53" name="Line 14"/>
              <p:cNvSpPr>
                <a:spLocks noChangeShapeType="1"/>
              </p:cNvSpPr>
              <p:nvPr/>
            </p:nvSpPr>
            <p:spPr bwMode="auto">
              <a:xfrm>
                <a:off x="567" y="2750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5"/>
              <p:cNvSpPr>
                <a:spLocks noChangeShapeType="1"/>
              </p:cNvSpPr>
              <p:nvPr/>
            </p:nvSpPr>
            <p:spPr bwMode="auto">
              <a:xfrm>
                <a:off x="567" y="3838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6"/>
              <p:cNvSpPr>
                <a:spLocks noChangeShapeType="1"/>
              </p:cNvSpPr>
              <p:nvPr/>
            </p:nvSpPr>
            <p:spPr bwMode="auto">
              <a:xfrm>
                <a:off x="1202" y="2750"/>
                <a:ext cx="0" cy="1088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9" name="Rectangle 17"/>
          <p:cNvSpPr>
            <a:spLocks noChangeArrowheads="1"/>
          </p:cNvSpPr>
          <p:nvPr/>
        </p:nvSpPr>
        <p:spPr bwMode="auto">
          <a:xfrm rot="5400000">
            <a:off x="2986881" y="4175919"/>
            <a:ext cx="576263" cy="1152525"/>
          </a:xfrm>
          <a:prstGeom prst="rect">
            <a:avLst/>
          </a:prstGeom>
          <a:noFill/>
          <a:ln w="38100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26"/>
          <p:cNvSpPr txBox="1">
            <a:spLocks noChangeArrowheads="1"/>
          </p:cNvSpPr>
          <p:nvPr/>
        </p:nvSpPr>
        <p:spPr bwMode="auto">
          <a:xfrm>
            <a:off x="5334000" y="4938713"/>
            <a:ext cx="3581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sym typeface="Symbol" pitchFamily="18" charset="2"/>
              </a:rPr>
              <a:t>f(w,x,y,z) = xy’ + 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sym typeface="Symbol" pitchFamily="18" charset="2"/>
              </a:rPr>
              <a:t>   wxz + x’yz + w’yz’</a:t>
            </a:r>
          </a:p>
        </p:txBody>
      </p:sp>
      <p:grpSp>
        <p:nvGrpSpPr>
          <p:cNvPr id="61" name="Group 27"/>
          <p:cNvGrpSpPr>
            <a:grpSpLocks/>
          </p:cNvGrpSpPr>
          <p:nvPr/>
        </p:nvGrpSpPr>
        <p:grpSpPr bwMode="auto">
          <a:xfrm>
            <a:off x="228600" y="3200400"/>
            <a:ext cx="1600200" cy="1219200"/>
            <a:chOff x="144" y="2448"/>
            <a:chExt cx="1008" cy="768"/>
          </a:xfrm>
        </p:grpSpPr>
        <p:sp>
          <p:nvSpPr>
            <p:cNvPr id="62" name="Line 28"/>
            <p:cNvSpPr>
              <a:spLocks noChangeShapeType="1"/>
            </p:cNvSpPr>
            <p:nvPr/>
          </p:nvSpPr>
          <p:spPr bwMode="auto">
            <a:xfrm flipH="1" flipV="1">
              <a:off x="384" y="2688"/>
              <a:ext cx="768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lg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29"/>
            <p:cNvSpPr>
              <a:spLocks noChangeArrowheads="1"/>
            </p:cNvSpPr>
            <p:nvPr/>
          </p:nvSpPr>
          <p:spPr bwMode="auto">
            <a:xfrm>
              <a:off x="144" y="2448"/>
              <a:ext cx="370" cy="2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600" b="1">
                  <a:solidFill>
                    <a:srgbClr val="FF0000"/>
                  </a:solidFill>
                  <a:latin typeface="Garamond" pitchFamily="18" charset="0"/>
                </a:rPr>
                <a:t>xy’</a:t>
              </a:r>
            </a:p>
          </p:txBody>
        </p:sp>
      </p:grpSp>
      <p:grpSp>
        <p:nvGrpSpPr>
          <p:cNvPr id="64" name="Group 30"/>
          <p:cNvGrpSpPr>
            <a:grpSpLocks/>
          </p:cNvGrpSpPr>
          <p:nvPr/>
        </p:nvGrpSpPr>
        <p:grpSpPr bwMode="auto">
          <a:xfrm>
            <a:off x="4897438" y="2819400"/>
            <a:ext cx="1960562" cy="609600"/>
            <a:chOff x="3072" y="2544"/>
            <a:chExt cx="1235" cy="384"/>
          </a:xfrm>
        </p:grpSpPr>
        <p:sp>
          <p:nvSpPr>
            <p:cNvPr id="65" name="Line 31"/>
            <p:cNvSpPr>
              <a:spLocks noChangeShapeType="1"/>
            </p:cNvSpPr>
            <p:nvPr/>
          </p:nvSpPr>
          <p:spPr bwMode="auto">
            <a:xfrm flipV="1">
              <a:off x="3072" y="2688"/>
              <a:ext cx="624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arrow" w="lg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32"/>
            <p:cNvSpPr>
              <a:spLocks noChangeArrowheads="1"/>
            </p:cNvSpPr>
            <p:nvPr/>
          </p:nvSpPr>
          <p:spPr bwMode="auto">
            <a:xfrm>
              <a:off x="3744" y="2544"/>
              <a:ext cx="563" cy="2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600" b="1">
                  <a:solidFill>
                    <a:srgbClr val="6600FF"/>
                  </a:solidFill>
                  <a:latin typeface="Garamond" pitchFamily="18" charset="0"/>
                </a:rPr>
                <a:t>w’yz’</a:t>
              </a:r>
            </a:p>
          </p:txBody>
        </p:sp>
      </p:grpSp>
      <p:grpSp>
        <p:nvGrpSpPr>
          <p:cNvPr id="67" name="Group 36"/>
          <p:cNvGrpSpPr>
            <a:grpSpLocks/>
          </p:cNvGrpSpPr>
          <p:nvPr/>
        </p:nvGrpSpPr>
        <p:grpSpPr bwMode="auto">
          <a:xfrm>
            <a:off x="3962400" y="1600200"/>
            <a:ext cx="1352550" cy="1066800"/>
            <a:chOff x="2496" y="1008"/>
            <a:chExt cx="852" cy="672"/>
          </a:xfrm>
        </p:grpSpPr>
        <p:sp>
          <p:nvSpPr>
            <p:cNvPr id="68" name="Line 34"/>
            <p:cNvSpPr>
              <a:spLocks noChangeShapeType="1"/>
            </p:cNvSpPr>
            <p:nvPr/>
          </p:nvSpPr>
          <p:spPr bwMode="auto">
            <a:xfrm flipV="1">
              <a:off x="2496" y="1152"/>
              <a:ext cx="336" cy="52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arrow" w="lg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35"/>
            <p:cNvSpPr>
              <a:spLocks noChangeArrowheads="1"/>
            </p:cNvSpPr>
            <p:nvPr/>
          </p:nvSpPr>
          <p:spPr bwMode="auto">
            <a:xfrm>
              <a:off x="2880" y="1008"/>
              <a:ext cx="468" cy="2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600" b="1">
                  <a:solidFill>
                    <a:srgbClr val="008000"/>
                  </a:solidFill>
                  <a:latin typeface="Garamond" pitchFamily="18" charset="0"/>
                </a:rPr>
                <a:t>x’yz</a:t>
              </a:r>
            </a:p>
          </p:txBody>
        </p:sp>
      </p:grpSp>
      <p:grpSp>
        <p:nvGrpSpPr>
          <p:cNvPr id="70" name="Group 41"/>
          <p:cNvGrpSpPr>
            <a:grpSpLocks/>
          </p:cNvGrpSpPr>
          <p:nvPr/>
        </p:nvGrpSpPr>
        <p:grpSpPr bwMode="auto">
          <a:xfrm>
            <a:off x="3886200" y="4038600"/>
            <a:ext cx="2338388" cy="685800"/>
            <a:chOff x="2448" y="2544"/>
            <a:chExt cx="1473" cy="432"/>
          </a:xfrm>
        </p:grpSpPr>
        <p:sp>
          <p:nvSpPr>
            <p:cNvPr id="71" name="Line 39"/>
            <p:cNvSpPr>
              <a:spLocks noChangeShapeType="1"/>
            </p:cNvSpPr>
            <p:nvPr/>
          </p:nvSpPr>
          <p:spPr bwMode="auto">
            <a:xfrm flipV="1">
              <a:off x="2448" y="2736"/>
              <a:ext cx="1056" cy="24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arrow" w="lg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40"/>
            <p:cNvSpPr>
              <a:spLocks noChangeArrowheads="1"/>
            </p:cNvSpPr>
            <p:nvPr/>
          </p:nvSpPr>
          <p:spPr bwMode="auto">
            <a:xfrm>
              <a:off x="3456" y="2544"/>
              <a:ext cx="465" cy="2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600" b="1">
                  <a:solidFill>
                    <a:srgbClr val="FF33CC"/>
                  </a:solidFill>
                  <a:latin typeface="Garamond" pitchFamily="18" charset="0"/>
                </a:rPr>
                <a:t>wxz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9" grpId="0" animBg="1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8779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Don’t Care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457200" y="990600"/>
            <a:ext cx="8382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2100" marR="0" lvl="0" indent="-2921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ilai peubah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don’t care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tidak diperhitungkan oleh fungsinya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ilai 1 atau 0 dari peubah 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don’t care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tidak berpengaruh pada hasil fungsi</a:t>
            </a:r>
          </a:p>
          <a:p>
            <a:pPr marL="292100" marR="0" lvl="0" indent="-2921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emua nilai don’t care disimbolkan dengan 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d,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</a:t>
            </a:r>
          </a:p>
          <a:p>
            <a:pPr marL="292100" marR="0" lvl="0" indent="-2921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SOP:</a:t>
            </a:r>
            <a:endParaRPr kumimoji="0" lang="id-ID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30300" marR="0" lvl="1" indent="-4953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Nilai X yang masuk ke dalam kelompok akan bernilai 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30300" marR="0" lvl="1" indent="-4953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Nilai X yang tidak masuk ke dalam kelompok akan bernilai 0</a:t>
            </a:r>
          </a:p>
          <a:p>
            <a:pPr marL="292100" marR="0" lvl="0" indent="-2921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POS:</a:t>
            </a:r>
            <a:endParaRPr kumimoji="0" lang="id-ID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30300" marR="0" lvl="1" indent="-4953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Nilai X yang masuk ke dalam kelompok akan bernilai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1130300" marR="0" lvl="1" indent="-4953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Nilai X yang tidak masuk ke dalam kelompok akan bernilai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id-ID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8779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Don’t Care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457200" y="990600"/>
            <a:ext cx="8382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2100" marR="0" lvl="0" indent="-2921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ilai peubah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don’t care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tidak diperhitungkan oleh fungsinya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ilai 1 atau 0 dari peubah 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don’t care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tidak berpengaruh pada hasil fungsi</a:t>
            </a:r>
          </a:p>
          <a:p>
            <a:pPr marL="292100" marR="0" lvl="0" indent="-2921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emua nilai don’t care disimbolkan dengan 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d,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</a:t>
            </a:r>
          </a:p>
          <a:p>
            <a:pPr marL="292100" marR="0" lvl="0" indent="-2921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SOP:</a:t>
            </a:r>
            <a:endParaRPr kumimoji="0" lang="id-ID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30300" marR="0" lvl="1" indent="-4953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Nilai X yang masuk ke dalam kelompok akan bernilai 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30300" marR="0" lvl="1" indent="-4953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Nilai X yang tidak masuk ke dalam kelompok akan bernilai 0</a:t>
            </a:r>
          </a:p>
          <a:p>
            <a:pPr marL="292100" marR="0" lvl="0" indent="-2921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POS:</a:t>
            </a:r>
            <a:endParaRPr kumimoji="0" lang="id-ID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30300" marR="0" lvl="1" indent="-4953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Nilai X yang masuk ke dalam kelompok akan bernilai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1130300" marR="0" lvl="1" indent="-4953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Nilai X yang tidak masuk ke dalam kelompok akan bernilai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id-ID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8779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Don’t Care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066800"/>
            <a:ext cx="8382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2100" marR="0" lvl="0" indent="-2921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Contoh 1:</a:t>
            </a:r>
          </a:p>
          <a:p>
            <a:pPr marL="292100" marR="0" lvl="0" indent="-2921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f(w,x,y,z) = </a:t>
            </a:r>
            <a:r>
              <a:rPr kumimoji="0" lang="el-G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(1,3,7,11,15)</a:t>
            </a:r>
          </a:p>
          <a:p>
            <a:pPr marL="292100" marR="0" lvl="0" indent="-2921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don’t care = d(w,x,y,z) = </a:t>
            </a:r>
            <a:r>
              <a:rPr kumimoji="0" lang="el-G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(0,2,5)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sng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SOP:</a:t>
            </a:r>
            <a:endParaRPr kumimoji="0" lang="id-ID" sz="2400" b="0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838" y="2963863"/>
            <a:ext cx="3352800" cy="3132137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65438" y="3421063"/>
            <a:ext cx="381000" cy="25146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255838" y="3497263"/>
            <a:ext cx="1054100" cy="1081087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3170238" y="4868863"/>
            <a:ext cx="2286000" cy="638175"/>
            <a:chOff x="3696" y="2640"/>
            <a:chExt cx="1440" cy="402"/>
          </a:xfrm>
        </p:grpSpPr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696" y="2640"/>
              <a:ext cx="86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lg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4560" y="2784"/>
              <a:ext cx="576" cy="2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600" b="1">
                  <a:solidFill>
                    <a:srgbClr val="FF0000"/>
                  </a:solidFill>
                  <a:latin typeface="Garamond" pitchFamily="18" charset="0"/>
                </a:rPr>
                <a:t>yz</a:t>
              </a:r>
            </a:p>
          </p:txBody>
        </p:sp>
      </p:grp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762000" y="4106863"/>
            <a:ext cx="1570038" cy="693737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 type="arrow" w="lg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28600" y="4724400"/>
            <a:ext cx="65563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 b="1">
                <a:solidFill>
                  <a:srgbClr val="008000"/>
                </a:solidFill>
                <a:latin typeface="Garamond" pitchFamily="18" charset="0"/>
              </a:rPr>
              <a:t>w’z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105400" y="4572000"/>
            <a:ext cx="3657600" cy="749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  <a:latin typeface="Tahoma" pitchFamily="34" charset="0"/>
              </a:rPr>
              <a:t>Hasil penyederhanaan: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  <a:latin typeface="Tahoma" pitchFamily="34" charset="0"/>
              </a:rPr>
              <a:t>   </a:t>
            </a:r>
            <a:r>
              <a:rPr lang="id-ID" sz="2400">
                <a:solidFill>
                  <a:srgbClr val="000099"/>
                </a:solidFill>
                <a:latin typeface="Tahoma" pitchFamily="34" charset="0"/>
              </a:rPr>
              <a:t>f(w,x,y,z) =</a:t>
            </a:r>
            <a:r>
              <a:rPr lang="en-US" sz="2400">
                <a:solidFill>
                  <a:srgbClr val="000099"/>
                </a:solidFill>
                <a:latin typeface="Tahoma" pitchFamily="34" charset="0"/>
              </a:rPr>
              <a:t> yz + w’z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8779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Don’t Care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19</a:t>
            </a:fld>
            <a:endParaRPr lang="en-US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57200" y="1066800"/>
            <a:ext cx="8382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2100" marR="0" lvl="0" indent="-2921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Contoh 1:</a:t>
            </a:r>
          </a:p>
          <a:p>
            <a:pPr marL="292100" marR="0" lvl="0" indent="-2921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f(w,x,y,z) = </a:t>
            </a:r>
            <a:r>
              <a:rPr kumimoji="0" lang="el-G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(1,3,7,11,15)</a:t>
            </a:r>
          </a:p>
          <a:p>
            <a:pPr marL="292100" marR="0" lvl="0" indent="-2921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don’t care = d(w,x,y,z) = </a:t>
            </a:r>
            <a:r>
              <a:rPr kumimoji="0" lang="el-G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(0,2,5)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sng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POS:</a:t>
            </a:r>
            <a:endParaRPr kumimoji="0" lang="id-ID" sz="2400" b="0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941638"/>
            <a:ext cx="3486150" cy="3249612"/>
          </a:xfrm>
          <a:prstGeom prst="rect">
            <a:avLst/>
          </a:prstGeom>
          <a:noFill/>
        </p:spPr>
      </p:pic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828800" y="4953000"/>
            <a:ext cx="1054100" cy="1081088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V="1">
            <a:off x="3886200" y="3962400"/>
            <a:ext cx="106680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arrow" w="lg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876800" y="3705225"/>
            <a:ext cx="9144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 b="1">
                <a:solidFill>
                  <a:srgbClr val="008000"/>
                </a:solidFill>
                <a:latin typeface="Garamond" pitchFamily="18" charset="0"/>
              </a:rPr>
              <a:t>z</a:t>
            </a: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 flipV="1">
            <a:off x="762000" y="5105400"/>
            <a:ext cx="1066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arrow" w="lg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228600" y="4724400"/>
            <a:ext cx="8763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 b="1">
                <a:solidFill>
                  <a:srgbClr val="0000FF"/>
                </a:solidFill>
                <a:latin typeface="Garamond" pitchFamily="18" charset="0"/>
              </a:rPr>
              <a:t>w’+y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5105400" y="4572000"/>
            <a:ext cx="3657600" cy="749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  <a:latin typeface="Tahoma" pitchFamily="34" charset="0"/>
              </a:rPr>
              <a:t>Hasil penyederhanaan: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  <a:latin typeface="Tahoma" pitchFamily="34" charset="0"/>
              </a:rPr>
              <a:t>   </a:t>
            </a:r>
            <a:r>
              <a:rPr lang="id-ID" sz="2400">
                <a:solidFill>
                  <a:srgbClr val="000099"/>
                </a:solidFill>
                <a:latin typeface="Tahoma" pitchFamily="34" charset="0"/>
              </a:rPr>
              <a:t>f(w,x,y,z) =</a:t>
            </a:r>
            <a:r>
              <a:rPr lang="en-US" sz="2400">
                <a:solidFill>
                  <a:srgbClr val="000099"/>
                </a:solidFill>
                <a:latin typeface="Tahoma" pitchFamily="34" charset="0"/>
              </a:rPr>
              <a:t> z(w’+y)</a:t>
            </a:r>
          </a:p>
        </p:txBody>
      </p:sp>
      <p:grpSp>
        <p:nvGrpSpPr>
          <p:cNvPr id="27" name="Group 23"/>
          <p:cNvGrpSpPr>
            <a:grpSpLocks/>
          </p:cNvGrpSpPr>
          <p:nvPr/>
        </p:nvGrpSpPr>
        <p:grpSpPr bwMode="auto">
          <a:xfrm>
            <a:off x="1190625" y="3429000"/>
            <a:ext cx="3457575" cy="2514600"/>
            <a:chOff x="750" y="2400"/>
            <a:chExt cx="2178" cy="1584"/>
          </a:xfrm>
        </p:grpSpPr>
        <p:grpSp>
          <p:nvGrpSpPr>
            <p:cNvPr id="28" name="Group 15"/>
            <p:cNvGrpSpPr>
              <a:grpSpLocks/>
            </p:cNvGrpSpPr>
            <p:nvPr/>
          </p:nvGrpSpPr>
          <p:grpSpPr bwMode="auto">
            <a:xfrm rot="10800000">
              <a:off x="2352" y="2400"/>
              <a:ext cx="576" cy="1584"/>
              <a:chOff x="567" y="2750"/>
              <a:chExt cx="635" cy="1088"/>
            </a:xfrm>
          </p:grpSpPr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>
                <a:off x="567" y="2750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33996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>
                <a:off x="567" y="3838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33996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1202" y="2750"/>
                <a:ext cx="0" cy="1088"/>
              </a:xfrm>
              <a:prstGeom prst="line">
                <a:avLst/>
              </a:prstGeom>
              <a:noFill/>
              <a:ln w="38100">
                <a:solidFill>
                  <a:srgbClr val="33996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" name="Group 19"/>
            <p:cNvGrpSpPr>
              <a:grpSpLocks/>
            </p:cNvGrpSpPr>
            <p:nvPr/>
          </p:nvGrpSpPr>
          <p:grpSpPr bwMode="auto">
            <a:xfrm>
              <a:off x="750" y="2417"/>
              <a:ext cx="635" cy="1567"/>
              <a:chOff x="567" y="2750"/>
              <a:chExt cx="635" cy="1088"/>
            </a:xfrm>
          </p:grpSpPr>
          <p:sp>
            <p:nvSpPr>
              <p:cNvPr id="30" name="Line 20"/>
              <p:cNvSpPr>
                <a:spLocks noChangeShapeType="1"/>
              </p:cNvSpPr>
              <p:nvPr/>
            </p:nvSpPr>
            <p:spPr bwMode="auto">
              <a:xfrm>
                <a:off x="567" y="2750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33996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1"/>
              <p:cNvSpPr>
                <a:spLocks noChangeShapeType="1"/>
              </p:cNvSpPr>
              <p:nvPr/>
            </p:nvSpPr>
            <p:spPr bwMode="auto">
              <a:xfrm>
                <a:off x="567" y="3838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33996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2"/>
              <p:cNvSpPr>
                <a:spLocks noChangeShapeType="1"/>
              </p:cNvSpPr>
              <p:nvPr/>
            </p:nvSpPr>
            <p:spPr bwMode="auto">
              <a:xfrm>
                <a:off x="1202" y="2750"/>
                <a:ext cx="0" cy="1088"/>
              </a:xfrm>
              <a:prstGeom prst="line">
                <a:avLst/>
              </a:prstGeom>
              <a:noFill/>
              <a:ln w="38100">
                <a:solidFill>
                  <a:srgbClr val="33996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4" grpId="0" animBg="1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119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Penyerderhaan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Fungsi</a:t>
            </a:r>
            <a:r>
              <a:rPr lang="en-US" sz="3000" b="1" dirty="0" smtClean="0"/>
              <a:t> Boolean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Penyederhanaan fungsi Boolean dapat dilakukan dengan 3 cara: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Secara aljabar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Menggunakan Peta Karnaugh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Menggunakan metode Quine Mc Cluskey (metode Tabulasi)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Pada materi ini akan dipelajari penyederhanaan fungsi boolean dengan menggunakan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peta karnaugh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8779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Don’t Care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20</a:t>
            </a:fld>
            <a:endParaRPr lang="en-US" dirty="0"/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457200" y="1295400"/>
            <a:ext cx="441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2100" marR="0" lvl="0" indent="-2921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Contoh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292100" marR="0" lvl="0" indent="-2921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id-ID" sz="2000" b="0" i="0" u="sng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8" name="Group 153"/>
          <p:cNvGraphicFramePr>
            <a:graphicFrameLocks/>
          </p:cNvGraphicFramePr>
          <p:nvPr/>
        </p:nvGraphicFramePr>
        <p:xfrm>
          <a:off x="5105400" y="228600"/>
          <a:ext cx="3810000" cy="62179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13716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f(a,b,c,d)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15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197100"/>
            <a:ext cx="3200400" cy="2984500"/>
          </a:xfrm>
          <a:prstGeom prst="rect">
            <a:avLst/>
          </a:prstGeom>
          <a:noFill/>
        </p:spPr>
      </p:pic>
      <p:sp>
        <p:nvSpPr>
          <p:cNvPr id="36" name="Rectangle 155"/>
          <p:cNvSpPr>
            <a:spLocks noChangeArrowheads="1"/>
          </p:cNvSpPr>
          <p:nvPr/>
        </p:nvSpPr>
        <p:spPr bwMode="auto">
          <a:xfrm>
            <a:off x="1447800" y="2667000"/>
            <a:ext cx="457200" cy="2362200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156"/>
          <p:cNvSpPr>
            <a:spLocks noChangeArrowheads="1"/>
          </p:cNvSpPr>
          <p:nvPr/>
        </p:nvSpPr>
        <p:spPr bwMode="auto">
          <a:xfrm>
            <a:off x="2667000" y="2667000"/>
            <a:ext cx="457200" cy="2362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157"/>
          <p:cNvSpPr>
            <a:spLocks noChangeArrowheads="1"/>
          </p:cNvSpPr>
          <p:nvPr/>
        </p:nvSpPr>
        <p:spPr bwMode="auto">
          <a:xfrm>
            <a:off x="2133600" y="3276600"/>
            <a:ext cx="914400" cy="1066800"/>
          </a:xfrm>
          <a:prstGeom prst="rect">
            <a:avLst/>
          </a:prstGeom>
          <a:noFill/>
          <a:ln w="38100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58"/>
          <p:cNvSpPr>
            <a:spLocks noChangeShapeType="1"/>
          </p:cNvSpPr>
          <p:nvPr/>
        </p:nvSpPr>
        <p:spPr bwMode="auto">
          <a:xfrm flipH="1">
            <a:off x="762000" y="4876800"/>
            <a:ext cx="7620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arrow" w="lg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Rectangle 159"/>
          <p:cNvSpPr>
            <a:spLocks noChangeArrowheads="1"/>
          </p:cNvSpPr>
          <p:nvPr/>
        </p:nvSpPr>
        <p:spPr bwMode="auto">
          <a:xfrm>
            <a:off x="266700" y="5381625"/>
            <a:ext cx="6873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 b="1">
                <a:solidFill>
                  <a:srgbClr val="0000FF"/>
                </a:solidFill>
                <a:latin typeface="Garamond" pitchFamily="18" charset="0"/>
              </a:rPr>
              <a:t>c’d’</a:t>
            </a:r>
          </a:p>
        </p:txBody>
      </p:sp>
      <p:sp>
        <p:nvSpPr>
          <p:cNvPr id="41" name="Line 160"/>
          <p:cNvSpPr>
            <a:spLocks noChangeShapeType="1"/>
          </p:cNvSpPr>
          <p:nvPr/>
        </p:nvSpPr>
        <p:spPr bwMode="auto">
          <a:xfrm flipH="1">
            <a:off x="2057400" y="4343400"/>
            <a:ext cx="381000" cy="11430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 type="arrow" w="lg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Rectangle 161"/>
          <p:cNvSpPr>
            <a:spLocks noChangeArrowheads="1"/>
          </p:cNvSpPr>
          <p:nvPr/>
        </p:nvSpPr>
        <p:spPr bwMode="auto">
          <a:xfrm>
            <a:off x="1676400" y="5486400"/>
            <a:ext cx="549275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 b="1">
                <a:solidFill>
                  <a:srgbClr val="800000"/>
                </a:solidFill>
                <a:latin typeface="Garamond" pitchFamily="18" charset="0"/>
              </a:rPr>
              <a:t>bd</a:t>
            </a:r>
          </a:p>
        </p:txBody>
      </p:sp>
      <p:sp>
        <p:nvSpPr>
          <p:cNvPr id="43" name="Line 162"/>
          <p:cNvSpPr>
            <a:spLocks noChangeShapeType="1"/>
          </p:cNvSpPr>
          <p:nvPr/>
        </p:nvSpPr>
        <p:spPr bwMode="auto">
          <a:xfrm>
            <a:off x="2971800" y="4953000"/>
            <a:ext cx="228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lg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Rectangle 163"/>
          <p:cNvSpPr>
            <a:spLocks noChangeArrowheads="1"/>
          </p:cNvSpPr>
          <p:nvPr/>
        </p:nvSpPr>
        <p:spPr bwMode="auto">
          <a:xfrm>
            <a:off x="3200400" y="5715000"/>
            <a:ext cx="549275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 b="1">
                <a:solidFill>
                  <a:srgbClr val="FF0000"/>
                </a:solidFill>
                <a:latin typeface="Garamond" pitchFamily="18" charset="0"/>
              </a:rPr>
              <a:t>bd</a:t>
            </a:r>
          </a:p>
        </p:txBody>
      </p:sp>
      <p:sp>
        <p:nvSpPr>
          <p:cNvPr id="45" name="Rectangle 164"/>
          <p:cNvSpPr>
            <a:spLocks noChangeArrowheads="1"/>
          </p:cNvSpPr>
          <p:nvPr/>
        </p:nvSpPr>
        <p:spPr bwMode="auto">
          <a:xfrm>
            <a:off x="381000" y="6143625"/>
            <a:ext cx="39624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 b="1">
                <a:latin typeface="Garamond" pitchFamily="18" charset="0"/>
              </a:rPr>
              <a:t>f(a,b,c,d) = c’d’+bd+bd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/>
      <p:bldP spid="4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43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Karnaugh</a:t>
            </a:r>
            <a:r>
              <a:rPr lang="en-US" sz="3000" b="1" dirty="0" smtClean="0"/>
              <a:t> Map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5 </a:t>
            </a:r>
            <a:r>
              <a:rPr lang="en-US" sz="3000" b="1" dirty="0" err="1" smtClean="0"/>
              <a:t>variabel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1066800"/>
            <a:ext cx="8305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 f(A,B,C,D,E) = {2,3,6,7,9,13,18,19,22,23,24,25,29}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1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197100"/>
            <a:ext cx="5457825" cy="3048000"/>
          </a:xfrm>
          <a:prstGeom prst="rect">
            <a:avLst/>
          </a:prstGeom>
          <a:noFill/>
        </p:spPr>
      </p:pic>
      <p:grpSp>
        <p:nvGrpSpPr>
          <p:cNvPr id="8" name="Group 200"/>
          <p:cNvGrpSpPr>
            <a:grpSpLocks/>
          </p:cNvGrpSpPr>
          <p:nvPr/>
        </p:nvGrpSpPr>
        <p:grpSpPr bwMode="auto">
          <a:xfrm>
            <a:off x="2562225" y="2959100"/>
            <a:ext cx="2400301" cy="2241550"/>
            <a:chOff x="816" y="1920"/>
            <a:chExt cx="1512" cy="1412"/>
          </a:xfrm>
        </p:grpSpPr>
        <p:sp>
          <p:nvSpPr>
            <p:cNvPr id="9" name="Text Box 123"/>
            <p:cNvSpPr txBox="1">
              <a:spLocks noChangeArrowheads="1"/>
            </p:cNvSpPr>
            <p:nvPr/>
          </p:nvSpPr>
          <p:spPr bwMode="auto">
            <a:xfrm>
              <a:off x="816" y="2276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" name="Text Box 124"/>
            <p:cNvSpPr txBox="1">
              <a:spLocks noChangeArrowheads="1"/>
            </p:cNvSpPr>
            <p:nvPr/>
          </p:nvSpPr>
          <p:spPr bwMode="auto">
            <a:xfrm>
              <a:off x="816" y="1940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3" name="Text Box 125"/>
            <p:cNvSpPr txBox="1">
              <a:spLocks noChangeArrowheads="1"/>
            </p:cNvSpPr>
            <p:nvPr/>
          </p:nvSpPr>
          <p:spPr bwMode="auto">
            <a:xfrm>
              <a:off x="816" y="3120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" name="Text Box 126"/>
            <p:cNvSpPr txBox="1">
              <a:spLocks noChangeArrowheads="1"/>
            </p:cNvSpPr>
            <p:nvPr/>
          </p:nvSpPr>
          <p:spPr bwMode="auto">
            <a:xfrm>
              <a:off x="816" y="2716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" name="Text Box 127"/>
            <p:cNvSpPr txBox="1">
              <a:spLocks noChangeArrowheads="1"/>
            </p:cNvSpPr>
            <p:nvPr/>
          </p:nvSpPr>
          <p:spPr bwMode="auto">
            <a:xfrm>
              <a:off x="1248" y="2332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6" name="Text Box 128"/>
            <p:cNvSpPr txBox="1">
              <a:spLocks noChangeArrowheads="1"/>
            </p:cNvSpPr>
            <p:nvPr/>
          </p:nvSpPr>
          <p:spPr bwMode="auto">
            <a:xfrm>
              <a:off x="1248" y="1920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7" name="Text Box 129"/>
            <p:cNvSpPr txBox="1">
              <a:spLocks noChangeArrowheads="1"/>
            </p:cNvSpPr>
            <p:nvPr/>
          </p:nvSpPr>
          <p:spPr bwMode="auto">
            <a:xfrm>
              <a:off x="1248" y="3120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8" name="Text Box 130"/>
            <p:cNvSpPr txBox="1">
              <a:spLocks noChangeArrowheads="1"/>
            </p:cNvSpPr>
            <p:nvPr/>
          </p:nvSpPr>
          <p:spPr bwMode="auto">
            <a:xfrm>
              <a:off x="1200" y="2736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9" name="Text Box 131"/>
            <p:cNvSpPr txBox="1">
              <a:spLocks noChangeArrowheads="1"/>
            </p:cNvSpPr>
            <p:nvPr/>
          </p:nvSpPr>
          <p:spPr bwMode="auto">
            <a:xfrm>
              <a:off x="1536" y="2332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20" name="Text Box 132"/>
            <p:cNvSpPr txBox="1">
              <a:spLocks noChangeArrowheads="1"/>
            </p:cNvSpPr>
            <p:nvPr/>
          </p:nvSpPr>
          <p:spPr bwMode="auto">
            <a:xfrm>
              <a:off x="1536" y="1920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1" name="Text Box 133"/>
            <p:cNvSpPr txBox="1">
              <a:spLocks noChangeArrowheads="1"/>
            </p:cNvSpPr>
            <p:nvPr/>
          </p:nvSpPr>
          <p:spPr bwMode="auto">
            <a:xfrm>
              <a:off x="1536" y="3120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22" name="Text Box 134"/>
            <p:cNvSpPr txBox="1">
              <a:spLocks noChangeArrowheads="1"/>
            </p:cNvSpPr>
            <p:nvPr/>
          </p:nvSpPr>
          <p:spPr bwMode="auto">
            <a:xfrm>
              <a:off x="1536" y="2736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23" name="Text Box 135"/>
            <p:cNvSpPr txBox="1">
              <a:spLocks noChangeArrowheads="1"/>
            </p:cNvSpPr>
            <p:nvPr/>
          </p:nvSpPr>
          <p:spPr bwMode="auto">
            <a:xfrm>
              <a:off x="1992" y="233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24" name="Text Box 136"/>
            <p:cNvSpPr txBox="1">
              <a:spLocks noChangeArrowheads="1"/>
            </p:cNvSpPr>
            <p:nvPr/>
          </p:nvSpPr>
          <p:spPr bwMode="auto">
            <a:xfrm>
              <a:off x="1971" y="1920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5" name="Text Box 137"/>
            <p:cNvSpPr txBox="1">
              <a:spLocks noChangeArrowheads="1"/>
            </p:cNvSpPr>
            <p:nvPr/>
          </p:nvSpPr>
          <p:spPr bwMode="auto">
            <a:xfrm>
              <a:off x="1857" y="3120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6" name="Text Box 138"/>
            <p:cNvSpPr txBox="1">
              <a:spLocks noChangeArrowheads="1"/>
            </p:cNvSpPr>
            <p:nvPr/>
          </p:nvSpPr>
          <p:spPr bwMode="auto">
            <a:xfrm>
              <a:off x="1881" y="2736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FF0000"/>
                  </a:solidFill>
                </a:rPr>
                <a:t>11</a:t>
              </a:r>
            </a:p>
          </p:txBody>
        </p:sp>
      </p:grpSp>
      <p:sp>
        <p:nvSpPr>
          <p:cNvPr id="27" name="Text Box 202"/>
          <p:cNvSpPr txBox="1">
            <a:spLocks noChangeArrowheads="1"/>
          </p:cNvSpPr>
          <p:nvPr/>
        </p:nvSpPr>
        <p:spPr bwMode="auto">
          <a:xfrm>
            <a:off x="4924425" y="36449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8" name="Text Box 203"/>
          <p:cNvSpPr txBox="1">
            <a:spLocks noChangeArrowheads="1"/>
          </p:cNvSpPr>
          <p:nvPr/>
        </p:nvSpPr>
        <p:spPr bwMode="auto">
          <a:xfrm>
            <a:off x="4924425" y="300355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9" name="Text Box 204"/>
          <p:cNvSpPr txBox="1">
            <a:spLocks noChangeArrowheads="1"/>
          </p:cNvSpPr>
          <p:nvPr/>
        </p:nvSpPr>
        <p:spPr bwMode="auto">
          <a:xfrm>
            <a:off x="4924425" y="468631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</a:rPr>
              <a:t>18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0" name="Text Box 205"/>
          <p:cNvSpPr txBox="1">
            <a:spLocks noChangeArrowheads="1"/>
          </p:cNvSpPr>
          <p:nvPr/>
        </p:nvSpPr>
        <p:spPr bwMode="auto">
          <a:xfrm>
            <a:off x="4924425" y="42545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31" name="Text Box 218"/>
          <p:cNvSpPr txBox="1">
            <a:spLocks noChangeArrowheads="1"/>
          </p:cNvSpPr>
          <p:nvPr/>
        </p:nvSpPr>
        <p:spPr bwMode="auto">
          <a:xfrm>
            <a:off x="5534025" y="36449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32" name="Text Box 219"/>
          <p:cNvSpPr txBox="1">
            <a:spLocks noChangeArrowheads="1"/>
          </p:cNvSpPr>
          <p:nvPr/>
        </p:nvSpPr>
        <p:spPr bwMode="auto">
          <a:xfrm>
            <a:off x="5534025" y="300355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3" name="Text Box 220"/>
          <p:cNvSpPr txBox="1">
            <a:spLocks noChangeArrowheads="1"/>
          </p:cNvSpPr>
          <p:nvPr/>
        </p:nvSpPr>
        <p:spPr bwMode="auto">
          <a:xfrm>
            <a:off x="5186370" y="477839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34" name="Text Box 221"/>
          <p:cNvSpPr txBox="1">
            <a:spLocks noChangeArrowheads="1"/>
          </p:cNvSpPr>
          <p:nvPr/>
        </p:nvSpPr>
        <p:spPr bwMode="auto">
          <a:xfrm>
            <a:off x="5214942" y="42545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35" name="Text Box 222"/>
          <p:cNvSpPr txBox="1">
            <a:spLocks noChangeArrowheads="1"/>
          </p:cNvSpPr>
          <p:nvPr/>
        </p:nvSpPr>
        <p:spPr bwMode="auto">
          <a:xfrm>
            <a:off x="6143636" y="3471866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36" name="Text Box 223"/>
          <p:cNvSpPr txBox="1">
            <a:spLocks noChangeArrowheads="1"/>
          </p:cNvSpPr>
          <p:nvPr/>
        </p:nvSpPr>
        <p:spPr bwMode="auto">
          <a:xfrm>
            <a:off x="6143625" y="300355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37" name="Text Box 224"/>
          <p:cNvSpPr txBox="1">
            <a:spLocks noChangeArrowheads="1"/>
          </p:cNvSpPr>
          <p:nvPr/>
        </p:nvSpPr>
        <p:spPr bwMode="auto">
          <a:xfrm>
            <a:off x="6143625" y="490855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8" name="Text Box 225"/>
          <p:cNvSpPr txBox="1">
            <a:spLocks noChangeArrowheads="1"/>
          </p:cNvSpPr>
          <p:nvPr/>
        </p:nvSpPr>
        <p:spPr bwMode="auto">
          <a:xfrm>
            <a:off x="6143625" y="42545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39" name="Text Box 226"/>
          <p:cNvSpPr txBox="1">
            <a:spLocks noChangeArrowheads="1"/>
          </p:cNvSpPr>
          <p:nvPr/>
        </p:nvSpPr>
        <p:spPr bwMode="auto">
          <a:xfrm>
            <a:off x="6753225" y="36449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40" name="Text Box 227"/>
          <p:cNvSpPr txBox="1">
            <a:spLocks noChangeArrowheads="1"/>
          </p:cNvSpPr>
          <p:nvPr/>
        </p:nvSpPr>
        <p:spPr bwMode="auto">
          <a:xfrm>
            <a:off x="6753225" y="300355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41" name="Text Box 228"/>
          <p:cNvSpPr txBox="1">
            <a:spLocks noChangeArrowheads="1"/>
          </p:cNvSpPr>
          <p:nvPr/>
        </p:nvSpPr>
        <p:spPr bwMode="auto">
          <a:xfrm>
            <a:off x="6753225" y="490855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42" name="Text Box 229"/>
          <p:cNvSpPr txBox="1">
            <a:spLocks noChangeArrowheads="1"/>
          </p:cNvSpPr>
          <p:nvPr/>
        </p:nvSpPr>
        <p:spPr bwMode="auto">
          <a:xfrm>
            <a:off x="6753225" y="42545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43" name="Freeform 114"/>
          <p:cNvSpPr>
            <a:spLocks/>
          </p:cNvSpPr>
          <p:nvPr/>
        </p:nvSpPr>
        <p:spPr bwMode="auto">
          <a:xfrm>
            <a:off x="1173163" y="4978400"/>
            <a:ext cx="1219200" cy="873125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819" y="6"/>
              </a:cxn>
              <a:cxn ang="0">
                <a:pos x="832" y="550"/>
              </a:cxn>
              <a:cxn ang="0">
                <a:pos x="371" y="538"/>
              </a:cxn>
              <a:cxn ang="0">
                <a:pos x="0" y="550"/>
              </a:cxn>
            </a:cxnLst>
            <a:rect l="0" t="0" r="r" b="b"/>
            <a:pathLst>
              <a:path w="832" h="550">
                <a:moveTo>
                  <a:pt x="166" y="0"/>
                </a:moveTo>
                <a:cubicBezTo>
                  <a:pt x="452" y="17"/>
                  <a:pt x="235" y="6"/>
                  <a:pt x="819" y="6"/>
                </a:cubicBezTo>
                <a:cubicBezTo>
                  <a:pt x="825" y="187"/>
                  <a:pt x="832" y="368"/>
                  <a:pt x="832" y="550"/>
                </a:cubicBezTo>
                <a:cubicBezTo>
                  <a:pt x="696" y="545"/>
                  <a:pt x="494" y="537"/>
                  <a:pt x="371" y="538"/>
                </a:cubicBezTo>
                <a:cubicBezTo>
                  <a:pt x="247" y="539"/>
                  <a:pt x="0" y="550"/>
                  <a:pt x="0" y="550"/>
                </a:cubicBezTo>
              </a:path>
            </a:pathLst>
          </a:custGeom>
          <a:noFill/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Rectangle 115"/>
          <p:cNvSpPr>
            <a:spLocks noChangeArrowheads="1"/>
          </p:cNvSpPr>
          <p:nvPr/>
        </p:nvSpPr>
        <p:spPr bwMode="auto">
          <a:xfrm>
            <a:off x="3614738" y="3416300"/>
            <a:ext cx="881062" cy="381000"/>
          </a:xfrm>
          <a:prstGeom prst="rect">
            <a:avLst/>
          </a:prstGeom>
          <a:noFill/>
          <a:ln w="28575">
            <a:solidFill>
              <a:srgbClr val="66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17"/>
          <p:cNvSpPr>
            <a:spLocks noChangeArrowheads="1"/>
          </p:cNvSpPr>
          <p:nvPr/>
        </p:nvSpPr>
        <p:spPr bwMode="auto">
          <a:xfrm>
            <a:off x="2286000" y="4102100"/>
            <a:ext cx="990600" cy="9969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119"/>
          <p:cNvSpPr>
            <a:spLocks noChangeArrowheads="1"/>
          </p:cNvSpPr>
          <p:nvPr/>
        </p:nvSpPr>
        <p:spPr bwMode="auto">
          <a:xfrm>
            <a:off x="6589713" y="2806700"/>
            <a:ext cx="344487" cy="1016000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20"/>
          <p:cNvSpPr txBox="1">
            <a:spLocks noChangeArrowheads="1"/>
          </p:cNvSpPr>
          <p:nvPr/>
        </p:nvSpPr>
        <p:spPr bwMode="auto">
          <a:xfrm>
            <a:off x="762000" y="5470525"/>
            <a:ext cx="70866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f(A,B,C,D,E) = </a:t>
            </a:r>
            <a:r>
              <a:rPr lang="en-US" sz="2000">
                <a:solidFill>
                  <a:srgbClr val="FF0000"/>
                </a:solidFill>
              </a:rPr>
              <a:t>A’</a:t>
            </a:r>
            <a:r>
              <a:rPr lang="en-US" sz="2000"/>
              <a:t>B’D + </a:t>
            </a:r>
            <a:r>
              <a:rPr lang="en-US" sz="2000">
                <a:solidFill>
                  <a:srgbClr val="FF0000"/>
                </a:solidFill>
              </a:rPr>
              <a:t>A</a:t>
            </a:r>
            <a:r>
              <a:rPr lang="en-US" sz="2000"/>
              <a:t>B’D + </a:t>
            </a:r>
            <a:r>
              <a:rPr lang="en-US" sz="2000" b="1">
                <a:solidFill>
                  <a:srgbClr val="6600FF"/>
                </a:solidFill>
              </a:rPr>
              <a:t>A’</a:t>
            </a:r>
            <a:r>
              <a:rPr lang="en-US" sz="2000"/>
              <a:t>BD’E + </a:t>
            </a:r>
            <a:r>
              <a:rPr lang="en-US" sz="2000" b="1">
                <a:solidFill>
                  <a:srgbClr val="6600FF"/>
                </a:solidFill>
              </a:rPr>
              <a:t>A</a:t>
            </a:r>
            <a:r>
              <a:rPr lang="en-US" sz="2000"/>
              <a:t>BD’E + ABC’D’</a:t>
            </a:r>
          </a:p>
          <a:p>
            <a:pPr>
              <a:spcBef>
                <a:spcPct val="50000"/>
              </a:spcBef>
            </a:pPr>
            <a:r>
              <a:rPr lang="en-US" sz="2000"/>
              <a:t>                     = B’D + BD’E + ABC’D’</a:t>
            </a:r>
          </a:p>
        </p:txBody>
      </p:sp>
      <p:sp>
        <p:nvSpPr>
          <p:cNvPr id="48" name="Rectangle 122"/>
          <p:cNvSpPr>
            <a:spLocks noChangeArrowheads="1"/>
          </p:cNvSpPr>
          <p:nvPr/>
        </p:nvSpPr>
        <p:spPr bwMode="auto">
          <a:xfrm>
            <a:off x="381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56"/>
          <p:cNvSpPr>
            <a:spLocks/>
          </p:cNvSpPr>
          <p:nvPr/>
        </p:nvSpPr>
        <p:spPr bwMode="auto">
          <a:xfrm>
            <a:off x="2819400" y="4940300"/>
            <a:ext cx="2286000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240"/>
              </a:cxn>
              <a:cxn ang="0">
                <a:pos x="1104" y="48"/>
              </a:cxn>
            </a:cxnLst>
            <a:rect l="0" t="0" r="r" b="b"/>
            <a:pathLst>
              <a:path w="1104" h="248">
                <a:moveTo>
                  <a:pt x="0" y="0"/>
                </a:moveTo>
                <a:cubicBezTo>
                  <a:pt x="172" y="116"/>
                  <a:pt x="344" y="232"/>
                  <a:pt x="528" y="240"/>
                </a:cubicBezTo>
                <a:cubicBezTo>
                  <a:pt x="712" y="248"/>
                  <a:pt x="1008" y="80"/>
                  <a:pt x="1104" y="48"/>
                </a:cubicBezTo>
              </a:path>
            </a:pathLst>
          </a:custGeom>
          <a:noFill/>
          <a:ln w="25400">
            <a:solidFill>
              <a:srgbClr val="6600FF"/>
            </a:solidFill>
            <a:round/>
            <a:headEnd type="none" w="med" len="med"/>
            <a:tailEnd type="arrow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" name="Rectangle 232"/>
          <p:cNvSpPr>
            <a:spLocks noChangeArrowheads="1"/>
          </p:cNvSpPr>
          <p:nvPr/>
        </p:nvSpPr>
        <p:spPr bwMode="auto">
          <a:xfrm>
            <a:off x="4800600" y="4102100"/>
            <a:ext cx="990600" cy="9969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233"/>
          <p:cNvSpPr>
            <a:spLocks noChangeArrowheads="1"/>
          </p:cNvSpPr>
          <p:nvPr/>
        </p:nvSpPr>
        <p:spPr bwMode="auto">
          <a:xfrm>
            <a:off x="6053138" y="3416300"/>
            <a:ext cx="881062" cy="381000"/>
          </a:xfrm>
          <a:prstGeom prst="rect">
            <a:avLst/>
          </a:prstGeom>
          <a:noFill/>
          <a:ln w="28575">
            <a:solidFill>
              <a:srgbClr val="66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234"/>
          <p:cNvSpPr>
            <a:spLocks/>
          </p:cNvSpPr>
          <p:nvPr/>
        </p:nvSpPr>
        <p:spPr bwMode="auto">
          <a:xfrm flipV="1">
            <a:off x="4343400" y="3187700"/>
            <a:ext cx="1981200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240"/>
              </a:cxn>
              <a:cxn ang="0">
                <a:pos x="1104" y="48"/>
              </a:cxn>
            </a:cxnLst>
            <a:rect l="0" t="0" r="r" b="b"/>
            <a:pathLst>
              <a:path w="1104" h="248">
                <a:moveTo>
                  <a:pt x="0" y="0"/>
                </a:moveTo>
                <a:cubicBezTo>
                  <a:pt x="172" y="116"/>
                  <a:pt x="344" y="232"/>
                  <a:pt x="528" y="240"/>
                </a:cubicBezTo>
                <a:cubicBezTo>
                  <a:pt x="712" y="248"/>
                  <a:pt x="1008" y="80"/>
                  <a:pt x="1104" y="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 type="none" w="med" len="med"/>
            <a:tailEnd type="arrow" w="lg" len="lg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53" name="Group 245"/>
          <p:cNvGrpSpPr>
            <a:grpSpLocks/>
          </p:cNvGrpSpPr>
          <p:nvPr/>
        </p:nvGrpSpPr>
        <p:grpSpPr bwMode="auto">
          <a:xfrm>
            <a:off x="228600" y="4559300"/>
            <a:ext cx="2057400" cy="609600"/>
            <a:chOff x="144" y="2928"/>
            <a:chExt cx="1296" cy="384"/>
          </a:xfrm>
        </p:grpSpPr>
        <p:sp>
          <p:nvSpPr>
            <p:cNvPr id="54" name="Line 235"/>
            <p:cNvSpPr>
              <a:spLocks noChangeShapeType="1"/>
            </p:cNvSpPr>
            <p:nvPr/>
          </p:nvSpPr>
          <p:spPr bwMode="auto">
            <a:xfrm flipH="1">
              <a:off x="576" y="2928"/>
              <a:ext cx="864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lg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236"/>
            <p:cNvSpPr>
              <a:spLocks noChangeArrowheads="1"/>
            </p:cNvSpPr>
            <p:nvPr/>
          </p:nvSpPr>
          <p:spPr bwMode="auto">
            <a:xfrm>
              <a:off x="144" y="3070"/>
              <a:ext cx="618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rgbClr val="CC6600"/>
                  </a:solidFill>
                  <a:latin typeface="Garamond" pitchFamily="18" charset="0"/>
                </a:rPr>
                <a:t>A’B’D</a:t>
              </a:r>
            </a:p>
          </p:txBody>
        </p:sp>
      </p:grpSp>
      <p:grpSp>
        <p:nvGrpSpPr>
          <p:cNvPr id="56" name="Group 249"/>
          <p:cNvGrpSpPr>
            <a:grpSpLocks/>
          </p:cNvGrpSpPr>
          <p:nvPr/>
        </p:nvGrpSpPr>
        <p:grpSpPr bwMode="auto">
          <a:xfrm>
            <a:off x="5791200" y="4635500"/>
            <a:ext cx="2590800" cy="384175"/>
            <a:chOff x="3648" y="2976"/>
            <a:chExt cx="1632" cy="242"/>
          </a:xfrm>
        </p:grpSpPr>
        <p:sp>
          <p:nvSpPr>
            <p:cNvPr id="57" name="Line 237"/>
            <p:cNvSpPr>
              <a:spLocks noChangeShapeType="1"/>
            </p:cNvSpPr>
            <p:nvPr/>
          </p:nvSpPr>
          <p:spPr bwMode="auto">
            <a:xfrm>
              <a:off x="3648" y="3024"/>
              <a:ext cx="1104" cy="4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arrow" w="lg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238"/>
            <p:cNvSpPr>
              <a:spLocks noChangeArrowheads="1"/>
            </p:cNvSpPr>
            <p:nvPr/>
          </p:nvSpPr>
          <p:spPr bwMode="auto">
            <a:xfrm>
              <a:off x="4710" y="2976"/>
              <a:ext cx="57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rgbClr val="CC6600"/>
                  </a:solidFill>
                  <a:latin typeface="Garamond" pitchFamily="18" charset="0"/>
                </a:rPr>
                <a:t>AB’D</a:t>
              </a:r>
            </a:p>
          </p:txBody>
        </p:sp>
      </p:grpSp>
      <p:grpSp>
        <p:nvGrpSpPr>
          <p:cNvPr id="59" name="Group 248"/>
          <p:cNvGrpSpPr>
            <a:grpSpLocks/>
          </p:cNvGrpSpPr>
          <p:nvPr/>
        </p:nvGrpSpPr>
        <p:grpSpPr bwMode="auto">
          <a:xfrm>
            <a:off x="6934200" y="2803525"/>
            <a:ext cx="1577975" cy="384175"/>
            <a:chOff x="4368" y="1822"/>
            <a:chExt cx="994" cy="242"/>
          </a:xfrm>
        </p:grpSpPr>
        <p:sp>
          <p:nvSpPr>
            <p:cNvPr id="60" name="Line 239"/>
            <p:cNvSpPr>
              <a:spLocks noChangeShapeType="1"/>
            </p:cNvSpPr>
            <p:nvPr/>
          </p:nvSpPr>
          <p:spPr bwMode="auto">
            <a:xfrm>
              <a:off x="4368" y="1918"/>
              <a:ext cx="336" cy="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 type="arrow" w="lg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240"/>
            <p:cNvSpPr>
              <a:spLocks noChangeArrowheads="1"/>
            </p:cNvSpPr>
            <p:nvPr/>
          </p:nvSpPr>
          <p:spPr bwMode="auto">
            <a:xfrm>
              <a:off x="4662" y="1822"/>
              <a:ext cx="70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rgbClr val="CC6600"/>
                  </a:solidFill>
                  <a:latin typeface="Garamond" pitchFamily="18" charset="0"/>
                </a:rPr>
                <a:t>ABC’D</a:t>
              </a:r>
            </a:p>
          </p:txBody>
        </p:sp>
      </p:grpSp>
      <p:grpSp>
        <p:nvGrpSpPr>
          <p:cNvPr id="62" name="Group 247"/>
          <p:cNvGrpSpPr>
            <a:grpSpLocks/>
          </p:cNvGrpSpPr>
          <p:nvPr/>
        </p:nvGrpSpPr>
        <p:grpSpPr bwMode="auto">
          <a:xfrm>
            <a:off x="5280025" y="1892300"/>
            <a:ext cx="1120775" cy="1524000"/>
            <a:chOff x="3326" y="1248"/>
            <a:chExt cx="706" cy="960"/>
          </a:xfrm>
        </p:grpSpPr>
        <p:sp>
          <p:nvSpPr>
            <p:cNvPr id="63" name="Line 241"/>
            <p:cNvSpPr>
              <a:spLocks noChangeShapeType="1"/>
            </p:cNvSpPr>
            <p:nvPr/>
          </p:nvSpPr>
          <p:spPr bwMode="auto">
            <a:xfrm flipH="1" flipV="1">
              <a:off x="3614" y="1488"/>
              <a:ext cx="336" cy="72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arrow" w="lg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242"/>
            <p:cNvSpPr>
              <a:spLocks noChangeArrowheads="1"/>
            </p:cNvSpPr>
            <p:nvPr/>
          </p:nvSpPr>
          <p:spPr bwMode="auto">
            <a:xfrm>
              <a:off x="3326" y="1248"/>
              <a:ext cx="706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rgbClr val="CC6600"/>
                  </a:solidFill>
                  <a:latin typeface="Garamond" pitchFamily="18" charset="0"/>
                </a:rPr>
                <a:t>ABD’E</a:t>
              </a:r>
            </a:p>
          </p:txBody>
        </p:sp>
      </p:grpSp>
      <p:grpSp>
        <p:nvGrpSpPr>
          <p:cNvPr id="65" name="Group 246"/>
          <p:cNvGrpSpPr>
            <a:grpSpLocks/>
          </p:cNvGrpSpPr>
          <p:nvPr/>
        </p:nvGrpSpPr>
        <p:grpSpPr bwMode="auto">
          <a:xfrm>
            <a:off x="3070225" y="1892300"/>
            <a:ext cx="1196975" cy="1524000"/>
            <a:chOff x="1934" y="1248"/>
            <a:chExt cx="754" cy="960"/>
          </a:xfrm>
        </p:grpSpPr>
        <p:sp>
          <p:nvSpPr>
            <p:cNvPr id="66" name="Line 243"/>
            <p:cNvSpPr>
              <a:spLocks noChangeShapeType="1"/>
            </p:cNvSpPr>
            <p:nvPr/>
          </p:nvSpPr>
          <p:spPr bwMode="auto">
            <a:xfrm flipH="1" flipV="1">
              <a:off x="2222" y="1488"/>
              <a:ext cx="336" cy="72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arrow" w="lg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244"/>
            <p:cNvSpPr>
              <a:spLocks noChangeArrowheads="1"/>
            </p:cNvSpPr>
            <p:nvPr/>
          </p:nvSpPr>
          <p:spPr bwMode="auto">
            <a:xfrm>
              <a:off x="1934" y="1248"/>
              <a:ext cx="754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rgbClr val="CC6600"/>
                  </a:solidFill>
                  <a:latin typeface="Garamond" pitchFamily="18" charset="0"/>
                </a:rPr>
                <a:t>A’BD’E</a:t>
              </a:r>
            </a:p>
          </p:txBody>
        </p:sp>
      </p:grpSp>
      <p:sp>
        <p:nvSpPr>
          <p:cNvPr id="68" name="Text Box 250"/>
          <p:cNvSpPr txBox="1">
            <a:spLocks noChangeArrowheads="1"/>
          </p:cNvSpPr>
          <p:nvPr/>
        </p:nvSpPr>
        <p:spPr bwMode="auto">
          <a:xfrm>
            <a:off x="838200" y="1508125"/>
            <a:ext cx="708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Dengan model </a:t>
            </a:r>
            <a:r>
              <a:rPr lang="en-US" sz="2000">
                <a:solidFill>
                  <a:srgbClr val="FF0000"/>
                </a:solidFill>
              </a:rPr>
              <a:t>planar</a:t>
            </a:r>
            <a:r>
              <a:rPr lang="en-US" sz="200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2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43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Karnaugh</a:t>
            </a:r>
            <a:r>
              <a:rPr lang="en-US" sz="3000" b="1" dirty="0" smtClean="0"/>
              <a:t> Map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5 </a:t>
            </a:r>
            <a:r>
              <a:rPr lang="en-US" sz="3000" b="1" dirty="0" err="1" smtClean="0"/>
              <a:t>variabel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22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1066800"/>
            <a:ext cx="8305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 f(A,B,C,D,E) = {2,3,6,7,9,13,18,19,22,23,24,25,29}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9" name="Freeform 114"/>
          <p:cNvSpPr>
            <a:spLocks/>
          </p:cNvSpPr>
          <p:nvPr/>
        </p:nvSpPr>
        <p:spPr bwMode="auto">
          <a:xfrm>
            <a:off x="1173163" y="5435600"/>
            <a:ext cx="1219200" cy="873125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819" y="6"/>
              </a:cxn>
              <a:cxn ang="0">
                <a:pos x="832" y="550"/>
              </a:cxn>
              <a:cxn ang="0">
                <a:pos x="371" y="538"/>
              </a:cxn>
              <a:cxn ang="0">
                <a:pos x="0" y="550"/>
              </a:cxn>
            </a:cxnLst>
            <a:rect l="0" t="0" r="r" b="b"/>
            <a:pathLst>
              <a:path w="832" h="550">
                <a:moveTo>
                  <a:pt x="166" y="0"/>
                </a:moveTo>
                <a:cubicBezTo>
                  <a:pt x="452" y="17"/>
                  <a:pt x="235" y="6"/>
                  <a:pt x="819" y="6"/>
                </a:cubicBezTo>
                <a:cubicBezTo>
                  <a:pt x="825" y="187"/>
                  <a:pt x="832" y="368"/>
                  <a:pt x="832" y="550"/>
                </a:cubicBezTo>
                <a:cubicBezTo>
                  <a:pt x="696" y="545"/>
                  <a:pt x="494" y="537"/>
                  <a:pt x="371" y="538"/>
                </a:cubicBezTo>
                <a:cubicBezTo>
                  <a:pt x="247" y="539"/>
                  <a:pt x="0" y="550"/>
                  <a:pt x="0" y="550"/>
                </a:cubicBezTo>
              </a:path>
            </a:pathLst>
          </a:custGeom>
          <a:noFill/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Text Box 120"/>
          <p:cNvSpPr txBox="1">
            <a:spLocks noChangeArrowheads="1"/>
          </p:cNvSpPr>
          <p:nvPr/>
        </p:nvSpPr>
        <p:spPr bwMode="auto">
          <a:xfrm>
            <a:off x="2574925" y="4937125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A=0</a:t>
            </a:r>
          </a:p>
        </p:txBody>
      </p:sp>
      <p:sp>
        <p:nvSpPr>
          <p:cNvPr id="186" name="Text Box 121"/>
          <p:cNvSpPr txBox="1">
            <a:spLocks noChangeArrowheads="1"/>
          </p:cNvSpPr>
          <p:nvPr/>
        </p:nvSpPr>
        <p:spPr bwMode="auto">
          <a:xfrm>
            <a:off x="5607050" y="4927600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A=1</a:t>
            </a:r>
          </a:p>
        </p:txBody>
      </p:sp>
      <p:sp>
        <p:nvSpPr>
          <p:cNvPr id="187" name="Rectangle 122"/>
          <p:cNvSpPr>
            <a:spLocks noChangeArrowheads="1"/>
          </p:cNvSpPr>
          <p:nvPr/>
        </p:nvSpPr>
        <p:spPr bwMode="auto">
          <a:xfrm>
            <a:off x="381000" y="6019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Text Box 155"/>
          <p:cNvSpPr txBox="1">
            <a:spLocks noChangeArrowheads="1"/>
          </p:cNvSpPr>
          <p:nvPr/>
        </p:nvSpPr>
        <p:spPr bwMode="auto">
          <a:xfrm>
            <a:off x="762000" y="5410200"/>
            <a:ext cx="70866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Dengan model </a:t>
            </a:r>
            <a:r>
              <a:rPr lang="en-US" sz="2000">
                <a:solidFill>
                  <a:srgbClr val="FF0000"/>
                </a:solidFill>
              </a:rPr>
              <a:t>stack</a:t>
            </a:r>
            <a:r>
              <a:rPr lang="en-US" sz="2000"/>
              <a:t>:</a:t>
            </a:r>
          </a:p>
          <a:p>
            <a:pPr>
              <a:spcBef>
                <a:spcPct val="50000"/>
              </a:spcBef>
            </a:pPr>
            <a:r>
              <a:rPr lang="en-US" sz="2000"/>
              <a:t>f(A,B,C,D,E) = B’D + BD’E + ABC’D’</a:t>
            </a:r>
          </a:p>
        </p:txBody>
      </p:sp>
      <p:grpSp>
        <p:nvGrpSpPr>
          <p:cNvPr id="223" name="Group 222"/>
          <p:cNvGrpSpPr/>
          <p:nvPr/>
        </p:nvGrpSpPr>
        <p:grpSpPr>
          <a:xfrm>
            <a:off x="990600" y="1939925"/>
            <a:ext cx="6400800" cy="3178175"/>
            <a:chOff x="990600" y="1939925"/>
            <a:chExt cx="6400800" cy="3178175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1719263" y="2524125"/>
              <a:ext cx="565150" cy="5699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5"/>
            <p:cNvSpPr txBox="1">
              <a:spLocks noChangeArrowheads="1"/>
            </p:cNvSpPr>
            <p:nvPr/>
          </p:nvSpPr>
          <p:spPr bwMode="auto">
            <a:xfrm>
              <a:off x="1785938" y="2584450"/>
              <a:ext cx="4413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281238" y="2522538"/>
              <a:ext cx="563562" cy="569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2346325" y="2582863"/>
              <a:ext cx="4429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73" name="Rectangle 8"/>
            <p:cNvSpPr>
              <a:spLocks noChangeArrowheads="1"/>
            </p:cNvSpPr>
            <p:nvPr/>
          </p:nvSpPr>
          <p:spPr bwMode="auto">
            <a:xfrm>
              <a:off x="2847975" y="2522538"/>
              <a:ext cx="565150" cy="569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2914650" y="2582863"/>
              <a:ext cx="4413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75" name="Rectangle 10"/>
            <p:cNvSpPr>
              <a:spLocks noChangeArrowheads="1"/>
            </p:cNvSpPr>
            <p:nvPr/>
          </p:nvSpPr>
          <p:spPr bwMode="auto">
            <a:xfrm>
              <a:off x="3416300" y="2522538"/>
              <a:ext cx="565150" cy="569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11"/>
            <p:cNvSpPr txBox="1">
              <a:spLocks noChangeArrowheads="1"/>
            </p:cNvSpPr>
            <p:nvPr/>
          </p:nvSpPr>
          <p:spPr bwMode="auto">
            <a:xfrm>
              <a:off x="3482975" y="2582863"/>
              <a:ext cx="4429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 </a:t>
              </a:r>
            </a:p>
          </p:txBody>
        </p:sp>
        <p:grpSp>
          <p:nvGrpSpPr>
            <p:cNvPr id="77" name="Group 12"/>
            <p:cNvGrpSpPr>
              <a:grpSpLocks/>
            </p:cNvGrpSpPr>
            <p:nvPr/>
          </p:nvGrpSpPr>
          <p:grpSpPr bwMode="auto">
            <a:xfrm>
              <a:off x="1719263" y="3098800"/>
              <a:ext cx="565150" cy="569913"/>
              <a:chOff x="652" y="1702"/>
              <a:chExt cx="385" cy="359"/>
            </a:xfrm>
          </p:grpSpPr>
          <p:sp>
            <p:nvSpPr>
              <p:cNvPr id="78" name="Rectangle 13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 </a:t>
                </a:r>
              </a:p>
            </p:txBody>
          </p:sp>
        </p:grpSp>
        <p:grpSp>
          <p:nvGrpSpPr>
            <p:cNvPr id="80" name="Group 15"/>
            <p:cNvGrpSpPr>
              <a:grpSpLocks/>
            </p:cNvGrpSpPr>
            <p:nvPr/>
          </p:nvGrpSpPr>
          <p:grpSpPr bwMode="auto">
            <a:xfrm>
              <a:off x="2281238" y="3097213"/>
              <a:ext cx="563562" cy="569912"/>
              <a:chOff x="652" y="1702"/>
              <a:chExt cx="385" cy="359"/>
            </a:xfrm>
          </p:grpSpPr>
          <p:sp>
            <p:nvSpPr>
              <p:cNvPr id="81" name="Rectangle 16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17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 </a:t>
                </a:r>
              </a:p>
            </p:txBody>
          </p:sp>
        </p:grpSp>
        <p:grpSp>
          <p:nvGrpSpPr>
            <p:cNvPr id="83" name="Group 18"/>
            <p:cNvGrpSpPr>
              <a:grpSpLocks/>
            </p:cNvGrpSpPr>
            <p:nvPr/>
          </p:nvGrpSpPr>
          <p:grpSpPr bwMode="auto">
            <a:xfrm>
              <a:off x="2847975" y="3097213"/>
              <a:ext cx="565150" cy="569912"/>
              <a:chOff x="652" y="1702"/>
              <a:chExt cx="385" cy="359"/>
            </a:xfrm>
          </p:grpSpPr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20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</a:t>
                </a:r>
              </a:p>
            </p:txBody>
          </p:sp>
        </p:grpSp>
        <p:grpSp>
          <p:nvGrpSpPr>
            <p:cNvPr id="86" name="Group 21"/>
            <p:cNvGrpSpPr>
              <a:grpSpLocks/>
            </p:cNvGrpSpPr>
            <p:nvPr/>
          </p:nvGrpSpPr>
          <p:grpSpPr bwMode="auto">
            <a:xfrm>
              <a:off x="3416300" y="3097213"/>
              <a:ext cx="565150" cy="569912"/>
              <a:chOff x="652" y="1702"/>
              <a:chExt cx="385" cy="359"/>
            </a:xfrm>
          </p:grpSpPr>
          <p:sp>
            <p:nvSpPr>
              <p:cNvPr id="87" name="Rectangle 22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Text Box 23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 </a:t>
                </a:r>
              </a:p>
            </p:txBody>
          </p:sp>
        </p:grpSp>
        <p:grpSp>
          <p:nvGrpSpPr>
            <p:cNvPr id="89" name="Group 24"/>
            <p:cNvGrpSpPr>
              <a:grpSpLocks/>
            </p:cNvGrpSpPr>
            <p:nvPr/>
          </p:nvGrpSpPr>
          <p:grpSpPr bwMode="auto">
            <a:xfrm>
              <a:off x="1719263" y="3667125"/>
              <a:ext cx="565150" cy="569913"/>
              <a:chOff x="652" y="1702"/>
              <a:chExt cx="385" cy="359"/>
            </a:xfrm>
          </p:grpSpPr>
          <p:sp>
            <p:nvSpPr>
              <p:cNvPr id="90" name="Rectangle 25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26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</a:t>
                </a:r>
              </a:p>
            </p:txBody>
          </p:sp>
        </p:grpSp>
        <p:grpSp>
          <p:nvGrpSpPr>
            <p:cNvPr id="92" name="Group 27"/>
            <p:cNvGrpSpPr>
              <a:grpSpLocks/>
            </p:cNvGrpSpPr>
            <p:nvPr/>
          </p:nvGrpSpPr>
          <p:grpSpPr bwMode="auto">
            <a:xfrm>
              <a:off x="2281238" y="3665538"/>
              <a:ext cx="563562" cy="569912"/>
              <a:chOff x="652" y="1702"/>
              <a:chExt cx="385" cy="359"/>
            </a:xfrm>
          </p:grpSpPr>
          <p:sp>
            <p:nvSpPr>
              <p:cNvPr id="93" name="Rectangle 28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Text Box 29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</a:t>
                </a:r>
              </a:p>
            </p:txBody>
          </p:sp>
        </p:grpSp>
        <p:grpSp>
          <p:nvGrpSpPr>
            <p:cNvPr id="95" name="Group 30"/>
            <p:cNvGrpSpPr>
              <a:grpSpLocks/>
            </p:cNvGrpSpPr>
            <p:nvPr/>
          </p:nvGrpSpPr>
          <p:grpSpPr bwMode="auto">
            <a:xfrm>
              <a:off x="2847975" y="3665538"/>
              <a:ext cx="565150" cy="569912"/>
              <a:chOff x="652" y="1702"/>
              <a:chExt cx="385" cy="359"/>
            </a:xfrm>
          </p:grpSpPr>
          <p:sp>
            <p:nvSpPr>
              <p:cNvPr id="96" name="Rectangle 31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32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 </a:t>
                </a:r>
              </a:p>
            </p:txBody>
          </p:sp>
        </p:grpSp>
        <p:grpSp>
          <p:nvGrpSpPr>
            <p:cNvPr id="98" name="Group 33"/>
            <p:cNvGrpSpPr>
              <a:grpSpLocks/>
            </p:cNvGrpSpPr>
            <p:nvPr/>
          </p:nvGrpSpPr>
          <p:grpSpPr bwMode="auto">
            <a:xfrm>
              <a:off x="3416300" y="3665538"/>
              <a:ext cx="565150" cy="569912"/>
              <a:chOff x="652" y="1702"/>
              <a:chExt cx="385" cy="359"/>
            </a:xfrm>
          </p:grpSpPr>
          <p:sp>
            <p:nvSpPr>
              <p:cNvPr id="99" name="Rectangle 34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35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 </a:t>
                </a:r>
              </a:p>
            </p:txBody>
          </p:sp>
        </p:grpSp>
        <p:grpSp>
          <p:nvGrpSpPr>
            <p:cNvPr id="101" name="Group 36"/>
            <p:cNvGrpSpPr>
              <a:grpSpLocks/>
            </p:cNvGrpSpPr>
            <p:nvPr/>
          </p:nvGrpSpPr>
          <p:grpSpPr bwMode="auto">
            <a:xfrm>
              <a:off x="1719263" y="4235450"/>
              <a:ext cx="565150" cy="569913"/>
              <a:chOff x="652" y="1702"/>
              <a:chExt cx="385" cy="359"/>
            </a:xfrm>
          </p:grpSpPr>
          <p:sp>
            <p:nvSpPr>
              <p:cNvPr id="102" name="Rectangle 37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38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 1</a:t>
                </a:r>
              </a:p>
            </p:txBody>
          </p:sp>
        </p:grpSp>
        <p:grpSp>
          <p:nvGrpSpPr>
            <p:cNvPr id="104" name="Group 39"/>
            <p:cNvGrpSpPr>
              <a:grpSpLocks/>
            </p:cNvGrpSpPr>
            <p:nvPr/>
          </p:nvGrpSpPr>
          <p:grpSpPr bwMode="auto">
            <a:xfrm>
              <a:off x="2281238" y="4233863"/>
              <a:ext cx="563562" cy="569912"/>
              <a:chOff x="652" y="1702"/>
              <a:chExt cx="385" cy="359"/>
            </a:xfrm>
          </p:grpSpPr>
          <p:sp>
            <p:nvSpPr>
              <p:cNvPr id="105" name="Rectangle 40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Text Box 41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 </a:t>
                </a:r>
              </a:p>
            </p:txBody>
          </p:sp>
        </p:grpSp>
        <p:grpSp>
          <p:nvGrpSpPr>
            <p:cNvPr id="107" name="Group 42"/>
            <p:cNvGrpSpPr>
              <a:grpSpLocks/>
            </p:cNvGrpSpPr>
            <p:nvPr/>
          </p:nvGrpSpPr>
          <p:grpSpPr bwMode="auto">
            <a:xfrm>
              <a:off x="2847975" y="4233863"/>
              <a:ext cx="565150" cy="569912"/>
              <a:chOff x="652" y="1702"/>
              <a:chExt cx="385" cy="359"/>
            </a:xfrm>
          </p:grpSpPr>
          <p:sp>
            <p:nvSpPr>
              <p:cNvPr id="108" name="Rectangle 43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44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 </a:t>
                </a:r>
              </a:p>
            </p:txBody>
          </p:sp>
        </p:grpSp>
        <p:grpSp>
          <p:nvGrpSpPr>
            <p:cNvPr id="110" name="Group 45"/>
            <p:cNvGrpSpPr>
              <a:grpSpLocks/>
            </p:cNvGrpSpPr>
            <p:nvPr/>
          </p:nvGrpSpPr>
          <p:grpSpPr bwMode="auto">
            <a:xfrm>
              <a:off x="3416300" y="4233863"/>
              <a:ext cx="565150" cy="569912"/>
              <a:chOff x="652" y="1702"/>
              <a:chExt cx="385" cy="359"/>
            </a:xfrm>
          </p:grpSpPr>
          <p:sp>
            <p:nvSpPr>
              <p:cNvPr id="111" name="Rectangle 46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Text Box 47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 </a:t>
                </a:r>
              </a:p>
            </p:txBody>
          </p:sp>
        </p:grpSp>
        <p:sp>
          <p:nvSpPr>
            <p:cNvPr id="113" name="Line 48"/>
            <p:cNvSpPr>
              <a:spLocks noChangeShapeType="1"/>
            </p:cNvSpPr>
            <p:nvPr/>
          </p:nvSpPr>
          <p:spPr bwMode="auto">
            <a:xfrm flipH="1" flipV="1">
              <a:off x="1289050" y="2098675"/>
              <a:ext cx="414338" cy="414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Text Box 49"/>
            <p:cNvSpPr txBox="1">
              <a:spLocks noChangeArrowheads="1"/>
            </p:cNvSpPr>
            <p:nvPr/>
          </p:nvSpPr>
          <p:spPr bwMode="auto">
            <a:xfrm>
              <a:off x="1774825" y="2112963"/>
              <a:ext cx="5111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00</a:t>
              </a: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2357438" y="2108200"/>
              <a:ext cx="5381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01</a:t>
              </a:r>
            </a:p>
          </p:txBody>
        </p:sp>
        <p:sp>
          <p:nvSpPr>
            <p:cNvPr id="116" name="Text Box 51"/>
            <p:cNvSpPr txBox="1">
              <a:spLocks noChangeArrowheads="1"/>
            </p:cNvSpPr>
            <p:nvPr/>
          </p:nvSpPr>
          <p:spPr bwMode="auto">
            <a:xfrm>
              <a:off x="2906713" y="2117725"/>
              <a:ext cx="5222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11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3490913" y="2111375"/>
              <a:ext cx="5476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1066800" y="2625725"/>
              <a:ext cx="6397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00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1066800" y="3170238"/>
              <a:ext cx="6540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01</a:t>
              </a:r>
            </a:p>
          </p:txBody>
        </p:sp>
        <p:sp>
          <p:nvSpPr>
            <p:cNvPr id="120" name="Text Box 55"/>
            <p:cNvSpPr txBox="1">
              <a:spLocks noChangeArrowheads="1"/>
            </p:cNvSpPr>
            <p:nvPr/>
          </p:nvSpPr>
          <p:spPr bwMode="auto">
            <a:xfrm>
              <a:off x="990600" y="3752850"/>
              <a:ext cx="7175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11</a:t>
              </a:r>
            </a:p>
          </p:txBody>
        </p:sp>
        <p:sp>
          <p:nvSpPr>
            <p:cNvPr id="121" name="Text Box 56"/>
            <p:cNvSpPr txBox="1">
              <a:spLocks noChangeArrowheads="1"/>
            </p:cNvSpPr>
            <p:nvPr/>
          </p:nvSpPr>
          <p:spPr bwMode="auto">
            <a:xfrm>
              <a:off x="990600" y="4311650"/>
              <a:ext cx="7159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10</a:t>
              </a:r>
            </a:p>
          </p:txBody>
        </p:sp>
        <p:sp>
          <p:nvSpPr>
            <p:cNvPr id="122" name="Text Box 57"/>
            <p:cNvSpPr txBox="1">
              <a:spLocks noChangeArrowheads="1"/>
            </p:cNvSpPr>
            <p:nvPr/>
          </p:nvSpPr>
          <p:spPr bwMode="auto">
            <a:xfrm>
              <a:off x="1347788" y="1939925"/>
              <a:ext cx="5730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BC</a:t>
              </a:r>
            </a:p>
          </p:txBody>
        </p:sp>
        <p:sp>
          <p:nvSpPr>
            <p:cNvPr id="123" name="Text Box 58"/>
            <p:cNvSpPr txBox="1">
              <a:spLocks noChangeArrowheads="1"/>
            </p:cNvSpPr>
            <p:nvPr/>
          </p:nvSpPr>
          <p:spPr bwMode="auto">
            <a:xfrm>
              <a:off x="1066800" y="2249488"/>
              <a:ext cx="565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DE</a:t>
              </a:r>
            </a:p>
          </p:txBody>
        </p:sp>
        <p:sp>
          <p:nvSpPr>
            <p:cNvPr id="124" name="Rectangle 59"/>
            <p:cNvSpPr>
              <a:spLocks noChangeArrowheads="1"/>
            </p:cNvSpPr>
            <p:nvPr/>
          </p:nvSpPr>
          <p:spPr bwMode="auto">
            <a:xfrm>
              <a:off x="4927600" y="2543175"/>
              <a:ext cx="565150" cy="5699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Text Box 60"/>
            <p:cNvSpPr txBox="1">
              <a:spLocks noChangeArrowheads="1"/>
            </p:cNvSpPr>
            <p:nvPr/>
          </p:nvSpPr>
          <p:spPr bwMode="auto">
            <a:xfrm>
              <a:off x="4994275" y="2603500"/>
              <a:ext cx="4429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126" name="Rectangle 61"/>
            <p:cNvSpPr>
              <a:spLocks noChangeArrowheads="1"/>
            </p:cNvSpPr>
            <p:nvPr/>
          </p:nvSpPr>
          <p:spPr bwMode="auto">
            <a:xfrm>
              <a:off x="5489575" y="2541588"/>
              <a:ext cx="563563" cy="569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62"/>
            <p:cNvSpPr txBox="1">
              <a:spLocks noChangeArrowheads="1"/>
            </p:cNvSpPr>
            <p:nvPr/>
          </p:nvSpPr>
          <p:spPr bwMode="auto">
            <a:xfrm>
              <a:off x="5556250" y="2601913"/>
              <a:ext cx="4413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128" name="Rectangle 63"/>
            <p:cNvSpPr>
              <a:spLocks noChangeArrowheads="1"/>
            </p:cNvSpPr>
            <p:nvPr/>
          </p:nvSpPr>
          <p:spPr bwMode="auto">
            <a:xfrm>
              <a:off x="6056313" y="2541588"/>
              <a:ext cx="565150" cy="569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Text Box 64"/>
            <p:cNvSpPr txBox="1">
              <a:spLocks noChangeArrowheads="1"/>
            </p:cNvSpPr>
            <p:nvPr/>
          </p:nvSpPr>
          <p:spPr bwMode="auto">
            <a:xfrm>
              <a:off x="6122988" y="2601913"/>
              <a:ext cx="4429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130" name="Rectangle 65"/>
            <p:cNvSpPr>
              <a:spLocks noChangeArrowheads="1"/>
            </p:cNvSpPr>
            <p:nvPr/>
          </p:nvSpPr>
          <p:spPr bwMode="auto">
            <a:xfrm>
              <a:off x="6626225" y="2541588"/>
              <a:ext cx="563563" cy="569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Text Box 66"/>
            <p:cNvSpPr txBox="1">
              <a:spLocks noChangeArrowheads="1"/>
            </p:cNvSpPr>
            <p:nvPr/>
          </p:nvSpPr>
          <p:spPr bwMode="auto">
            <a:xfrm>
              <a:off x="6691313" y="2601913"/>
              <a:ext cx="4429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 </a:t>
              </a:r>
            </a:p>
          </p:txBody>
        </p:sp>
        <p:grpSp>
          <p:nvGrpSpPr>
            <p:cNvPr id="132" name="Group 67"/>
            <p:cNvGrpSpPr>
              <a:grpSpLocks/>
            </p:cNvGrpSpPr>
            <p:nvPr/>
          </p:nvGrpSpPr>
          <p:grpSpPr bwMode="auto">
            <a:xfrm>
              <a:off x="4927600" y="3117850"/>
              <a:ext cx="565150" cy="569913"/>
              <a:chOff x="652" y="1702"/>
              <a:chExt cx="385" cy="359"/>
            </a:xfrm>
          </p:grpSpPr>
          <p:sp>
            <p:nvSpPr>
              <p:cNvPr id="133" name="Rectangle 68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Text Box 69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 </a:t>
                </a:r>
              </a:p>
            </p:txBody>
          </p:sp>
        </p:grpSp>
        <p:grpSp>
          <p:nvGrpSpPr>
            <p:cNvPr id="135" name="Group 70"/>
            <p:cNvGrpSpPr>
              <a:grpSpLocks/>
            </p:cNvGrpSpPr>
            <p:nvPr/>
          </p:nvGrpSpPr>
          <p:grpSpPr bwMode="auto">
            <a:xfrm>
              <a:off x="5489575" y="3116263"/>
              <a:ext cx="563563" cy="569912"/>
              <a:chOff x="652" y="1702"/>
              <a:chExt cx="385" cy="359"/>
            </a:xfrm>
          </p:grpSpPr>
          <p:sp>
            <p:nvSpPr>
              <p:cNvPr id="136" name="Rectangle 71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Text Box 72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 </a:t>
                </a:r>
              </a:p>
            </p:txBody>
          </p:sp>
        </p:grpSp>
        <p:grpSp>
          <p:nvGrpSpPr>
            <p:cNvPr id="138" name="Group 73"/>
            <p:cNvGrpSpPr>
              <a:grpSpLocks/>
            </p:cNvGrpSpPr>
            <p:nvPr/>
          </p:nvGrpSpPr>
          <p:grpSpPr bwMode="auto">
            <a:xfrm>
              <a:off x="6056313" y="3116263"/>
              <a:ext cx="565150" cy="569912"/>
              <a:chOff x="652" y="1702"/>
              <a:chExt cx="385" cy="359"/>
            </a:xfrm>
          </p:grpSpPr>
          <p:sp>
            <p:nvSpPr>
              <p:cNvPr id="139" name="Rectangle 74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Text Box 75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</a:t>
                </a:r>
              </a:p>
            </p:txBody>
          </p:sp>
        </p:grpSp>
        <p:grpSp>
          <p:nvGrpSpPr>
            <p:cNvPr id="141" name="Group 76"/>
            <p:cNvGrpSpPr>
              <a:grpSpLocks/>
            </p:cNvGrpSpPr>
            <p:nvPr/>
          </p:nvGrpSpPr>
          <p:grpSpPr bwMode="auto">
            <a:xfrm>
              <a:off x="6626225" y="3116263"/>
              <a:ext cx="563563" cy="569912"/>
              <a:chOff x="652" y="1702"/>
              <a:chExt cx="385" cy="359"/>
            </a:xfrm>
          </p:grpSpPr>
          <p:sp>
            <p:nvSpPr>
              <p:cNvPr id="142" name="Rectangle 77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Text Box 78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 </a:t>
                </a:r>
              </a:p>
            </p:txBody>
          </p:sp>
        </p:grpSp>
        <p:grpSp>
          <p:nvGrpSpPr>
            <p:cNvPr id="144" name="Group 79"/>
            <p:cNvGrpSpPr>
              <a:grpSpLocks/>
            </p:cNvGrpSpPr>
            <p:nvPr/>
          </p:nvGrpSpPr>
          <p:grpSpPr bwMode="auto">
            <a:xfrm>
              <a:off x="4927600" y="3686175"/>
              <a:ext cx="565150" cy="569913"/>
              <a:chOff x="652" y="1702"/>
              <a:chExt cx="385" cy="359"/>
            </a:xfrm>
          </p:grpSpPr>
          <p:sp>
            <p:nvSpPr>
              <p:cNvPr id="145" name="Rectangle 80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Text Box 81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 </a:t>
                </a:r>
              </a:p>
            </p:txBody>
          </p:sp>
        </p:grpSp>
        <p:grpSp>
          <p:nvGrpSpPr>
            <p:cNvPr id="147" name="Group 82"/>
            <p:cNvGrpSpPr>
              <a:grpSpLocks/>
            </p:cNvGrpSpPr>
            <p:nvPr/>
          </p:nvGrpSpPr>
          <p:grpSpPr bwMode="auto">
            <a:xfrm>
              <a:off x="5489575" y="3684588"/>
              <a:ext cx="563563" cy="569912"/>
              <a:chOff x="652" y="1702"/>
              <a:chExt cx="385" cy="359"/>
            </a:xfrm>
          </p:grpSpPr>
          <p:sp>
            <p:nvSpPr>
              <p:cNvPr id="148" name="Rectangle 83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Text Box 84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 </a:t>
                </a:r>
              </a:p>
            </p:txBody>
          </p:sp>
        </p:grpSp>
        <p:grpSp>
          <p:nvGrpSpPr>
            <p:cNvPr id="150" name="Group 85"/>
            <p:cNvGrpSpPr>
              <a:grpSpLocks/>
            </p:cNvGrpSpPr>
            <p:nvPr/>
          </p:nvGrpSpPr>
          <p:grpSpPr bwMode="auto">
            <a:xfrm>
              <a:off x="6056313" y="3684588"/>
              <a:ext cx="565150" cy="569912"/>
              <a:chOff x="652" y="1702"/>
              <a:chExt cx="385" cy="359"/>
            </a:xfrm>
          </p:grpSpPr>
          <p:sp>
            <p:nvSpPr>
              <p:cNvPr id="151" name="Rectangle 86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Text Box 87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 </a:t>
                </a:r>
              </a:p>
            </p:txBody>
          </p:sp>
        </p:grpSp>
        <p:grpSp>
          <p:nvGrpSpPr>
            <p:cNvPr id="153" name="Group 88"/>
            <p:cNvGrpSpPr>
              <a:grpSpLocks/>
            </p:cNvGrpSpPr>
            <p:nvPr/>
          </p:nvGrpSpPr>
          <p:grpSpPr bwMode="auto">
            <a:xfrm>
              <a:off x="6626225" y="3684588"/>
              <a:ext cx="563563" cy="569912"/>
              <a:chOff x="652" y="1702"/>
              <a:chExt cx="385" cy="359"/>
            </a:xfrm>
          </p:grpSpPr>
          <p:sp>
            <p:nvSpPr>
              <p:cNvPr id="154" name="Rectangle 89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Text Box 90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 </a:t>
                </a:r>
              </a:p>
            </p:txBody>
          </p:sp>
        </p:grpSp>
        <p:grpSp>
          <p:nvGrpSpPr>
            <p:cNvPr id="156" name="Group 91"/>
            <p:cNvGrpSpPr>
              <a:grpSpLocks/>
            </p:cNvGrpSpPr>
            <p:nvPr/>
          </p:nvGrpSpPr>
          <p:grpSpPr bwMode="auto">
            <a:xfrm>
              <a:off x="4927600" y="4254500"/>
              <a:ext cx="565150" cy="569913"/>
              <a:chOff x="652" y="1702"/>
              <a:chExt cx="385" cy="359"/>
            </a:xfrm>
          </p:grpSpPr>
          <p:sp>
            <p:nvSpPr>
              <p:cNvPr id="157" name="Rectangle 92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Text Box 93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 </a:t>
                </a:r>
              </a:p>
            </p:txBody>
          </p:sp>
        </p:grpSp>
        <p:grpSp>
          <p:nvGrpSpPr>
            <p:cNvPr id="159" name="Group 94"/>
            <p:cNvGrpSpPr>
              <a:grpSpLocks/>
            </p:cNvGrpSpPr>
            <p:nvPr/>
          </p:nvGrpSpPr>
          <p:grpSpPr bwMode="auto">
            <a:xfrm>
              <a:off x="5489575" y="4252913"/>
              <a:ext cx="563563" cy="569912"/>
              <a:chOff x="652" y="1702"/>
              <a:chExt cx="385" cy="359"/>
            </a:xfrm>
          </p:grpSpPr>
          <p:sp>
            <p:nvSpPr>
              <p:cNvPr id="160" name="Rectangle 95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Text Box 96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 </a:t>
                </a:r>
              </a:p>
            </p:txBody>
          </p:sp>
        </p:grpSp>
        <p:grpSp>
          <p:nvGrpSpPr>
            <p:cNvPr id="162" name="Group 97"/>
            <p:cNvGrpSpPr>
              <a:grpSpLocks/>
            </p:cNvGrpSpPr>
            <p:nvPr/>
          </p:nvGrpSpPr>
          <p:grpSpPr bwMode="auto">
            <a:xfrm>
              <a:off x="6056313" y="4252913"/>
              <a:ext cx="565150" cy="569912"/>
              <a:chOff x="652" y="1702"/>
              <a:chExt cx="385" cy="359"/>
            </a:xfrm>
          </p:grpSpPr>
          <p:sp>
            <p:nvSpPr>
              <p:cNvPr id="163" name="Rectangle 98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Text Box 99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 </a:t>
                </a:r>
              </a:p>
            </p:txBody>
          </p:sp>
        </p:grpSp>
        <p:grpSp>
          <p:nvGrpSpPr>
            <p:cNvPr id="165" name="Group 100"/>
            <p:cNvGrpSpPr>
              <a:grpSpLocks/>
            </p:cNvGrpSpPr>
            <p:nvPr/>
          </p:nvGrpSpPr>
          <p:grpSpPr bwMode="auto">
            <a:xfrm>
              <a:off x="6626225" y="4252913"/>
              <a:ext cx="563563" cy="569912"/>
              <a:chOff x="652" y="1702"/>
              <a:chExt cx="385" cy="359"/>
            </a:xfrm>
          </p:grpSpPr>
          <p:sp>
            <p:nvSpPr>
              <p:cNvPr id="166" name="Rectangle 101"/>
              <p:cNvSpPr>
                <a:spLocks noChangeArrowheads="1"/>
              </p:cNvSpPr>
              <p:nvPr/>
            </p:nvSpPr>
            <p:spPr bwMode="auto">
              <a:xfrm>
                <a:off x="652" y="1702"/>
                <a:ext cx="385" cy="3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Text Box 102"/>
              <p:cNvSpPr txBox="1">
                <a:spLocks noChangeArrowheads="1"/>
              </p:cNvSpPr>
              <p:nvPr/>
            </p:nvSpPr>
            <p:spPr bwMode="auto">
              <a:xfrm>
                <a:off x="697" y="1740"/>
                <a:ext cx="3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 </a:t>
                </a:r>
              </a:p>
            </p:txBody>
          </p:sp>
        </p:grpSp>
        <p:sp>
          <p:nvSpPr>
            <p:cNvPr id="168" name="Line 103"/>
            <p:cNvSpPr>
              <a:spLocks noChangeShapeType="1"/>
            </p:cNvSpPr>
            <p:nvPr/>
          </p:nvSpPr>
          <p:spPr bwMode="auto">
            <a:xfrm flipH="1" flipV="1">
              <a:off x="4497388" y="2117725"/>
              <a:ext cx="414337" cy="414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Text Box 104"/>
            <p:cNvSpPr txBox="1">
              <a:spLocks noChangeArrowheads="1"/>
            </p:cNvSpPr>
            <p:nvPr/>
          </p:nvSpPr>
          <p:spPr bwMode="auto">
            <a:xfrm>
              <a:off x="4983163" y="2132013"/>
              <a:ext cx="5032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00</a:t>
              </a:r>
            </a:p>
          </p:txBody>
        </p:sp>
        <p:sp>
          <p:nvSpPr>
            <p:cNvPr id="170" name="Text Box 105"/>
            <p:cNvSpPr txBox="1">
              <a:spLocks noChangeArrowheads="1"/>
            </p:cNvSpPr>
            <p:nvPr/>
          </p:nvSpPr>
          <p:spPr bwMode="auto">
            <a:xfrm>
              <a:off x="5565775" y="2127250"/>
              <a:ext cx="5302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01</a:t>
              </a:r>
            </a:p>
          </p:txBody>
        </p:sp>
        <p:sp>
          <p:nvSpPr>
            <p:cNvPr id="171" name="Text Box 106"/>
            <p:cNvSpPr txBox="1">
              <a:spLocks noChangeArrowheads="1"/>
            </p:cNvSpPr>
            <p:nvPr/>
          </p:nvSpPr>
          <p:spPr bwMode="auto">
            <a:xfrm>
              <a:off x="6115050" y="2136775"/>
              <a:ext cx="5143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11</a:t>
              </a:r>
            </a:p>
          </p:txBody>
        </p:sp>
        <p:sp>
          <p:nvSpPr>
            <p:cNvPr id="172" name="Text Box 107"/>
            <p:cNvSpPr txBox="1">
              <a:spLocks noChangeArrowheads="1"/>
            </p:cNvSpPr>
            <p:nvPr/>
          </p:nvSpPr>
          <p:spPr bwMode="auto">
            <a:xfrm>
              <a:off x="6700838" y="2130425"/>
              <a:ext cx="5381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10</a:t>
              </a:r>
            </a:p>
          </p:txBody>
        </p:sp>
        <p:sp>
          <p:nvSpPr>
            <p:cNvPr id="173" name="Text Box 108"/>
            <p:cNvSpPr txBox="1">
              <a:spLocks noChangeArrowheads="1"/>
            </p:cNvSpPr>
            <p:nvPr/>
          </p:nvSpPr>
          <p:spPr bwMode="auto">
            <a:xfrm>
              <a:off x="4343400" y="2644775"/>
              <a:ext cx="5715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00</a:t>
              </a:r>
            </a:p>
          </p:txBody>
        </p:sp>
        <p:sp>
          <p:nvSpPr>
            <p:cNvPr id="174" name="Text Box 109"/>
            <p:cNvSpPr txBox="1">
              <a:spLocks noChangeArrowheads="1"/>
            </p:cNvSpPr>
            <p:nvPr/>
          </p:nvSpPr>
          <p:spPr bwMode="auto">
            <a:xfrm>
              <a:off x="4357688" y="3189288"/>
              <a:ext cx="5715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01</a:t>
              </a:r>
            </a:p>
          </p:txBody>
        </p:sp>
        <p:sp>
          <p:nvSpPr>
            <p:cNvPr id="175" name="Text Box 110"/>
            <p:cNvSpPr txBox="1">
              <a:spLocks noChangeArrowheads="1"/>
            </p:cNvSpPr>
            <p:nvPr/>
          </p:nvSpPr>
          <p:spPr bwMode="auto">
            <a:xfrm>
              <a:off x="4344988" y="3771900"/>
              <a:ext cx="5715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11</a:t>
              </a:r>
            </a:p>
          </p:txBody>
        </p:sp>
        <p:sp>
          <p:nvSpPr>
            <p:cNvPr id="176" name="Text Box 111"/>
            <p:cNvSpPr txBox="1">
              <a:spLocks noChangeArrowheads="1"/>
            </p:cNvSpPr>
            <p:nvPr/>
          </p:nvSpPr>
          <p:spPr bwMode="auto">
            <a:xfrm>
              <a:off x="4343400" y="4330700"/>
              <a:ext cx="5715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10</a:t>
              </a:r>
            </a:p>
          </p:txBody>
        </p:sp>
        <p:sp>
          <p:nvSpPr>
            <p:cNvPr id="177" name="Text Box 112"/>
            <p:cNvSpPr txBox="1">
              <a:spLocks noChangeArrowheads="1"/>
            </p:cNvSpPr>
            <p:nvPr/>
          </p:nvSpPr>
          <p:spPr bwMode="auto">
            <a:xfrm>
              <a:off x="4556125" y="1958975"/>
              <a:ext cx="555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BC</a:t>
              </a:r>
            </a:p>
          </p:txBody>
        </p:sp>
        <p:sp>
          <p:nvSpPr>
            <p:cNvPr id="178" name="Text Box 113"/>
            <p:cNvSpPr txBox="1">
              <a:spLocks noChangeArrowheads="1"/>
            </p:cNvSpPr>
            <p:nvPr/>
          </p:nvSpPr>
          <p:spPr bwMode="auto">
            <a:xfrm>
              <a:off x="4267200" y="2268538"/>
              <a:ext cx="5572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DE</a:t>
              </a:r>
            </a:p>
          </p:txBody>
        </p:sp>
        <p:sp>
          <p:nvSpPr>
            <p:cNvPr id="180" name="Rectangle 115"/>
            <p:cNvSpPr>
              <a:spLocks noChangeArrowheads="1"/>
            </p:cNvSpPr>
            <p:nvPr/>
          </p:nvSpPr>
          <p:spPr bwMode="auto">
            <a:xfrm>
              <a:off x="2957513" y="3224213"/>
              <a:ext cx="881062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Rectangle 116"/>
            <p:cNvSpPr>
              <a:spLocks noChangeArrowheads="1"/>
            </p:cNvSpPr>
            <p:nvPr/>
          </p:nvSpPr>
          <p:spPr bwMode="auto">
            <a:xfrm>
              <a:off x="6186488" y="3244850"/>
              <a:ext cx="881062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Rectangle 117"/>
            <p:cNvSpPr>
              <a:spLocks noChangeArrowheads="1"/>
            </p:cNvSpPr>
            <p:nvPr/>
          </p:nvSpPr>
          <p:spPr bwMode="auto">
            <a:xfrm>
              <a:off x="1804988" y="3736975"/>
              <a:ext cx="909637" cy="9207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Rectangle 118"/>
            <p:cNvSpPr>
              <a:spLocks noChangeArrowheads="1"/>
            </p:cNvSpPr>
            <p:nvPr/>
          </p:nvSpPr>
          <p:spPr bwMode="auto">
            <a:xfrm>
              <a:off x="5002213" y="3787775"/>
              <a:ext cx="911225" cy="9207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Rectangle 119"/>
            <p:cNvSpPr>
              <a:spLocks noChangeArrowheads="1"/>
            </p:cNvSpPr>
            <p:nvPr/>
          </p:nvSpPr>
          <p:spPr bwMode="auto">
            <a:xfrm>
              <a:off x="6731000" y="2595563"/>
              <a:ext cx="344488" cy="1016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123"/>
            <p:cNvSpPr txBox="1">
              <a:spLocks noChangeArrowheads="1"/>
            </p:cNvSpPr>
            <p:nvPr/>
          </p:nvSpPr>
          <p:spPr bwMode="auto">
            <a:xfrm>
              <a:off x="2057400" y="3352800"/>
              <a:ext cx="304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89" name="Text Box 124"/>
            <p:cNvSpPr txBox="1">
              <a:spLocks noChangeArrowheads="1"/>
            </p:cNvSpPr>
            <p:nvPr/>
          </p:nvSpPr>
          <p:spPr bwMode="auto">
            <a:xfrm>
              <a:off x="2057400" y="2819400"/>
              <a:ext cx="304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90" name="Text Box 125"/>
            <p:cNvSpPr txBox="1">
              <a:spLocks noChangeArrowheads="1"/>
            </p:cNvSpPr>
            <p:nvPr/>
          </p:nvSpPr>
          <p:spPr bwMode="auto">
            <a:xfrm>
              <a:off x="2057400" y="4495800"/>
              <a:ext cx="304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91" name="Text Box 126"/>
            <p:cNvSpPr txBox="1">
              <a:spLocks noChangeArrowheads="1"/>
            </p:cNvSpPr>
            <p:nvPr/>
          </p:nvSpPr>
          <p:spPr bwMode="auto">
            <a:xfrm>
              <a:off x="2057400" y="3962400"/>
              <a:ext cx="304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92" name="Text Box 127"/>
            <p:cNvSpPr txBox="1">
              <a:spLocks noChangeArrowheads="1"/>
            </p:cNvSpPr>
            <p:nvPr/>
          </p:nvSpPr>
          <p:spPr bwMode="auto">
            <a:xfrm>
              <a:off x="2590800" y="3321050"/>
              <a:ext cx="304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93" name="Text Box 128"/>
            <p:cNvSpPr txBox="1">
              <a:spLocks noChangeArrowheads="1"/>
            </p:cNvSpPr>
            <p:nvPr/>
          </p:nvSpPr>
          <p:spPr bwMode="auto">
            <a:xfrm>
              <a:off x="2590800" y="2787650"/>
              <a:ext cx="304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94" name="Text Box 129"/>
            <p:cNvSpPr txBox="1">
              <a:spLocks noChangeArrowheads="1"/>
            </p:cNvSpPr>
            <p:nvPr/>
          </p:nvSpPr>
          <p:spPr bwMode="auto">
            <a:xfrm>
              <a:off x="2590800" y="4464050"/>
              <a:ext cx="304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95" name="Text Box 130"/>
            <p:cNvSpPr txBox="1">
              <a:spLocks noChangeArrowheads="1"/>
            </p:cNvSpPr>
            <p:nvPr/>
          </p:nvSpPr>
          <p:spPr bwMode="auto">
            <a:xfrm>
              <a:off x="2590800" y="3930650"/>
              <a:ext cx="304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96" name="Text Box 131"/>
            <p:cNvSpPr txBox="1">
              <a:spLocks noChangeArrowheads="1"/>
            </p:cNvSpPr>
            <p:nvPr/>
          </p:nvSpPr>
          <p:spPr bwMode="auto">
            <a:xfrm>
              <a:off x="3048000" y="3397250"/>
              <a:ext cx="457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197" name="Text Box 132"/>
            <p:cNvSpPr txBox="1">
              <a:spLocks noChangeArrowheads="1"/>
            </p:cNvSpPr>
            <p:nvPr/>
          </p:nvSpPr>
          <p:spPr bwMode="auto">
            <a:xfrm>
              <a:off x="3048000" y="278765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98" name="Text Box 133"/>
            <p:cNvSpPr txBox="1">
              <a:spLocks noChangeArrowheads="1"/>
            </p:cNvSpPr>
            <p:nvPr/>
          </p:nvSpPr>
          <p:spPr bwMode="auto">
            <a:xfrm>
              <a:off x="3048000" y="446405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199" name="Text Box 134"/>
            <p:cNvSpPr txBox="1">
              <a:spLocks noChangeArrowheads="1"/>
            </p:cNvSpPr>
            <p:nvPr/>
          </p:nvSpPr>
          <p:spPr bwMode="auto">
            <a:xfrm>
              <a:off x="3048000" y="393065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200" name="Text Box 135"/>
            <p:cNvSpPr txBox="1">
              <a:spLocks noChangeArrowheads="1"/>
            </p:cNvSpPr>
            <p:nvPr/>
          </p:nvSpPr>
          <p:spPr bwMode="auto">
            <a:xfrm>
              <a:off x="3657600" y="332105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201" name="Text Box 136"/>
            <p:cNvSpPr txBox="1">
              <a:spLocks noChangeArrowheads="1"/>
            </p:cNvSpPr>
            <p:nvPr/>
          </p:nvSpPr>
          <p:spPr bwMode="auto">
            <a:xfrm>
              <a:off x="3657600" y="278765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02" name="Text Box 137"/>
            <p:cNvSpPr txBox="1">
              <a:spLocks noChangeArrowheads="1"/>
            </p:cNvSpPr>
            <p:nvPr/>
          </p:nvSpPr>
          <p:spPr bwMode="auto">
            <a:xfrm>
              <a:off x="3657600" y="446405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03" name="Text Box 138"/>
            <p:cNvSpPr txBox="1">
              <a:spLocks noChangeArrowheads="1"/>
            </p:cNvSpPr>
            <p:nvPr/>
          </p:nvSpPr>
          <p:spPr bwMode="auto">
            <a:xfrm>
              <a:off x="3657600" y="393065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204" name="Text Box 139"/>
            <p:cNvSpPr txBox="1">
              <a:spLocks noChangeArrowheads="1"/>
            </p:cNvSpPr>
            <p:nvPr/>
          </p:nvSpPr>
          <p:spPr bwMode="auto">
            <a:xfrm>
              <a:off x="5105400" y="335280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17</a:t>
              </a:r>
            </a:p>
          </p:txBody>
        </p:sp>
        <p:sp>
          <p:nvSpPr>
            <p:cNvPr id="205" name="Text Box 140"/>
            <p:cNvSpPr txBox="1">
              <a:spLocks noChangeArrowheads="1"/>
            </p:cNvSpPr>
            <p:nvPr/>
          </p:nvSpPr>
          <p:spPr bwMode="auto">
            <a:xfrm>
              <a:off x="5105400" y="281940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16</a:t>
              </a:r>
            </a:p>
          </p:txBody>
        </p:sp>
        <p:sp>
          <p:nvSpPr>
            <p:cNvPr id="206" name="Text Box 141"/>
            <p:cNvSpPr txBox="1">
              <a:spLocks noChangeArrowheads="1"/>
            </p:cNvSpPr>
            <p:nvPr/>
          </p:nvSpPr>
          <p:spPr bwMode="auto">
            <a:xfrm>
              <a:off x="5105400" y="449580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207" name="Text Box 142"/>
            <p:cNvSpPr txBox="1">
              <a:spLocks noChangeArrowheads="1"/>
            </p:cNvSpPr>
            <p:nvPr/>
          </p:nvSpPr>
          <p:spPr bwMode="auto">
            <a:xfrm>
              <a:off x="5105400" y="396240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19</a:t>
              </a:r>
            </a:p>
          </p:txBody>
        </p:sp>
        <p:sp>
          <p:nvSpPr>
            <p:cNvPr id="208" name="Text Box 143"/>
            <p:cNvSpPr txBox="1">
              <a:spLocks noChangeArrowheads="1"/>
            </p:cNvSpPr>
            <p:nvPr/>
          </p:nvSpPr>
          <p:spPr bwMode="auto">
            <a:xfrm>
              <a:off x="5638800" y="332105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21</a:t>
              </a:r>
            </a:p>
          </p:txBody>
        </p:sp>
        <p:sp>
          <p:nvSpPr>
            <p:cNvPr id="209" name="Text Box 144"/>
            <p:cNvSpPr txBox="1">
              <a:spLocks noChangeArrowheads="1"/>
            </p:cNvSpPr>
            <p:nvPr/>
          </p:nvSpPr>
          <p:spPr bwMode="auto">
            <a:xfrm>
              <a:off x="5638800" y="278765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210" name="Text Box 145"/>
            <p:cNvSpPr txBox="1">
              <a:spLocks noChangeArrowheads="1"/>
            </p:cNvSpPr>
            <p:nvPr/>
          </p:nvSpPr>
          <p:spPr bwMode="auto">
            <a:xfrm>
              <a:off x="5638800" y="446405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22</a:t>
              </a:r>
            </a:p>
          </p:txBody>
        </p:sp>
        <p:sp>
          <p:nvSpPr>
            <p:cNvPr id="211" name="Text Box 146"/>
            <p:cNvSpPr txBox="1">
              <a:spLocks noChangeArrowheads="1"/>
            </p:cNvSpPr>
            <p:nvPr/>
          </p:nvSpPr>
          <p:spPr bwMode="auto">
            <a:xfrm>
              <a:off x="5638800" y="393065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23</a:t>
              </a:r>
            </a:p>
          </p:txBody>
        </p:sp>
        <p:sp>
          <p:nvSpPr>
            <p:cNvPr id="212" name="Text Box 147"/>
            <p:cNvSpPr txBox="1">
              <a:spLocks noChangeArrowheads="1"/>
            </p:cNvSpPr>
            <p:nvPr/>
          </p:nvSpPr>
          <p:spPr bwMode="auto">
            <a:xfrm>
              <a:off x="6248400" y="332105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213" name="Text Box 148"/>
            <p:cNvSpPr txBox="1">
              <a:spLocks noChangeArrowheads="1"/>
            </p:cNvSpPr>
            <p:nvPr/>
          </p:nvSpPr>
          <p:spPr bwMode="auto">
            <a:xfrm>
              <a:off x="6248400" y="278765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28</a:t>
              </a:r>
            </a:p>
          </p:txBody>
        </p:sp>
        <p:sp>
          <p:nvSpPr>
            <p:cNvPr id="214" name="Text Box 149"/>
            <p:cNvSpPr txBox="1">
              <a:spLocks noChangeArrowheads="1"/>
            </p:cNvSpPr>
            <p:nvPr/>
          </p:nvSpPr>
          <p:spPr bwMode="auto">
            <a:xfrm>
              <a:off x="6248400" y="446405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30</a:t>
              </a:r>
            </a:p>
          </p:txBody>
        </p:sp>
        <p:sp>
          <p:nvSpPr>
            <p:cNvPr id="215" name="Text Box 150"/>
            <p:cNvSpPr txBox="1">
              <a:spLocks noChangeArrowheads="1"/>
            </p:cNvSpPr>
            <p:nvPr/>
          </p:nvSpPr>
          <p:spPr bwMode="auto">
            <a:xfrm>
              <a:off x="6248400" y="393065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31</a:t>
              </a:r>
            </a:p>
          </p:txBody>
        </p:sp>
        <p:sp>
          <p:nvSpPr>
            <p:cNvPr id="216" name="Text Box 151"/>
            <p:cNvSpPr txBox="1">
              <a:spLocks noChangeArrowheads="1"/>
            </p:cNvSpPr>
            <p:nvPr/>
          </p:nvSpPr>
          <p:spPr bwMode="auto">
            <a:xfrm>
              <a:off x="6858000" y="327660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25</a:t>
              </a:r>
            </a:p>
          </p:txBody>
        </p:sp>
        <p:sp>
          <p:nvSpPr>
            <p:cNvPr id="217" name="Text Box 152"/>
            <p:cNvSpPr txBox="1">
              <a:spLocks noChangeArrowheads="1"/>
            </p:cNvSpPr>
            <p:nvPr/>
          </p:nvSpPr>
          <p:spPr bwMode="auto">
            <a:xfrm>
              <a:off x="6858000" y="274320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24</a:t>
              </a:r>
            </a:p>
          </p:txBody>
        </p:sp>
        <p:sp>
          <p:nvSpPr>
            <p:cNvPr id="218" name="Text Box 153"/>
            <p:cNvSpPr txBox="1">
              <a:spLocks noChangeArrowheads="1"/>
            </p:cNvSpPr>
            <p:nvPr/>
          </p:nvSpPr>
          <p:spPr bwMode="auto">
            <a:xfrm>
              <a:off x="6858000" y="441960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26</a:t>
              </a:r>
            </a:p>
          </p:txBody>
        </p:sp>
        <p:sp>
          <p:nvSpPr>
            <p:cNvPr id="219" name="Text Box 154"/>
            <p:cNvSpPr txBox="1">
              <a:spLocks noChangeArrowheads="1"/>
            </p:cNvSpPr>
            <p:nvPr/>
          </p:nvSpPr>
          <p:spPr bwMode="auto">
            <a:xfrm>
              <a:off x="6858000" y="388620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27</a:t>
              </a:r>
            </a:p>
          </p:txBody>
        </p:sp>
        <p:sp>
          <p:nvSpPr>
            <p:cNvPr id="221" name="Freeform 156"/>
            <p:cNvSpPr>
              <a:spLocks/>
            </p:cNvSpPr>
            <p:nvPr/>
          </p:nvSpPr>
          <p:spPr bwMode="auto">
            <a:xfrm>
              <a:off x="2743200" y="4572000"/>
              <a:ext cx="2286000" cy="546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8" y="240"/>
                </a:cxn>
                <a:cxn ang="0">
                  <a:pos x="1104" y="48"/>
                </a:cxn>
              </a:cxnLst>
              <a:rect l="0" t="0" r="r" b="b"/>
              <a:pathLst>
                <a:path w="1104" h="248">
                  <a:moveTo>
                    <a:pt x="0" y="0"/>
                  </a:moveTo>
                  <a:cubicBezTo>
                    <a:pt x="172" y="116"/>
                    <a:pt x="344" y="232"/>
                    <a:pt x="528" y="240"/>
                  </a:cubicBezTo>
                  <a:cubicBezTo>
                    <a:pt x="712" y="248"/>
                    <a:pt x="1008" y="80"/>
                    <a:pt x="1104" y="48"/>
                  </a:cubicBezTo>
                </a:path>
              </a:pathLst>
            </a:custGeom>
            <a:noFill/>
            <a:ln w="25400">
              <a:solidFill>
                <a:srgbClr val="6600FF"/>
              </a:solidFill>
              <a:round/>
              <a:headEnd type="none" w="med" len="med"/>
              <a:tailEnd type="arrow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2" name="Freeform 157"/>
            <p:cNvSpPr>
              <a:spLocks/>
            </p:cNvSpPr>
            <p:nvPr/>
          </p:nvSpPr>
          <p:spPr bwMode="auto">
            <a:xfrm flipV="1">
              <a:off x="3810000" y="2895600"/>
              <a:ext cx="2362200" cy="393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8" y="240"/>
                </a:cxn>
                <a:cxn ang="0">
                  <a:pos x="1104" y="48"/>
                </a:cxn>
              </a:cxnLst>
              <a:rect l="0" t="0" r="r" b="b"/>
              <a:pathLst>
                <a:path w="1104" h="248">
                  <a:moveTo>
                    <a:pt x="0" y="0"/>
                  </a:moveTo>
                  <a:cubicBezTo>
                    <a:pt x="172" y="116"/>
                    <a:pt x="344" y="232"/>
                    <a:pt x="528" y="240"/>
                  </a:cubicBezTo>
                  <a:cubicBezTo>
                    <a:pt x="712" y="248"/>
                    <a:pt x="1008" y="80"/>
                    <a:pt x="1104" y="48"/>
                  </a:cubicBezTo>
                </a:path>
              </a:pathLst>
            </a:custGeom>
            <a:noFill/>
            <a:ln w="25400">
              <a:solidFill>
                <a:srgbClr val="6600FF"/>
              </a:solidFill>
              <a:round/>
              <a:headEnd type="none" w="med" len="med"/>
              <a:tailEnd type="arrow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43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Karnaugh</a:t>
            </a:r>
            <a:r>
              <a:rPr lang="en-US" sz="3000" b="1" dirty="0" smtClean="0"/>
              <a:t> Map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6 </a:t>
            </a:r>
            <a:r>
              <a:rPr lang="en-US" sz="3000" b="1" dirty="0" err="1" smtClean="0"/>
              <a:t>variabel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23</a:t>
            </a:fld>
            <a:endParaRPr lang="en-US" dirty="0"/>
          </a:p>
        </p:txBody>
      </p:sp>
      <p:grpSp>
        <p:nvGrpSpPr>
          <p:cNvPr id="6" name="Group 229"/>
          <p:cNvGrpSpPr>
            <a:grpSpLocks/>
          </p:cNvGrpSpPr>
          <p:nvPr/>
        </p:nvGrpSpPr>
        <p:grpSpPr bwMode="auto">
          <a:xfrm>
            <a:off x="914400" y="990600"/>
            <a:ext cx="7162800" cy="5067300"/>
            <a:chOff x="576" y="912"/>
            <a:chExt cx="4512" cy="319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987" y="1222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022" y="1255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 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290" y="1221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325" y="1254"/>
              <a:ext cx="24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597" y="1221"/>
              <a:ext cx="304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632" y="1254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904" y="1221"/>
              <a:ext cx="304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1939" y="1254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 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987" y="1528"/>
              <a:ext cx="305" cy="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023" y="1559"/>
              <a:ext cx="24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1290" y="1527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1326" y="1558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1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597" y="1527"/>
              <a:ext cx="304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1633" y="1558"/>
              <a:ext cx="23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1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904" y="1527"/>
              <a:ext cx="304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940" y="1558"/>
              <a:ext cx="23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987" y="1830"/>
              <a:ext cx="305" cy="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023" y="1861"/>
              <a:ext cx="24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290" y="1829"/>
              <a:ext cx="305" cy="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1326" y="1860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1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597" y="1829"/>
              <a:ext cx="304" cy="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633" y="1860"/>
              <a:ext cx="23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 </a:t>
              </a: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1904" y="1829"/>
              <a:ext cx="304" cy="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1940" y="1860"/>
              <a:ext cx="23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987" y="2126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1023" y="2157"/>
              <a:ext cx="24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  </a:t>
              </a:r>
            </a:p>
          </p:txBody>
        </p:sp>
        <p:sp>
          <p:nvSpPr>
            <p:cNvPr id="35" name="Rectangle 39"/>
            <p:cNvSpPr>
              <a:spLocks noChangeArrowheads="1"/>
            </p:cNvSpPr>
            <p:nvPr/>
          </p:nvSpPr>
          <p:spPr bwMode="auto">
            <a:xfrm>
              <a:off x="1290" y="2131"/>
              <a:ext cx="305" cy="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1326" y="2162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597" y="2131"/>
              <a:ext cx="304" cy="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8" name="Text Box 43"/>
            <p:cNvSpPr txBox="1">
              <a:spLocks noChangeArrowheads="1"/>
            </p:cNvSpPr>
            <p:nvPr/>
          </p:nvSpPr>
          <p:spPr bwMode="auto">
            <a:xfrm>
              <a:off x="1633" y="2162"/>
              <a:ext cx="23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1904" y="2131"/>
              <a:ext cx="304" cy="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1940" y="2162"/>
              <a:ext cx="23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1</a:t>
              </a:r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 flipH="1" flipV="1">
              <a:off x="754" y="996"/>
              <a:ext cx="224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2" name="Text Box 48"/>
            <p:cNvSpPr txBox="1">
              <a:spLocks noChangeArrowheads="1"/>
            </p:cNvSpPr>
            <p:nvPr/>
          </p:nvSpPr>
          <p:spPr bwMode="auto">
            <a:xfrm>
              <a:off x="982" y="1004"/>
              <a:ext cx="36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00</a:t>
              </a: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1293" y="1001"/>
              <a:ext cx="36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01</a:t>
              </a:r>
            </a:p>
          </p:txBody>
        </p:sp>
        <p:sp>
          <p:nvSpPr>
            <p:cNvPr id="44" name="Text Box 50"/>
            <p:cNvSpPr txBox="1">
              <a:spLocks noChangeArrowheads="1"/>
            </p:cNvSpPr>
            <p:nvPr/>
          </p:nvSpPr>
          <p:spPr bwMode="auto">
            <a:xfrm>
              <a:off x="1559" y="1006"/>
              <a:ext cx="37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11</a:t>
              </a:r>
            </a:p>
          </p:txBody>
        </p:sp>
        <p:sp>
          <p:nvSpPr>
            <p:cNvPr id="45" name="Text Box 51"/>
            <p:cNvSpPr txBox="1">
              <a:spLocks noChangeArrowheads="1"/>
            </p:cNvSpPr>
            <p:nvPr/>
          </p:nvSpPr>
          <p:spPr bwMode="auto">
            <a:xfrm>
              <a:off x="1869" y="1003"/>
              <a:ext cx="32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</a:t>
              </a:r>
            </a:p>
          </p:txBody>
        </p:sp>
        <p:sp>
          <p:nvSpPr>
            <p:cNvPr id="46" name="Text Box 52"/>
            <p:cNvSpPr txBox="1">
              <a:spLocks noChangeArrowheads="1"/>
            </p:cNvSpPr>
            <p:nvPr/>
          </p:nvSpPr>
          <p:spPr bwMode="auto">
            <a:xfrm>
              <a:off x="672" y="1276"/>
              <a:ext cx="30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sp>
          <p:nvSpPr>
            <p:cNvPr id="47" name="Text Box 53"/>
            <p:cNvSpPr txBox="1">
              <a:spLocks noChangeArrowheads="1"/>
            </p:cNvSpPr>
            <p:nvPr/>
          </p:nvSpPr>
          <p:spPr bwMode="auto">
            <a:xfrm>
              <a:off x="679" y="1566"/>
              <a:ext cx="30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01</a:t>
              </a:r>
            </a:p>
          </p:txBody>
        </p: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672" y="1875"/>
              <a:ext cx="30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11</a:t>
              </a:r>
            </a:p>
          </p:txBody>
        </p:sp>
        <p:sp>
          <p:nvSpPr>
            <p:cNvPr id="49" name="Text Box 55"/>
            <p:cNvSpPr txBox="1">
              <a:spLocks noChangeArrowheads="1"/>
            </p:cNvSpPr>
            <p:nvPr/>
          </p:nvSpPr>
          <p:spPr bwMode="auto">
            <a:xfrm>
              <a:off x="672" y="2172"/>
              <a:ext cx="30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</a:t>
              </a:r>
            </a:p>
          </p:txBody>
        </p:sp>
        <p:sp>
          <p:nvSpPr>
            <p:cNvPr id="50" name="Text Box 56"/>
            <p:cNvSpPr txBox="1">
              <a:spLocks noChangeArrowheads="1"/>
            </p:cNvSpPr>
            <p:nvPr/>
          </p:nvSpPr>
          <p:spPr bwMode="auto">
            <a:xfrm>
              <a:off x="786" y="912"/>
              <a:ext cx="41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CD</a:t>
              </a:r>
            </a:p>
          </p:txBody>
        </p:sp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576" y="1077"/>
              <a:ext cx="36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EF</a:t>
              </a:r>
            </a:p>
          </p:txBody>
        </p:sp>
        <p:sp>
          <p:nvSpPr>
            <p:cNvPr id="52" name="Rectangle 58"/>
            <p:cNvSpPr>
              <a:spLocks noChangeArrowheads="1"/>
            </p:cNvSpPr>
            <p:nvPr/>
          </p:nvSpPr>
          <p:spPr bwMode="auto">
            <a:xfrm>
              <a:off x="982" y="2859"/>
              <a:ext cx="304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3" name="Text Box 59"/>
            <p:cNvSpPr txBox="1">
              <a:spLocks noChangeArrowheads="1"/>
            </p:cNvSpPr>
            <p:nvPr/>
          </p:nvSpPr>
          <p:spPr bwMode="auto">
            <a:xfrm>
              <a:off x="1017" y="2892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 </a:t>
              </a:r>
            </a:p>
          </p:txBody>
        </p:sp>
        <p:sp>
          <p:nvSpPr>
            <p:cNvPr id="54" name="Rectangle 60"/>
            <p:cNvSpPr>
              <a:spLocks noChangeArrowheads="1"/>
            </p:cNvSpPr>
            <p:nvPr/>
          </p:nvSpPr>
          <p:spPr bwMode="auto">
            <a:xfrm>
              <a:off x="1285" y="2858"/>
              <a:ext cx="304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1320" y="2891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1591" y="2858"/>
              <a:ext cx="304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1626" y="2891"/>
              <a:ext cx="24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1898" y="2858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9" name="Text Box 65"/>
            <p:cNvSpPr txBox="1">
              <a:spLocks noChangeArrowheads="1"/>
            </p:cNvSpPr>
            <p:nvPr/>
          </p:nvSpPr>
          <p:spPr bwMode="auto">
            <a:xfrm>
              <a:off x="1933" y="2891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 </a:t>
              </a:r>
            </a:p>
          </p:txBody>
        </p:sp>
        <p:sp>
          <p:nvSpPr>
            <p:cNvPr id="60" name="Rectangle 67"/>
            <p:cNvSpPr>
              <a:spLocks noChangeArrowheads="1"/>
            </p:cNvSpPr>
            <p:nvPr/>
          </p:nvSpPr>
          <p:spPr bwMode="auto">
            <a:xfrm>
              <a:off x="982" y="3165"/>
              <a:ext cx="304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1" name="Text Box 68"/>
            <p:cNvSpPr txBox="1">
              <a:spLocks noChangeArrowheads="1"/>
            </p:cNvSpPr>
            <p:nvPr/>
          </p:nvSpPr>
          <p:spPr bwMode="auto">
            <a:xfrm>
              <a:off x="1018" y="3196"/>
              <a:ext cx="23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62" name="Rectangle 70"/>
            <p:cNvSpPr>
              <a:spLocks noChangeArrowheads="1"/>
            </p:cNvSpPr>
            <p:nvPr/>
          </p:nvSpPr>
          <p:spPr bwMode="auto">
            <a:xfrm>
              <a:off x="1285" y="3164"/>
              <a:ext cx="304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3" name="Text Box 71"/>
            <p:cNvSpPr txBox="1">
              <a:spLocks noChangeArrowheads="1"/>
            </p:cNvSpPr>
            <p:nvPr/>
          </p:nvSpPr>
          <p:spPr bwMode="auto">
            <a:xfrm>
              <a:off x="1321" y="3195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 </a:t>
              </a:r>
            </a:p>
          </p:txBody>
        </p:sp>
        <p:sp>
          <p:nvSpPr>
            <p:cNvPr id="64" name="Rectangle 73"/>
            <p:cNvSpPr>
              <a:spLocks noChangeArrowheads="1"/>
            </p:cNvSpPr>
            <p:nvPr/>
          </p:nvSpPr>
          <p:spPr bwMode="auto">
            <a:xfrm>
              <a:off x="1591" y="3164"/>
              <a:ext cx="304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5" name="Text Box 74"/>
            <p:cNvSpPr txBox="1">
              <a:spLocks noChangeArrowheads="1"/>
            </p:cNvSpPr>
            <p:nvPr/>
          </p:nvSpPr>
          <p:spPr bwMode="auto">
            <a:xfrm>
              <a:off x="1627" y="3195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66" name="Rectangle 76"/>
            <p:cNvSpPr>
              <a:spLocks noChangeArrowheads="1"/>
            </p:cNvSpPr>
            <p:nvPr/>
          </p:nvSpPr>
          <p:spPr bwMode="auto">
            <a:xfrm>
              <a:off x="1898" y="3164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7" name="Text Box 77"/>
            <p:cNvSpPr txBox="1">
              <a:spLocks noChangeArrowheads="1"/>
            </p:cNvSpPr>
            <p:nvPr/>
          </p:nvSpPr>
          <p:spPr bwMode="auto">
            <a:xfrm>
              <a:off x="1934" y="3195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68" name="Rectangle 79"/>
            <p:cNvSpPr>
              <a:spLocks noChangeArrowheads="1"/>
            </p:cNvSpPr>
            <p:nvPr/>
          </p:nvSpPr>
          <p:spPr bwMode="auto">
            <a:xfrm>
              <a:off x="982" y="3467"/>
              <a:ext cx="304" cy="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9" name="Text Box 80"/>
            <p:cNvSpPr txBox="1">
              <a:spLocks noChangeArrowheads="1"/>
            </p:cNvSpPr>
            <p:nvPr/>
          </p:nvSpPr>
          <p:spPr bwMode="auto">
            <a:xfrm>
              <a:off x="1018" y="3498"/>
              <a:ext cx="23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70" name="Rectangle 82"/>
            <p:cNvSpPr>
              <a:spLocks noChangeArrowheads="1"/>
            </p:cNvSpPr>
            <p:nvPr/>
          </p:nvSpPr>
          <p:spPr bwMode="auto">
            <a:xfrm>
              <a:off x="1285" y="3466"/>
              <a:ext cx="304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1" name="Text Box 83"/>
            <p:cNvSpPr txBox="1">
              <a:spLocks noChangeArrowheads="1"/>
            </p:cNvSpPr>
            <p:nvPr/>
          </p:nvSpPr>
          <p:spPr bwMode="auto">
            <a:xfrm>
              <a:off x="1321" y="3497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1</a:t>
              </a:r>
            </a:p>
          </p:txBody>
        </p:sp>
        <p:sp>
          <p:nvSpPr>
            <p:cNvPr id="72" name="Rectangle 85"/>
            <p:cNvSpPr>
              <a:spLocks noChangeArrowheads="1"/>
            </p:cNvSpPr>
            <p:nvPr/>
          </p:nvSpPr>
          <p:spPr bwMode="auto">
            <a:xfrm>
              <a:off x="1591" y="3466"/>
              <a:ext cx="304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3" name="Text Box 86"/>
            <p:cNvSpPr txBox="1">
              <a:spLocks noChangeArrowheads="1"/>
            </p:cNvSpPr>
            <p:nvPr/>
          </p:nvSpPr>
          <p:spPr bwMode="auto">
            <a:xfrm>
              <a:off x="1627" y="3497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74" name="Rectangle 88"/>
            <p:cNvSpPr>
              <a:spLocks noChangeArrowheads="1"/>
            </p:cNvSpPr>
            <p:nvPr/>
          </p:nvSpPr>
          <p:spPr bwMode="auto">
            <a:xfrm>
              <a:off x="1898" y="3466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5" name="Text Box 89"/>
            <p:cNvSpPr txBox="1">
              <a:spLocks noChangeArrowheads="1"/>
            </p:cNvSpPr>
            <p:nvPr/>
          </p:nvSpPr>
          <p:spPr bwMode="auto">
            <a:xfrm>
              <a:off x="1934" y="3497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76" name="Rectangle 91"/>
            <p:cNvSpPr>
              <a:spLocks noChangeArrowheads="1"/>
            </p:cNvSpPr>
            <p:nvPr/>
          </p:nvSpPr>
          <p:spPr bwMode="auto">
            <a:xfrm>
              <a:off x="982" y="3764"/>
              <a:ext cx="304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7" name="Text Box 92"/>
            <p:cNvSpPr txBox="1">
              <a:spLocks noChangeArrowheads="1"/>
            </p:cNvSpPr>
            <p:nvPr/>
          </p:nvSpPr>
          <p:spPr bwMode="auto">
            <a:xfrm>
              <a:off x="1018" y="3795"/>
              <a:ext cx="23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  </a:t>
              </a:r>
            </a:p>
          </p:txBody>
        </p:sp>
        <p:sp>
          <p:nvSpPr>
            <p:cNvPr id="78" name="Rectangle 94"/>
            <p:cNvSpPr>
              <a:spLocks noChangeArrowheads="1"/>
            </p:cNvSpPr>
            <p:nvPr/>
          </p:nvSpPr>
          <p:spPr bwMode="auto">
            <a:xfrm>
              <a:off x="1285" y="3768"/>
              <a:ext cx="304" cy="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9" name="Text Box 95"/>
            <p:cNvSpPr txBox="1">
              <a:spLocks noChangeArrowheads="1"/>
            </p:cNvSpPr>
            <p:nvPr/>
          </p:nvSpPr>
          <p:spPr bwMode="auto">
            <a:xfrm>
              <a:off x="1321" y="3799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80" name="Rectangle 97"/>
            <p:cNvSpPr>
              <a:spLocks noChangeArrowheads="1"/>
            </p:cNvSpPr>
            <p:nvPr/>
          </p:nvSpPr>
          <p:spPr bwMode="auto">
            <a:xfrm>
              <a:off x="1591" y="3768"/>
              <a:ext cx="304" cy="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1" name="Text Box 98"/>
            <p:cNvSpPr txBox="1">
              <a:spLocks noChangeArrowheads="1"/>
            </p:cNvSpPr>
            <p:nvPr/>
          </p:nvSpPr>
          <p:spPr bwMode="auto">
            <a:xfrm>
              <a:off x="1627" y="3799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82" name="Rectangle 100"/>
            <p:cNvSpPr>
              <a:spLocks noChangeArrowheads="1"/>
            </p:cNvSpPr>
            <p:nvPr/>
          </p:nvSpPr>
          <p:spPr bwMode="auto">
            <a:xfrm>
              <a:off x="1898" y="3768"/>
              <a:ext cx="305" cy="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3" name="Text Box 101"/>
            <p:cNvSpPr txBox="1">
              <a:spLocks noChangeArrowheads="1"/>
            </p:cNvSpPr>
            <p:nvPr/>
          </p:nvSpPr>
          <p:spPr bwMode="auto">
            <a:xfrm>
              <a:off x="1934" y="3799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 </a:t>
              </a:r>
            </a:p>
          </p:txBody>
        </p:sp>
        <p:sp>
          <p:nvSpPr>
            <p:cNvPr id="84" name="Line 102"/>
            <p:cNvSpPr>
              <a:spLocks noChangeShapeType="1"/>
            </p:cNvSpPr>
            <p:nvPr/>
          </p:nvSpPr>
          <p:spPr bwMode="auto">
            <a:xfrm flipH="1" flipV="1">
              <a:off x="749" y="2633"/>
              <a:ext cx="223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5" name="Text Box 103"/>
            <p:cNvSpPr txBox="1">
              <a:spLocks noChangeArrowheads="1"/>
            </p:cNvSpPr>
            <p:nvPr/>
          </p:nvSpPr>
          <p:spPr bwMode="auto">
            <a:xfrm>
              <a:off x="1011" y="2641"/>
              <a:ext cx="2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sp>
          <p:nvSpPr>
            <p:cNvPr id="86" name="Text Box 104"/>
            <p:cNvSpPr txBox="1">
              <a:spLocks noChangeArrowheads="1"/>
            </p:cNvSpPr>
            <p:nvPr/>
          </p:nvSpPr>
          <p:spPr bwMode="auto">
            <a:xfrm>
              <a:off x="1325" y="2639"/>
              <a:ext cx="27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01</a:t>
              </a:r>
            </a:p>
          </p:txBody>
        </p:sp>
        <p:sp>
          <p:nvSpPr>
            <p:cNvPr id="87" name="Text Box 105"/>
            <p:cNvSpPr txBox="1">
              <a:spLocks noChangeArrowheads="1"/>
            </p:cNvSpPr>
            <p:nvPr/>
          </p:nvSpPr>
          <p:spPr bwMode="auto">
            <a:xfrm>
              <a:off x="1623" y="2643"/>
              <a:ext cx="29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11</a:t>
              </a:r>
            </a:p>
          </p:txBody>
        </p:sp>
        <p:sp>
          <p:nvSpPr>
            <p:cNvPr id="88" name="Text Box 106"/>
            <p:cNvSpPr txBox="1">
              <a:spLocks noChangeArrowheads="1"/>
            </p:cNvSpPr>
            <p:nvPr/>
          </p:nvSpPr>
          <p:spPr bwMode="auto">
            <a:xfrm>
              <a:off x="1939" y="2640"/>
              <a:ext cx="28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</a:t>
              </a:r>
            </a:p>
          </p:txBody>
        </p:sp>
        <p:sp>
          <p:nvSpPr>
            <p:cNvPr id="89" name="Text Box 107"/>
            <p:cNvSpPr txBox="1">
              <a:spLocks noChangeArrowheads="1"/>
            </p:cNvSpPr>
            <p:nvPr/>
          </p:nvSpPr>
          <p:spPr bwMode="auto">
            <a:xfrm>
              <a:off x="577" y="2914"/>
              <a:ext cx="39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sp>
          <p:nvSpPr>
            <p:cNvPr id="90" name="Text Box 108"/>
            <p:cNvSpPr txBox="1">
              <a:spLocks noChangeArrowheads="1"/>
            </p:cNvSpPr>
            <p:nvPr/>
          </p:nvSpPr>
          <p:spPr bwMode="auto">
            <a:xfrm>
              <a:off x="583" y="3203"/>
              <a:ext cx="39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01</a:t>
              </a:r>
            </a:p>
          </p:txBody>
        </p:sp>
        <p:sp>
          <p:nvSpPr>
            <p:cNvPr id="91" name="Text Box 109"/>
            <p:cNvSpPr txBox="1">
              <a:spLocks noChangeArrowheads="1"/>
            </p:cNvSpPr>
            <p:nvPr/>
          </p:nvSpPr>
          <p:spPr bwMode="auto">
            <a:xfrm>
              <a:off x="576" y="3513"/>
              <a:ext cx="39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11</a:t>
              </a:r>
            </a:p>
          </p:txBody>
        </p:sp>
        <p:sp>
          <p:nvSpPr>
            <p:cNvPr id="92" name="Text Box 110"/>
            <p:cNvSpPr txBox="1">
              <a:spLocks noChangeArrowheads="1"/>
            </p:cNvSpPr>
            <p:nvPr/>
          </p:nvSpPr>
          <p:spPr bwMode="auto">
            <a:xfrm>
              <a:off x="577" y="3809"/>
              <a:ext cx="39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</a:t>
              </a:r>
            </a:p>
          </p:txBody>
        </p:sp>
        <p:sp>
          <p:nvSpPr>
            <p:cNvPr id="93" name="Text Box 111"/>
            <p:cNvSpPr txBox="1">
              <a:spLocks noChangeArrowheads="1"/>
            </p:cNvSpPr>
            <p:nvPr/>
          </p:nvSpPr>
          <p:spPr bwMode="auto">
            <a:xfrm>
              <a:off x="780" y="2549"/>
              <a:ext cx="42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CD</a:t>
              </a:r>
            </a:p>
          </p:txBody>
        </p:sp>
        <p:sp>
          <p:nvSpPr>
            <p:cNvPr id="94" name="Text Box 112"/>
            <p:cNvSpPr txBox="1">
              <a:spLocks noChangeArrowheads="1"/>
            </p:cNvSpPr>
            <p:nvPr/>
          </p:nvSpPr>
          <p:spPr bwMode="auto">
            <a:xfrm>
              <a:off x="576" y="2714"/>
              <a:ext cx="36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EF</a:t>
              </a:r>
            </a:p>
          </p:txBody>
        </p:sp>
        <p:sp>
          <p:nvSpPr>
            <p:cNvPr id="95" name="Rectangle 113"/>
            <p:cNvSpPr>
              <a:spLocks noChangeArrowheads="1"/>
            </p:cNvSpPr>
            <p:nvPr/>
          </p:nvSpPr>
          <p:spPr bwMode="auto">
            <a:xfrm>
              <a:off x="3077" y="1227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6" name="Text Box 114"/>
            <p:cNvSpPr txBox="1">
              <a:spLocks noChangeArrowheads="1"/>
            </p:cNvSpPr>
            <p:nvPr/>
          </p:nvSpPr>
          <p:spPr bwMode="auto">
            <a:xfrm>
              <a:off x="3113" y="1260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 </a:t>
              </a:r>
            </a:p>
          </p:txBody>
        </p:sp>
        <p:sp>
          <p:nvSpPr>
            <p:cNvPr id="97" name="Rectangle 115"/>
            <p:cNvSpPr>
              <a:spLocks noChangeArrowheads="1"/>
            </p:cNvSpPr>
            <p:nvPr/>
          </p:nvSpPr>
          <p:spPr bwMode="auto">
            <a:xfrm>
              <a:off x="3380" y="1227"/>
              <a:ext cx="305" cy="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8" name="Text Box 116"/>
            <p:cNvSpPr txBox="1">
              <a:spLocks noChangeArrowheads="1"/>
            </p:cNvSpPr>
            <p:nvPr/>
          </p:nvSpPr>
          <p:spPr bwMode="auto">
            <a:xfrm>
              <a:off x="3416" y="1259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99" name="Rectangle 117"/>
            <p:cNvSpPr>
              <a:spLocks noChangeArrowheads="1"/>
            </p:cNvSpPr>
            <p:nvPr/>
          </p:nvSpPr>
          <p:spPr bwMode="auto">
            <a:xfrm>
              <a:off x="3687" y="1227"/>
              <a:ext cx="304" cy="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0" name="Text Box 118"/>
            <p:cNvSpPr txBox="1">
              <a:spLocks noChangeArrowheads="1"/>
            </p:cNvSpPr>
            <p:nvPr/>
          </p:nvSpPr>
          <p:spPr bwMode="auto">
            <a:xfrm>
              <a:off x="3722" y="1259"/>
              <a:ext cx="23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101" name="Rectangle 119"/>
            <p:cNvSpPr>
              <a:spLocks noChangeArrowheads="1"/>
            </p:cNvSpPr>
            <p:nvPr/>
          </p:nvSpPr>
          <p:spPr bwMode="auto">
            <a:xfrm>
              <a:off x="3993" y="1227"/>
              <a:ext cx="305" cy="30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2" name="Text Box 120"/>
            <p:cNvSpPr txBox="1">
              <a:spLocks noChangeArrowheads="1"/>
            </p:cNvSpPr>
            <p:nvPr/>
          </p:nvSpPr>
          <p:spPr bwMode="auto">
            <a:xfrm>
              <a:off x="4028" y="1259"/>
              <a:ext cx="24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 </a:t>
              </a:r>
            </a:p>
          </p:txBody>
        </p:sp>
        <p:sp>
          <p:nvSpPr>
            <p:cNvPr id="103" name="Rectangle 122"/>
            <p:cNvSpPr>
              <a:spLocks noChangeArrowheads="1"/>
            </p:cNvSpPr>
            <p:nvPr/>
          </p:nvSpPr>
          <p:spPr bwMode="auto">
            <a:xfrm>
              <a:off x="3077" y="1533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4" name="Text Box 123"/>
            <p:cNvSpPr txBox="1">
              <a:spLocks noChangeArrowheads="1"/>
            </p:cNvSpPr>
            <p:nvPr/>
          </p:nvSpPr>
          <p:spPr bwMode="auto">
            <a:xfrm>
              <a:off x="3113" y="1564"/>
              <a:ext cx="24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105" name="Rectangle 125"/>
            <p:cNvSpPr>
              <a:spLocks noChangeArrowheads="1"/>
            </p:cNvSpPr>
            <p:nvPr/>
          </p:nvSpPr>
          <p:spPr bwMode="auto">
            <a:xfrm>
              <a:off x="3380" y="1532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6" name="Text Box 126"/>
            <p:cNvSpPr txBox="1">
              <a:spLocks noChangeArrowheads="1"/>
            </p:cNvSpPr>
            <p:nvPr/>
          </p:nvSpPr>
          <p:spPr bwMode="auto">
            <a:xfrm>
              <a:off x="3416" y="1563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 </a:t>
              </a:r>
            </a:p>
          </p:txBody>
        </p:sp>
        <p:sp>
          <p:nvSpPr>
            <p:cNvPr id="107" name="Rectangle 128"/>
            <p:cNvSpPr>
              <a:spLocks noChangeArrowheads="1"/>
            </p:cNvSpPr>
            <p:nvPr/>
          </p:nvSpPr>
          <p:spPr bwMode="auto">
            <a:xfrm>
              <a:off x="3687" y="1532"/>
              <a:ext cx="304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8" name="Text Box 129"/>
            <p:cNvSpPr txBox="1">
              <a:spLocks noChangeArrowheads="1"/>
            </p:cNvSpPr>
            <p:nvPr/>
          </p:nvSpPr>
          <p:spPr bwMode="auto">
            <a:xfrm>
              <a:off x="3723" y="1563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109" name="Rectangle 131"/>
            <p:cNvSpPr>
              <a:spLocks noChangeArrowheads="1"/>
            </p:cNvSpPr>
            <p:nvPr/>
          </p:nvSpPr>
          <p:spPr bwMode="auto">
            <a:xfrm>
              <a:off x="3993" y="1532"/>
              <a:ext cx="305" cy="30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0" name="Text Box 132"/>
            <p:cNvSpPr txBox="1">
              <a:spLocks noChangeArrowheads="1"/>
            </p:cNvSpPr>
            <p:nvPr/>
          </p:nvSpPr>
          <p:spPr bwMode="auto">
            <a:xfrm>
              <a:off x="4029" y="1563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111" name="Rectangle 134"/>
            <p:cNvSpPr>
              <a:spLocks noChangeArrowheads="1"/>
            </p:cNvSpPr>
            <p:nvPr/>
          </p:nvSpPr>
          <p:spPr bwMode="auto">
            <a:xfrm>
              <a:off x="3077" y="1835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2" name="Text Box 135"/>
            <p:cNvSpPr txBox="1">
              <a:spLocks noChangeArrowheads="1"/>
            </p:cNvSpPr>
            <p:nvPr/>
          </p:nvSpPr>
          <p:spPr bwMode="auto">
            <a:xfrm>
              <a:off x="3113" y="1866"/>
              <a:ext cx="24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113" name="Rectangle 137"/>
            <p:cNvSpPr>
              <a:spLocks noChangeArrowheads="1"/>
            </p:cNvSpPr>
            <p:nvPr/>
          </p:nvSpPr>
          <p:spPr bwMode="auto">
            <a:xfrm>
              <a:off x="3380" y="1834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4" name="Text Box 138"/>
            <p:cNvSpPr txBox="1">
              <a:spLocks noChangeArrowheads="1"/>
            </p:cNvSpPr>
            <p:nvPr/>
          </p:nvSpPr>
          <p:spPr bwMode="auto">
            <a:xfrm>
              <a:off x="3416" y="1865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1</a:t>
              </a:r>
            </a:p>
          </p:txBody>
        </p:sp>
        <p:sp>
          <p:nvSpPr>
            <p:cNvPr id="115" name="Rectangle 140"/>
            <p:cNvSpPr>
              <a:spLocks noChangeArrowheads="1"/>
            </p:cNvSpPr>
            <p:nvPr/>
          </p:nvSpPr>
          <p:spPr bwMode="auto">
            <a:xfrm>
              <a:off x="3687" y="1834"/>
              <a:ext cx="304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6" name="Text Box 141"/>
            <p:cNvSpPr txBox="1">
              <a:spLocks noChangeArrowheads="1"/>
            </p:cNvSpPr>
            <p:nvPr/>
          </p:nvSpPr>
          <p:spPr bwMode="auto">
            <a:xfrm>
              <a:off x="3723" y="1865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117" name="Rectangle 143"/>
            <p:cNvSpPr>
              <a:spLocks noChangeArrowheads="1"/>
            </p:cNvSpPr>
            <p:nvPr/>
          </p:nvSpPr>
          <p:spPr bwMode="auto">
            <a:xfrm>
              <a:off x="3993" y="1834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8" name="Text Box 144"/>
            <p:cNvSpPr txBox="1">
              <a:spLocks noChangeArrowheads="1"/>
            </p:cNvSpPr>
            <p:nvPr/>
          </p:nvSpPr>
          <p:spPr bwMode="auto">
            <a:xfrm>
              <a:off x="4029" y="1865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119" name="Rectangle 146"/>
            <p:cNvSpPr>
              <a:spLocks noChangeArrowheads="1"/>
            </p:cNvSpPr>
            <p:nvPr/>
          </p:nvSpPr>
          <p:spPr bwMode="auto">
            <a:xfrm>
              <a:off x="3077" y="2132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0" name="Text Box 147"/>
            <p:cNvSpPr txBox="1">
              <a:spLocks noChangeArrowheads="1"/>
            </p:cNvSpPr>
            <p:nvPr/>
          </p:nvSpPr>
          <p:spPr bwMode="auto">
            <a:xfrm>
              <a:off x="3113" y="2163"/>
              <a:ext cx="24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  </a:t>
              </a:r>
            </a:p>
          </p:txBody>
        </p:sp>
        <p:sp>
          <p:nvSpPr>
            <p:cNvPr id="121" name="Rectangle 149"/>
            <p:cNvSpPr>
              <a:spLocks noChangeArrowheads="1"/>
            </p:cNvSpPr>
            <p:nvPr/>
          </p:nvSpPr>
          <p:spPr bwMode="auto">
            <a:xfrm>
              <a:off x="3380" y="2136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2" name="Text Box 150"/>
            <p:cNvSpPr txBox="1">
              <a:spLocks noChangeArrowheads="1"/>
            </p:cNvSpPr>
            <p:nvPr/>
          </p:nvSpPr>
          <p:spPr bwMode="auto">
            <a:xfrm>
              <a:off x="3416" y="2167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123" name="Rectangle 152"/>
            <p:cNvSpPr>
              <a:spLocks noChangeArrowheads="1"/>
            </p:cNvSpPr>
            <p:nvPr/>
          </p:nvSpPr>
          <p:spPr bwMode="auto">
            <a:xfrm>
              <a:off x="3687" y="2136"/>
              <a:ext cx="304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" name="Text Box 153"/>
            <p:cNvSpPr txBox="1">
              <a:spLocks noChangeArrowheads="1"/>
            </p:cNvSpPr>
            <p:nvPr/>
          </p:nvSpPr>
          <p:spPr bwMode="auto">
            <a:xfrm>
              <a:off x="3723" y="2167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125" name="Rectangle 155"/>
            <p:cNvSpPr>
              <a:spLocks noChangeArrowheads="1"/>
            </p:cNvSpPr>
            <p:nvPr/>
          </p:nvSpPr>
          <p:spPr bwMode="auto">
            <a:xfrm>
              <a:off x="3993" y="2136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6" name="Text Box 156"/>
            <p:cNvSpPr txBox="1">
              <a:spLocks noChangeArrowheads="1"/>
            </p:cNvSpPr>
            <p:nvPr/>
          </p:nvSpPr>
          <p:spPr bwMode="auto">
            <a:xfrm>
              <a:off x="4029" y="2167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 </a:t>
              </a:r>
            </a:p>
          </p:txBody>
        </p:sp>
        <p:sp>
          <p:nvSpPr>
            <p:cNvPr id="127" name="Line 157"/>
            <p:cNvSpPr>
              <a:spLocks noChangeShapeType="1"/>
            </p:cNvSpPr>
            <p:nvPr/>
          </p:nvSpPr>
          <p:spPr bwMode="auto">
            <a:xfrm flipH="1" flipV="1">
              <a:off x="2845" y="1001"/>
              <a:ext cx="224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8" name="Text Box 158"/>
            <p:cNvSpPr txBox="1">
              <a:spLocks noChangeArrowheads="1"/>
            </p:cNvSpPr>
            <p:nvPr/>
          </p:nvSpPr>
          <p:spPr bwMode="auto">
            <a:xfrm>
              <a:off x="3022" y="1010"/>
              <a:ext cx="36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sp>
          <p:nvSpPr>
            <p:cNvPr id="129" name="Text Box 159"/>
            <p:cNvSpPr txBox="1">
              <a:spLocks noChangeArrowheads="1"/>
            </p:cNvSpPr>
            <p:nvPr/>
          </p:nvSpPr>
          <p:spPr bwMode="auto">
            <a:xfrm>
              <a:off x="3336" y="1006"/>
              <a:ext cx="36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01</a:t>
              </a:r>
            </a:p>
          </p:txBody>
        </p:sp>
        <p:sp>
          <p:nvSpPr>
            <p:cNvPr id="130" name="Text Box 160"/>
            <p:cNvSpPr txBox="1">
              <a:spLocks noChangeArrowheads="1"/>
            </p:cNvSpPr>
            <p:nvPr/>
          </p:nvSpPr>
          <p:spPr bwMode="auto">
            <a:xfrm>
              <a:off x="3633" y="1011"/>
              <a:ext cx="36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11</a:t>
              </a:r>
            </a:p>
          </p:txBody>
        </p:sp>
        <p:sp>
          <p:nvSpPr>
            <p:cNvPr id="131" name="Text Box 161"/>
            <p:cNvSpPr txBox="1">
              <a:spLocks noChangeArrowheads="1"/>
            </p:cNvSpPr>
            <p:nvPr/>
          </p:nvSpPr>
          <p:spPr bwMode="auto">
            <a:xfrm>
              <a:off x="3949" y="1009"/>
              <a:ext cx="36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</a:t>
              </a:r>
            </a:p>
          </p:txBody>
        </p:sp>
        <p:sp>
          <p:nvSpPr>
            <p:cNvPr id="132" name="Text Box 162"/>
            <p:cNvSpPr txBox="1">
              <a:spLocks noChangeArrowheads="1"/>
            </p:cNvSpPr>
            <p:nvPr/>
          </p:nvSpPr>
          <p:spPr bwMode="auto">
            <a:xfrm>
              <a:off x="2712" y="1281"/>
              <a:ext cx="35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sp>
          <p:nvSpPr>
            <p:cNvPr id="133" name="Text Box 163"/>
            <p:cNvSpPr txBox="1">
              <a:spLocks noChangeArrowheads="1"/>
            </p:cNvSpPr>
            <p:nvPr/>
          </p:nvSpPr>
          <p:spPr bwMode="auto">
            <a:xfrm>
              <a:off x="2719" y="1571"/>
              <a:ext cx="35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01</a:t>
              </a:r>
            </a:p>
          </p:txBody>
        </p:sp>
        <p:sp>
          <p:nvSpPr>
            <p:cNvPr id="134" name="Text Box 164"/>
            <p:cNvSpPr txBox="1">
              <a:spLocks noChangeArrowheads="1"/>
            </p:cNvSpPr>
            <p:nvPr/>
          </p:nvSpPr>
          <p:spPr bwMode="auto">
            <a:xfrm>
              <a:off x="2712" y="1881"/>
              <a:ext cx="35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11</a:t>
              </a:r>
            </a:p>
          </p:txBody>
        </p:sp>
        <p:sp>
          <p:nvSpPr>
            <p:cNvPr id="135" name="Text Box 165"/>
            <p:cNvSpPr txBox="1">
              <a:spLocks noChangeArrowheads="1"/>
            </p:cNvSpPr>
            <p:nvPr/>
          </p:nvSpPr>
          <p:spPr bwMode="auto">
            <a:xfrm>
              <a:off x="2712" y="2178"/>
              <a:ext cx="35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</a:t>
              </a:r>
            </a:p>
          </p:txBody>
        </p:sp>
        <p:sp>
          <p:nvSpPr>
            <p:cNvPr id="136" name="Text Box 166"/>
            <p:cNvSpPr txBox="1">
              <a:spLocks noChangeArrowheads="1"/>
            </p:cNvSpPr>
            <p:nvPr/>
          </p:nvSpPr>
          <p:spPr bwMode="auto">
            <a:xfrm>
              <a:off x="2876" y="917"/>
              <a:ext cx="38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CD</a:t>
              </a:r>
            </a:p>
          </p:txBody>
        </p:sp>
        <p:sp>
          <p:nvSpPr>
            <p:cNvPr id="137" name="Text Box 167"/>
            <p:cNvSpPr txBox="1">
              <a:spLocks noChangeArrowheads="1"/>
            </p:cNvSpPr>
            <p:nvPr/>
          </p:nvSpPr>
          <p:spPr bwMode="auto">
            <a:xfrm>
              <a:off x="2701" y="1082"/>
              <a:ext cx="37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EF</a:t>
              </a:r>
            </a:p>
          </p:txBody>
        </p:sp>
        <p:sp>
          <p:nvSpPr>
            <p:cNvPr id="138" name="Rectangle 168"/>
            <p:cNvSpPr>
              <a:spLocks noChangeArrowheads="1"/>
            </p:cNvSpPr>
            <p:nvPr/>
          </p:nvSpPr>
          <p:spPr bwMode="auto">
            <a:xfrm>
              <a:off x="3088" y="2858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39" name="Text Box 169"/>
            <p:cNvSpPr txBox="1">
              <a:spLocks noChangeArrowheads="1"/>
            </p:cNvSpPr>
            <p:nvPr/>
          </p:nvSpPr>
          <p:spPr bwMode="auto">
            <a:xfrm>
              <a:off x="3124" y="2891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 </a:t>
              </a:r>
            </a:p>
          </p:txBody>
        </p:sp>
        <p:sp>
          <p:nvSpPr>
            <p:cNvPr id="140" name="Rectangle 170"/>
            <p:cNvSpPr>
              <a:spLocks noChangeArrowheads="1"/>
            </p:cNvSpPr>
            <p:nvPr/>
          </p:nvSpPr>
          <p:spPr bwMode="auto">
            <a:xfrm>
              <a:off x="3391" y="2857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1" name="Text Box 171"/>
            <p:cNvSpPr txBox="1">
              <a:spLocks noChangeArrowheads="1"/>
            </p:cNvSpPr>
            <p:nvPr/>
          </p:nvSpPr>
          <p:spPr bwMode="auto">
            <a:xfrm>
              <a:off x="3427" y="2890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142" name="Rectangle 172"/>
            <p:cNvSpPr>
              <a:spLocks noChangeArrowheads="1"/>
            </p:cNvSpPr>
            <p:nvPr/>
          </p:nvSpPr>
          <p:spPr bwMode="auto">
            <a:xfrm>
              <a:off x="3698" y="2857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" name="Text Box 173"/>
            <p:cNvSpPr txBox="1">
              <a:spLocks noChangeArrowheads="1"/>
            </p:cNvSpPr>
            <p:nvPr/>
          </p:nvSpPr>
          <p:spPr bwMode="auto">
            <a:xfrm>
              <a:off x="3733" y="2890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144" name="Rectangle 174"/>
            <p:cNvSpPr>
              <a:spLocks noChangeArrowheads="1"/>
            </p:cNvSpPr>
            <p:nvPr/>
          </p:nvSpPr>
          <p:spPr bwMode="auto">
            <a:xfrm>
              <a:off x="4004" y="2857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5" name="Text Box 175"/>
            <p:cNvSpPr txBox="1">
              <a:spLocks noChangeArrowheads="1"/>
            </p:cNvSpPr>
            <p:nvPr/>
          </p:nvSpPr>
          <p:spPr bwMode="auto">
            <a:xfrm>
              <a:off x="4040" y="2890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 </a:t>
              </a:r>
            </a:p>
          </p:txBody>
        </p:sp>
        <p:sp>
          <p:nvSpPr>
            <p:cNvPr id="146" name="Rectangle 177"/>
            <p:cNvSpPr>
              <a:spLocks noChangeArrowheads="1"/>
            </p:cNvSpPr>
            <p:nvPr/>
          </p:nvSpPr>
          <p:spPr bwMode="auto">
            <a:xfrm>
              <a:off x="3088" y="3164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7" name="Text Box 178"/>
            <p:cNvSpPr txBox="1">
              <a:spLocks noChangeArrowheads="1"/>
            </p:cNvSpPr>
            <p:nvPr/>
          </p:nvSpPr>
          <p:spPr bwMode="auto">
            <a:xfrm>
              <a:off x="3124" y="3195"/>
              <a:ext cx="24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148" name="Rectangle 180"/>
            <p:cNvSpPr>
              <a:spLocks noChangeArrowheads="1"/>
            </p:cNvSpPr>
            <p:nvPr/>
          </p:nvSpPr>
          <p:spPr bwMode="auto">
            <a:xfrm>
              <a:off x="3391" y="3163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9" name="Text Box 181"/>
            <p:cNvSpPr txBox="1">
              <a:spLocks noChangeArrowheads="1"/>
            </p:cNvSpPr>
            <p:nvPr/>
          </p:nvSpPr>
          <p:spPr bwMode="auto">
            <a:xfrm>
              <a:off x="3427" y="3194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150" name="Rectangle 183"/>
            <p:cNvSpPr>
              <a:spLocks noChangeArrowheads="1"/>
            </p:cNvSpPr>
            <p:nvPr/>
          </p:nvSpPr>
          <p:spPr bwMode="auto">
            <a:xfrm>
              <a:off x="3698" y="3163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1" name="Text Box 184"/>
            <p:cNvSpPr txBox="1">
              <a:spLocks noChangeArrowheads="1"/>
            </p:cNvSpPr>
            <p:nvPr/>
          </p:nvSpPr>
          <p:spPr bwMode="auto">
            <a:xfrm>
              <a:off x="3734" y="3194"/>
              <a:ext cx="24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 </a:t>
              </a:r>
            </a:p>
          </p:txBody>
        </p:sp>
        <p:sp>
          <p:nvSpPr>
            <p:cNvPr id="152" name="Rectangle 186"/>
            <p:cNvSpPr>
              <a:spLocks noChangeArrowheads="1"/>
            </p:cNvSpPr>
            <p:nvPr/>
          </p:nvSpPr>
          <p:spPr bwMode="auto">
            <a:xfrm>
              <a:off x="4004" y="3163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3" name="Text Box 187"/>
            <p:cNvSpPr txBox="1">
              <a:spLocks noChangeArrowheads="1"/>
            </p:cNvSpPr>
            <p:nvPr/>
          </p:nvSpPr>
          <p:spPr bwMode="auto">
            <a:xfrm>
              <a:off x="4040" y="3194"/>
              <a:ext cx="24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154" name="Rectangle 189"/>
            <p:cNvSpPr>
              <a:spLocks noChangeArrowheads="1"/>
            </p:cNvSpPr>
            <p:nvPr/>
          </p:nvSpPr>
          <p:spPr bwMode="auto">
            <a:xfrm>
              <a:off x="3088" y="3466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5" name="Text Box 190"/>
            <p:cNvSpPr txBox="1">
              <a:spLocks noChangeArrowheads="1"/>
            </p:cNvSpPr>
            <p:nvPr/>
          </p:nvSpPr>
          <p:spPr bwMode="auto">
            <a:xfrm>
              <a:off x="3124" y="3497"/>
              <a:ext cx="24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156" name="Rectangle 192"/>
            <p:cNvSpPr>
              <a:spLocks noChangeArrowheads="1"/>
            </p:cNvSpPr>
            <p:nvPr/>
          </p:nvSpPr>
          <p:spPr bwMode="auto">
            <a:xfrm>
              <a:off x="3391" y="3465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7" name="Text Box 193"/>
            <p:cNvSpPr txBox="1">
              <a:spLocks noChangeArrowheads="1"/>
            </p:cNvSpPr>
            <p:nvPr/>
          </p:nvSpPr>
          <p:spPr bwMode="auto">
            <a:xfrm>
              <a:off x="3427" y="3496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158" name="Rectangle 195"/>
            <p:cNvSpPr>
              <a:spLocks noChangeArrowheads="1"/>
            </p:cNvSpPr>
            <p:nvPr/>
          </p:nvSpPr>
          <p:spPr bwMode="auto">
            <a:xfrm>
              <a:off x="3698" y="3465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9" name="Text Box 196"/>
            <p:cNvSpPr txBox="1">
              <a:spLocks noChangeArrowheads="1"/>
            </p:cNvSpPr>
            <p:nvPr/>
          </p:nvSpPr>
          <p:spPr bwMode="auto">
            <a:xfrm>
              <a:off x="3734" y="3496"/>
              <a:ext cx="24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 </a:t>
              </a:r>
            </a:p>
          </p:txBody>
        </p:sp>
        <p:sp>
          <p:nvSpPr>
            <p:cNvPr id="160" name="Rectangle 198"/>
            <p:cNvSpPr>
              <a:spLocks noChangeArrowheads="1"/>
            </p:cNvSpPr>
            <p:nvPr/>
          </p:nvSpPr>
          <p:spPr bwMode="auto">
            <a:xfrm>
              <a:off x="4004" y="3465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1" name="Text Box 199"/>
            <p:cNvSpPr txBox="1">
              <a:spLocks noChangeArrowheads="1"/>
            </p:cNvSpPr>
            <p:nvPr/>
          </p:nvSpPr>
          <p:spPr bwMode="auto">
            <a:xfrm>
              <a:off x="4040" y="3496"/>
              <a:ext cx="24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162" name="Rectangle 201"/>
            <p:cNvSpPr>
              <a:spLocks noChangeArrowheads="1"/>
            </p:cNvSpPr>
            <p:nvPr/>
          </p:nvSpPr>
          <p:spPr bwMode="auto">
            <a:xfrm>
              <a:off x="3088" y="3763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3" name="Text Box 202"/>
            <p:cNvSpPr txBox="1">
              <a:spLocks noChangeArrowheads="1"/>
            </p:cNvSpPr>
            <p:nvPr/>
          </p:nvSpPr>
          <p:spPr bwMode="auto">
            <a:xfrm>
              <a:off x="3124" y="3794"/>
              <a:ext cx="24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  </a:t>
              </a:r>
            </a:p>
          </p:txBody>
        </p:sp>
        <p:sp>
          <p:nvSpPr>
            <p:cNvPr id="164" name="Rectangle 204"/>
            <p:cNvSpPr>
              <a:spLocks noChangeArrowheads="1"/>
            </p:cNvSpPr>
            <p:nvPr/>
          </p:nvSpPr>
          <p:spPr bwMode="auto">
            <a:xfrm>
              <a:off x="3391" y="3767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5" name="Text Box 205"/>
            <p:cNvSpPr txBox="1">
              <a:spLocks noChangeArrowheads="1"/>
            </p:cNvSpPr>
            <p:nvPr/>
          </p:nvSpPr>
          <p:spPr bwMode="auto">
            <a:xfrm>
              <a:off x="3427" y="3798"/>
              <a:ext cx="2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166" name="Rectangle 207"/>
            <p:cNvSpPr>
              <a:spLocks noChangeArrowheads="1"/>
            </p:cNvSpPr>
            <p:nvPr/>
          </p:nvSpPr>
          <p:spPr bwMode="auto">
            <a:xfrm>
              <a:off x="3698" y="3767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7" name="Text Box 208"/>
            <p:cNvSpPr txBox="1">
              <a:spLocks noChangeArrowheads="1"/>
            </p:cNvSpPr>
            <p:nvPr/>
          </p:nvSpPr>
          <p:spPr bwMode="auto">
            <a:xfrm>
              <a:off x="3734" y="3798"/>
              <a:ext cx="24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168" name="Rectangle 210"/>
            <p:cNvSpPr>
              <a:spLocks noChangeArrowheads="1"/>
            </p:cNvSpPr>
            <p:nvPr/>
          </p:nvSpPr>
          <p:spPr bwMode="auto">
            <a:xfrm>
              <a:off x="4004" y="3767"/>
              <a:ext cx="305" cy="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9" name="Text Box 211"/>
            <p:cNvSpPr txBox="1">
              <a:spLocks noChangeArrowheads="1"/>
            </p:cNvSpPr>
            <p:nvPr/>
          </p:nvSpPr>
          <p:spPr bwMode="auto">
            <a:xfrm>
              <a:off x="4040" y="3798"/>
              <a:ext cx="24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 </a:t>
              </a:r>
            </a:p>
          </p:txBody>
        </p:sp>
        <p:sp>
          <p:nvSpPr>
            <p:cNvPr id="170" name="Line 212"/>
            <p:cNvSpPr>
              <a:spLocks noChangeShapeType="1"/>
            </p:cNvSpPr>
            <p:nvPr/>
          </p:nvSpPr>
          <p:spPr bwMode="auto">
            <a:xfrm flipH="1" flipV="1">
              <a:off x="2856" y="2632"/>
              <a:ext cx="224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71" name="Text Box 213"/>
            <p:cNvSpPr txBox="1">
              <a:spLocks noChangeArrowheads="1"/>
            </p:cNvSpPr>
            <p:nvPr/>
          </p:nvSpPr>
          <p:spPr bwMode="auto">
            <a:xfrm>
              <a:off x="3118" y="2640"/>
              <a:ext cx="30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sp>
          <p:nvSpPr>
            <p:cNvPr id="172" name="Text Box 214"/>
            <p:cNvSpPr txBox="1">
              <a:spLocks noChangeArrowheads="1"/>
            </p:cNvSpPr>
            <p:nvPr/>
          </p:nvSpPr>
          <p:spPr bwMode="auto">
            <a:xfrm>
              <a:off x="3377" y="2638"/>
              <a:ext cx="34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01</a:t>
              </a:r>
            </a:p>
          </p:txBody>
        </p:sp>
        <p:sp>
          <p:nvSpPr>
            <p:cNvPr id="173" name="Text Box 215"/>
            <p:cNvSpPr txBox="1">
              <a:spLocks noChangeArrowheads="1"/>
            </p:cNvSpPr>
            <p:nvPr/>
          </p:nvSpPr>
          <p:spPr bwMode="auto">
            <a:xfrm>
              <a:off x="3688" y="2642"/>
              <a:ext cx="3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11</a:t>
              </a:r>
            </a:p>
          </p:txBody>
        </p:sp>
        <p:sp>
          <p:nvSpPr>
            <p:cNvPr id="174" name="Text Box 216"/>
            <p:cNvSpPr txBox="1">
              <a:spLocks noChangeArrowheads="1"/>
            </p:cNvSpPr>
            <p:nvPr/>
          </p:nvSpPr>
          <p:spPr bwMode="auto">
            <a:xfrm>
              <a:off x="3998" y="2639"/>
              <a:ext cx="3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</a:t>
              </a:r>
            </a:p>
          </p:txBody>
        </p:sp>
        <p:sp>
          <p:nvSpPr>
            <p:cNvPr id="175" name="Text Box 217"/>
            <p:cNvSpPr txBox="1">
              <a:spLocks noChangeArrowheads="1"/>
            </p:cNvSpPr>
            <p:nvPr/>
          </p:nvSpPr>
          <p:spPr bwMode="auto">
            <a:xfrm>
              <a:off x="2756" y="2912"/>
              <a:ext cx="32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sp>
          <p:nvSpPr>
            <p:cNvPr id="176" name="Text Box 218"/>
            <p:cNvSpPr txBox="1">
              <a:spLocks noChangeArrowheads="1"/>
            </p:cNvSpPr>
            <p:nvPr/>
          </p:nvSpPr>
          <p:spPr bwMode="auto">
            <a:xfrm>
              <a:off x="2764" y="3202"/>
              <a:ext cx="3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01</a:t>
              </a:r>
            </a:p>
          </p:txBody>
        </p:sp>
        <p:sp>
          <p:nvSpPr>
            <p:cNvPr id="177" name="Text Box 219"/>
            <p:cNvSpPr txBox="1">
              <a:spLocks noChangeArrowheads="1"/>
            </p:cNvSpPr>
            <p:nvPr/>
          </p:nvSpPr>
          <p:spPr bwMode="auto">
            <a:xfrm>
              <a:off x="2756" y="3512"/>
              <a:ext cx="3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11</a:t>
              </a:r>
            </a:p>
          </p:txBody>
        </p:sp>
        <p:sp>
          <p:nvSpPr>
            <p:cNvPr id="178" name="Text Box 220"/>
            <p:cNvSpPr txBox="1">
              <a:spLocks noChangeArrowheads="1"/>
            </p:cNvSpPr>
            <p:nvPr/>
          </p:nvSpPr>
          <p:spPr bwMode="auto">
            <a:xfrm>
              <a:off x="2756" y="3808"/>
              <a:ext cx="32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</a:t>
              </a:r>
            </a:p>
          </p:txBody>
        </p:sp>
        <p:sp>
          <p:nvSpPr>
            <p:cNvPr id="179" name="Text Box 221"/>
            <p:cNvSpPr txBox="1">
              <a:spLocks noChangeArrowheads="1"/>
            </p:cNvSpPr>
            <p:nvPr/>
          </p:nvSpPr>
          <p:spPr bwMode="auto">
            <a:xfrm>
              <a:off x="2887" y="2548"/>
              <a:ext cx="37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CD</a:t>
              </a:r>
            </a:p>
          </p:txBody>
        </p:sp>
        <p:sp>
          <p:nvSpPr>
            <p:cNvPr id="180" name="Text Box 222"/>
            <p:cNvSpPr txBox="1">
              <a:spLocks noChangeArrowheads="1"/>
            </p:cNvSpPr>
            <p:nvPr/>
          </p:nvSpPr>
          <p:spPr bwMode="auto">
            <a:xfrm>
              <a:off x="2688" y="2713"/>
              <a:ext cx="35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EF</a:t>
              </a:r>
            </a:p>
          </p:txBody>
        </p:sp>
        <p:sp>
          <p:nvSpPr>
            <p:cNvPr id="181" name="Text Box 223"/>
            <p:cNvSpPr txBox="1">
              <a:spLocks noChangeArrowheads="1"/>
            </p:cNvSpPr>
            <p:nvPr/>
          </p:nvSpPr>
          <p:spPr bwMode="auto">
            <a:xfrm>
              <a:off x="2091" y="2254"/>
              <a:ext cx="7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/>
                <a:t>AB=00</a:t>
              </a:r>
            </a:p>
          </p:txBody>
        </p:sp>
        <p:sp>
          <p:nvSpPr>
            <p:cNvPr id="182" name="Text Box 224"/>
            <p:cNvSpPr txBox="1">
              <a:spLocks noChangeArrowheads="1"/>
            </p:cNvSpPr>
            <p:nvPr/>
          </p:nvSpPr>
          <p:spPr bwMode="auto">
            <a:xfrm>
              <a:off x="4353" y="2254"/>
              <a:ext cx="73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/>
                <a:t>AB=01</a:t>
              </a:r>
            </a:p>
          </p:txBody>
        </p:sp>
        <p:sp>
          <p:nvSpPr>
            <p:cNvPr id="183" name="Text Box 225"/>
            <p:cNvSpPr txBox="1">
              <a:spLocks noChangeArrowheads="1"/>
            </p:cNvSpPr>
            <p:nvPr/>
          </p:nvSpPr>
          <p:spPr bwMode="auto">
            <a:xfrm>
              <a:off x="2091" y="3939"/>
              <a:ext cx="85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/>
                <a:t>AB=10</a:t>
              </a:r>
            </a:p>
          </p:txBody>
        </p:sp>
        <p:sp>
          <p:nvSpPr>
            <p:cNvPr id="184" name="Text Box 226"/>
            <p:cNvSpPr txBox="1">
              <a:spLocks noChangeArrowheads="1"/>
            </p:cNvSpPr>
            <p:nvPr/>
          </p:nvSpPr>
          <p:spPr bwMode="auto">
            <a:xfrm>
              <a:off x="4220" y="3938"/>
              <a:ext cx="77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100"/>
                <a:t>AB=11</a:t>
              </a:r>
            </a:p>
          </p:txBody>
        </p:sp>
        <p:sp>
          <p:nvSpPr>
            <p:cNvPr id="185" name="Freeform 227"/>
            <p:cNvSpPr>
              <a:spLocks/>
            </p:cNvSpPr>
            <p:nvPr/>
          </p:nvSpPr>
          <p:spPr bwMode="auto">
            <a:xfrm>
              <a:off x="873" y="1199"/>
              <a:ext cx="385" cy="393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81" y="378"/>
                </a:cxn>
                <a:cxn ang="0">
                  <a:pos x="62" y="346"/>
                </a:cxn>
                <a:cxn ang="0">
                  <a:pos x="452" y="96"/>
                </a:cxn>
              </a:cxnLst>
              <a:rect l="0" t="0" r="r" b="b"/>
              <a:pathLst>
                <a:path w="452" h="435">
                  <a:moveTo>
                    <a:pt x="433" y="0"/>
                  </a:moveTo>
                  <a:cubicBezTo>
                    <a:pt x="288" y="160"/>
                    <a:pt x="143" y="321"/>
                    <a:pt x="81" y="378"/>
                  </a:cubicBezTo>
                  <a:cubicBezTo>
                    <a:pt x="19" y="435"/>
                    <a:pt x="0" y="393"/>
                    <a:pt x="62" y="346"/>
                  </a:cubicBezTo>
                  <a:cubicBezTo>
                    <a:pt x="124" y="299"/>
                    <a:pt x="385" y="170"/>
                    <a:pt x="452" y="96"/>
                  </a:cubicBezTo>
                </a:path>
              </a:pathLst>
            </a:custGeom>
            <a:no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322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Metode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Quine</a:t>
            </a:r>
            <a:r>
              <a:rPr lang="en-US" sz="3000" b="1" dirty="0" err="1" smtClean="0"/>
              <a:t>-</a:t>
            </a:r>
            <a:r>
              <a:rPr lang="en-US" sz="3000" b="1" dirty="0" err="1" smtClean="0"/>
              <a:t>McCluskey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24</a:t>
            </a:fld>
            <a:endParaRPr lang="en-US" dirty="0"/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457200" y="990600"/>
            <a:ext cx="8229600" cy="4411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00050" marR="0" lvl="0" indent="-40005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92100" algn="l"/>
              </a:tabLst>
              <a:defRPr/>
            </a:pP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Metoda Quine McCluskey digunakan untuk menyederhanakan fungsi Boolean dengan 4 atau lebih variabel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</a:p>
          <a:p>
            <a:pPr marL="400050" marR="0" lvl="0" indent="-40005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92100" algn="l"/>
              </a:tabLst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00050" marR="0" lvl="0" indent="-40005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921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Algoritma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:  </a:t>
            </a:r>
          </a:p>
          <a:p>
            <a:pPr marL="400050" marR="0" lvl="0" indent="-40005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>
                <a:tab pos="292100" algn="l"/>
              </a:tabLst>
              <a:defRPr/>
            </a:pP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nyatakan variabel komplemen dengan ‘0’, sebaliknya ‘1’,</a:t>
            </a:r>
          </a:p>
          <a:p>
            <a:pPr marL="400050" marR="0" lvl="0" indent="-40005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>
                <a:tab pos="292100" algn="l"/>
              </a:tabLst>
              <a:defRPr/>
            </a:pP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kelompokkan suku-suku berdasarkan jumlah ‘1’,</a:t>
            </a:r>
          </a:p>
          <a:p>
            <a:pPr marL="400050" marR="0" lvl="0" indent="-40005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>
                <a:tab pos="292100" algn="l"/>
              </a:tabLst>
              <a:defRPr/>
            </a:pP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kombinasikan suku-suku tersebut dengan kelompok lain yang jumlah ‘1’-nya berbeda satu,</a:t>
            </a:r>
          </a:p>
          <a:p>
            <a:pPr marL="400050" marR="0" lvl="0" indent="-40005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921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  <a:sym typeface="Wingdings" pitchFamily="2" charset="2"/>
              </a:rPr>
              <a:t>	</a:t>
            </a: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diperoleh bentuk prime yang lebih sederhana</a:t>
            </a:r>
          </a:p>
          <a:p>
            <a:pPr marL="400050" marR="0" lvl="0" indent="-40005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 startAt="4"/>
              <a:tabLst>
                <a:tab pos="2921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mencari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prime-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implicant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, term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menjadi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calon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terdapat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fungsi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sederhana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,</a:t>
            </a:r>
          </a:p>
          <a:p>
            <a:pPr marL="400050" marR="0" lvl="0" indent="-40005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 startAt="5"/>
              <a:tabLst>
                <a:tab pos="2921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memilih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prime-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implicant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mempunyai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jumlah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literal paling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sedikit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00050" marR="0" lvl="0" indent="-40005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9210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322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Metode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Quine</a:t>
            </a:r>
            <a:r>
              <a:rPr lang="en-US" sz="3000" b="1" dirty="0" err="1" smtClean="0"/>
              <a:t>-</a:t>
            </a:r>
            <a:r>
              <a:rPr lang="en-US" sz="3000" b="1" dirty="0" err="1" smtClean="0"/>
              <a:t>McCluskey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25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19200"/>
            <a:ext cx="4572000" cy="441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</a:rPr>
              <a:t>Contoh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</a:rPr>
              <a:t> :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sv-SE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</a:rPr>
              <a:t>Sederhanakanlah fungsi Boolean dibawah ini :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sv-SE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</a:rPr>
              <a:t>F =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  <a:sym typeface="Symbol" pitchFamily="18" charset="2"/>
              </a:rPr>
              <a:t></a:t>
            </a:r>
            <a:r>
              <a:rPr kumimoji="0" lang="sv-SE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</a:rPr>
              <a:t>(0, 1, 2, 8, 10, 11, 14, 15)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sv-SE" sz="21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cs typeface="Arial" pitchFamily="34" charset="0"/>
            </a:endParaRP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sv-SE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</a:rPr>
              <a:t>kelompokkan representasi biner 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sv-SE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</a:rPr>
              <a:t>	untuk tiap minterm menurut jumlah digit 1 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cs typeface="Arial" pitchFamily="34" charset="0"/>
            </a:endParaRP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9712" y="1371600"/>
            <a:ext cx="3671888" cy="3565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322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Metode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Quine</a:t>
            </a:r>
            <a:r>
              <a:rPr lang="en-US" sz="3000" b="1" dirty="0" err="1" smtClean="0"/>
              <a:t>-</a:t>
            </a:r>
            <a:r>
              <a:rPr lang="en-US" sz="3000" b="1" dirty="0" err="1" smtClean="0"/>
              <a:t>McCluskey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26</a:t>
            </a:fld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990600"/>
            <a:ext cx="8229600" cy="441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sv-SE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Dari tabel konversi tersebut dapat dilihat bahwa jumlah digit adalah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700337"/>
            <a:ext cx="3889375" cy="2592388"/>
          </a:xfrm>
          <a:prstGeom prst="rect">
            <a:avLst/>
          </a:prstGeom>
          <a:noFill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6012" y="1690687"/>
            <a:ext cx="3684588" cy="4176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322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Metode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Quine</a:t>
            </a:r>
            <a:r>
              <a:rPr lang="en-US" sz="3000" b="1" dirty="0" err="1" smtClean="0"/>
              <a:t>-</a:t>
            </a:r>
            <a:r>
              <a:rPr lang="en-US" sz="3000" b="1" dirty="0" err="1" smtClean="0"/>
              <a:t>McCluskey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27</a:t>
            </a:fld>
            <a:endParaRPr lang="en-US" dirty="0"/>
          </a:p>
        </p:txBody>
      </p:sp>
      <p:pic>
        <p:nvPicPr>
          <p:cNvPr id="60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22437"/>
            <a:ext cx="3594100" cy="4068763"/>
          </a:xfrm>
          <a:prstGeom prst="rect">
            <a:avLst/>
          </a:prstGeom>
          <a:noFill/>
        </p:spPr>
      </p:pic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457200" y="762000"/>
            <a:ext cx="8229600" cy="556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 startAt="2"/>
              <a:tabLst/>
              <a:defRPr/>
            </a:pPr>
            <a:r>
              <a:rPr kumimoji="0" lang="sv-SE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Kombinasikan minterm dari satu bagian dengan bagian lainnya jika mempunyai nilai bit yang sama dalam semua posisi kecuali satu posisi yang berbeda diganti dengan tanda ‘-‘.</a:t>
            </a:r>
          </a:p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 startAt="2"/>
              <a:tabLst/>
              <a:defRPr/>
            </a:pPr>
            <a:endParaRPr lang="sv-SE" sz="2100" dirty="0" smtClean="0">
              <a:latin typeface="+mj-lt"/>
            </a:endParaRPr>
          </a:p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 startAt="2"/>
              <a:tabLst/>
              <a:defRPr/>
            </a:pPr>
            <a:endParaRPr kumimoji="0" lang="sv-SE" sz="21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 startAt="2"/>
              <a:tabLst/>
              <a:defRPr/>
            </a:pPr>
            <a:endParaRPr kumimoji="0" lang="sv-SE" sz="21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sv-SE" sz="21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sv-SE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Misal</a:t>
            </a:r>
          </a:p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sv-SE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bagian I 	  : 0000 </a:t>
            </a:r>
          </a:p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sv-SE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bagian II  : 0001</a:t>
            </a:r>
            <a:endParaRPr kumimoji="0" lang="sv-SE" sz="2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2" name="AutoShape 10"/>
          <p:cNvSpPr>
            <a:spLocks/>
          </p:cNvSpPr>
          <p:nvPr/>
        </p:nvSpPr>
        <p:spPr bwMode="auto">
          <a:xfrm>
            <a:off x="2286000" y="3699492"/>
            <a:ext cx="246078" cy="774700"/>
          </a:xfrm>
          <a:prstGeom prst="rightBrace">
            <a:avLst>
              <a:gd name="adj1" fmla="val 1708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3059112" y="3894238"/>
            <a:ext cx="827087" cy="46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sz="2100" b="1" dirty="0">
                <a:latin typeface="Garamond" pitchFamily="18" charset="0"/>
              </a:rPr>
              <a:t>000-</a:t>
            </a:r>
            <a:endParaRPr lang="en-US" sz="2100" b="1" dirty="0"/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2555875" y="40387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5" name="Picture 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838" y="2276475"/>
            <a:ext cx="200025" cy="285750"/>
          </a:xfrm>
          <a:prstGeom prst="rect">
            <a:avLst/>
          </a:prstGeom>
          <a:noFill/>
        </p:spPr>
      </p:pic>
      <p:pic>
        <p:nvPicPr>
          <p:cNvPr id="66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725" y="1700213"/>
            <a:ext cx="2808288" cy="354012"/>
          </a:xfrm>
          <a:prstGeom prst="rect">
            <a:avLst/>
          </a:prstGeom>
          <a:noFill/>
        </p:spPr>
      </p:pic>
      <p:pic>
        <p:nvPicPr>
          <p:cNvPr id="67" name="Picture 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6100" y="2133600"/>
            <a:ext cx="3744913" cy="461963"/>
          </a:xfrm>
          <a:prstGeom prst="rect">
            <a:avLst/>
          </a:prstGeom>
          <a:noFill/>
        </p:spPr>
      </p:pic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6100" y="2565400"/>
            <a:ext cx="3816350" cy="482600"/>
          </a:xfrm>
          <a:prstGeom prst="rect">
            <a:avLst/>
          </a:prstGeom>
          <a:noFill/>
        </p:spPr>
      </p:pic>
      <p:pic>
        <p:nvPicPr>
          <p:cNvPr id="69" name="Picture 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838" y="2781300"/>
            <a:ext cx="200025" cy="285750"/>
          </a:xfrm>
          <a:prstGeom prst="rect">
            <a:avLst/>
          </a:prstGeom>
          <a:noFill/>
        </p:spPr>
      </p:pic>
      <p:pic>
        <p:nvPicPr>
          <p:cNvPr id="70" name="Picture 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5713" y="3213100"/>
            <a:ext cx="200025" cy="285750"/>
          </a:xfrm>
          <a:prstGeom prst="rect">
            <a:avLst/>
          </a:prstGeom>
          <a:noFill/>
        </p:spPr>
      </p:pic>
      <p:pic>
        <p:nvPicPr>
          <p:cNvPr id="71" name="Picture 3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56100" y="2997200"/>
            <a:ext cx="3816350" cy="487363"/>
          </a:xfrm>
          <a:prstGeom prst="rect">
            <a:avLst/>
          </a:prstGeom>
          <a:noFill/>
        </p:spPr>
      </p:pic>
      <p:pic>
        <p:nvPicPr>
          <p:cNvPr id="72" name="Picture 3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11638" y="3429000"/>
            <a:ext cx="3889375" cy="468313"/>
          </a:xfrm>
          <a:prstGeom prst="rect">
            <a:avLst/>
          </a:prstGeom>
          <a:noFill/>
        </p:spPr>
      </p:pic>
      <p:pic>
        <p:nvPicPr>
          <p:cNvPr id="73" name="Picture 3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40200" y="3860800"/>
            <a:ext cx="4033838" cy="465138"/>
          </a:xfrm>
          <a:prstGeom prst="rect">
            <a:avLst/>
          </a:prstGeom>
          <a:noFill/>
        </p:spPr>
      </p:pic>
      <p:pic>
        <p:nvPicPr>
          <p:cNvPr id="74" name="Picture 3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67175" y="4292600"/>
            <a:ext cx="3960813" cy="439738"/>
          </a:xfrm>
          <a:prstGeom prst="rect">
            <a:avLst/>
          </a:prstGeom>
          <a:noFill/>
        </p:spPr>
      </p:pic>
      <p:pic>
        <p:nvPicPr>
          <p:cNvPr id="75" name="Picture 3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95738" y="4724400"/>
            <a:ext cx="4175125" cy="488950"/>
          </a:xfrm>
          <a:prstGeom prst="rect">
            <a:avLst/>
          </a:prstGeom>
          <a:noFill/>
        </p:spPr>
      </p:pic>
      <p:pic>
        <p:nvPicPr>
          <p:cNvPr id="76" name="Picture 3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67175" y="5157788"/>
            <a:ext cx="4105275" cy="404812"/>
          </a:xfrm>
          <a:prstGeom prst="rect">
            <a:avLst/>
          </a:prstGeom>
          <a:noFill/>
        </p:spPr>
      </p:pic>
      <p:pic>
        <p:nvPicPr>
          <p:cNvPr id="77" name="Picture 4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95738" y="5589588"/>
            <a:ext cx="4176712" cy="434975"/>
          </a:xfrm>
          <a:prstGeom prst="rect">
            <a:avLst/>
          </a:prstGeom>
          <a:noFill/>
        </p:spPr>
      </p:pic>
      <p:pic>
        <p:nvPicPr>
          <p:cNvPr id="78" name="Picture 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838" y="3644900"/>
            <a:ext cx="200025" cy="285750"/>
          </a:xfrm>
          <a:prstGeom prst="rect">
            <a:avLst/>
          </a:prstGeom>
          <a:noFill/>
        </p:spPr>
      </p:pic>
      <p:pic>
        <p:nvPicPr>
          <p:cNvPr id="79" name="Picture 4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838" y="4076700"/>
            <a:ext cx="200025" cy="285750"/>
          </a:xfrm>
          <a:prstGeom prst="rect">
            <a:avLst/>
          </a:prstGeom>
          <a:noFill/>
        </p:spPr>
      </p:pic>
      <p:pic>
        <p:nvPicPr>
          <p:cNvPr id="80" name="Picture 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838" y="4508500"/>
            <a:ext cx="200025" cy="285750"/>
          </a:xfrm>
          <a:prstGeom prst="rect">
            <a:avLst/>
          </a:prstGeom>
          <a:noFill/>
        </p:spPr>
      </p:pic>
      <p:pic>
        <p:nvPicPr>
          <p:cNvPr id="81" name="Picture 4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838" y="5013325"/>
            <a:ext cx="200025" cy="285750"/>
          </a:xfrm>
          <a:prstGeom prst="rect">
            <a:avLst/>
          </a:prstGeom>
          <a:noFill/>
        </p:spPr>
      </p:pic>
      <p:pic>
        <p:nvPicPr>
          <p:cNvPr id="82" name="Picture 4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838" y="5516563"/>
            <a:ext cx="200025" cy="285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3" grpId="0"/>
      <p:bldP spid="63" grpId="1"/>
      <p:bldP spid="64" grpId="0" animBg="1"/>
      <p:bldP spid="6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322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Metode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Quine</a:t>
            </a:r>
            <a:r>
              <a:rPr lang="en-US" sz="3000" b="1" dirty="0" err="1" smtClean="0"/>
              <a:t>-</a:t>
            </a:r>
            <a:r>
              <a:rPr lang="en-US" sz="3000" b="1" dirty="0" err="1" smtClean="0"/>
              <a:t>McCluskey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28</a:t>
            </a:fld>
            <a:endParaRPr lang="en-US" dirty="0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57200" y="881063"/>
            <a:ext cx="8229600" cy="441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sv-SE" sz="21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3. Kelompokkan hasil minterm tahap 2) seperti tahap 1) kemudian lakukan seperti pada tahap 2)</a:t>
            </a:r>
            <a:endParaRPr kumimoji="0" lang="en-US" sz="21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2519363"/>
            <a:ext cx="200025" cy="285750"/>
          </a:xfrm>
          <a:prstGeom prst="rect">
            <a:avLst/>
          </a:prstGeom>
          <a:noFill/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738" y="2014538"/>
            <a:ext cx="4176712" cy="474662"/>
          </a:xfrm>
          <a:prstGeom prst="rect">
            <a:avLst/>
          </a:prstGeom>
          <a:noFill/>
        </p:spPr>
      </p:pic>
      <p:pic>
        <p:nvPicPr>
          <p:cNvPr id="47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525" y="1582738"/>
            <a:ext cx="2376488" cy="354012"/>
          </a:xfrm>
          <a:prstGeom prst="rect">
            <a:avLst/>
          </a:prstGeom>
          <a:noFill/>
        </p:spPr>
      </p:pic>
      <p:pic>
        <p:nvPicPr>
          <p:cNvPr id="48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3886200"/>
            <a:ext cx="200025" cy="285750"/>
          </a:xfrm>
          <a:prstGeom prst="rect">
            <a:avLst/>
          </a:prstGeom>
          <a:noFill/>
        </p:spPr>
      </p:pic>
      <p:pic>
        <p:nvPicPr>
          <p:cNvPr id="49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5738" y="2486025"/>
            <a:ext cx="4176712" cy="392113"/>
          </a:xfrm>
          <a:prstGeom prst="rect">
            <a:avLst/>
          </a:prstGeom>
          <a:noFill/>
        </p:spPr>
      </p:pic>
      <p:pic>
        <p:nvPicPr>
          <p:cNvPr id="50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9813" y="2951163"/>
            <a:ext cx="200025" cy="285750"/>
          </a:xfrm>
          <a:prstGeom prst="rect">
            <a:avLst/>
          </a:prstGeom>
          <a:noFill/>
        </p:spPr>
      </p:pic>
      <p:pic>
        <p:nvPicPr>
          <p:cNvPr id="51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3382963"/>
            <a:ext cx="200025" cy="285750"/>
          </a:xfrm>
          <a:prstGeom prst="rect">
            <a:avLst/>
          </a:prstGeom>
          <a:noFill/>
        </p:spPr>
      </p:pic>
      <p:pic>
        <p:nvPicPr>
          <p:cNvPr id="52" name="Picture 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79838" y="2878138"/>
            <a:ext cx="4465637" cy="365125"/>
          </a:xfrm>
          <a:prstGeom prst="rect">
            <a:avLst/>
          </a:prstGeom>
          <a:noFill/>
        </p:spPr>
      </p:pic>
      <p:pic>
        <p:nvPicPr>
          <p:cNvPr id="53" name="Picture 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51275" y="3238500"/>
            <a:ext cx="4319588" cy="352425"/>
          </a:xfrm>
          <a:prstGeom prst="rect">
            <a:avLst/>
          </a:prstGeom>
          <a:noFill/>
        </p:spPr>
      </p:pic>
      <p:pic>
        <p:nvPicPr>
          <p:cNvPr id="54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4319588"/>
            <a:ext cx="200025" cy="285750"/>
          </a:xfrm>
          <a:prstGeom prst="rect">
            <a:avLst/>
          </a:prstGeom>
          <a:noFill/>
        </p:spPr>
      </p:pic>
      <p:pic>
        <p:nvPicPr>
          <p:cNvPr id="55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5686425"/>
            <a:ext cx="200025" cy="285750"/>
          </a:xfrm>
          <a:prstGeom prst="rect">
            <a:avLst/>
          </a:prstGeom>
          <a:noFill/>
        </p:spPr>
      </p:pic>
      <p:pic>
        <p:nvPicPr>
          <p:cNvPr id="56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9813" y="4751388"/>
            <a:ext cx="200025" cy="285750"/>
          </a:xfrm>
          <a:prstGeom prst="rect">
            <a:avLst/>
          </a:prstGeom>
          <a:noFill/>
        </p:spPr>
      </p:pic>
      <p:pic>
        <p:nvPicPr>
          <p:cNvPr id="57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5183188"/>
            <a:ext cx="200025" cy="285750"/>
          </a:xfrm>
          <a:prstGeom prst="rect">
            <a:avLst/>
          </a:prstGeom>
          <a:noFill/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562100"/>
            <a:ext cx="35528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322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Metode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Quine</a:t>
            </a:r>
            <a:r>
              <a:rPr lang="en-US" sz="3000" b="1" dirty="0" err="1" smtClean="0"/>
              <a:t>-</a:t>
            </a:r>
            <a:r>
              <a:rPr lang="en-US" sz="3000" b="1" dirty="0" err="1" smtClean="0"/>
              <a:t>McCluskey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29</a:t>
            </a:fld>
            <a:endParaRPr 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58" y="1743096"/>
            <a:ext cx="37338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066800"/>
            <a:ext cx="8229600" cy="441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4.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mencari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prime-</a:t>
            </a:r>
            <a:r>
              <a:rPr kumimoji="0" lang="en-US" sz="21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implicant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, term yang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menjadi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calon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yang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terdapat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dalam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fungsi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sederhana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,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738" y="1903412"/>
            <a:ext cx="5040312" cy="2312988"/>
          </a:xfrm>
          <a:prstGeom prst="rect">
            <a:avLst/>
          </a:prstGeom>
          <a:noFill/>
        </p:spPr>
      </p:pic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378200" y="2214562"/>
            <a:ext cx="404278" cy="42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sv-SE" sz="2600" b="1">
                <a:solidFill>
                  <a:srgbClr val="FF0000"/>
                </a:solidFill>
                <a:latin typeface="Garamond" pitchFamily="18" charset="0"/>
              </a:rPr>
              <a:t>A</a:t>
            </a:r>
            <a:endParaRPr lang="en-US" sz="2600" b="1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8459788" y="2776537"/>
            <a:ext cx="410690" cy="42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sv-SE" sz="2600" b="1">
                <a:solidFill>
                  <a:srgbClr val="FF00FF"/>
                </a:solidFill>
                <a:latin typeface="Garamond" pitchFamily="18" charset="0"/>
              </a:rPr>
              <a:t>B</a:t>
            </a:r>
            <a:endParaRPr lang="en-US" sz="2600" b="1">
              <a:solidFill>
                <a:srgbClr val="FF00FF"/>
              </a:solidFill>
              <a:latin typeface="Garamond" pitchFamily="18" charset="0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8459788" y="3497262"/>
            <a:ext cx="410690" cy="42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sv-SE" sz="2600" b="1">
                <a:solidFill>
                  <a:srgbClr val="0000FF"/>
                </a:solidFill>
                <a:latin typeface="Garamond" pitchFamily="18" charset="0"/>
              </a:rPr>
              <a:t>C</a:t>
            </a:r>
            <a:endParaRPr lang="en-US" sz="2600" b="1">
              <a:solidFill>
                <a:srgbClr val="0000FF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526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Karnaugh</a:t>
            </a:r>
            <a:r>
              <a:rPr lang="en-US" sz="3000" b="1" dirty="0" smtClean="0"/>
              <a:t> Map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957242"/>
            <a:ext cx="8229600" cy="475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5288" marR="0" lvl="0" indent="-395288" defTabSz="914400" rtl="0" eaLnBrk="1" fontAlgn="auto" latinLnBrk="0" hangingPunct="1">
              <a:spcAft>
                <a:spcPts val="120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Metode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/>
              <a:t> </a:t>
            </a:r>
            <a:r>
              <a:rPr lang="en-US" sz="2800" dirty="0" smtClean="0"/>
              <a:t>g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rafis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/>
              <a:t>u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/>
              <a:t>m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enyederhanakan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/>
              <a:t>f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ungsi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/>
              <a:t>b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oolean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5288" marR="0" lvl="0" indent="-395288" defTabSz="914400" rtl="0" eaLnBrk="1" fontAlgn="auto" latinLnBrk="0" hangingPunct="1">
              <a:spcAft>
                <a:spcPts val="120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Ditemukan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oleh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Maurice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Karnaugh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tahun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1953</a:t>
            </a:r>
          </a:p>
          <a:p>
            <a:pPr marL="395288" marR="0" lvl="0" indent="-395288" defTabSz="914400" rtl="0" eaLnBrk="1" fontAlgn="auto" latinLnBrk="0" hangingPunct="1">
              <a:spcAft>
                <a:spcPts val="120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Diagram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peta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terbentuk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kotak-kotak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bersisian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5288" marR="0" lvl="0" indent="-395288" defTabSz="914400" rtl="0" eaLnBrk="1" fontAlgn="auto" latinLnBrk="0" hangingPunct="1">
              <a:spcAft>
                <a:spcPts val="120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kotak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merepresentasikan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minterm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5288" marR="0" lvl="0" indent="-395288" defTabSz="914400" rtl="0" eaLnBrk="1" fontAlgn="auto" latinLnBrk="0" hangingPunct="1">
              <a:spcAft>
                <a:spcPts val="120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Tiap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kotak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dikatakan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bertetangga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minterm-minterm-nya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berbeda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1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buah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literal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322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Metode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Quine</a:t>
            </a:r>
            <a:r>
              <a:rPr lang="en-US" sz="3000" b="1" dirty="0" err="1" smtClean="0"/>
              <a:t>-</a:t>
            </a:r>
            <a:r>
              <a:rPr lang="en-US" sz="3000" b="1" dirty="0" err="1" smtClean="0"/>
              <a:t>McCluskey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30</a:t>
            </a:fld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303338"/>
            <a:ext cx="8229600" cy="441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5.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Memilih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Prime-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Implicant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2060575"/>
            <a:ext cx="3606800" cy="3924300"/>
          </a:xfrm>
          <a:prstGeom prst="rect">
            <a:avLst/>
          </a:prstGeom>
          <a:noFill/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275" y="2060575"/>
            <a:ext cx="5040313" cy="2312988"/>
          </a:xfrm>
          <a:prstGeom prst="rect">
            <a:avLst/>
          </a:prstGeom>
          <a:noFill/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132138" y="2514600"/>
            <a:ext cx="404278" cy="42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sv-SE" sz="2600" b="1">
                <a:solidFill>
                  <a:srgbClr val="FF0000"/>
                </a:solidFill>
                <a:latin typeface="Garamond" pitchFamily="18" charset="0"/>
              </a:rPr>
              <a:t>A</a:t>
            </a:r>
            <a:endParaRPr lang="en-US" sz="2600" b="1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8316913" y="2924175"/>
            <a:ext cx="410690" cy="42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sv-SE" sz="2600" b="1">
                <a:solidFill>
                  <a:srgbClr val="FF00FF"/>
                </a:solidFill>
                <a:latin typeface="Garamond" pitchFamily="18" charset="0"/>
              </a:rPr>
              <a:t>B</a:t>
            </a:r>
            <a:endParaRPr lang="en-US" sz="2600" b="1">
              <a:solidFill>
                <a:srgbClr val="FF00FF"/>
              </a:solidFill>
              <a:latin typeface="Garamond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16913" y="3716338"/>
            <a:ext cx="410690" cy="42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sv-SE" sz="2600" b="1">
                <a:solidFill>
                  <a:srgbClr val="0000FF"/>
                </a:solidFill>
                <a:latin typeface="Garamond" pitchFamily="18" charset="0"/>
              </a:rPr>
              <a:t>C</a:t>
            </a:r>
            <a:endParaRPr lang="en-US" sz="2600" b="1">
              <a:solidFill>
                <a:srgbClr val="0000FF"/>
              </a:solidFill>
              <a:latin typeface="Garamond" pitchFamily="18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46438" y="4581525"/>
            <a:ext cx="5897562" cy="1509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322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Metode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Quine</a:t>
            </a:r>
            <a:r>
              <a:rPr lang="en-US" sz="3000" b="1" dirty="0" err="1" smtClean="0"/>
              <a:t>-</a:t>
            </a:r>
            <a:r>
              <a:rPr lang="en-US" sz="3000" b="1" dirty="0" err="1" smtClean="0"/>
              <a:t>McCluskey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31</a:t>
            </a:fld>
            <a:endParaRPr lang="en-US" dirty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1075" y="854075"/>
            <a:ext cx="266700" cy="647700"/>
          </a:xfrm>
          <a:prstGeom prst="rect">
            <a:avLst/>
          </a:prstGeom>
          <a:noFill/>
        </p:spPr>
      </p:pic>
      <p:pic>
        <p:nvPicPr>
          <p:cNvPr id="21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3150" y="1933575"/>
            <a:ext cx="7056438" cy="1806575"/>
          </a:xfrm>
          <a:prstGeom prst="rect">
            <a:avLst/>
          </a:prstGeom>
          <a:noFill/>
        </p:spPr>
      </p:pic>
      <p:pic>
        <p:nvPicPr>
          <p:cNvPr id="22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49638" y="2941638"/>
            <a:ext cx="295275" cy="247650"/>
          </a:xfrm>
          <a:prstGeom prst="rect">
            <a:avLst/>
          </a:prstGeom>
          <a:noFill/>
        </p:spPr>
      </p:pic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6113463" y="35179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4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68775" y="2941638"/>
            <a:ext cx="295275" cy="247650"/>
          </a:xfrm>
          <a:prstGeom prst="rect">
            <a:avLst/>
          </a:prstGeom>
          <a:noFill/>
        </p:spPr>
      </p:pic>
      <p:pic>
        <p:nvPicPr>
          <p:cNvPr id="25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21075" y="1646238"/>
            <a:ext cx="200025" cy="285750"/>
          </a:xfrm>
          <a:prstGeom prst="rect">
            <a:avLst/>
          </a:prstGeom>
          <a:noFill/>
        </p:spPr>
      </p:pic>
      <p:pic>
        <p:nvPicPr>
          <p:cNvPr id="2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41800" y="1646238"/>
            <a:ext cx="200025" cy="285750"/>
          </a:xfrm>
          <a:prstGeom prst="rect">
            <a:avLst/>
          </a:prstGeom>
          <a:noFill/>
        </p:spPr>
      </p:pic>
      <p:pic>
        <p:nvPicPr>
          <p:cNvPr id="27" name="Picture 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4588" y="3373438"/>
            <a:ext cx="295275" cy="247650"/>
          </a:xfrm>
          <a:prstGeom prst="rect">
            <a:avLst/>
          </a:prstGeom>
          <a:noFill/>
        </p:spPr>
      </p:pic>
      <p:pic>
        <p:nvPicPr>
          <p:cNvPr id="28" name="Picture 2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60938" y="1646238"/>
            <a:ext cx="200025" cy="285750"/>
          </a:xfrm>
          <a:prstGeom prst="rect">
            <a:avLst/>
          </a:prstGeom>
          <a:noFill/>
        </p:spPr>
      </p:pic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1360488" y="2870200"/>
            <a:ext cx="360362" cy="36036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0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854075"/>
            <a:ext cx="266700" cy="647700"/>
          </a:xfrm>
          <a:prstGeom prst="rect">
            <a:avLst/>
          </a:prstGeom>
          <a:noFill/>
        </p:spPr>
      </p:pic>
      <p:pic>
        <p:nvPicPr>
          <p:cNvPr id="31" name="Picture 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26125" y="3373438"/>
            <a:ext cx="295275" cy="247650"/>
          </a:xfrm>
          <a:prstGeom prst="rect">
            <a:avLst/>
          </a:prstGeom>
          <a:noFill/>
        </p:spPr>
      </p:pic>
      <p:pic>
        <p:nvPicPr>
          <p:cNvPr id="32" name="Picture 2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26125" y="1646238"/>
            <a:ext cx="200025" cy="285750"/>
          </a:xfrm>
          <a:prstGeom prst="rect">
            <a:avLst/>
          </a:prstGeom>
          <a:noFill/>
        </p:spPr>
      </p:pic>
      <p:pic>
        <p:nvPicPr>
          <p:cNvPr id="33" name="Picture 2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89725" y="3373438"/>
            <a:ext cx="295275" cy="247650"/>
          </a:xfrm>
          <a:prstGeom prst="rect">
            <a:avLst/>
          </a:prstGeom>
          <a:noFill/>
        </p:spPr>
      </p:pic>
      <p:pic>
        <p:nvPicPr>
          <p:cNvPr id="34" name="Picture 2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18288" y="1646238"/>
            <a:ext cx="200025" cy="285750"/>
          </a:xfrm>
          <a:prstGeom prst="rect">
            <a:avLst/>
          </a:prstGeom>
          <a:noFill/>
        </p:spPr>
      </p:pic>
      <p:pic>
        <p:nvPicPr>
          <p:cNvPr id="35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3325" y="3373438"/>
            <a:ext cx="295275" cy="247650"/>
          </a:xfrm>
          <a:prstGeom prst="rect">
            <a:avLst/>
          </a:prstGeom>
          <a:noFill/>
        </p:spPr>
      </p:pic>
      <p:pic>
        <p:nvPicPr>
          <p:cNvPr id="36" name="Picture 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3325" y="1646238"/>
            <a:ext cx="200025" cy="285750"/>
          </a:xfrm>
          <a:prstGeom prst="rect">
            <a:avLst/>
          </a:prstGeom>
          <a:noFill/>
        </p:spPr>
      </p:pic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1360488" y="3302000"/>
            <a:ext cx="360362" cy="36036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8" name="Picture 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1138" y="927100"/>
            <a:ext cx="266700" cy="647700"/>
          </a:xfrm>
          <a:prstGeom prst="rect">
            <a:avLst/>
          </a:prstGeom>
          <a:noFill/>
        </p:spPr>
      </p:pic>
      <p:pic>
        <p:nvPicPr>
          <p:cNvPr id="39" name="Picture 3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94000" y="2581275"/>
            <a:ext cx="295275" cy="247650"/>
          </a:xfrm>
          <a:prstGeom prst="rect">
            <a:avLst/>
          </a:prstGeom>
          <a:noFill/>
        </p:spPr>
      </p:pic>
      <p:pic>
        <p:nvPicPr>
          <p:cNvPr id="40" name="Picture 3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1938" y="1646238"/>
            <a:ext cx="200025" cy="285750"/>
          </a:xfrm>
          <a:prstGeom prst="rect">
            <a:avLst/>
          </a:prstGeom>
          <a:noFill/>
        </p:spPr>
      </p:pic>
      <p:pic>
        <p:nvPicPr>
          <p:cNvPr id="41" name="Picture 3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52650" y="1646238"/>
            <a:ext cx="200025" cy="285750"/>
          </a:xfrm>
          <a:prstGeom prst="rect">
            <a:avLst/>
          </a:prstGeom>
          <a:noFill/>
        </p:spPr>
      </p:pic>
      <p:sp>
        <p:nvSpPr>
          <p:cNvPr id="42" name="Oval 37"/>
          <p:cNvSpPr>
            <a:spLocks noChangeArrowheads="1"/>
          </p:cNvSpPr>
          <p:nvPr/>
        </p:nvSpPr>
        <p:spPr bwMode="auto">
          <a:xfrm>
            <a:off x="1360488" y="2438400"/>
            <a:ext cx="360362" cy="36036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 flipH="1">
            <a:off x="5249863" y="35179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4" name="Picture 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1213" y="2941638"/>
            <a:ext cx="295275" cy="247650"/>
          </a:xfrm>
          <a:prstGeom prst="rect">
            <a:avLst/>
          </a:prstGeom>
          <a:noFill/>
        </p:spPr>
      </p:pic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352425" y="3517900"/>
            <a:ext cx="649288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352425" y="3013075"/>
            <a:ext cx="649288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712788" y="4768850"/>
            <a:ext cx="11303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/>
              <a:t>F 	= C</a:t>
            </a:r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1720850" y="4768850"/>
            <a:ext cx="76835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/>
              <a:t>+ B</a:t>
            </a:r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2370138" y="4768850"/>
            <a:ext cx="766762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/>
              <a:t>+ A</a:t>
            </a:r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2801938" y="5318125"/>
            <a:ext cx="1420812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/>
              <a:t>+ w’x’y’</a:t>
            </a:r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1865313" y="5318125"/>
            <a:ext cx="1062037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/>
              <a:t>+ x’z’</a:t>
            </a:r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1001713" y="5318125"/>
            <a:ext cx="9779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/>
              <a:t>= wy</a:t>
            </a:r>
          </a:p>
        </p:txBody>
      </p:sp>
      <p:pic>
        <p:nvPicPr>
          <p:cNvPr id="53" name="Picture 4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02163" y="4238625"/>
            <a:ext cx="4465637" cy="365125"/>
          </a:xfrm>
          <a:prstGeom prst="rect">
            <a:avLst/>
          </a:prstGeom>
          <a:noFill/>
        </p:spPr>
      </p:pic>
      <p:pic>
        <p:nvPicPr>
          <p:cNvPr id="54" name="Picture 4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62525" y="4598988"/>
            <a:ext cx="4032250" cy="474662"/>
          </a:xfrm>
          <a:prstGeom prst="rect">
            <a:avLst/>
          </a:prstGeom>
          <a:noFill/>
        </p:spPr>
      </p:pic>
      <p:pic>
        <p:nvPicPr>
          <p:cNvPr id="55" name="Picture 5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10225" y="5030788"/>
            <a:ext cx="3457575" cy="401637"/>
          </a:xfrm>
          <a:prstGeom prst="rect">
            <a:avLst/>
          </a:prstGeom>
          <a:noFill/>
        </p:spPr>
      </p:pic>
      <p:pic>
        <p:nvPicPr>
          <p:cNvPr id="56" name="Picture 5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45263" y="3806825"/>
            <a:ext cx="2376487" cy="354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7" grpId="0" animBg="1"/>
      <p:bldP spid="42" grpId="0" animBg="1"/>
      <p:bldP spid="43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322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Metode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Quine</a:t>
            </a:r>
            <a:r>
              <a:rPr lang="en-US" sz="3000" b="1" dirty="0" err="1" smtClean="0"/>
              <a:t>-</a:t>
            </a:r>
            <a:r>
              <a:rPr lang="en-US" sz="3000" b="1" dirty="0" err="1" smtClean="0"/>
              <a:t>McCluskey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32</a:t>
            </a:fld>
            <a:endParaRPr lang="en-US" dirty="0"/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457200" y="1109663"/>
            <a:ext cx="8229600" cy="441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sv-SE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Sederhanakanlah fungsi Boolean F =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  <a:sym typeface="Symbol" pitchFamily="18" charset="2"/>
              </a:rPr>
              <a:t></a:t>
            </a:r>
            <a:r>
              <a:rPr kumimoji="0" lang="sv-SE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(0, 2, 4, 5, 6, 8, 10, 11, 13) </a:t>
            </a:r>
          </a:p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sv-SE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sv-SE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Jawab,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638800"/>
            <a:ext cx="2133600" cy="457200"/>
          </a:xfrm>
        </p:spPr>
        <p:txBody>
          <a:bodyPr/>
          <a:lstStyle/>
          <a:p>
            <a:pPr algn="l"/>
            <a:fld id="{C26AB0E1-D137-4CD8-86F2-1D44BB8CAA89}" type="slidenum">
              <a:rPr lang="en-US" altLang="en-US"/>
              <a:pPr algn="l"/>
              <a:t>32</a:t>
            </a:fld>
            <a:endParaRPr lang="en-US" altLang="en-US"/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0"/>
            <a:ext cx="7848600" cy="4164013"/>
          </a:xfrm>
          <a:prstGeom prst="rect">
            <a:avLst/>
          </a:prstGeom>
          <a:noFill/>
        </p:spPr>
      </p:pic>
      <p:pic>
        <p:nvPicPr>
          <p:cNvPr id="6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1595438"/>
            <a:ext cx="7934325" cy="4203700"/>
          </a:xfrm>
          <a:prstGeom prst="rect">
            <a:avLst/>
          </a:prstGeom>
          <a:noFill/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8888" y="1666875"/>
            <a:ext cx="3268662" cy="3903663"/>
          </a:xfrm>
          <a:prstGeom prst="rect">
            <a:avLst/>
          </a:prstGeom>
          <a:noFill/>
        </p:spPr>
      </p:pic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3995738" y="4114800"/>
            <a:ext cx="386644" cy="4203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sv-SE" sz="2600" b="1">
                <a:solidFill>
                  <a:srgbClr val="0000FF"/>
                </a:solidFill>
              </a:rPr>
              <a:t>A</a:t>
            </a:r>
            <a:endParaRPr lang="en-US" sz="2600" b="1">
              <a:solidFill>
                <a:srgbClr val="0000FF"/>
              </a:solidFill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3995738" y="5124450"/>
            <a:ext cx="372218" cy="4203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sv-SE" sz="2600" b="1">
                <a:solidFill>
                  <a:srgbClr val="0000FF"/>
                </a:solidFill>
              </a:rPr>
              <a:t>B</a:t>
            </a:r>
            <a:endParaRPr lang="en-US" sz="2600" b="1">
              <a:solidFill>
                <a:srgbClr val="0000FF"/>
              </a:solidFill>
            </a:endParaRPr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3995738" y="5483225"/>
            <a:ext cx="360996" cy="4203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sv-SE" sz="2600" b="1">
                <a:solidFill>
                  <a:srgbClr val="0000FF"/>
                </a:solidFill>
              </a:rPr>
              <a:t>C</a:t>
            </a:r>
            <a:endParaRPr lang="en-US" sz="2600" b="1">
              <a:solidFill>
                <a:srgbClr val="0000FF"/>
              </a:solidFill>
            </a:endParaRPr>
          </a:p>
        </p:txBody>
      </p:sp>
      <p:sp>
        <p:nvSpPr>
          <p:cNvPr id="65" name="Rectangle 11"/>
          <p:cNvSpPr>
            <a:spLocks noChangeArrowheads="1"/>
          </p:cNvSpPr>
          <p:nvPr/>
        </p:nvSpPr>
        <p:spPr bwMode="auto">
          <a:xfrm>
            <a:off x="8532813" y="2409825"/>
            <a:ext cx="394660" cy="4203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sv-SE" sz="2600" b="1">
                <a:solidFill>
                  <a:srgbClr val="0000FF"/>
                </a:solidFill>
              </a:rPr>
              <a:t>D</a:t>
            </a:r>
            <a:endParaRPr lang="en-US" sz="2600" b="1">
              <a:solidFill>
                <a:srgbClr val="0000FF"/>
              </a:solidFill>
            </a:endParaRPr>
          </a:p>
        </p:txBody>
      </p:sp>
      <p:sp>
        <p:nvSpPr>
          <p:cNvPr id="66" name="Rectangle 12"/>
          <p:cNvSpPr>
            <a:spLocks noChangeArrowheads="1"/>
          </p:cNvSpPr>
          <p:nvPr/>
        </p:nvSpPr>
        <p:spPr bwMode="auto">
          <a:xfrm>
            <a:off x="8532813" y="3179763"/>
            <a:ext cx="346570" cy="4203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sv-SE" sz="2600" b="1">
                <a:solidFill>
                  <a:srgbClr val="0000FF"/>
                </a:solidFill>
              </a:rPr>
              <a:t>E</a:t>
            </a:r>
            <a:endParaRPr lang="en-US" sz="2600" b="1">
              <a:solidFill>
                <a:srgbClr val="0000FF"/>
              </a:solidFill>
            </a:endParaRPr>
          </a:p>
        </p:txBody>
      </p:sp>
      <p:pic>
        <p:nvPicPr>
          <p:cNvPr id="67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450" y="1450975"/>
            <a:ext cx="7704138" cy="442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322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Metode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Quine</a:t>
            </a:r>
            <a:r>
              <a:rPr lang="en-US" sz="3000" b="1" dirty="0" err="1" smtClean="0"/>
              <a:t>-</a:t>
            </a:r>
            <a:r>
              <a:rPr lang="en-US" sz="3000" b="1" dirty="0" err="1" smtClean="0"/>
              <a:t>McCluskey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33</a:t>
            </a:fld>
            <a:endParaRPr lang="en-US" dirty="0"/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638800"/>
            <a:ext cx="2133600" cy="457200"/>
          </a:xfrm>
        </p:spPr>
        <p:txBody>
          <a:bodyPr/>
          <a:lstStyle/>
          <a:p>
            <a:pPr algn="l"/>
            <a:fld id="{C26AB0E1-D137-4CD8-86F2-1D44BB8CAA89}" type="slidenum">
              <a:rPr lang="en-US" altLang="en-US"/>
              <a:pPr algn="l"/>
              <a:t>33</a:t>
            </a:fld>
            <a:endParaRPr lang="en-US" altLang="en-US"/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3355975"/>
            <a:ext cx="1143000" cy="257175"/>
          </a:xfrm>
          <a:prstGeom prst="rect">
            <a:avLst/>
          </a:prstGeom>
          <a:noFill/>
        </p:spPr>
      </p:pic>
      <p:pic>
        <p:nvPicPr>
          <p:cNvPr id="18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3716338"/>
            <a:ext cx="8027988" cy="2524125"/>
          </a:xfrm>
          <a:prstGeom prst="rect">
            <a:avLst/>
          </a:prstGeom>
          <a:noFill/>
        </p:spPr>
      </p:pic>
      <p:pic>
        <p:nvPicPr>
          <p:cNvPr id="19" name="Picture 2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9338" y="3067050"/>
            <a:ext cx="266700" cy="647700"/>
          </a:xfrm>
          <a:prstGeom prst="rect">
            <a:avLst/>
          </a:prstGeom>
          <a:noFill/>
        </p:spPr>
      </p:pic>
      <p:pic>
        <p:nvPicPr>
          <p:cNvPr id="20" name="Picture 2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9338" y="5340350"/>
            <a:ext cx="295275" cy="247650"/>
          </a:xfrm>
          <a:prstGeom prst="rect">
            <a:avLst/>
          </a:prstGeom>
          <a:noFill/>
        </p:spPr>
      </p:pic>
      <p:pic>
        <p:nvPicPr>
          <p:cNvPr id="21" name="Picture 2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06963" y="3798888"/>
            <a:ext cx="169862" cy="204787"/>
          </a:xfrm>
          <a:prstGeom prst="rect">
            <a:avLst/>
          </a:prstGeom>
          <a:noFill/>
        </p:spPr>
      </p:pic>
      <p:pic>
        <p:nvPicPr>
          <p:cNvPr id="22" name="Picture 2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1500" y="3067050"/>
            <a:ext cx="266700" cy="647700"/>
          </a:xfrm>
          <a:prstGeom prst="rect">
            <a:avLst/>
          </a:prstGeom>
          <a:noFill/>
        </p:spPr>
      </p:pic>
      <p:pic>
        <p:nvPicPr>
          <p:cNvPr id="23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1500" y="5627688"/>
            <a:ext cx="295275" cy="247650"/>
          </a:xfrm>
          <a:prstGeom prst="rect">
            <a:avLst/>
          </a:prstGeom>
          <a:noFill/>
        </p:spPr>
      </p:pic>
      <p:pic>
        <p:nvPicPr>
          <p:cNvPr id="24" name="Picture 3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1500" y="3787775"/>
            <a:ext cx="169863" cy="204788"/>
          </a:xfrm>
          <a:prstGeom prst="rect">
            <a:avLst/>
          </a:prstGeom>
          <a:noFill/>
        </p:spPr>
      </p:pic>
      <p:pic>
        <p:nvPicPr>
          <p:cNvPr id="25" name="Picture 3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5825" y="3067050"/>
            <a:ext cx="266700" cy="647700"/>
          </a:xfrm>
          <a:prstGeom prst="rect">
            <a:avLst/>
          </a:prstGeom>
          <a:noFill/>
        </p:spPr>
      </p:pic>
      <p:pic>
        <p:nvPicPr>
          <p:cNvPr id="26" name="Picture 3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5825" y="5011738"/>
            <a:ext cx="295275" cy="247650"/>
          </a:xfrm>
          <a:prstGeom prst="rect">
            <a:avLst/>
          </a:prstGeom>
          <a:noFill/>
        </p:spPr>
      </p:pic>
      <p:pic>
        <p:nvPicPr>
          <p:cNvPr id="27" name="Picture 3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81863" y="3787775"/>
            <a:ext cx="169862" cy="204788"/>
          </a:xfrm>
          <a:prstGeom prst="rect">
            <a:avLst/>
          </a:prstGeom>
          <a:noFill/>
        </p:spPr>
      </p:pic>
      <p:pic>
        <p:nvPicPr>
          <p:cNvPr id="28" name="Picture 3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27988" y="3067050"/>
            <a:ext cx="266700" cy="647700"/>
          </a:xfrm>
          <a:prstGeom prst="rect">
            <a:avLst/>
          </a:prstGeom>
          <a:noFill/>
        </p:spPr>
      </p:pic>
      <p:pic>
        <p:nvPicPr>
          <p:cNvPr id="29" name="Picture 3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6550" y="4724400"/>
            <a:ext cx="295275" cy="247650"/>
          </a:xfrm>
          <a:prstGeom prst="rect">
            <a:avLst/>
          </a:prstGeom>
          <a:noFill/>
        </p:spPr>
      </p:pic>
      <p:pic>
        <p:nvPicPr>
          <p:cNvPr id="30" name="Picture 3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01013" y="3787775"/>
            <a:ext cx="169862" cy="204788"/>
          </a:xfrm>
          <a:prstGeom prst="rect">
            <a:avLst/>
          </a:prstGeom>
          <a:noFill/>
        </p:spPr>
      </p:pic>
      <p:pic>
        <p:nvPicPr>
          <p:cNvPr id="31" name="Picture 3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738" y="3067050"/>
            <a:ext cx="266700" cy="647700"/>
          </a:xfrm>
          <a:prstGeom prst="rect">
            <a:avLst/>
          </a:prstGeom>
          <a:noFill/>
        </p:spPr>
      </p:pic>
      <p:pic>
        <p:nvPicPr>
          <p:cNvPr id="32" name="Picture 3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5738" y="4724400"/>
            <a:ext cx="295275" cy="247650"/>
          </a:xfrm>
          <a:prstGeom prst="rect">
            <a:avLst/>
          </a:prstGeom>
          <a:noFill/>
        </p:spPr>
      </p:pic>
      <p:pic>
        <p:nvPicPr>
          <p:cNvPr id="33" name="Picture 4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67175" y="3787775"/>
            <a:ext cx="169863" cy="204788"/>
          </a:xfrm>
          <a:prstGeom prst="rect">
            <a:avLst/>
          </a:prstGeom>
          <a:noFill/>
        </p:spPr>
      </p:pic>
      <p:pic>
        <p:nvPicPr>
          <p:cNvPr id="34" name="Picture 4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288" y="1484313"/>
            <a:ext cx="2943225" cy="514350"/>
          </a:xfrm>
          <a:prstGeom prst="rect">
            <a:avLst/>
          </a:prstGeom>
          <a:noFill/>
        </p:spPr>
      </p:pic>
      <p:pic>
        <p:nvPicPr>
          <p:cNvPr id="35" name="Picture 4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0825" y="2205038"/>
            <a:ext cx="3019425" cy="352425"/>
          </a:xfrm>
          <a:prstGeom prst="rect">
            <a:avLst/>
          </a:prstGeom>
          <a:noFill/>
        </p:spPr>
      </p:pic>
      <p:pic>
        <p:nvPicPr>
          <p:cNvPr id="36" name="Picture 4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95738" y="1557338"/>
            <a:ext cx="2667000" cy="419100"/>
          </a:xfrm>
          <a:prstGeom prst="rect">
            <a:avLst/>
          </a:prstGeom>
          <a:noFill/>
        </p:spPr>
      </p:pic>
      <p:pic>
        <p:nvPicPr>
          <p:cNvPr id="37" name="Picture 4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79838" y="2205038"/>
            <a:ext cx="3381375" cy="581025"/>
          </a:xfrm>
          <a:prstGeom prst="rect">
            <a:avLst/>
          </a:prstGeom>
          <a:noFill/>
        </p:spPr>
      </p:pic>
      <p:sp>
        <p:nvSpPr>
          <p:cNvPr id="38" name="Rectangle 48"/>
          <p:cNvSpPr>
            <a:spLocks noChangeArrowheads="1"/>
          </p:cNvSpPr>
          <p:nvPr/>
        </p:nvSpPr>
        <p:spPr bwMode="auto">
          <a:xfrm>
            <a:off x="6659563" y="1557338"/>
            <a:ext cx="422275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600" b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9" name="Rectangle 49"/>
          <p:cNvSpPr>
            <a:spLocks noChangeArrowheads="1"/>
          </p:cNvSpPr>
          <p:nvPr/>
        </p:nvSpPr>
        <p:spPr bwMode="auto">
          <a:xfrm>
            <a:off x="6659563" y="2060575"/>
            <a:ext cx="422275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600" b="1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6659563" y="2492375"/>
            <a:ext cx="422275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600" b="1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1" name="Rectangle 51"/>
          <p:cNvSpPr>
            <a:spLocks noChangeArrowheads="1"/>
          </p:cNvSpPr>
          <p:nvPr/>
        </p:nvSpPr>
        <p:spPr bwMode="auto">
          <a:xfrm>
            <a:off x="3357563" y="1628775"/>
            <a:ext cx="422275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600" b="1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42" name="Rectangle 52"/>
          <p:cNvSpPr>
            <a:spLocks noChangeArrowheads="1"/>
          </p:cNvSpPr>
          <p:nvPr/>
        </p:nvSpPr>
        <p:spPr bwMode="auto">
          <a:xfrm>
            <a:off x="3348038" y="2133600"/>
            <a:ext cx="404812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600" b="1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43" name="Oval 53"/>
          <p:cNvSpPr>
            <a:spLocks noChangeArrowheads="1"/>
          </p:cNvSpPr>
          <p:nvPr/>
        </p:nvSpPr>
        <p:spPr bwMode="auto">
          <a:xfrm>
            <a:off x="827088" y="5300663"/>
            <a:ext cx="288925" cy="2889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54"/>
          <p:cNvSpPr>
            <a:spLocks noChangeArrowheads="1"/>
          </p:cNvSpPr>
          <p:nvPr/>
        </p:nvSpPr>
        <p:spPr bwMode="auto">
          <a:xfrm>
            <a:off x="827088" y="5589588"/>
            <a:ext cx="288925" cy="2889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55"/>
          <p:cNvSpPr>
            <a:spLocks noChangeArrowheads="1"/>
          </p:cNvSpPr>
          <p:nvPr/>
        </p:nvSpPr>
        <p:spPr bwMode="auto">
          <a:xfrm>
            <a:off x="827088" y="5013325"/>
            <a:ext cx="288925" cy="2889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56"/>
          <p:cNvSpPr>
            <a:spLocks noChangeArrowheads="1"/>
          </p:cNvSpPr>
          <p:nvPr/>
        </p:nvSpPr>
        <p:spPr bwMode="auto">
          <a:xfrm>
            <a:off x="827088" y="4652963"/>
            <a:ext cx="288925" cy="2889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7" name="Picture 5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3663" y="5629275"/>
            <a:ext cx="295275" cy="247650"/>
          </a:xfrm>
          <a:prstGeom prst="rect">
            <a:avLst/>
          </a:prstGeom>
          <a:noFill/>
        </p:spPr>
      </p:pic>
      <p:pic>
        <p:nvPicPr>
          <p:cNvPr id="48" name="Picture 5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89700" y="3789363"/>
            <a:ext cx="169863" cy="204787"/>
          </a:xfrm>
          <a:prstGeom prst="rect">
            <a:avLst/>
          </a:prstGeom>
          <a:noFill/>
        </p:spPr>
      </p:pic>
      <p:pic>
        <p:nvPicPr>
          <p:cNvPr id="49" name="Picture 5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3663" y="3068638"/>
            <a:ext cx="266700" cy="647700"/>
          </a:xfrm>
          <a:prstGeom prst="rect">
            <a:avLst/>
          </a:prstGeom>
          <a:noFill/>
        </p:spPr>
      </p:pic>
      <p:pic>
        <p:nvPicPr>
          <p:cNvPr id="50" name="Picture 6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575" y="5341938"/>
            <a:ext cx="295275" cy="247650"/>
          </a:xfrm>
          <a:prstGeom prst="rect">
            <a:avLst/>
          </a:prstGeom>
          <a:noFill/>
        </p:spPr>
      </p:pic>
      <p:pic>
        <p:nvPicPr>
          <p:cNvPr id="51" name="Picture 6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413" y="5341938"/>
            <a:ext cx="295275" cy="247650"/>
          </a:xfrm>
          <a:prstGeom prst="rect">
            <a:avLst/>
          </a:prstGeom>
          <a:noFill/>
        </p:spPr>
      </p:pic>
      <p:pic>
        <p:nvPicPr>
          <p:cNvPr id="52" name="Picture 6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250" y="5341938"/>
            <a:ext cx="295275" cy="247650"/>
          </a:xfrm>
          <a:prstGeom prst="rect">
            <a:avLst/>
          </a:prstGeom>
          <a:noFill/>
        </p:spPr>
      </p:pic>
      <p:pic>
        <p:nvPicPr>
          <p:cNvPr id="53" name="Picture 6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6600" y="3789363"/>
            <a:ext cx="169863" cy="204787"/>
          </a:xfrm>
          <a:prstGeom prst="rect">
            <a:avLst/>
          </a:prstGeom>
          <a:noFill/>
        </p:spPr>
      </p:pic>
      <p:pic>
        <p:nvPicPr>
          <p:cNvPr id="54" name="Picture 6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55875" y="3789363"/>
            <a:ext cx="169863" cy="204787"/>
          </a:xfrm>
          <a:prstGeom prst="rect">
            <a:avLst/>
          </a:prstGeom>
          <a:noFill/>
        </p:spPr>
      </p:pic>
      <p:pic>
        <p:nvPicPr>
          <p:cNvPr id="55" name="Picture 6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2275" y="3789363"/>
            <a:ext cx="169863" cy="204787"/>
          </a:xfrm>
          <a:prstGeom prst="rect">
            <a:avLst/>
          </a:prstGeom>
          <a:noFill/>
        </p:spPr>
      </p:pic>
      <p:pic>
        <p:nvPicPr>
          <p:cNvPr id="56" name="Picture 6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25800" y="3068638"/>
            <a:ext cx="266700" cy="647700"/>
          </a:xfrm>
          <a:prstGeom prst="rect">
            <a:avLst/>
          </a:prstGeom>
          <a:noFill/>
        </p:spPr>
      </p:pic>
      <p:pic>
        <p:nvPicPr>
          <p:cNvPr id="68" name="Picture 6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413" y="3068638"/>
            <a:ext cx="266700" cy="647700"/>
          </a:xfrm>
          <a:prstGeom prst="rect">
            <a:avLst/>
          </a:prstGeom>
          <a:noFill/>
        </p:spPr>
      </p:pic>
      <p:pic>
        <p:nvPicPr>
          <p:cNvPr id="69" name="Picture 6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2275" y="3068638"/>
            <a:ext cx="266700" cy="647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322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Metode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Quine</a:t>
            </a:r>
            <a:r>
              <a:rPr lang="en-US" sz="3000" b="1" dirty="0" err="1" smtClean="0"/>
              <a:t>-</a:t>
            </a:r>
            <a:r>
              <a:rPr lang="en-US" sz="3000" b="1" dirty="0" err="1" smtClean="0"/>
              <a:t>McCluskey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34</a:t>
            </a:fld>
            <a:endParaRPr lang="en-US" dirty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250825" y="1700213"/>
            <a:ext cx="8229600" cy="44116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f(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w,x,y,z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)</a:t>
            </a:r>
            <a:r>
              <a:rPr kumimoji="0" lang="sv-SE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	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  <a:sym typeface="Symbol" pitchFamily="18" charset="2"/>
              </a:rPr>
              <a:t></a:t>
            </a:r>
            <a:r>
              <a:rPr kumimoji="0" lang="sv-SE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(0, 2, 4, 5, 6, 8, 10, 11, 13)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			=  B + C + D + 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			=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xy’z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+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wx’y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+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w’z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’ +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x’z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’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789363"/>
            <a:ext cx="4176712" cy="487362"/>
          </a:xfrm>
          <a:prstGeom prst="rect">
            <a:avLst/>
          </a:prstGeom>
          <a:noFill/>
        </p:spPr>
      </p:pic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2636838"/>
            <a:ext cx="4175125" cy="717550"/>
          </a:xfrm>
          <a:prstGeom prst="rect">
            <a:avLst/>
          </a:prstGeom>
          <a:noFill/>
        </p:spPr>
      </p:pic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4211638" y="2565400"/>
            <a:ext cx="372218" cy="4203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600" b="1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3" name="Rectangle 12"/>
          <p:cNvSpPr>
            <a:spLocks noChangeArrowheads="1"/>
          </p:cNvSpPr>
          <p:nvPr/>
        </p:nvSpPr>
        <p:spPr bwMode="auto">
          <a:xfrm>
            <a:off x="4284663" y="2997200"/>
            <a:ext cx="360996" cy="4203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600" b="1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4" name="Rectangle 13"/>
          <p:cNvSpPr>
            <a:spLocks noChangeArrowheads="1"/>
          </p:cNvSpPr>
          <p:nvPr/>
        </p:nvSpPr>
        <p:spPr bwMode="auto">
          <a:xfrm>
            <a:off x="4787900" y="3357563"/>
            <a:ext cx="394660" cy="4203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600" b="1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4787900" y="3789363"/>
            <a:ext cx="346570" cy="4203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600" b="1">
                <a:solidFill>
                  <a:schemeClr val="tx2"/>
                </a:solidFill>
              </a:rPr>
              <a:t>E</a:t>
            </a:r>
          </a:p>
        </p:txBody>
      </p:sp>
      <p:pic>
        <p:nvPicPr>
          <p:cNvPr id="76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288" y="3357563"/>
            <a:ext cx="4321175" cy="434975"/>
          </a:xfrm>
          <a:prstGeom prst="rect">
            <a:avLst/>
          </a:prstGeom>
          <a:noFill/>
        </p:spPr>
      </p:pic>
      <p:pic>
        <p:nvPicPr>
          <p:cNvPr id="77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550" y="2198688"/>
            <a:ext cx="3240088" cy="509587"/>
          </a:xfrm>
          <a:prstGeom prst="rect">
            <a:avLst/>
          </a:prstGeom>
          <a:noFill/>
        </p:spPr>
      </p:pic>
      <p:sp>
        <p:nvSpPr>
          <p:cNvPr id="78" name="Rectangle 17"/>
          <p:cNvSpPr>
            <a:spLocks noChangeArrowheads="1"/>
          </p:cNvSpPr>
          <p:nvPr/>
        </p:nvSpPr>
        <p:spPr bwMode="auto">
          <a:xfrm>
            <a:off x="4140200" y="2205038"/>
            <a:ext cx="386644" cy="4203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600" b="1">
                <a:solidFill>
                  <a:schemeClr val="tx2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526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Karnaugh</a:t>
            </a:r>
            <a:r>
              <a:rPr lang="en-US" sz="3000" b="1" dirty="0" smtClean="0"/>
              <a:t> Map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8610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Sederhanakan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Karnaugh</a:t>
            </a:r>
            <a:r>
              <a:rPr lang="en-US" sz="2400" dirty="0" smtClean="0"/>
              <a:t> Map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Quine-McCluskey</a:t>
            </a:r>
            <a:r>
              <a:rPr lang="en-US" sz="2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1. f(</a:t>
            </a:r>
            <a:r>
              <a:rPr lang="en-US" sz="2400" dirty="0" err="1" smtClean="0"/>
              <a:t>w,x,y,z</a:t>
            </a:r>
            <a:r>
              <a:rPr lang="en-US" sz="2400" dirty="0" smtClean="0"/>
              <a:t>) = </a:t>
            </a:r>
            <a:r>
              <a:rPr lang="id-ID" sz="2400" dirty="0" smtClean="0"/>
              <a:t>∑ (</a:t>
            </a:r>
            <a:r>
              <a:rPr lang="en-US" sz="2400" dirty="0" smtClean="0"/>
              <a:t>0,1,2,8,10,11,14,15</a:t>
            </a:r>
            <a:r>
              <a:rPr lang="en-US" sz="2400" dirty="0" smtClean="0"/>
              <a:t>) (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dijawab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2. </a:t>
            </a:r>
            <a:r>
              <a:rPr lang="id-ID" sz="2400" dirty="0" smtClean="0"/>
              <a:t>f(v, w, x, y, z) = ∑ (0, 2, 4, 6, 9, 11, 13, 15, 17, 21, 25, 27, 29, 31).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082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Karnaugh</a:t>
            </a:r>
            <a:r>
              <a:rPr lang="en-US" sz="3000" b="1" dirty="0" smtClean="0"/>
              <a:t> Map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2 &amp; 3 </a:t>
            </a:r>
            <a:r>
              <a:rPr lang="en-US" sz="3000" b="1" dirty="0" err="1" smtClean="0"/>
              <a:t>variabel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8" name="Content Placeholder 84"/>
          <p:cNvSpPr txBox="1">
            <a:spLocks/>
          </p:cNvSpPr>
          <p:nvPr/>
        </p:nvSpPr>
        <p:spPr>
          <a:xfrm>
            <a:off x="457200" y="1143000"/>
            <a:ext cx="8229600" cy="475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Karnaugh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2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variabel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Karnaugh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3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variabel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609600" y="1595438"/>
            <a:ext cx="2400300" cy="1447800"/>
            <a:chOff x="384" y="912"/>
            <a:chExt cx="1512" cy="91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344" y="1487"/>
              <a:ext cx="552" cy="287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dirty="0" err="1"/>
                <a:t>xy</a:t>
              </a:r>
              <a:endParaRPr lang="en-US" dirty="0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792" y="1487"/>
              <a:ext cx="552" cy="287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/>
                <a:t>xy’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344" y="1200"/>
              <a:ext cx="552" cy="287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dirty="0" err="1"/>
                <a:t>x’y</a:t>
              </a:r>
              <a:endParaRPr lang="en-US" dirty="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792" y="1200"/>
              <a:ext cx="552" cy="287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dirty="0" err="1"/>
                <a:t>x’y</a:t>
              </a:r>
              <a:r>
                <a:rPr lang="en-US" dirty="0"/>
                <a:t>’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792" y="1200"/>
              <a:ext cx="1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792" y="1487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792" y="1774"/>
              <a:ext cx="1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792" y="120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344" y="120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1896" y="120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84"/>
            <p:cNvSpPr txBox="1">
              <a:spLocks noChangeArrowheads="1"/>
            </p:cNvSpPr>
            <p:nvPr/>
          </p:nvSpPr>
          <p:spPr bwMode="auto">
            <a:xfrm>
              <a:off x="960" y="960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3333FF"/>
                  </a:solidFill>
                </a:rPr>
                <a:t>0         1  </a:t>
              </a:r>
            </a:p>
          </p:txBody>
        </p:sp>
        <p:sp>
          <p:nvSpPr>
            <p:cNvPr id="23" name="Text Box 92"/>
            <p:cNvSpPr txBox="1">
              <a:spLocks noChangeArrowheads="1"/>
            </p:cNvSpPr>
            <p:nvPr/>
          </p:nvSpPr>
          <p:spPr bwMode="auto">
            <a:xfrm>
              <a:off x="576" y="1191"/>
              <a:ext cx="288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3333FF"/>
                  </a:solidFill>
                </a:rPr>
                <a:t>0</a:t>
              </a:r>
            </a:p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3333FF"/>
                  </a:solidFill>
                </a:rPr>
                <a:t>1</a:t>
              </a:r>
            </a:p>
          </p:txBody>
        </p:sp>
        <p:cxnSp>
          <p:nvCxnSpPr>
            <p:cNvPr id="24" name="AutoShape 105"/>
            <p:cNvCxnSpPr>
              <a:cxnSpLocks noChangeShapeType="1"/>
              <a:stCxn id="19" idx="0"/>
            </p:cNvCxnSpPr>
            <p:nvPr/>
          </p:nvCxnSpPr>
          <p:spPr bwMode="auto">
            <a:xfrm flipH="1" flipV="1">
              <a:off x="552" y="1008"/>
              <a:ext cx="240" cy="1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" name="Text Box 108"/>
            <p:cNvSpPr txBox="1">
              <a:spLocks noChangeArrowheads="1"/>
            </p:cNvSpPr>
            <p:nvPr/>
          </p:nvSpPr>
          <p:spPr bwMode="auto">
            <a:xfrm>
              <a:off x="384" y="100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x</a:t>
              </a:r>
            </a:p>
          </p:txBody>
        </p:sp>
        <p:sp>
          <p:nvSpPr>
            <p:cNvPr id="26" name="Text Box 109"/>
            <p:cNvSpPr txBox="1">
              <a:spLocks noChangeArrowheads="1"/>
            </p:cNvSpPr>
            <p:nvPr/>
          </p:nvSpPr>
          <p:spPr bwMode="auto">
            <a:xfrm>
              <a:off x="624" y="91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yz</a:t>
              </a:r>
            </a:p>
          </p:txBody>
        </p:sp>
      </p:grpSp>
      <p:grpSp>
        <p:nvGrpSpPr>
          <p:cNvPr id="27" name="Group 117"/>
          <p:cNvGrpSpPr>
            <a:grpSpLocks/>
          </p:cNvGrpSpPr>
          <p:nvPr/>
        </p:nvGrpSpPr>
        <p:grpSpPr bwMode="auto">
          <a:xfrm>
            <a:off x="5634062" y="1543040"/>
            <a:ext cx="2438400" cy="1524000"/>
            <a:chOff x="3456" y="864"/>
            <a:chExt cx="1536" cy="960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4428" y="1488"/>
              <a:ext cx="540" cy="288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/>
                <a:t>m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3888" y="1488"/>
              <a:ext cx="540" cy="288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/>
                <a:t>m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4428" y="1200"/>
              <a:ext cx="540" cy="288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/>
                <a:t>m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3888" y="1200"/>
              <a:ext cx="540" cy="288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/>
                <a:t>m</a:t>
              </a:r>
              <a:r>
                <a:rPr lang="en-US" baseline="-25000"/>
                <a:t>0</a:t>
              </a:r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3888" y="1200"/>
              <a:ext cx="10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>
              <a:off x="3888" y="1488"/>
              <a:ext cx="1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>
              <a:off x="3888" y="1776"/>
              <a:ext cx="10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>
              <a:off x="3888" y="1200"/>
              <a:ext cx="0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>
              <a:off x="4428" y="120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6"/>
            <p:cNvSpPr>
              <a:spLocks noChangeShapeType="1"/>
            </p:cNvSpPr>
            <p:nvPr/>
          </p:nvSpPr>
          <p:spPr bwMode="auto">
            <a:xfrm>
              <a:off x="4968" y="1200"/>
              <a:ext cx="0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91"/>
            <p:cNvSpPr txBox="1">
              <a:spLocks noChangeArrowheads="1"/>
            </p:cNvSpPr>
            <p:nvPr/>
          </p:nvSpPr>
          <p:spPr bwMode="auto">
            <a:xfrm>
              <a:off x="3600" y="1191"/>
              <a:ext cx="384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3333FF"/>
                  </a:solidFill>
                </a:rPr>
                <a:t>0</a:t>
              </a:r>
            </a:p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39" name="Text Box 98"/>
            <p:cNvSpPr txBox="1">
              <a:spLocks noChangeArrowheads="1"/>
            </p:cNvSpPr>
            <p:nvPr/>
          </p:nvSpPr>
          <p:spPr bwMode="auto">
            <a:xfrm>
              <a:off x="4080" y="928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3333FF"/>
                  </a:solidFill>
                </a:rPr>
                <a:t>0         1  </a:t>
              </a:r>
            </a:p>
          </p:txBody>
        </p:sp>
        <p:cxnSp>
          <p:nvCxnSpPr>
            <p:cNvPr id="40" name="AutoShape 107"/>
            <p:cNvCxnSpPr>
              <a:cxnSpLocks noChangeShapeType="1"/>
              <a:stCxn id="35" idx="0"/>
            </p:cNvCxnSpPr>
            <p:nvPr/>
          </p:nvCxnSpPr>
          <p:spPr bwMode="auto">
            <a:xfrm flipH="1" flipV="1">
              <a:off x="3552" y="960"/>
              <a:ext cx="336" cy="2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" name="Text Box 110"/>
            <p:cNvSpPr txBox="1">
              <a:spLocks noChangeArrowheads="1"/>
            </p:cNvSpPr>
            <p:nvPr/>
          </p:nvSpPr>
          <p:spPr bwMode="auto">
            <a:xfrm>
              <a:off x="3456" y="100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x</a:t>
              </a:r>
            </a:p>
          </p:txBody>
        </p:sp>
        <p:sp>
          <p:nvSpPr>
            <p:cNvPr id="42" name="Text Box 111"/>
            <p:cNvSpPr txBox="1">
              <a:spLocks noChangeArrowheads="1"/>
            </p:cNvSpPr>
            <p:nvPr/>
          </p:nvSpPr>
          <p:spPr bwMode="auto">
            <a:xfrm>
              <a:off x="3696" y="864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yz</a:t>
              </a:r>
            </a:p>
          </p:txBody>
        </p:sp>
      </p:grpSp>
      <p:grpSp>
        <p:nvGrpSpPr>
          <p:cNvPr id="43" name="Group 119"/>
          <p:cNvGrpSpPr>
            <a:grpSpLocks/>
          </p:cNvGrpSpPr>
          <p:nvPr/>
        </p:nvGrpSpPr>
        <p:grpSpPr bwMode="auto">
          <a:xfrm>
            <a:off x="4572000" y="3890982"/>
            <a:ext cx="4152900" cy="1866900"/>
            <a:chOff x="2880" y="2160"/>
            <a:chExt cx="2616" cy="1176"/>
          </a:xfrm>
        </p:grpSpPr>
        <p:sp>
          <p:nvSpPr>
            <p:cNvPr id="44" name="Rectangle 53"/>
            <p:cNvSpPr>
              <a:spLocks noChangeArrowheads="1"/>
            </p:cNvSpPr>
            <p:nvPr/>
          </p:nvSpPr>
          <p:spPr bwMode="auto">
            <a:xfrm>
              <a:off x="4944" y="2912"/>
              <a:ext cx="552" cy="424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FF0000"/>
                  </a:solidFill>
                </a:rPr>
                <a:t>m</a:t>
              </a:r>
              <a:r>
                <a:rPr lang="en-US" sz="2800" baseline="-250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4392" y="2912"/>
              <a:ext cx="552" cy="424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FF0000"/>
                  </a:solidFill>
                </a:rPr>
                <a:t>m</a:t>
              </a:r>
              <a:r>
                <a:rPr lang="en-US" sz="2800" baseline="-2500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46" name="Rectangle 55"/>
            <p:cNvSpPr>
              <a:spLocks noChangeArrowheads="1"/>
            </p:cNvSpPr>
            <p:nvPr/>
          </p:nvSpPr>
          <p:spPr bwMode="auto">
            <a:xfrm>
              <a:off x="3840" y="2912"/>
              <a:ext cx="552" cy="424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FF0000"/>
                  </a:solidFill>
                </a:rPr>
                <a:t>m</a:t>
              </a:r>
              <a:r>
                <a:rPr lang="en-US" sz="2800" baseline="-250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47" name="Rectangle 56"/>
            <p:cNvSpPr>
              <a:spLocks noChangeArrowheads="1"/>
            </p:cNvSpPr>
            <p:nvPr/>
          </p:nvSpPr>
          <p:spPr bwMode="auto">
            <a:xfrm>
              <a:off x="3288" y="2912"/>
              <a:ext cx="552" cy="424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FF0000"/>
                  </a:solidFill>
                </a:rPr>
                <a:t>m</a:t>
              </a:r>
              <a:r>
                <a:rPr lang="en-US" sz="2800" baseline="-250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8" name="Rectangle 57"/>
            <p:cNvSpPr>
              <a:spLocks noChangeArrowheads="1"/>
            </p:cNvSpPr>
            <p:nvPr/>
          </p:nvSpPr>
          <p:spPr bwMode="auto">
            <a:xfrm>
              <a:off x="4944" y="2488"/>
              <a:ext cx="552" cy="424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FF0000"/>
                  </a:solidFill>
                </a:rPr>
                <a:t>m</a:t>
              </a:r>
              <a:r>
                <a:rPr lang="en-US" sz="2800" baseline="-25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9" name="Rectangle 58"/>
            <p:cNvSpPr>
              <a:spLocks noChangeArrowheads="1"/>
            </p:cNvSpPr>
            <p:nvPr/>
          </p:nvSpPr>
          <p:spPr bwMode="auto">
            <a:xfrm>
              <a:off x="4392" y="2488"/>
              <a:ext cx="552" cy="424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FF0000"/>
                  </a:solidFill>
                </a:rPr>
                <a:t>m</a:t>
              </a:r>
              <a:r>
                <a:rPr lang="en-US" sz="2800" baseline="-250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0" name="Rectangle 59"/>
            <p:cNvSpPr>
              <a:spLocks noChangeArrowheads="1"/>
            </p:cNvSpPr>
            <p:nvPr/>
          </p:nvSpPr>
          <p:spPr bwMode="auto">
            <a:xfrm>
              <a:off x="3840" y="2488"/>
              <a:ext cx="552" cy="424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FF0000"/>
                  </a:solidFill>
                </a:rPr>
                <a:t>m</a:t>
              </a:r>
              <a:r>
                <a:rPr lang="en-US" sz="2800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1" name="Rectangle 60"/>
            <p:cNvSpPr>
              <a:spLocks noChangeArrowheads="1"/>
            </p:cNvSpPr>
            <p:nvPr/>
          </p:nvSpPr>
          <p:spPr bwMode="auto">
            <a:xfrm>
              <a:off x="3288" y="2488"/>
              <a:ext cx="552" cy="424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FF0000"/>
                  </a:solidFill>
                </a:rPr>
                <a:t>m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2" name="Line 61"/>
            <p:cNvSpPr>
              <a:spLocks noChangeShapeType="1"/>
            </p:cNvSpPr>
            <p:nvPr/>
          </p:nvSpPr>
          <p:spPr bwMode="auto">
            <a:xfrm>
              <a:off x="3288" y="2488"/>
              <a:ext cx="22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2"/>
            <p:cNvSpPr>
              <a:spLocks noChangeShapeType="1"/>
            </p:cNvSpPr>
            <p:nvPr/>
          </p:nvSpPr>
          <p:spPr bwMode="auto">
            <a:xfrm>
              <a:off x="3288" y="2912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63"/>
            <p:cNvSpPr>
              <a:spLocks noChangeShapeType="1"/>
            </p:cNvSpPr>
            <p:nvPr/>
          </p:nvSpPr>
          <p:spPr bwMode="auto">
            <a:xfrm>
              <a:off x="3288" y="3336"/>
              <a:ext cx="22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64"/>
            <p:cNvSpPr>
              <a:spLocks noChangeShapeType="1"/>
            </p:cNvSpPr>
            <p:nvPr/>
          </p:nvSpPr>
          <p:spPr bwMode="auto">
            <a:xfrm>
              <a:off x="3288" y="2488"/>
              <a:ext cx="0" cy="8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65"/>
            <p:cNvSpPr>
              <a:spLocks noChangeShapeType="1"/>
            </p:cNvSpPr>
            <p:nvPr/>
          </p:nvSpPr>
          <p:spPr bwMode="auto">
            <a:xfrm>
              <a:off x="3840" y="2488"/>
              <a:ext cx="0" cy="8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6"/>
            <p:cNvSpPr>
              <a:spLocks noChangeShapeType="1"/>
            </p:cNvSpPr>
            <p:nvPr/>
          </p:nvSpPr>
          <p:spPr bwMode="auto">
            <a:xfrm>
              <a:off x="4392" y="2488"/>
              <a:ext cx="0" cy="8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67"/>
            <p:cNvSpPr>
              <a:spLocks noChangeShapeType="1"/>
            </p:cNvSpPr>
            <p:nvPr/>
          </p:nvSpPr>
          <p:spPr bwMode="auto">
            <a:xfrm>
              <a:off x="4944" y="2488"/>
              <a:ext cx="0" cy="8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68"/>
            <p:cNvSpPr>
              <a:spLocks noChangeShapeType="1"/>
            </p:cNvSpPr>
            <p:nvPr/>
          </p:nvSpPr>
          <p:spPr bwMode="auto">
            <a:xfrm>
              <a:off x="5496" y="2488"/>
              <a:ext cx="0" cy="8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Text Box 89"/>
            <p:cNvSpPr txBox="1">
              <a:spLocks noChangeArrowheads="1"/>
            </p:cNvSpPr>
            <p:nvPr/>
          </p:nvSpPr>
          <p:spPr bwMode="auto">
            <a:xfrm>
              <a:off x="3336" y="2248"/>
              <a:ext cx="21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d-ID" dirty="0" smtClean="0">
                  <a:solidFill>
                    <a:srgbClr val="3333FF"/>
                  </a:solidFill>
                </a:rPr>
                <a:t>   </a:t>
              </a:r>
              <a:r>
                <a:rPr lang="en-US" dirty="0" smtClean="0">
                  <a:solidFill>
                    <a:srgbClr val="3333FF"/>
                  </a:solidFill>
                </a:rPr>
                <a:t>00          </a:t>
              </a:r>
              <a:r>
                <a:rPr lang="en-US" dirty="0">
                  <a:solidFill>
                    <a:srgbClr val="3333FF"/>
                  </a:solidFill>
                </a:rPr>
                <a:t>01       11        10</a:t>
              </a:r>
            </a:p>
          </p:txBody>
        </p:sp>
        <p:sp>
          <p:nvSpPr>
            <p:cNvPr id="61" name="Text Box 90"/>
            <p:cNvSpPr txBox="1">
              <a:spLocks noChangeArrowheads="1"/>
            </p:cNvSpPr>
            <p:nvPr/>
          </p:nvSpPr>
          <p:spPr bwMode="auto">
            <a:xfrm>
              <a:off x="3024" y="2671"/>
              <a:ext cx="384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3333FF"/>
                  </a:solidFill>
                </a:rPr>
                <a:t>0</a:t>
              </a:r>
            </a:p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3333FF"/>
                  </a:solidFill>
                </a:rPr>
                <a:t>1</a:t>
              </a:r>
            </a:p>
          </p:txBody>
        </p:sp>
        <p:cxnSp>
          <p:nvCxnSpPr>
            <p:cNvPr id="62" name="AutoShape 103"/>
            <p:cNvCxnSpPr>
              <a:cxnSpLocks noChangeShapeType="1"/>
              <a:stCxn id="52" idx="0"/>
            </p:cNvCxnSpPr>
            <p:nvPr/>
          </p:nvCxnSpPr>
          <p:spPr bwMode="auto">
            <a:xfrm flipH="1" flipV="1">
              <a:off x="2880" y="2208"/>
              <a:ext cx="408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3" name="Text Box 112"/>
            <p:cNvSpPr txBox="1">
              <a:spLocks noChangeArrowheads="1"/>
            </p:cNvSpPr>
            <p:nvPr/>
          </p:nvSpPr>
          <p:spPr bwMode="auto">
            <a:xfrm>
              <a:off x="2880" y="2304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x</a:t>
              </a:r>
            </a:p>
          </p:txBody>
        </p:sp>
        <p:sp>
          <p:nvSpPr>
            <p:cNvPr id="64" name="Text Box 113"/>
            <p:cNvSpPr txBox="1">
              <a:spLocks noChangeArrowheads="1"/>
            </p:cNvSpPr>
            <p:nvPr/>
          </p:nvSpPr>
          <p:spPr bwMode="auto">
            <a:xfrm>
              <a:off x="3024" y="2160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yz</a:t>
              </a:r>
            </a:p>
          </p:txBody>
        </p:sp>
      </p:grpSp>
      <p:grpSp>
        <p:nvGrpSpPr>
          <p:cNvPr id="65" name="Group 118"/>
          <p:cNvGrpSpPr>
            <a:grpSpLocks/>
          </p:cNvGrpSpPr>
          <p:nvPr/>
        </p:nvGrpSpPr>
        <p:grpSpPr bwMode="auto">
          <a:xfrm>
            <a:off x="-32" y="3897332"/>
            <a:ext cx="4419600" cy="1860550"/>
            <a:chOff x="0" y="2188"/>
            <a:chExt cx="2784" cy="1172"/>
          </a:xfrm>
        </p:grpSpPr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72" y="2936"/>
              <a:ext cx="612" cy="424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i="1">
                  <a:solidFill>
                    <a:srgbClr val="FF0000"/>
                  </a:solidFill>
                </a:rPr>
                <a:t>xyz’</a:t>
              </a:r>
            </a:p>
          </p:txBody>
        </p:sp>
        <p:sp>
          <p:nvSpPr>
            <p:cNvPr id="67" name="Rectangle 75"/>
            <p:cNvSpPr>
              <a:spLocks noChangeArrowheads="1"/>
            </p:cNvSpPr>
            <p:nvPr/>
          </p:nvSpPr>
          <p:spPr bwMode="auto">
            <a:xfrm>
              <a:off x="1560" y="2936"/>
              <a:ext cx="612" cy="424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i="1">
                  <a:solidFill>
                    <a:srgbClr val="FF0000"/>
                  </a:solidFill>
                </a:rPr>
                <a:t>xyz</a:t>
              </a:r>
            </a:p>
          </p:txBody>
        </p:sp>
        <p:sp>
          <p:nvSpPr>
            <p:cNvPr id="68" name="Rectangle 73"/>
            <p:cNvSpPr>
              <a:spLocks noChangeArrowheads="1"/>
            </p:cNvSpPr>
            <p:nvPr/>
          </p:nvSpPr>
          <p:spPr bwMode="auto">
            <a:xfrm>
              <a:off x="948" y="2936"/>
              <a:ext cx="612" cy="424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i="1">
                  <a:solidFill>
                    <a:srgbClr val="FF0000"/>
                  </a:solidFill>
                </a:rPr>
                <a:t>xy’z</a:t>
              </a:r>
            </a:p>
          </p:txBody>
        </p:sp>
        <p:sp>
          <p:nvSpPr>
            <p:cNvPr id="69" name="Rectangle 71"/>
            <p:cNvSpPr>
              <a:spLocks noChangeArrowheads="1"/>
            </p:cNvSpPr>
            <p:nvPr/>
          </p:nvSpPr>
          <p:spPr bwMode="auto">
            <a:xfrm>
              <a:off x="336" y="2936"/>
              <a:ext cx="612" cy="424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i="1">
                  <a:solidFill>
                    <a:srgbClr val="FF0000"/>
                  </a:solidFill>
                </a:rPr>
                <a:t>xy’z’</a:t>
              </a:r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2172" y="2512"/>
              <a:ext cx="612" cy="424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i="1">
                  <a:solidFill>
                    <a:srgbClr val="FF0000"/>
                  </a:solidFill>
                </a:rPr>
                <a:t>x’yz’</a:t>
              </a:r>
            </a:p>
          </p:txBody>
        </p:sp>
        <p:sp>
          <p:nvSpPr>
            <p:cNvPr id="71" name="Rectangle 37"/>
            <p:cNvSpPr>
              <a:spLocks noChangeArrowheads="1"/>
            </p:cNvSpPr>
            <p:nvPr/>
          </p:nvSpPr>
          <p:spPr bwMode="auto">
            <a:xfrm>
              <a:off x="1560" y="2512"/>
              <a:ext cx="612" cy="424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i="1">
                  <a:solidFill>
                    <a:srgbClr val="FF0000"/>
                  </a:solidFill>
                </a:rPr>
                <a:t>x’yz</a:t>
              </a:r>
            </a:p>
          </p:txBody>
        </p:sp>
        <p:sp>
          <p:nvSpPr>
            <p:cNvPr id="72" name="Rectangle 36"/>
            <p:cNvSpPr>
              <a:spLocks noChangeArrowheads="1"/>
            </p:cNvSpPr>
            <p:nvPr/>
          </p:nvSpPr>
          <p:spPr bwMode="auto">
            <a:xfrm>
              <a:off x="948" y="2512"/>
              <a:ext cx="612" cy="424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i="1">
                  <a:solidFill>
                    <a:srgbClr val="FF0000"/>
                  </a:solidFill>
                </a:rPr>
                <a:t>x’y’z</a:t>
              </a:r>
            </a:p>
          </p:txBody>
        </p:sp>
        <p:sp>
          <p:nvSpPr>
            <p:cNvPr id="73" name="Rectangle 35"/>
            <p:cNvSpPr>
              <a:spLocks noChangeArrowheads="1"/>
            </p:cNvSpPr>
            <p:nvPr/>
          </p:nvSpPr>
          <p:spPr bwMode="auto">
            <a:xfrm>
              <a:off x="336" y="2512"/>
              <a:ext cx="612" cy="424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i="1">
                  <a:solidFill>
                    <a:srgbClr val="FF0000"/>
                  </a:solidFill>
                </a:rPr>
                <a:t>x’y’z’</a:t>
              </a:r>
            </a:p>
          </p:txBody>
        </p:sp>
        <p:sp>
          <p:nvSpPr>
            <p:cNvPr id="74" name="Line 43"/>
            <p:cNvSpPr>
              <a:spLocks noChangeShapeType="1"/>
            </p:cNvSpPr>
            <p:nvPr/>
          </p:nvSpPr>
          <p:spPr bwMode="auto">
            <a:xfrm>
              <a:off x="336" y="2512"/>
              <a:ext cx="24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44"/>
            <p:cNvSpPr>
              <a:spLocks noChangeShapeType="1"/>
            </p:cNvSpPr>
            <p:nvPr/>
          </p:nvSpPr>
          <p:spPr bwMode="auto">
            <a:xfrm>
              <a:off x="336" y="2936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45"/>
            <p:cNvSpPr>
              <a:spLocks noChangeShapeType="1"/>
            </p:cNvSpPr>
            <p:nvPr/>
          </p:nvSpPr>
          <p:spPr bwMode="auto">
            <a:xfrm>
              <a:off x="336" y="3360"/>
              <a:ext cx="24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46"/>
            <p:cNvSpPr>
              <a:spLocks noChangeShapeType="1"/>
            </p:cNvSpPr>
            <p:nvPr/>
          </p:nvSpPr>
          <p:spPr bwMode="auto">
            <a:xfrm>
              <a:off x="336" y="2512"/>
              <a:ext cx="0" cy="8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47"/>
            <p:cNvSpPr>
              <a:spLocks noChangeShapeType="1"/>
            </p:cNvSpPr>
            <p:nvPr/>
          </p:nvSpPr>
          <p:spPr bwMode="auto">
            <a:xfrm>
              <a:off x="948" y="2512"/>
              <a:ext cx="0" cy="8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48"/>
            <p:cNvSpPr>
              <a:spLocks noChangeShapeType="1"/>
            </p:cNvSpPr>
            <p:nvPr/>
          </p:nvSpPr>
          <p:spPr bwMode="auto">
            <a:xfrm>
              <a:off x="1560" y="2512"/>
              <a:ext cx="0" cy="8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49"/>
            <p:cNvSpPr>
              <a:spLocks noChangeShapeType="1"/>
            </p:cNvSpPr>
            <p:nvPr/>
          </p:nvSpPr>
          <p:spPr bwMode="auto">
            <a:xfrm>
              <a:off x="2172" y="2512"/>
              <a:ext cx="0" cy="8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0"/>
            <p:cNvSpPr>
              <a:spLocks noChangeShapeType="1"/>
            </p:cNvSpPr>
            <p:nvPr/>
          </p:nvSpPr>
          <p:spPr bwMode="auto">
            <a:xfrm>
              <a:off x="2784" y="2512"/>
              <a:ext cx="0" cy="8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85"/>
            <p:cNvSpPr txBox="1">
              <a:spLocks noChangeArrowheads="1"/>
            </p:cNvSpPr>
            <p:nvPr/>
          </p:nvSpPr>
          <p:spPr bwMode="auto">
            <a:xfrm>
              <a:off x="48" y="25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3333FF"/>
                  </a:solidFill>
                </a:rPr>
                <a:t>0</a:t>
              </a:r>
            </a:p>
          </p:txBody>
        </p:sp>
        <p:sp>
          <p:nvSpPr>
            <p:cNvPr id="83" name="Text Box 86"/>
            <p:cNvSpPr txBox="1">
              <a:spLocks noChangeArrowheads="1"/>
            </p:cNvSpPr>
            <p:nvPr/>
          </p:nvSpPr>
          <p:spPr bwMode="auto">
            <a:xfrm>
              <a:off x="48" y="302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84" name="Text Box 87"/>
            <p:cNvSpPr txBox="1">
              <a:spLocks noChangeArrowheads="1"/>
            </p:cNvSpPr>
            <p:nvPr/>
          </p:nvSpPr>
          <p:spPr bwMode="auto">
            <a:xfrm>
              <a:off x="432" y="2256"/>
              <a:ext cx="21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3333FF"/>
                  </a:solidFill>
                </a:rPr>
                <a:t>00          </a:t>
              </a:r>
              <a:r>
                <a:rPr lang="id-ID" dirty="0" smtClean="0">
                  <a:solidFill>
                    <a:srgbClr val="3333FF"/>
                  </a:solidFill>
                </a:rPr>
                <a:t>    </a:t>
              </a:r>
              <a:r>
                <a:rPr lang="en-US" dirty="0" smtClean="0">
                  <a:solidFill>
                    <a:srgbClr val="3333FF"/>
                  </a:solidFill>
                </a:rPr>
                <a:t>01       </a:t>
              </a:r>
              <a:r>
                <a:rPr lang="id-ID" dirty="0" smtClean="0">
                  <a:solidFill>
                    <a:srgbClr val="3333FF"/>
                  </a:solidFill>
                </a:rPr>
                <a:t>    </a:t>
              </a:r>
              <a:r>
                <a:rPr lang="en-US" dirty="0" smtClean="0">
                  <a:solidFill>
                    <a:srgbClr val="3333FF"/>
                  </a:solidFill>
                </a:rPr>
                <a:t>11         </a:t>
              </a:r>
              <a:r>
                <a:rPr lang="en-US" dirty="0">
                  <a:solidFill>
                    <a:srgbClr val="3333FF"/>
                  </a:solidFill>
                </a:rPr>
                <a:t>10</a:t>
              </a:r>
            </a:p>
          </p:txBody>
        </p:sp>
        <p:cxnSp>
          <p:nvCxnSpPr>
            <p:cNvPr id="85" name="AutoShape 101"/>
            <p:cNvCxnSpPr>
              <a:cxnSpLocks noChangeShapeType="1"/>
              <a:stCxn id="77" idx="0"/>
            </p:cNvCxnSpPr>
            <p:nvPr/>
          </p:nvCxnSpPr>
          <p:spPr bwMode="auto">
            <a:xfrm flipH="1" flipV="1">
              <a:off x="48" y="2256"/>
              <a:ext cx="288" cy="2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6" name="Text Box 114"/>
            <p:cNvSpPr txBox="1">
              <a:spLocks noChangeArrowheads="1"/>
            </p:cNvSpPr>
            <p:nvPr/>
          </p:nvSpPr>
          <p:spPr bwMode="auto">
            <a:xfrm>
              <a:off x="0" y="235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x</a:t>
              </a:r>
            </a:p>
          </p:txBody>
        </p:sp>
        <p:sp>
          <p:nvSpPr>
            <p:cNvPr id="87" name="Text Box 115"/>
            <p:cNvSpPr txBox="1">
              <a:spLocks noChangeArrowheads="1"/>
            </p:cNvSpPr>
            <p:nvPr/>
          </p:nvSpPr>
          <p:spPr bwMode="auto">
            <a:xfrm>
              <a:off x="144" y="218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yz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0120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untuk</a:t>
            </a:r>
            <a:r>
              <a:rPr lang="en-US" sz="3000" b="1" dirty="0" smtClean="0"/>
              <a:t> 2 </a:t>
            </a:r>
            <a:r>
              <a:rPr lang="en-US" sz="3000" b="1" dirty="0" err="1" smtClean="0"/>
              <a:t>variabel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88" name="Content Placeholder 2"/>
          <p:cNvSpPr txBox="1">
            <a:spLocks/>
          </p:cNvSpPr>
          <p:nvPr/>
        </p:nvSpPr>
        <p:spPr>
          <a:xfrm>
            <a:off x="457200" y="1600200"/>
            <a:ext cx="84010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Diberikan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tabel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kebenaran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gambarkan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Peta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Karnaugh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928662" y="2714620"/>
          <a:ext cx="3500462" cy="3291840"/>
        </p:xfrm>
        <a:graphic>
          <a:graphicData uri="http://schemas.openxmlformats.org/drawingml/2006/table">
            <a:tbl>
              <a:tblPr/>
              <a:tblGrid>
                <a:gridCol w="525242"/>
                <a:gridCol w="525242"/>
                <a:gridCol w="525242"/>
                <a:gridCol w="1129143"/>
                <a:gridCol w="239361"/>
                <a:gridCol w="556232"/>
              </a:tblGrid>
              <a:tr h="3095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400" i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400" i="1" dirty="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400" i="1" dirty="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1" name="Rectangle 53"/>
          <p:cNvSpPr>
            <a:spLocks noChangeArrowheads="1"/>
          </p:cNvSpPr>
          <p:nvPr/>
        </p:nvSpPr>
        <p:spPr bwMode="auto">
          <a:xfrm>
            <a:off x="7848600" y="4265610"/>
            <a:ext cx="876300" cy="6731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92" name="Rectangle 54"/>
          <p:cNvSpPr>
            <a:spLocks noChangeArrowheads="1"/>
          </p:cNvSpPr>
          <p:nvPr/>
        </p:nvSpPr>
        <p:spPr bwMode="auto">
          <a:xfrm>
            <a:off x="6972300" y="4265610"/>
            <a:ext cx="876300" cy="6731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93" name="Rectangle 55"/>
          <p:cNvSpPr>
            <a:spLocks noChangeArrowheads="1"/>
          </p:cNvSpPr>
          <p:nvPr/>
        </p:nvSpPr>
        <p:spPr bwMode="auto">
          <a:xfrm>
            <a:off x="6096000" y="4265610"/>
            <a:ext cx="876300" cy="6731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0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94" name="Rectangle 56"/>
          <p:cNvSpPr>
            <a:spLocks noChangeArrowheads="1"/>
          </p:cNvSpPr>
          <p:nvPr/>
        </p:nvSpPr>
        <p:spPr bwMode="auto">
          <a:xfrm>
            <a:off x="5219700" y="4265610"/>
            <a:ext cx="876300" cy="6731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0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95" name="Rectangle 57"/>
          <p:cNvSpPr>
            <a:spLocks noChangeArrowheads="1"/>
          </p:cNvSpPr>
          <p:nvPr/>
        </p:nvSpPr>
        <p:spPr bwMode="auto">
          <a:xfrm>
            <a:off x="7848600" y="3592510"/>
            <a:ext cx="876300" cy="6731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96" name="Rectangle 58"/>
          <p:cNvSpPr>
            <a:spLocks noChangeArrowheads="1"/>
          </p:cNvSpPr>
          <p:nvPr/>
        </p:nvSpPr>
        <p:spPr bwMode="auto">
          <a:xfrm>
            <a:off x="6972300" y="3592510"/>
            <a:ext cx="876300" cy="6731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0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97" name="Rectangle 59"/>
          <p:cNvSpPr>
            <a:spLocks noChangeArrowheads="1"/>
          </p:cNvSpPr>
          <p:nvPr/>
        </p:nvSpPr>
        <p:spPr bwMode="auto">
          <a:xfrm>
            <a:off x="6096000" y="3592510"/>
            <a:ext cx="876300" cy="6731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0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98" name="Rectangle 60"/>
          <p:cNvSpPr>
            <a:spLocks noChangeArrowheads="1"/>
          </p:cNvSpPr>
          <p:nvPr/>
        </p:nvSpPr>
        <p:spPr bwMode="auto">
          <a:xfrm>
            <a:off x="5219700" y="3592510"/>
            <a:ext cx="876300" cy="6731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0		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99" name="Line 61"/>
          <p:cNvSpPr>
            <a:spLocks noChangeShapeType="1"/>
          </p:cNvSpPr>
          <p:nvPr/>
        </p:nvSpPr>
        <p:spPr bwMode="auto">
          <a:xfrm>
            <a:off x="5219700" y="3592510"/>
            <a:ext cx="3505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62"/>
          <p:cNvSpPr>
            <a:spLocks noChangeShapeType="1"/>
          </p:cNvSpPr>
          <p:nvPr/>
        </p:nvSpPr>
        <p:spPr bwMode="auto">
          <a:xfrm>
            <a:off x="5219700" y="426561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" name="Line 63"/>
          <p:cNvSpPr>
            <a:spLocks noChangeShapeType="1"/>
          </p:cNvSpPr>
          <p:nvPr/>
        </p:nvSpPr>
        <p:spPr bwMode="auto">
          <a:xfrm>
            <a:off x="5219700" y="4938710"/>
            <a:ext cx="3505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Line 64"/>
          <p:cNvSpPr>
            <a:spLocks noChangeShapeType="1"/>
          </p:cNvSpPr>
          <p:nvPr/>
        </p:nvSpPr>
        <p:spPr bwMode="auto">
          <a:xfrm>
            <a:off x="5219700" y="3592510"/>
            <a:ext cx="0" cy="1346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Line 65"/>
          <p:cNvSpPr>
            <a:spLocks noChangeShapeType="1"/>
          </p:cNvSpPr>
          <p:nvPr/>
        </p:nvSpPr>
        <p:spPr bwMode="auto">
          <a:xfrm>
            <a:off x="6096000" y="359251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" name="Line 66"/>
          <p:cNvSpPr>
            <a:spLocks noChangeShapeType="1"/>
          </p:cNvSpPr>
          <p:nvPr/>
        </p:nvSpPr>
        <p:spPr bwMode="auto">
          <a:xfrm>
            <a:off x="6972300" y="359251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" name="Line 67"/>
          <p:cNvSpPr>
            <a:spLocks noChangeShapeType="1"/>
          </p:cNvSpPr>
          <p:nvPr/>
        </p:nvSpPr>
        <p:spPr bwMode="auto">
          <a:xfrm>
            <a:off x="7848600" y="359251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Line 68"/>
          <p:cNvSpPr>
            <a:spLocks noChangeShapeType="1"/>
          </p:cNvSpPr>
          <p:nvPr/>
        </p:nvSpPr>
        <p:spPr bwMode="auto">
          <a:xfrm>
            <a:off x="8724900" y="3592510"/>
            <a:ext cx="0" cy="1346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" name="Text Box 89"/>
          <p:cNvSpPr txBox="1">
            <a:spLocks noChangeArrowheads="1"/>
          </p:cNvSpPr>
          <p:nvPr/>
        </p:nvSpPr>
        <p:spPr bwMode="auto">
          <a:xfrm>
            <a:off x="5295900" y="3211510"/>
            <a:ext cx="342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3333FF"/>
                </a:solidFill>
              </a:rPr>
              <a:t>  00         </a:t>
            </a:r>
            <a:r>
              <a:rPr lang="en-US" dirty="0">
                <a:solidFill>
                  <a:srgbClr val="3333FF"/>
                </a:solidFill>
              </a:rPr>
              <a:t>01       </a:t>
            </a:r>
            <a:r>
              <a:rPr lang="en-US" dirty="0" smtClean="0">
                <a:solidFill>
                  <a:srgbClr val="3333FF"/>
                </a:solidFill>
              </a:rPr>
              <a:t>    11        </a:t>
            </a:r>
            <a:r>
              <a:rPr lang="en-US" dirty="0">
                <a:solidFill>
                  <a:srgbClr val="3333FF"/>
                </a:solidFill>
              </a:rPr>
              <a:t>10</a:t>
            </a:r>
          </a:p>
        </p:txBody>
      </p:sp>
      <p:sp>
        <p:nvSpPr>
          <p:cNvPr id="108" name="Text Box 90"/>
          <p:cNvSpPr txBox="1">
            <a:spLocks noChangeArrowheads="1"/>
          </p:cNvSpPr>
          <p:nvPr/>
        </p:nvSpPr>
        <p:spPr bwMode="auto">
          <a:xfrm>
            <a:off x="4714875" y="3714748"/>
            <a:ext cx="609600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3333FF"/>
                </a:solidFill>
              </a:rPr>
              <a:t>0</a:t>
            </a:r>
          </a:p>
          <a:p>
            <a:pPr algn="ctr">
              <a:spcBef>
                <a:spcPct val="50000"/>
              </a:spcBef>
            </a:pPr>
            <a:endParaRPr lang="en-US" sz="1050" dirty="0">
              <a:solidFill>
                <a:srgbClr val="3333FF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3333FF"/>
                </a:solidFill>
              </a:rPr>
              <a:t>1</a:t>
            </a:r>
          </a:p>
        </p:txBody>
      </p:sp>
      <p:cxnSp>
        <p:nvCxnSpPr>
          <p:cNvPr id="109" name="AutoShape 103"/>
          <p:cNvCxnSpPr>
            <a:cxnSpLocks noChangeShapeType="1"/>
            <a:stCxn id="99" idx="0"/>
          </p:cNvCxnSpPr>
          <p:nvPr/>
        </p:nvCxnSpPr>
        <p:spPr bwMode="auto">
          <a:xfrm flipH="1" flipV="1">
            <a:off x="4572000" y="3148010"/>
            <a:ext cx="647700" cy="430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0" name="Text Box 112"/>
          <p:cNvSpPr txBox="1">
            <a:spLocks noChangeArrowheads="1"/>
          </p:cNvSpPr>
          <p:nvPr/>
        </p:nvSpPr>
        <p:spPr bwMode="auto">
          <a:xfrm>
            <a:off x="4572000" y="330041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111" name="Text Box 113"/>
          <p:cNvSpPr txBox="1">
            <a:spLocks noChangeArrowheads="1"/>
          </p:cNvSpPr>
          <p:nvPr/>
        </p:nvSpPr>
        <p:spPr bwMode="auto">
          <a:xfrm>
            <a:off x="4800600" y="307181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yz</a:t>
            </a:r>
          </a:p>
        </p:txBody>
      </p:sp>
      <p:sp>
        <p:nvSpPr>
          <p:cNvPr id="112" name="Right Arrow 111"/>
          <p:cNvSpPr/>
          <p:nvPr/>
        </p:nvSpPr>
        <p:spPr>
          <a:xfrm>
            <a:off x="4143372" y="4000504"/>
            <a:ext cx="571504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43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Karnaugh</a:t>
            </a:r>
            <a:r>
              <a:rPr lang="en-US" sz="3000" b="1" dirty="0" smtClean="0"/>
              <a:t> Map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4 </a:t>
            </a:r>
            <a:r>
              <a:rPr lang="en-US" sz="3000" b="1" dirty="0" err="1" smtClean="0"/>
              <a:t>variabel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graphicFrame>
        <p:nvGraphicFramePr>
          <p:cNvPr id="30" name="Group 194"/>
          <p:cNvGraphicFramePr>
            <a:graphicFrameLocks noGrp="1"/>
          </p:cNvGraphicFramePr>
          <p:nvPr/>
        </p:nvGraphicFramePr>
        <p:xfrm>
          <a:off x="579438" y="1765300"/>
          <a:ext cx="3840162" cy="2273300"/>
        </p:xfrm>
        <a:graphic>
          <a:graphicData uri="http://schemas.openxmlformats.org/drawingml/2006/table">
            <a:tbl>
              <a:tblPr/>
              <a:tblGrid>
                <a:gridCol w="960437"/>
                <a:gridCol w="960438"/>
                <a:gridCol w="958850"/>
                <a:gridCol w="960437"/>
              </a:tblGrid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w’x’y’z</a:t>
                      </a: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w’x’y’z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w’x’yz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w’x’yz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w’xy’z’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w’xy’z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w’xyz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w’xyz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wxy’z’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wxy’z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wxyz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wxyz’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wx’y’z’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wx’y’z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wx’yz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wx’yz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80"/>
          <p:cNvGraphicFramePr>
            <a:graphicFrameLocks noGrp="1"/>
          </p:cNvGraphicFramePr>
          <p:nvPr/>
        </p:nvGraphicFramePr>
        <p:xfrm>
          <a:off x="5943600" y="1981200"/>
          <a:ext cx="2925763" cy="1828800"/>
        </p:xfrm>
        <a:graphic>
          <a:graphicData uri="http://schemas.openxmlformats.org/drawingml/2006/table">
            <a:tbl>
              <a:tblPr/>
              <a:tblGrid>
                <a:gridCol w="731838"/>
                <a:gridCol w="730250"/>
                <a:gridCol w="731837"/>
                <a:gridCol w="731838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Group 199"/>
          <p:cNvGraphicFramePr>
            <a:graphicFrameLocks noGrp="1"/>
          </p:cNvGraphicFramePr>
          <p:nvPr/>
        </p:nvGraphicFramePr>
        <p:xfrm>
          <a:off x="5913438" y="4343400"/>
          <a:ext cx="2925762" cy="1981201"/>
        </p:xfrm>
        <a:graphic>
          <a:graphicData uri="http://schemas.openxmlformats.org/drawingml/2006/table">
            <a:tbl>
              <a:tblPr/>
              <a:tblGrid>
                <a:gridCol w="731837"/>
                <a:gridCol w="730250"/>
                <a:gridCol w="731838"/>
                <a:gridCol w="731837"/>
              </a:tblGrid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sp>
        <p:nvSpPr>
          <p:cNvPr id="33" name="AutoShape 192"/>
          <p:cNvSpPr>
            <a:spLocks noChangeArrowheads="1"/>
          </p:cNvSpPr>
          <p:nvPr/>
        </p:nvSpPr>
        <p:spPr bwMode="auto">
          <a:xfrm>
            <a:off x="495300" y="4495800"/>
            <a:ext cx="4953000" cy="1752600"/>
          </a:xfrm>
          <a:prstGeom prst="homePlate">
            <a:avLst>
              <a:gd name="adj" fmla="val 54350"/>
            </a:avLst>
          </a:prstGeom>
          <a:solidFill>
            <a:srgbClr val="FFFF66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 dirty="0" smtClean="0"/>
          </a:p>
          <a:p>
            <a:pPr algn="ctr">
              <a:spcBef>
                <a:spcPct val="50000"/>
              </a:spcBef>
            </a:pPr>
            <a:r>
              <a:rPr lang="en-US" dirty="0" smtClean="0"/>
              <a:t>f(</a:t>
            </a:r>
            <a:r>
              <a:rPr lang="en-US" dirty="0" err="1" smtClean="0"/>
              <a:t>w,x,y,z</a:t>
            </a:r>
            <a:r>
              <a:rPr lang="en-US" dirty="0"/>
              <a:t>) = </a:t>
            </a:r>
            <a:r>
              <a:rPr lang="en-US" i="1" dirty="0" err="1">
                <a:solidFill>
                  <a:schemeClr val="accent2"/>
                </a:solidFill>
              </a:rPr>
              <a:t>wxy’z</a:t>
            </a:r>
            <a:r>
              <a:rPr lang="en-US" i="1" dirty="0"/>
              <a:t> + </a:t>
            </a:r>
            <a:r>
              <a:rPr lang="en-US" i="1" dirty="0" err="1">
                <a:solidFill>
                  <a:srgbClr val="FF0000"/>
                </a:solidFill>
              </a:rPr>
              <a:t>wxyz</a:t>
            </a:r>
            <a:r>
              <a:rPr lang="en-US" i="1" dirty="0">
                <a:solidFill>
                  <a:srgbClr val="FF0000"/>
                </a:solidFill>
              </a:rPr>
              <a:t>’</a:t>
            </a:r>
            <a:r>
              <a:rPr lang="en-US" i="1" dirty="0"/>
              <a:t>+  </a:t>
            </a:r>
          </a:p>
          <a:p>
            <a:pPr algn="ctr">
              <a:spcBef>
                <a:spcPct val="50000"/>
              </a:spcBef>
            </a:pPr>
            <a:r>
              <a:rPr lang="en-US" i="1" dirty="0"/>
              <a:t>                    </a:t>
            </a:r>
            <a:r>
              <a:rPr lang="en-US" i="1" dirty="0" err="1">
                <a:solidFill>
                  <a:srgbClr val="008000"/>
                </a:solidFill>
              </a:rPr>
              <a:t>wx’y’z</a:t>
            </a:r>
            <a:r>
              <a:rPr lang="en-US" i="1" dirty="0">
                <a:solidFill>
                  <a:srgbClr val="008000"/>
                </a:solidFill>
              </a:rPr>
              <a:t>’</a:t>
            </a:r>
            <a:r>
              <a:rPr lang="en-US" i="1" dirty="0"/>
              <a:t> + </a:t>
            </a:r>
            <a:r>
              <a:rPr lang="en-US" i="1" dirty="0" err="1"/>
              <a:t>w’x’y’z</a:t>
            </a:r>
            <a:r>
              <a:rPr lang="en-US" i="1" dirty="0"/>
              <a:t> </a:t>
            </a:r>
          </a:p>
          <a:p>
            <a:pPr algn="ctr">
              <a:spcBef>
                <a:spcPct val="50000"/>
              </a:spcBef>
            </a:pPr>
            <a:r>
              <a:rPr lang="en-US" i="1" dirty="0"/>
              <a:t>     + </a:t>
            </a:r>
            <a:r>
              <a:rPr lang="en-US" i="1" dirty="0" err="1">
                <a:solidFill>
                  <a:srgbClr val="FF0000"/>
                </a:solidFill>
              </a:rPr>
              <a:t>w’xyz</a:t>
            </a:r>
            <a:r>
              <a:rPr lang="en-US" i="1" dirty="0">
                <a:solidFill>
                  <a:srgbClr val="FF0000"/>
                </a:solidFill>
              </a:rPr>
              <a:t>’</a:t>
            </a:r>
          </a:p>
          <a:p>
            <a:pPr algn="ctr"/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0" y="1371600"/>
            <a:ext cx="4572000" cy="2514600"/>
            <a:chOff x="0" y="1371600"/>
            <a:chExt cx="4572000" cy="2514600"/>
          </a:xfrm>
        </p:grpSpPr>
        <p:sp>
          <p:nvSpPr>
            <p:cNvPr id="35" name="Text Box 195"/>
            <p:cNvSpPr txBox="1">
              <a:spLocks noChangeArrowheads="1"/>
            </p:cNvSpPr>
            <p:nvPr/>
          </p:nvSpPr>
          <p:spPr bwMode="auto">
            <a:xfrm>
              <a:off x="76200" y="160020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err="1"/>
                <a:t>wx</a:t>
              </a:r>
              <a:endParaRPr lang="en-US" sz="1600" dirty="0"/>
            </a:p>
          </p:txBody>
        </p:sp>
        <p:grpSp>
          <p:nvGrpSpPr>
            <p:cNvPr id="36" name="Group 26"/>
            <p:cNvGrpSpPr/>
            <p:nvPr/>
          </p:nvGrpSpPr>
          <p:grpSpPr>
            <a:xfrm>
              <a:off x="0" y="1371600"/>
              <a:ext cx="4572000" cy="2514600"/>
              <a:chOff x="0" y="1371600"/>
              <a:chExt cx="4572000" cy="2514600"/>
            </a:xfrm>
          </p:grpSpPr>
          <p:sp>
            <p:nvSpPr>
              <p:cNvPr id="37" name="Text Box 77"/>
              <p:cNvSpPr txBox="1">
                <a:spLocks noChangeArrowheads="1"/>
              </p:cNvSpPr>
              <p:nvPr/>
            </p:nvSpPr>
            <p:spPr bwMode="auto">
              <a:xfrm>
                <a:off x="503238" y="1431925"/>
                <a:ext cx="4068762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3333FF"/>
                    </a:solidFill>
                  </a:rPr>
                  <a:t>     00           01        </a:t>
                </a:r>
                <a:r>
                  <a:rPr lang="en-US" sz="2000" dirty="0" smtClean="0">
                    <a:solidFill>
                      <a:srgbClr val="3333FF"/>
                    </a:solidFill>
                  </a:rPr>
                  <a:t>11          10</a:t>
                </a:r>
                <a:endParaRPr lang="en-US" sz="2000" dirty="0">
                  <a:solidFill>
                    <a:srgbClr val="3333FF"/>
                  </a:solidFill>
                </a:endParaRPr>
              </a:p>
            </p:txBody>
          </p:sp>
          <p:sp>
            <p:nvSpPr>
              <p:cNvPr id="38" name="Text Box 190"/>
              <p:cNvSpPr txBox="1">
                <a:spLocks noChangeArrowheads="1"/>
              </p:cNvSpPr>
              <p:nvPr/>
            </p:nvSpPr>
            <p:spPr bwMode="auto">
              <a:xfrm>
                <a:off x="0" y="1889125"/>
                <a:ext cx="503238" cy="854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>
                    <a:solidFill>
                      <a:srgbClr val="3333FF"/>
                    </a:solidFill>
                  </a:rPr>
                  <a:t>00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sz="2000">
                    <a:solidFill>
                      <a:srgbClr val="3333FF"/>
                    </a:solidFill>
                  </a:rPr>
                  <a:t>01</a:t>
                </a:r>
              </a:p>
            </p:txBody>
          </p:sp>
          <p:sp>
            <p:nvSpPr>
              <p:cNvPr id="39" name="Text Box 191"/>
              <p:cNvSpPr txBox="1">
                <a:spLocks noChangeArrowheads="1"/>
              </p:cNvSpPr>
              <p:nvPr/>
            </p:nvSpPr>
            <p:spPr bwMode="auto">
              <a:xfrm>
                <a:off x="0" y="3032125"/>
                <a:ext cx="503238" cy="854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>
                    <a:solidFill>
                      <a:srgbClr val="3333FF"/>
                    </a:solidFill>
                  </a:rPr>
                  <a:t>11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sz="2000">
                    <a:solidFill>
                      <a:srgbClr val="3333FF"/>
                    </a:solidFill>
                  </a:rPr>
                  <a:t>10</a:t>
                </a:r>
              </a:p>
            </p:txBody>
          </p:sp>
          <p:cxnSp>
            <p:nvCxnSpPr>
              <p:cNvPr id="40" name="AutoShape 196"/>
              <p:cNvCxnSpPr>
                <a:cxnSpLocks noChangeShapeType="1"/>
                <a:stCxn id="35" idx="3"/>
              </p:cNvCxnSpPr>
              <p:nvPr/>
            </p:nvCxnSpPr>
            <p:spPr bwMode="auto">
              <a:xfrm flipH="1" flipV="1">
                <a:off x="304800" y="1524000"/>
                <a:ext cx="304800" cy="2444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1" name="Text Box 197"/>
              <p:cNvSpPr txBox="1">
                <a:spLocks noChangeArrowheads="1"/>
              </p:cNvSpPr>
              <p:nvPr/>
            </p:nvSpPr>
            <p:spPr bwMode="auto">
              <a:xfrm>
                <a:off x="457200" y="1371600"/>
                <a:ext cx="5334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 err="1"/>
                  <a:t>yx</a:t>
                </a:r>
                <a:endParaRPr lang="en-US" sz="16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34000" y="1447800"/>
            <a:ext cx="3657600" cy="2301875"/>
            <a:chOff x="5334000" y="1447800"/>
            <a:chExt cx="3657600" cy="2301875"/>
          </a:xfrm>
        </p:grpSpPr>
        <p:cxnSp>
          <p:nvCxnSpPr>
            <p:cNvPr id="43" name="AutoShape 201"/>
            <p:cNvCxnSpPr>
              <a:cxnSpLocks noChangeShapeType="1"/>
            </p:cNvCxnSpPr>
            <p:nvPr/>
          </p:nvCxnSpPr>
          <p:spPr bwMode="auto">
            <a:xfrm flipH="1" flipV="1">
              <a:off x="5638800" y="1676400"/>
              <a:ext cx="304800" cy="290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44" name="Group 27"/>
            <p:cNvGrpSpPr/>
            <p:nvPr/>
          </p:nvGrpSpPr>
          <p:grpSpPr>
            <a:xfrm>
              <a:off x="5334000" y="1447800"/>
              <a:ext cx="3657600" cy="2301875"/>
              <a:chOff x="5334000" y="1447800"/>
              <a:chExt cx="3657600" cy="2301875"/>
            </a:xfrm>
          </p:grpSpPr>
          <p:sp>
            <p:nvSpPr>
              <p:cNvPr id="45" name="Text Box 75"/>
              <p:cNvSpPr txBox="1">
                <a:spLocks noChangeArrowheads="1"/>
              </p:cNvSpPr>
              <p:nvPr/>
            </p:nvSpPr>
            <p:spPr bwMode="auto">
              <a:xfrm>
                <a:off x="5981700" y="1600200"/>
                <a:ext cx="30099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3333FF"/>
                    </a:solidFill>
                  </a:rPr>
                  <a:t>  00        01       11       10</a:t>
                </a:r>
              </a:p>
            </p:txBody>
          </p:sp>
          <p:sp>
            <p:nvSpPr>
              <p:cNvPr id="46" name="Text Box 86"/>
              <p:cNvSpPr txBox="1">
                <a:spLocks noChangeArrowheads="1"/>
              </p:cNvSpPr>
              <p:nvPr/>
            </p:nvSpPr>
            <p:spPr bwMode="auto">
              <a:xfrm>
                <a:off x="5516563" y="1965325"/>
                <a:ext cx="503237" cy="854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3333FF"/>
                    </a:solidFill>
                  </a:rPr>
                  <a:t>00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3333FF"/>
                    </a:solidFill>
                  </a:rPr>
                  <a:t>01</a:t>
                </a:r>
              </a:p>
            </p:txBody>
          </p:sp>
          <p:sp>
            <p:nvSpPr>
              <p:cNvPr id="47" name="Text Box 88"/>
              <p:cNvSpPr txBox="1">
                <a:spLocks noChangeArrowheads="1"/>
              </p:cNvSpPr>
              <p:nvPr/>
            </p:nvSpPr>
            <p:spPr bwMode="auto">
              <a:xfrm>
                <a:off x="5516563" y="2895600"/>
                <a:ext cx="503237" cy="854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3333FF"/>
                    </a:solidFill>
                  </a:rPr>
                  <a:t>11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3333FF"/>
                    </a:solidFill>
                  </a:rPr>
                  <a:t>10</a:t>
                </a:r>
              </a:p>
            </p:txBody>
          </p:sp>
          <p:sp>
            <p:nvSpPr>
              <p:cNvPr id="48" name="Text Box 202"/>
              <p:cNvSpPr txBox="1">
                <a:spLocks noChangeArrowheads="1"/>
              </p:cNvSpPr>
              <p:nvPr/>
            </p:nvSpPr>
            <p:spPr bwMode="auto">
              <a:xfrm>
                <a:off x="5638800" y="1447800"/>
                <a:ext cx="5334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 err="1"/>
                  <a:t>yx</a:t>
                </a:r>
                <a:endParaRPr lang="en-US" sz="1600" dirty="0"/>
              </a:p>
            </p:txBody>
          </p:sp>
          <p:sp>
            <p:nvSpPr>
              <p:cNvPr id="49" name="Text Box 203"/>
              <p:cNvSpPr txBox="1">
                <a:spLocks noChangeArrowheads="1"/>
              </p:cNvSpPr>
              <p:nvPr/>
            </p:nvSpPr>
            <p:spPr bwMode="auto">
              <a:xfrm>
                <a:off x="5334000" y="1720850"/>
                <a:ext cx="5334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/>
                  <a:t>wx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5214942" y="3857628"/>
            <a:ext cx="3657600" cy="2301875"/>
            <a:chOff x="5334000" y="1447800"/>
            <a:chExt cx="3657600" cy="2301875"/>
          </a:xfrm>
        </p:grpSpPr>
        <p:cxnSp>
          <p:nvCxnSpPr>
            <p:cNvPr id="51" name="AutoShape 201"/>
            <p:cNvCxnSpPr>
              <a:cxnSpLocks noChangeShapeType="1"/>
            </p:cNvCxnSpPr>
            <p:nvPr/>
          </p:nvCxnSpPr>
          <p:spPr bwMode="auto">
            <a:xfrm flipH="1" flipV="1">
              <a:off x="5638800" y="1676400"/>
              <a:ext cx="304800" cy="290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52" name="Group 38"/>
            <p:cNvGrpSpPr/>
            <p:nvPr/>
          </p:nvGrpSpPr>
          <p:grpSpPr>
            <a:xfrm>
              <a:off x="5334000" y="1447800"/>
              <a:ext cx="3657600" cy="2301875"/>
              <a:chOff x="5334000" y="1447800"/>
              <a:chExt cx="3657600" cy="2301875"/>
            </a:xfrm>
          </p:grpSpPr>
          <p:sp>
            <p:nvSpPr>
              <p:cNvPr id="53" name="Text Box 75"/>
              <p:cNvSpPr txBox="1">
                <a:spLocks noChangeArrowheads="1"/>
              </p:cNvSpPr>
              <p:nvPr/>
            </p:nvSpPr>
            <p:spPr bwMode="auto">
              <a:xfrm>
                <a:off x="5981700" y="1600200"/>
                <a:ext cx="30099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3333FF"/>
                    </a:solidFill>
                  </a:rPr>
                  <a:t>  00        01       11       10</a:t>
                </a:r>
              </a:p>
            </p:txBody>
          </p:sp>
          <p:sp>
            <p:nvSpPr>
              <p:cNvPr id="54" name="Text Box 86"/>
              <p:cNvSpPr txBox="1">
                <a:spLocks noChangeArrowheads="1"/>
              </p:cNvSpPr>
              <p:nvPr/>
            </p:nvSpPr>
            <p:spPr bwMode="auto">
              <a:xfrm>
                <a:off x="5516563" y="1965325"/>
                <a:ext cx="503237" cy="854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3333FF"/>
                    </a:solidFill>
                  </a:rPr>
                  <a:t>00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3333FF"/>
                    </a:solidFill>
                  </a:rPr>
                  <a:t>01</a:t>
                </a:r>
              </a:p>
            </p:txBody>
          </p:sp>
          <p:sp>
            <p:nvSpPr>
              <p:cNvPr id="55" name="Text Box 88"/>
              <p:cNvSpPr txBox="1">
                <a:spLocks noChangeArrowheads="1"/>
              </p:cNvSpPr>
              <p:nvPr/>
            </p:nvSpPr>
            <p:spPr bwMode="auto">
              <a:xfrm>
                <a:off x="5516563" y="2895600"/>
                <a:ext cx="503237" cy="854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3333FF"/>
                    </a:solidFill>
                  </a:rPr>
                  <a:t>11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3333FF"/>
                    </a:solidFill>
                  </a:rPr>
                  <a:t>10</a:t>
                </a:r>
              </a:p>
            </p:txBody>
          </p:sp>
          <p:sp>
            <p:nvSpPr>
              <p:cNvPr id="56" name="Text Box 202"/>
              <p:cNvSpPr txBox="1">
                <a:spLocks noChangeArrowheads="1"/>
              </p:cNvSpPr>
              <p:nvPr/>
            </p:nvSpPr>
            <p:spPr bwMode="auto">
              <a:xfrm>
                <a:off x="5638800" y="1447800"/>
                <a:ext cx="5334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 err="1"/>
                  <a:t>yx</a:t>
                </a:r>
                <a:endParaRPr lang="en-US" sz="1600" dirty="0"/>
              </a:p>
            </p:txBody>
          </p:sp>
          <p:sp>
            <p:nvSpPr>
              <p:cNvPr id="57" name="Text Box 203"/>
              <p:cNvSpPr txBox="1">
                <a:spLocks noChangeArrowheads="1"/>
              </p:cNvSpPr>
              <p:nvPr/>
            </p:nvSpPr>
            <p:spPr bwMode="auto">
              <a:xfrm>
                <a:off x="5334000" y="1720850"/>
                <a:ext cx="5334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/>
                  <a:t>wx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4701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Teknik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Minimasi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Karnaugh</a:t>
            </a:r>
            <a:r>
              <a:rPr lang="en-US" sz="3000" b="1" dirty="0" smtClean="0"/>
              <a:t> Map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685800" y="1566860"/>
            <a:ext cx="7924800" cy="1504950"/>
          </a:xfrm>
          <a:prstGeom prst="rect">
            <a:avLst/>
          </a:prstGeom>
          <a:solidFill>
            <a:srgbClr val="33CCFF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spcBef>
                <a:spcPct val="50000"/>
              </a:spcBef>
            </a:pPr>
            <a:r>
              <a:rPr lang="en-US" u="sng">
                <a:cs typeface="Arial" charset="0"/>
              </a:rPr>
              <a:t>TEKNIK MINIMASI FUNGSI BOOLEAN DENGAN PETA KARNAUGH</a:t>
            </a:r>
            <a:endParaRPr lang="en-US">
              <a:cs typeface="Arial" charset="0"/>
            </a:endParaRPr>
          </a:p>
          <a:p>
            <a:pPr marL="285750" indent="-285750" algn="just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cs typeface="Arial" charset="0"/>
                <a:sym typeface="Wingdings" pitchFamily="2" charset="2"/>
              </a:rPr>
              <a:t> </a:t>
            </a:r>
            <a:r>
              <a:rPr lang="en-US">
                <a:solidFill>
                  <a:srgbClr val="FF0000"/>
                </a:solidFill>
                <a:cs typeface="Arial" charset="0"/>
              </a:rPr>
              <a:t>Menggabungkan kotak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>
                <a:solidFill>
                  <a:srgbClr val="FF0000"/>
                </a:solidFill>
                <a:cs typeface="Arial" charset="0"/>
              </a:rPr>
              <a:t> kotak yang bersisian</a:t>
            </a:r>
            <a:r>
              <a:rPr lang="en-US">
                <a:cs typeface="Arial" charset="0"/>
              </a:rPr>
              <a:t>. </a:t>
            </a:r>
          </a:p>
          <a:p>
            <a:pPr marL="285750" indent="-285750" algn="just">
              <a:spcBef>
                <a:spcPct val="50000"/>
              </a:spcBef>
            </a:pPr>
            <a:r>
              <a:rPr lang="en-US">
                <a:solidFill>
                  <a:srgbClr val="3333FF"/>
                </a:solidFill>
                <a:cs typeface="Arial" charset="0"/>
                <a:sym typeface="Wingdings" pitchFamily="2" charset="2"/>
              </a:rPr>
              <a:t> </a:t>
            </a:r>
            <a:r>
              <a:rPr lang="en-US">
                <a:solidFill>
                  <a:srgbClr val="3333FF"/>
                </a:solidFill>
                <a:cs typeface="Arial" charset="0"/>
              </a:rPr>
              <a:t>Kotak-kotak yang bersebrangan dianggap sebagai kotak-kotak yang bersisian.</a:t>
            </a:r>
            <a:endParaRPr lang="en-US">
              <a:solidFill>
                <a:srgbClr val="3333FF"/>
              </a:solidFill>
            </a:endParaRPr>
          </a:p>
        </p:txBody>
      </p: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419100" y="3429000"/>
            <a:ext cx="3467100" cy="2301875"/>
            <a:chOff x="288" y="2160"/>
            <a:chExt cx="2184" cy="1450"/>
          </a:xfrm>
        </p:grpSpPr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1963" y="3294"/>
              <a:ext cx="461" cy="316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2800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1502" y="3294"/>
              <a:ext cx="461" cy="316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2800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1042" y="3294"/>
              <a:ext cx="460" cy="316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2800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581" y="3294"/>
              <a:ext cx="461" cy="316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2800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1963" y="2977"/>
              <a:ext cx="461" cy="317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baseline="-25000"/>
                <a:t>1</a:t>
              </a:r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1502" y="2977"/>
              <a:ext cx="461" cy="317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baseline="-25000"/>
                <a:t>1</a:t>
              </a: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1042" y="2977"/>
              <a:ext cx="460" cy="317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baseline="-25000"/>
                <a:t>1</a:t>
              </a:r>
            </a:p>
          </p:txBody>
        </p:sp>
        <p:sp>
          <p:nvSpPr>
            <p:cNvPr id="61" name="Rectangle 14"/>
            <p:cNvSpPr>
              <a:spLocks noChangeArrowheads="1"/>
            </p:cNvSpPr>
            <p:nvPr/>
          </p:nvSpPr>
          <p:spPr bwMode="auto">
            <a:xfrm>
              <a:off x="581" y="2977"/>
              <a:ext cx="461" cy="317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baseline="-25000"/>
                <a:t>1</a:t>
              </a:r>
            </a:p>
          </p:txBody>
        </p:sp>
        <p:sp>
          <p:nvSpPr>
            <p:cNvPr id="62" name="Rectangle 15"/>
            <p:cNvSpPr>
              <a:spLocks noChangeArrowheads="1"/>
            </p:cNvSpPr>
            <p:nvPr/>
          </p:nvSpPr>
          <p:spPr bwMode="auto">
            <a:xfrm>
              <a:off x="1963" y="2661"/>
              <a:ext cx="461" cy="316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2800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1502" y="2661"/>
              <a:ext cx="461" cy="316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2800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1042" y="2661"/>
              <a:ext cx="460" cy="316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2800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581" y="2661"/>
              <a:ext cx="461" cy="316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2800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1963" y="2362"/>
              <a:ext cx="461" cy="299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2800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1502" y="2362"/>
              <a:ext cx="461" cy="299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2800" baseline="-25000"/>
                <a:t>1</a:t>
              </a: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1042" y="2362"/>
              <a:ext cx="460" cy="299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2800" baseline="-25000"/>
                <a:t>1</a:t>
              </a: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581" y="2362"/>
              <a:ext cx="461" cy="299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2800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0" name="Line 23"/>
            <p:cNvSpPr>
              <a:spLocks noChangeShapeType="1"/>
            </p:cNvSpPr>
            <p:nvPr/>
          </p:nvSpPr>
          <p:spPr bwMode="auto">
            <a:xfrm>
              <a:off x="581" y="2362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24"/>
            <p:cNvSpPr>
              <a:spLocks noChangeShapeType="1"/>
            </p:cNvSpPr>
            <p:nvPr/>
          </p:nvSpPr>
          <p:spPr bwMode="auto">
            <a:xfrm>
              <a:off x="581" y="2661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25"/>
            <p:cNvSpPr>
              <a:spLocks noChangeShapeType="1"/>
            </p:cNvSpPr>
            <p:nvPr/>
          </p:nvSpPr>
          <p:spPr bwMode="auto">
            <a:xfrm>
              <a:off x="581" y="2977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26"/>
            <p:cNvSpPr>
              <a:spLocks noChangeShapeType="1"/>
            </p:cNvSpPr>
            <p:nvPr/>
          </p:nvSpPr>
          <p:spPr bwMode="auto">
            <a:xfrm>
              <a:off x="581" y="3294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27"/>
            <p:cNvSpPr>
              <a:spLocks noChangeShapeType="1"/>
            </p:cNvSpPr>
            <p:nvPr/>
          </p:nvSpPr>
          <p:spPr bwMode="auto">
            <a:xfrm>
              <a:off x="581" y="3610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28"/>
            <p:cNvSpPr>
              <a:spLocks noChangeShapeType="1"/>
            </p:cNvSpPr>
            <p:nvPr/>
          </p:nvSpPr>
          <p:spPr bwMode="auto">
            <a:xfrm>
              <a:off x="581" y="2362"/>
              <a:ext cx="0" cy="12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29"/>
            <p:cNvSpPr>
              <a:spLocks noChangeShapeType="1"/>
            </p:cNvSpPr>
            <p:nvPr/>
          </p:nvSpPr>
          <p:spPr bwMode="auto">
            <a:xfrm>
              <a:off x="1042" y="2362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0"/>
            <p:cNvSpPr>
              <a:spLocks noChangeShapeType="1"/>
            </p:cNvSpPr>
            <p:nvPr/>
          </p:nvSpPr>
          <p:spPr bwMode="auto">
            <a:xfrm>
              <a:off x="1502" y="2362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1"/>
            <p:cNvSpPr>
              <a:spLocks noChangeShapeType="1"/>
            </p:cNvSpPr>
            <p:nvPr/>
          </p:nvSpPr>
          <p:spPr bwMode="auto">
            <a:xfrm>
              <a:off x="1963" y="2362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2"/>
            <p:cNvSpPr>
              <a:spLocks noChangeShapeType="1"/>
            </p:cNvSpPr>
            <p:nvPr/>
          </p:nvSpPr>
          <p:spPr bwMode="auto">
            <a:xfrm>
              <a:off x="2424" y="2362"/>
              <a:ext cx="0" cy="12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Text Box 33"/>
            <p:cNvSpPr txBox="1">
              <a:spLocks noChangeArrowheads="1"/>
            </p:cNvSpPr>
            <p:nvPr/>
          </p:nvSpPr>
          <p:spPr bwMode="auto">
            <a:xfrm>
              <a:off x="576" y="2160"/>
              <a:ext cx="18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>
                  <a:solidFill>
                    <a:srgbClr val="3333FF"/>
                  </a:solidFill>
                </a:rPr>
                <a:t>  00        01       11       10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307" y="2410"/>
              <a:ext cx="317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rgbClr val="3333FF"/>
                  </a:solidFill>
                </a:rPr>
                <a:t>00</a:t>
              </a:r>
            </a:p>
            <a:p>
              <a:pPr algn="ctr" eaLnBrk="0" hangingPunct="0"/>
              <a:endParaRPr lang="en-US" sz="1400" dirty="0">
                <a:solidFill>
                  <a:srgbClr val="3333FF"/>
                </a:solidFill>
              </a:endParaRPr>
            </a:p>
            <a:p>
              <a:pPr algn="ctr" eaLnBrk="0" hangingPunct="0"/>
              <a:r>
                <a:rPr lang="en-US" sz="2000" dirty="0">
                  <a:solidFill>
                    <a:srgbClr val="3333FF"/>
                  </a:solidFill>
                </a:rPr>
                <a:t>01</a:t>
              </a:r>
            </a:p>
          </p:txBody>
        </p:sp>
        <p:sp>
          <p:nvSpPr>
            <p:cNvPr id="82" name="Text Box 35"/>
            <p:cNvSpPr txBox="1">
              <a:spLocks noChangeArrowheads="1"/>
            </p:cNvSpPr>
            <p:nvPr/>
          </p:nvSpPr>
          <p:spPr bwMode="auto">
            <a:xfrm>
              <a:off x="288" y="3034"/>
              <a:ext cx="317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3333FF"/>
                  </a:solidFill>
                </a:rPr>
                <a:t>11</a:t>
              </a:r>
            </a:p>
            <a:p>
              <a:pPr algn="ctr" eaLnBrk="0" hangingPunct="0"/>
              <a:endParaRPr lang="en-US" sz="1000">
                <a:solidFill>
                  <a:srgbClr val="3333FF"/>
                </a:solidFill>
              </a:endParaRPr>
            </a:p>
            <a:p>
              <a:pPr algn="ctr" eaLnBrk="0" hangingPunct="0"/>
              <a:r>
                <a:rPr lang="en-US" sz="2000">
                  <a:solidFill>
                    <a:srgbClr val="3333FF"/>
                  </a:solidFill>
                </a:rPr>
                <a:t>10</a:t>
              </a:r>
            </a:p>
          </p:txBody>
        </p:sp>
      </p:grpSp>
      <p:sp>
        <p:nvSpPr>
          <p:cNvPr id="83" name="Rectangle 36"/>
          <p:cNvSpPr>
            <a:spLocks noChangeArrowheads="1"/>
          </p:cNvSpPr>
          <p:nvPr/>
        </p:nvSpPr>
        <p:spPr bwMode="auto">
          <a:xfrm>
            <a:off x="1066800" y="4800600"/>
            <a:ext cx="2514600" cy="381000"/>
          </a:xfrm>
          <a:prstGeom prst="rect">
            <a:avLst/>
          </a:prstGeom>
          <a:noFill/>
          <a:ln w="38100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4" name="AutoShape 48"/>
          <p:cNvCxnSpPr>
            <a:cxnSpLocks noChangeShapeType="1"/>
            <a:stCxn id="83" idx="3"/>
            <a:endCxn id="85" idx="1"/>
          </p:cNvCxnSpPr>
          <p:nvPr/>
        </p:nvCxnSpPr>
        <p:spPr bwMode="auto">
          <a:xfrm>
            <a:off x="3581400" y="4991100"/>
            <a:ext cx="1447800" cy="433397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3333FF"/>
            </a:solidFill>
            <a:miter lim="800000"/>
            <a:headEnd/>
            <a:tailEnd type="triangle" w="med" len="med"/>
          </a:ln>
        </p:spPr>
      </p:cxnSp>
      <p:sp>
        <p:nvSpPr>
          <p:cNvPr id="85" name="Text Box 49"/>
          <p:cNvSpPr txBox="1">
            <a:spLocks noChangeArrowheads="1"/>
          </p:cNvSpPr>
          <p:nvPr/>
        </p:nvSpPr>
        <p:spPr bwMode="auto">
          <a:xfrm>
            <a:off x="5029200" y="4705350"/>
            <a:ext cx="3329014" cy="1438294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>
                <a:solidFill>
                  <a:srgbClr val="3333FF"/>
                </a:solidFill>
              </a:rPr>
              <a:t>w x y z</a:t>
            </a:r>
            <a:r>
              <a:rPr lang="en-US" sz="1400" dirty="0"/>
              <a:t>  </a:t>
            </a:r>
            <a:r>
              <a:rPr lang="en-US" sz="1400" dirty="0" err="1"/>
              <a:t>Perhatikan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yang</a:t>
            </a:r>
          </a:p>
          <a:p>
            <a:pPr eaLnBrk="0" hangingPunct="0"/>
            <a:r>
              <a:rPr lang="en-US" sz="1400" dirty="0"/>
              <a:t> 1 1 0 0  </a:t>
            </a:r>
            <a:r>
              <a:rPr lang="en-US" sz="1400" dirty="0" err="1"/>
              <a:t>angkanya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endParaRPr lang="en-US" sz="1400" dirty="0"/>
          </a:p>
          <a:p>
            <a:pPr eaLnBrk="0" hangingPunct="0"/>
            <a:r>
              <a:rPr lang="en-US" sz="1400" dirty="0"/>
              <a:t> 1 1 0 1  </a:t>
            </a:r>
            <a:r>
              <a:rPr lang="en-US" sz="1400" dirty="0" err="1"/>
              <a:t>tu</a:t>
            </a:r>
            <a:r>
              <a:rPr lang="en-US" sz="1400" dirty="0"/>
              <a:t> </a:t>
            </a:r>
            <a:r>
              <a:rPr lang="en-US" sz="1400" dirty="0" err="1"/>
              <a:t>kolom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kolom</a:t>
            </a:r>
            <a:r>
              <a:rPr lang="en-US" sz="1400" dirty="0"/>
              <a:t>-w</a:t>
            </a:r>
          </a:p>
          <a:p>
            <a:pPr eaLnBrk="0" hangingPunct="0"/>
            <a:r>
              <a:rPr lang="en-US" sz="1400" dirty="0"/>
              <a:t> 1 1 1 1 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kolom</a:t>
            </a:r>
            <a:r>
              <a:rPr lang="en-US" sz="1400" dirty="0"/>
              <a:t> x. </a:t>
            </a:r>
            <a:r>
              <a:rPr lang="en-US" sz="1400" dirty="0" err="1"/>
              <a:t>Jadi</a:t>
            </a:r>
            <a:r>
              <a:rPr lang="en-US" sz="1400" dirty="0"/>
              <a:t> </a:t>
            </a:r>
            <a:r>
              <a:rPr lang="en-US" sz="1400" dirty="0" err="1"/>
              <a:t>hasilnya</a:t>
            </a:r>
            <a:endParaRPr lang="en-US" sz="1400" dirty="0"/>
          </a:p>
          <a:p>
            <a:pPr eaLnBrk="0" hangingPunct="0"/>
            <a:r>
              <a:rPr lang="en-US" sz="1400" dirty="0"/>
              <a:t> 1 1 1 0  </a:t>
            </a:r>
            <a:r>
              <a:rPr lang="en-US" sz="1400" dirty="0" err="1"/>
              <a:t>adalah</a:t>
            </a:r>
            <a:r>
              <a:rPr lang="en-US" sz="1400" dirty="0"/>
              <a:t>   </a:t>
            </a:r>
            <a:r>
              <a:rPr lang="en-US" sz="1400" dirty="0">
                <a:solidFill>
                  <a:srgbClr val="FF0000"/>
                </a:solidFill>
              </a:rPr>
              <a:t>w x</a:t>
            </a:r>
          </a:p>
          <a:p>
            <a:pPr eaLnBrk="0" hangingPunct="0"/>
            <a:r>
              <a:rPr lang="en-US" sz="1400" dirty="0"/>
              <a:t> </a:t>
            </a:r>
            <a:r>
              <a:rPr lang="en-US" sz="1400" dirty="0">
                <a:solidFill>
                  <a:srgbClr val="3333FF"/>
                </a:solidFill>
              </a:rPr>
              <a:t>1 1</a:t>
            </a:r>
          </a:p>
        </p:txBody>
      </p:sp>
      <p:cxnSp>
        <p:nvCxnSpPr>
          <p:cNvPr id="86" name="AutoShape 51"/>
          <p:cNvCxnSpPr>
            <a:cxnSpLocks noChangeShapeType="1"/>
            <a:stCxn id="88" idx="3"/>
            <a:endCxn id="87" idx="1"/>
          </p:cNvCxnSpPr>
          <p:nvPr/>
        </p:nvCxnSpPr>
        <p:spPr bwMode="auto">
          <a:xfrm flipV="1">
            <a:off x="2971800" y="3814766"/>
            <a:ext cx="2514600" cy="185734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3333FF"/>
            </a:solidFill>
            <a:miter lim="800000"/>
            <a:headEnd/>
            <a:tailEnd type="triangle" w="med" len="med"/>
          </a:ln>
        </p:spPr>
      </p:cxnSp>
      <p:sp>
        <p:nvSpPr>
          <p:cNvPr id="87" name="Text Box 52"/>
          <p:cNvSpPr txBox="1">
            <a:spLocks noChangeArrowheads="1"/>
          </p:cNvSpPr>
          <p:nvPr/>
        </p:nvSpPr>
        <p:spPr bwMode="auto">
          <a:xfrm>
            <a:off x="5486400" y="3200400"/>
            <a:ext cx="3086128" cy="122873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 marL="673100" indent="-673100" eaLnBrk="0" hangingPunct="0"/>
            <a:r>
              <a:rPr lang="en-US" sz="1400" dirty="0">
                <a:solidFill>
                  <a:srgbClr val="3333FF"/>
                </a:solidFill>
              </a:rPr>
              <a:t>w x y z</a:t>
            </a:r>
            <a:r>
              <a:rPr lang="en-US" sz="1400" dirty="0"/>
              <a:t>  </a:t>
            </a:r>
            <a:r>
              <a:rPr lang="en-US" sz="1400" dirty="0" err="1"/>
              <a:t>Perhatikan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yang</a:t>
            </a:r>
          </a:p>
          <a:p>
            <a:pPr marL="673100" indent="-673100" eaLnBrk="0" hangingPunct="0"/>
            <a:r>
              <a:rPr lang="en-US" sz="1400" dirty="0"/>
              <a:t> 0 0 0 1  </a:t>
            </a:r>
            <a:r>
              <a:rPr lang="en-US" sz="1400" dirty="0" err="1"/>
              <a:t>angkanya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 smtClean="0"/>
              <a:t>dalam</a:t>
            </a:r>
            <a:endParaRPr lang="en-US" sz="1400" dirty="0"/>
          </a:p>
          <a:p>
            <a:pPr marL="673100" indent="-673100" eaLnBrk="0" hangingPunct="0"/>
            <a:r>
              <a:rPr lang="en-US" sz="1400" dirty="0"/>
              <a:t> 0 0 1 1  </a:t>
            </a:r>
            <a:r>
              <a:rPr lang="en-US" sz="1400" dirty="0" err="1" smtClean="0"/>
              <a:t>satu</a:t>
            </a:r>
            <a:r>
              <a:rPr lang="en-US" sz="1400" dirty="0" smtClean="0"/>
              <a:t> </a:t>
            </a:r>
            <a:r>
              <a:rPr lang="en-US" sz="1400" dirty="0" err="1"/>
              <a:t>kolom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kolom</a:t>
            </a:r>
            <a:r>
              <a:rPr lang="en-US" sz="1400" dirty="0"/>
              <a:t>-w</a:t>
            </a:r>
          </a:p>
          <a:p>
            <a:pPr marL="673100" indent="-673100" eaLnBrk="0" hangingPunct="0"/>
            <a:r>
              <a:rPr lang="en-US" sz="1400" dirty="0"/>
              <a:t> </a:t>
            </a:r>
            <a:r>
              <a:rPr lang="en-US" sz="1400" dirty="0">
                <a:solidFill>
                  <a:srgbClr val="3333FF"/>
                </a:solidFill>
              </a:rPr>
              <a:t>0 0  - 1</a:t>
            </a:r>
            <a:r>
              <a:rPr lang="en-US" sz="1400" dirty="0"/>
              <a:t>  </a:t>
            </a:r>
            <a:r>
              <a:rPr lang="en-US" sz="1400" dirty="0" err="1"/>
              <a:t>kolom</a:t>
            </a:r>
            <a:r>
              <a:rPr lang="en-US" sz="1400" dirty="0"/>
              <a:t> x,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kolom</a:t>
            </a:r>
            <a:r>
              <a:rPr lang="en-US" sz="1400" dirty="0"/>
              <a:t> z. </a:t>
            </a:r>
            <a:r>
              <a:rPr lang="en-US" sz="1400" dirty="0" err="1"/>
              <a:t>Jadi</a:t>
            </a:r>
            <a:r>
              <a:rPr lang="en-US" sz="1400" dirty="0"/>
              <a:t>  </a:t>
            </a:r>
            <a:r>
              <a:rPr lang="en-US" sz="1400" dirty="0" err="1"/>
              <a:t>hasilnya</a:t>
            </a:r>
            <a:r>
              <a:rPr lang="en-US" sz="1400" dirty="0"/>
              <a:t>  </a:t>
            </a:r>
            <a:r>
              <a:rPr lang="en-US" sz="1400" dirty="0" err="1"/>
              <a:t>adalah</a:t>
            </a:r>
            <a:r>
              <a:rPr lang="en-US" sz="1400" dirty="0"/>
              <a:t>   </a:t>
            </a:r>
            <a:r>
              <a:rPr lang="en-US" sz="1400" dirty="0">
                <a:solidFill>
                  <a:srgbClr val="FF0000"/>
                </a:solidFill>
              </a:rPr>
              <a:t>w’ x’ z</a:t>
            </a:r>
            <a:endParaRPr lang="en-US" sz="1400" dirty="0">
              <a:solidFill>
                <a:srgbClr val="3333FF"/>
              </a:solidFill>
            </a:endParaRPr>
          </a:p>
        </p:txBody>
      </p:sp>
      <p:sp>
        <p:nvSpPr>
          <p:cNvPr id="88" name="Rectangle 50"/>
          <p:cNvSpPr>
            <a:spLocks noChangeArrowheads="1"/>
          </p:cNvSpPr>
          <p:nvPr/>
        </p:nvSpPr>
        <p:spPr bwMode="auto">
          <a:xfrm>
            <a:off x="1676400" y="3810000"/>
            <a:ext cx="1295400" cy="381000"/>
          </a:xfrm>
          <a:prstGeom prst="rect">
            <a:avLst/>
          </a:prstGeom>
          <a:noFill/>
          <a:ln w="38100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85720" y="3286124"/>
            <a:ext cx="838200" cy="609600"/>
            <a:chOff x="285720" y="3286124"/>
            <a:chExt cx="838200" cy="609600"/>
          </a:xfrm>
        </p:grpSpPr>
        <p:cxnSp>
          <p:nvCxnSpPr>
            <p:cNvPr id="90" name="AutoShape 201"/>
            <p:cNvCxnSpPr>
              <a:cxnSpLocks noChangeShapeType="1"/>
            </p:cNvCxnSpPr>
            <p:nvPr/>
          </p:nvCxnSpPr>
          <p:spPr bwMode="auto">
            <a:xfrm flipH="1" flipV="1">
              <a:off x="571472" y="3456296"/>
              <a:ext cx="304800" cy="290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91" name="Group 38"/>
            <p:cNvGrpSpPr/>
            <p:nvPr/>
          </p:nvGrpSpPr>
          <p:grpSpPr>
            <a:xfrm>
              <a:off x="285720" y="3286124"/>
              <a:ext cx="838200" cy="609600"/>
              <a:chOff x="5334000" y="1447800"/>
              <a:chExt cx="838200" cy="609600"/>
            </a:xfrm>
          </p:grpSpPr>
          <p:sp>
            <p:nvSpPr>
              <p:cNvPr id="92" name="Text Box 202"/>
              <p:cNvSpPr txBox="1">
                <a:spLocks noChangeArrowheads="1"/>
              </p:cNvSpPr>
              <p:nvPr/>
            </p:nvSpPr>
            <p:spPr bwMode="auto">
              <a:xfrm>
                <a:off x="5638800" y="1447800"/>
                <a:ext cx="5334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 err="1"/>
                  <a:t>yx</a:t>
                </a:r>
                <a:endParaRPr lang="en-US" sz="1600" dirty="0"/>
              </a:p>
            </p:txBody>
          </p:sp>
          <p:sp>
            <p:nvSpPr>
              <p:cNvPr id="93" name="Text Box 203"/>
              <p:cNvSpPr txBox="1">
                <a:spLocks noChangeArrowheads="1"/>
              </p:cNvSpPr>
              <p:nvPr/>
            </p:nvSpPr>
            <p:spPr bwMode="auto">
              <a:xfrm>
                <a:off x="5334000" y="1720850"/>
                <a:ext cx="5334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 err="1"/>
                  <a:t>wx</a:t>
                </a:r>
                <a:endParaRPr lang="en-US" sz="16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utoUpdateAnimBg="0"/>
      <p:bldP spid="83" grpId="0" animBg="1"/>
      <p:bldP spid="85" grpId="0" animBg="1" autoUpdateAnimBg="0"/>
      <p:bldP spid="87" grpId="0" animBg="1" autoUpdateAnimBg="0"/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4701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Teknik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Minimasi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Karnaugh</a:t>
            </a:r>
            <a:r>
              <a:rPr lang="en-US" sz="3000" b="1" dirty="0" smtClean="0"/>
              <a:t> Map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48" name="Text Box 36"/>
          <p:cNvSpPr txBox="1">
            <a:spLocks noChangeArrowheads="1"/>
          </p:cNvSpPr>
          <p:nvPr/>
        </p:nvSpPr>
        <p:spPr bwMode="auto">
          <a:xfrm>
            <a:off x="685800" y="1598606"/>
            <a:ext cx="7924800" cy="973138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algn="just">
              <a:spcBef>
                <a:spcPct val="50000"/>
              </a:spcBef>
              <a:tabLst>
                <a:tab pos="7429500" algn="l"/>
              </a:tabLst>
            </a:pPr>
            <a:r>
              <a:rPr lang="en-US"/>
              <a:t>Bentuklah  </a:t>
            </a:r>
            <a:r>
              <a:rPr lang="en-US">
                <a:solidFill>
                  <a:srgbClr val="3333FF"/>
                </a:solidFill>
              </a:rPr>
              <a:t>PERSEGI PANJANG</a:t>
            </a:r>
            <a:r>
              <a:rPr lang="en-US"/>
              <a:t> sedemikian sehingga </a:t>
            </a:r>
            <a:r>
              <a:rPr lang="en-US">
                <a:solidFill>
                  <a:srgbClr val="3333FF"/>
                </a:solidFill>
              </a:rPr>
              <a:t>mencakup sebanyak-banyaknya angka-1</a:t>
            </a:r>
            <a:r>
              <a:rPr lang="en-US"/>
              <a:t>, Tapiii </a:t>
            </a:r>
            <a:r>
              <a:rPr lang="en-US" i="1"/>
              <a:t>jumlah angka-1</a:t>
            </a:r>
            <a:r>
              <a:rPr lang="en-US"/>
              <a:t> nya harus  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 baseline="30000">
                <a:solidFill>
                  <a:srgbClr val="FF0000"/>
                </a:solidFill>
              </a:rPr>
              <a:t>n</a:t>
            </a:r>
            <a:r>
              <a:rPr lang="en-US"/>
              <a:t> , seperti  </a:t>
            </a:r>
            <a:r>
              <a:rPr lang="en-US">
                <a:solidFill>
                  <a:srgbClr val="FF0000"/>
                </a:solidFill>
              </a:rPr>
              <a:t>1, 2, 4, 8, 16, 32,</a:t>
            </a:r>
            <a:r>
              <a:rPr lang="en-US"/>
              <a:t> dan seterusnya.</a:t>
            </a:r>
          </a:p>
        </p:txBody>
      </p:sp>
      <p:grpSp>
        <p:nvGrpSpPr>
          <p:cNvPr id="49" name="Group 88"/>
          <p:cNvGrpSpPr>
            <a:grpSpLocks/>
          </p:cNvGrpSpPr>
          <p:nvPr/>
        </p:nvGrpSpPr>
        <p:grpSpPr bwMode="auto">
          <a:xfrm>
            <a:off x="304800" y="2667000"/>
            <a:ext cx="3619500" cy="3276600"/>
            <a:chOff x="192" y="1824"/>
            <a:chExt cx="2280" cy="2064"/>
          </a:xfrm>
        </p:grpSpPr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1958" y="3456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1497" y="3456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1037" y="3456"/>
              <a:ext cx="460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576" y="3456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1958" y="3024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1497" y="3024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89" name="Rectangle 52"/>
            <p:cNvSpPr>
              <a:spLocks noChangeArrowheads="1"/>
            </p:cNvSpPr>
            <p:nvPr/>
          </p:nvSpPr>
          <p:spPr bwMode="auto">
            <a:xfrm>
              <a:off x="1037" y="3024"/>
              <a:ext cx="460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91" name="Rectangle 53"/>
            <p:cNvSpPr>
              <a:spLocks noChangeArrowheads="1"/>
            </p:cNvSpPr>
            <p:nvPr/>
          </p:nvSpPr>
          <p:spPr bwMode="auto">
            <a:xfrm>
              <a:off x="576" y="3024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94" name="Rectangle 54"/>
            <p:cNvSpPr>
              <a:spLocks noChangeArrowheads="1"/>
            </p:cNvSpPr>
            <p:nvPr/>
          </p:nvSpPr>
          <p:spPr bwMode="auto">
            <a:xfrm>
              <a:off x="1958" y="2592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3200"/>
                <a:t> 1</a:t>
              </a:r>
            </a:p>
          </p:txBody>
        </p:sp>
        <p:sp>
          <p:nvSpPr>
            <p:cNvPr id="95" name="Rectangle 55"/>
            <p:cNvSpPr>
              <a:spLocks noChangeArrowheads="1"/>
            </p:cNvSpPr>
            <p:nvPr/>
          </p:nvSpPr>
          <p:spPr bwMode="auto">
            <a:xfrm>
              <a:off x="1497" y="2592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3200"/>
                <a:t>1 </a:t>
              </a:r>
            </a:p>
          </p:txBody>
        </p:sp>
        <p:sp>
          <p:nvSpPr>
            <p:cNvPr id="96" name="Rectangle 56"/>
            <p:cNvSpPr>
              <a:spLocks noChangeArrowheads="1"/>
            </p:cNvSpPr>
            <p:nvPr/>
          </p:nvSpPr>
          <p:spPr bwMode="auto">
            <a:xfrm>
              <a:off x="1037" y="2592"/>
              <a:ext cx="460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3200"/>
                <a:t>1 </a:t>
              </a:r>
            </a:p>
          </p:txBody>
        </p:sp>
        <p:sp>
          <p:nvSpPr>
            <p:cNvPr id="97" name="Rectangle 57"/>
            <p:cNvSpPr>
              <a:spLocks noChangeArrowheads="1"/>
            </p:cNvSpPr>
            <p:nvPr/>
          </p:nvSpPr>
          <p:spPr bwMode="auto">
            <a:xfrm>
              <a:off x="576" y="2592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98" name="Rectangle 58"/>
            <p:cNvSpPr>
              <a:spLocks noChangeArrowheads="1"/>
            </p:cNvSpPr>
            <p:nvPr/>
          </p:nvSpPr>
          <p:spPr bwMode="auto">
            <a:xfrm>
              <a:off x="1958" y="2160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99" name="Rectangle 59"/>
            <p:cNvSpPr>
              <a:spLocks noChangeArrowheads="1"/>
            </p:cNvSpPr>
            <p:nvPr/>
          </p:nvSpPr>
          <p:spPr bwMode="auto">
            <a:xfrm>
              <a:off x="1497" y="2160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100" name="Rectangle 60"/>
            <p:cNvSpPr>
              <a:spLocks noChangeArrowheads="1"/>
            </p:cNvSpPr>
            <p:nvPr/>
          </p:nvSpPr>
          <p:spPr bwMode="auto">
            <a:xfrm>
              <a:off x="1037" y="2160"/>
              <a:ext cx="460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101" name="Rectangle 61"/>
            <p:cNvSpPr>
              <a:spLocks noChangeArrowheads="1"/>
            </p:cNvSpPr>
            <p:nvPr/>
          </p:nvSpPr>
          <p:spPr bwMode="auto">
            <a:xfrm>
              <a:off x="576" y="2160"/>
              <a:ext cx="461" cy="432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 </a:t>
              </a:r>
            </a:p>
          </p:txBody>
        </p:sp>
        <p:sp>
          <p:nvSpPr>
            <p:cNvPr id="102" name="Line 62"/>
            <p:cNvSpPr>
              <a:spLocks noChangeShapeType="1"/>
            </p:cNvSpPr>
            <p:nvPr/>
          </p:nvSpPr>
          <p:spPr bwMode="auto">
            <a:xfrm>
              <a:off x="576" y="2160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63"/>
            <p:cNvSpPr>
              <a:spLocks noChangeShapeType="1"/>
            </p:cNvSpPr>
            <p:nvPr/>
          </p:nvSpPr>
          <p:spPr bwMode="auto">
            <a:xfrm>
              <a:off x="576" y="2592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64"/>
            <p:cNvSpPr>
              <a:spLocks noChangeShapeType="1"/>
            </p:cNvSpPr>
            <p:nvPr/>
          </p:nvSpPr>
          <p:spPr bwMode="auto">
            <a:xfrm>
              <a:off x="576" y="3024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65"/>
            <p:cNvSpPr>
              <a:spLocks noChangeShapeType="1"/>
            </p:cNvSpPr>
            <p:nvPr/>
          </p:nvSpPr>
          <p:spPr bwMode="auto">
            <a:xfrm>
              <a:off x="576" y="3456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66"/>
            <p:cNvSpPr>
              <a:spLocks noChangeShapeType="1"/>
            </p:cNvSpPr>
            <p:nvPr/>
          </p:nvSpPr>
          <p:spPr bwMode="auto">
            <a:xfrm>
              <a:off x="576" y="388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67"/>
            <p:cNvSpPr>
              <a:spLocks noChangeShapeType="1"/>
            </p:cNvSpPr>
            <p:nvPr/>
          </p:nvSpPr>
          <p:spPr bwMode="auto">
            <a:xfrm>
              <a:off x="576" y="2160"/>
              <a:ext cx="0" cy="17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68"/>
            <p:cNvSpPr>
              <a:spLocks noChangeShapeType="1"/>
            </p:cNvSpPr>
            <p:nvPr/>
          </p:nvSpPr>
          <p:spPr bwMode="auto">
            <a:xfrm>
              <a:off x="1037" y="216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69"/>
            <p:cNvSpPr>
              <a:spLocks noChangeShapeType="1"/>
            </p:cNvSpPr>
            <p:nvPr/>
          </p:nvSpPr>
          <p:spPr bwMode="auto">
            <a:xfrm>
              <a:off x="1497" y="216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70"/>
            <p:cNvSpPr>
              <a:spLocks noChangeShapeType="1"/>
            </p:cNvSpPr>
            <p:nvPr/>
          </p:nvSpPr>
          <p:spPr bwMode="auto">
            <a:xfrm>
              <a:off x="1958" y="216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71"/>
            <p:cNvSpPr>
              <a:spLocks noChangeShapeType="1"/>
            </p:cNvSpPr>
            <p:nvPr/>
          </p:nvSpPr>
          <p:spPr bwMode="auto">
            <a:xfrm>
              <a:off x="2419" y="2160"/>
              <a:ext cx="0" cy="17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Text Box 72"/>
            <p:cNvSpPr txBox="1">
              <a:spLocks noChangeArrowheads="1"/>
            </p:cNvSpPr>
            <p:nvPr/>
          </p:nvSpPr>
          <p:spPr bwMode="auto">
            <a:xfrm>
              <a:off x="576" y="1910"/>
              <a:ext cx="18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3333FF"/>
                  </a:solidFill>
                </a:rPr>
                <a:t>  00        01       11       10</a:t>
              </a:r>
            </a:p>
          </p:txBody>
        </p:sp>
        <p:sp>
          <p:nvSpPr>
            <p:cNvPr id="113" name="Text Box 73"/>
            <p:cNvSpPr txBox="1">
              <a:spLocks noChangeArrowheads="1"/>
            </p:cNvSpPr>
            <p:nvPr/>
          </p:nvSpPr>
          <p:spPr bwMode="auto">
            <a:xfrm>
              <a:off x="307" y="2304"/>
              <a:ext cx="317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3333FF"/>
                  </a:solidFill>
                </a:rPr>
                <a:t>00</a:t>
              </a:r>
            </a:p>
            <a:p>
              <a:pPr algn="ctr" eaLnBrk="0" hangingPunct="0"/>
              <a:endParaRPr lang="en-US">
                <a:solidFill>
                  <a:srgbClr val="3333FF"/>
                </a:solidFill>
              </a:endParaRPr>
            </a:p>
            <a:p>
              <a:pPr algn="ctr" eaLnBrk="0" hangingPunct="0"/>
              <a:r>
                <a:rPr lang="en-US">
                  <a:solidFill>
                    <a:srgbClr val="3333FF"/>
                  </a:solidFill>
                </a:rPr>
                <a:t>01</a:t>
              </a:r>
            </a:p>
          </p:txBody>
        </p:sp>
        <p:cxnSp>
          <p:nvCxnSpPr>
            <p:cNvPr id="114" name="AutoShape 75"/>
            <p:cNvCxnSpPr>
              <a:cxnSpLocks noChangeShapeType="1"/>
            </p:cNvCxnSpPr>
            <p:nvPr/>
          </p:nvCxnSpPr>
          <p:spPr bwMode="auto">
            <a:xfrm flipH="1" flipV="1">
              <a:off x="384" y="1968"/>
              <a:ext cx="192" cy="1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5" name="Text Box 76"/>
            <p:cNvSpPr txBox="1">
              <a:spLocks noChangeArrowheads="1"/>
            </p:cNvSpPr>
            <p:nvPr/>
          </p:nvSpPr>
          <p:spPr bwMode="auto">
            <a:xfrm>
              <a:off x="384" y="1824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yz</a:t>
              </a:r>
            </a:p>
          </p:txBody>
        </p:sp>
        <p:sp>
          <p:nvSpPr>
            <p:cNvPr id="116" name="Text Box 77"/>
            <p:cNvSpPr txBox="1">
              <a:spLocks noChangeArrowheads="1"/>
            </p:cNvSpPr>
            <p:nvPr/>
          </p:nvSpPr>
          <p:spPr bwMode="auto">
            <a:xfrm>
              <a:off x="192" y="1996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wx</a:t>
              </a:r>
            </a:p>
          </p:txBody>
        </p:sp>
        <p:sp>
          <p:nvSpPr>
            <p:cNvPr id="117" name="Text Box 79"/>
            <p:cNvSpPr txBox="1">
              <a:spLocks noChangeArrowheads="1"/>
            </p:cNvSpPr>
            <p:nvPr/>
          </p:nvSpPr>
          <p:spPr bwMode="auto">
            <a:xfrm>
              <a:off x="288" y="3168"/>
              <a:ext cx="317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3333FF"/>
                  </a:solidFill>
                </a:rPr>
                <a:t>11</a:t>
              </a:r>
            </a:p>
            <a:p>
              <a:pPr algn="ctr" eaLnBrk="0" hangingPunct="0"/>
              <a:endParaRPr lang="en-US">
                <a:solidFill>
                  <a:srgbClr val="3333FF"/>
                </a:solidFill>
              </a:endParaRPr>
            </a:p>
            <a:p>
              <a:pPr algn="ctr" eaLnBrk="0" hangingPunct="0"/>
              <a:r>
                <a:rPr lang="en-US">
                  <a:solidFill>
                    <a:srgbClr val="3333FF"/>
                  </a:solidFill>
                </a:rPr>
                <a:t>10</a:t>
              </a:r>
            </a:p>
          </p:txBody>
        </p:sp>
      </p:grpSp>
      <p:sp>
        <p:nvSpPr>
          <p:cNvPr id="118" name="Text Box 83"/>
          <p:cNvSpPr txBox="1">
            <a:spLocks noChangeArrowheads="1"/>
          </p:cNvSpPr>
          <p:nvPr/>
        </p:nvSpPr>
        <p:spPr bwMode="auto">
          <a:xfrm>
            <a:off x="5257800" y="2895600"/>
            <a:ext cx="1457340" cy="1201738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0   1   0   1</a:t>
            </a:r>
          </a:p>
          <a:p>
            <a:pPr>
              <a:spcBef>
                <a:spcPct val="50000"/>
              </a:spcBef>
            </a:pPr>
            <a:r>
              <a:rPr lang="en-US" dirty="0"/>
              <a:t>0   1   1   1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w’ </a:t>
            </a:r>
            <a:r>
              <a:rPr lang="id-ID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x        </a:t>
            </a:r>
            <a:r>
              <a:rPr lang="en-US" dirty="0">
                <a:solidFill>
                  <a:srgbClr val="FF0000"/>
                </a:solidFill>
              </a:rPr>
              <a:t>z</a:t>
            </a:r>
            <a:endParaRPr lang="en-US" dirty="0"/>
          </a:p>
        </p:txBody>
      </p:sp>
      <p:cxnSp>
        <p:nvCxnSpPr>
          <p:cNvPr id="119" name="AutoShape 85"/>
          <p:cNvCxnSpPr>
            <a:cxnSpLocks noChangeShapeType="1"/>
            <a:stCxn id="122" idx="0"/>
            <a:endCxn id="118" idx="1"/>
          </p:cNvCxnSpPr>
          <p:nvPr/>
        </p:nvCxnSpPr>
        <p:spPr bwMode="auto">
          <a:xfrm rot="5400000" flipH="1" flipV="1">
            <a:off x="3591322" y="2314973"/>
            <a:ext cx="484981" cy="2847975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120" name="Text Box 86"/>
          <p:cNvSpPr txBox="1">
            <a:spLocks noChangeArrowheads="1"/>
          </p:cNvSpPr>
          <p:nvPr/>
        </p:nvSpPr>
        <p:spPr bwMode="auto">
          <a:xfrm>
            <a:off x="5410200" y="4675188"/>
            <a:ext cx="1447816" cy="1201737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0   1   1   1</a:t>
            </a:r>
          </a:p>
          <a:p>
            <a:pPr>
              <a:spcBef>
                <a:spcPct val="50000"/>
              </a:spcBef>
            </a:pPr>
            <a:r>
              <a:rPr lang="en-US" dirty="0"/>
              <a:t>0   1   1   0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w’ </a:t>
            </a:r>
            <a:r>
              <a:rPr lang="id-ID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x   </a:t>
            </a:r>
            <a:r>
              <a:rPr lang="en-US" dirty="0">
                <a:solidFill>
                  <a:srgbClr val="FF0000"/>
                </a:solidFill>
              </a:rPr>
              <a:t>y</a:t>
            </a:r>
            <a:endParaRPr lang="en-US" dirty="0"/>
          </a:p>
        </p:txBody>
      </p:sp>
      <p:cxnSp>
        <p:nvCxnSpPr>
          <p:cNvPr id="121" name="AutoShape 87"/>
          <p:cNvCxnSpPr>
            <a:cxnSpLocks noChangeShapeType="1"/>
            <a:stCxn id="123" idx="3"/>
            <a:endCxn id="120" idx="1"/>
          </p:cNvCxnSpPr>
          <p:nvPr/>
        </p:nvCxnSpPr>
        <p:spPr bwMode="auto">
          <a:xfrm>
            <a:off x="3829050" y="4229100"/>
            <a:ext cx="1581150" cy="1046957"/>
          </a:xfrm>
          <a:prstGeom prst="straightConnector1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</p:spPr>
      </p:cxnSp>
      <p:sp>
        <p:nvSpPr>
          <p:cNvPr id="122" name="AutoShape 78"/>
          <p:cNvSpPr>
            <a:spLocks noChangeArrowheads="1"/>
          </p:cNvSpPr>
          <p:nvPr/>
        </p:nvSpPr>
        <p:spPr bwMode="auto">
          <a:xfrm>
            <a:off x="1752600" y="3981450"/>
            <a:ext cx="131445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AutoShape 80"/>
          <p:cNvSpPr>
            <a:spLocks noChangeArrowheads="1"/>
          </p:cNvSpPr>
          <p:nvPr/>
        </p:nvSpPr>
        <p:spPr bwMode="auto">
          <a:xfrm>
            <a:off x="2514600" y="3962400"/>
            <a:ext cx="131445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 autoUpdateAnimBg="0"/>
      <p:bldP spid="118" grpId="0" animBg="1" autoUpdateAnimBg="0"/>
      <p:bldP spid="120" grpId="0" animBg="1" autoUpdateAnimBg="0"/>
      <p:bldP spid="122" grpId="0" animBg="1"/>
      <p:bldP spid="1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4701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Teknik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Minimasi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Karnaugh</a:t>
            </a:r>
            <a:r>
              <a:rPr lang="en-US" sz="3000" b="1" dirty="0" smtClean="0"/>
              <a:t> Map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graphicFrame>
        <p:nvGraphicFramePr>
          <p:cNvPr id="46" name="Group 3"/>
          <p:cNvGraphicFramePr>
            <a:graphicFrameLocks noGrp="1"/>
          </p:cNvGraphicFramePr>
          <p:nvPr/>
        </p:nvGraphicFramePr>
        <p:xfrm>
          <a:off x="914400" y="2359044"/>
          <a:ext cx="2925763" cy="2743200"/>
        </p:xfrm>
        <a:graphic>
          <a:graphicData uri="http://schemas.openxmlformats.org/drawingml/2006/table">
            <a:tbl>
              <a:tblPr/>
              <a:tblGrid>
                <a:gridCol w="731838"/>
                <a:gridCol w="730250"/>
                <a:gridCol w="731837"/>
                <a:gridCol w="731838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914400" y="1962169"/>
            <a:ext cx="300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3333FF"/>
                </a:solidFill>
              </a:rPr>
              <a:t>  00        01       11       10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87363" y="2587644"/>
            <a:ext cx="5032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>
                <a:solidFill>
                  <a:srgbClr val="3333FF"/>
                </a:solidFill>
              </a:rPr>
              <a:t>00</a:t>
            </a:r>
          </a:p>
          <a:p>
            <a:pPr algn="ctr" eaLnBrk="0" hangingPunct="0"/>
            <a:endParaRPr lang="en-US">
              <a:solidFill>
                <a:srgbClr val="3333FF"/>
              </a:solidFill>
            </a:endParaRPr>
          </a:p>
          <a:p>
            <a:pPr algn="ctr" eaLnBrk="0" hangingPunct="0"/>
            <a:r>
              <a:rPr lang="en-US">
                <a:solidFill>
                  <a:srgbClr val="3333FF"/>
                </a:solidFill>
              </a:rPr>
              <a:t>01</a:t>
            </a:r>
          </a:p>
        </p:txBody>
      </p:sp>
      <p:cxnSp>
        <p:nvCxnSpPr>
          <p:cNvPr id="50" name="AutoShape 32"/>
          <p:cNvCxnSpPr>
            <a:cxnSpLocks noChangeShapeType="1"/>
          </p:cNvCxnSpPr>
          <p:nvPr/>
        </p:nvCxnSpPr>
        <p:spPr bwMode="auto">
          <a:xfrm flipH="1" flipV="1">
            <a:off x="609600" y="2054244"/>
            <a:ext cx="304800" cy="290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Text Box 33"/>
          <p:cNvSpPr txBox="1">
            <a:spLocks noChangeArrowheads="1"/>
          </p:cNvSpPr>
          <p:nvPr/>
        </p:nvSpPr>
        <p:spPr bwMode="auto">
          <a:xfrm>
            <a:off x="609600" y="1825644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yz</a:t>
            </a:r>
          </a:p>
        </p:txBody>
      </p:sp>
      <p:sp>
        <p:nvSpPr>
          <p:cNvPr id="58" name="Text Box 34"/>
          <p:cNvSpPr txBox="1">
            <a:spLocks noChangeArrowheads="1"/>
          </p:cNvSpPr>
          <p:nvPr/>
        </p:nvSpPr>
        <p:spPr bwMode="auto">
          <a:xfrm>
            <a:off x="304800" y="2098694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wx</a:t>
            </a:r>
          </a:p>
        </p:txBody>
      </p:sp>
      <p:sp>
        <p:nvSpPr>
          <p:cNvPr id="59" name="AutoShape 35"/>
          <p:cNvSpPr>
            <a:spLocks noChangeArrowheads="1"/>
          </p:cNvSpPr>
          <p:nvPr/>
        </p:nvSpPr>
        <p:spPr bwMode="auto">
          <a:xfrm>
            <a:off x="1733550" y="3140094"/>
            <a:ext cx="1314450" cy="11239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36"/>
          <p:cNvSpPr txBox="1">
            <a:spLocks noChangeArrowheads="1"/>
          </p:cNvSpPr>
          <p:nvPr/>
        </p:nvSpPr>
        <p:spPr bwMode="auto">
          <a:xfrm>
            <a:off x="457200" y="3959244"/>
            <a:ext cx="5032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>
                <a:solidFill>
                  <a:srgbClr val="3333FF"/>
                </a:solidFill>
              </a:rPr>
              <a:t>11</a:t>
            </a:r>
          </a:p>
          <a:p>
            <a:pPr algn="ctr" eaLnBrk="0" hangingPunct="0"/>
            <a:endParaRPr lang="en-US">
              <a:solidFill>
                <a:srgbClr val="3333FF"/>
              </a:solidFill>
            </a:endParaRPr>
          </a:p>
          <a:p>
            <a:pPr algn="ctr" eaLnBrk="0" hangingPunct="0"/>
            <a:r>
              <a:rPr lang="en-US">
                <a:solidFill>
                  <a:srgbClr val="3333FF"/>
                </a:solidFill>
              </a:rPr>
              <a:t>10</a:t>
            </a:r>
          </a:p>
        </p:txBody>
      </p:sp>
      <p:sp>
        <p:nvSpPr>
          <p:cNvPr id="61" name="AutoShape 37"/>
          <p:cNvSpPr>
            <a:spLocks noChangeArrowheads="1"/>
          </p:cNvSpPr>
          <p:nvPr/>
        </p:nvSpPr>
        <p:spPr bwMode="auto">
          <a:xfrm>
            <a:off x="2495550" y="3121044"/>
            <a:ext cx="131445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5257800" y="1673244"/>
            <a:ext cx="1295400" cy="2027238"/>
            <a:chOff x="5257800" y="1673244"/>
            <a:chExt cx="1295400" cy="2027238"/>
          </a:xfrm>
        </p:grpSpPr>
        <p:sp>
          <p:nvSpPr>
            <p:cNvPr id="63" name="Rectangle 43"/>
            <p:cNvSpPr>
              <a:spLocks noChangeArrowheads="1"/>
            </p:cNvSpPr>
            <p:nvPr/>
          </p:nvSpPr>
          <p:spPr bwMode="auto">
            <a:xfrm>
              <a:off x="6172200" y="1749444"/>
              <a:ext cx="228600" cy="167640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42"/>
            <p:cNvSpPr>
              <a:spLocks noChangeArrowheads="1"/>
            </p:cNvSpPr>
            <p:nvPr/>
          </p:nvSpPr>
          <p:spPr bwMode="auto">
            <a:xfrm>
              <a:off x="5562600" y="1749444"/>
              <a:ext cx="228600" cy="167640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38"/>
            <p:cNvSpPr txBox="1">
              <a:spLocks noChangeArrowheads="1"/>
            </p:cNvSpPr>
            <p:nvPr/>
          </p:nvSpPr>
          <p:spPr bwMode="auto">
            <a:xfrm>
              <a:off x="5257800" y="1673244"/>
              <a:ext cx="1295400" cy="2027238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0   1   0   1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0   1   1   1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1   1   0   1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1   1   1   1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</a:rPr>
                <a:t>     </a:t>
              </a:r>
              <a:r>
                <a:rPr lang="id-ID" dirty="0" smtClean="0">
                  <a:solidFill>
                    <a:srgbClr val="FF0000"/>
                  </a:solidFill>
                </a:rPr>
                <a:t>x</a:t>
              </a:r>
              <a:r>
                <a:rPr lang="en-US" dirty="0" smtClean="0">
                  <a:solidFill>
                    <a:srgbClr val="FF0000"/>
                  </a:solidFill>
                </a:rPr>
                <a:t>        </a:t>
              </a:r>
              <a:r>
                <a:rPr lang="en-US" dirty="0">
                  <a:solidFill>
                    <a:srgbClr val="FF0000"/>
                  </a:solidFill>
                </a:rPr>
                <a:t>z</a:t>
              </a:r>
              <a:endParaRPr lang="en-US" dirty="0"/>
            </a:p>
          </p:txBody>
        </p:sp>
      </p:grpSp>
      <p:cxnSp>
        <p:nvCxnSpPr>
          <p:cNvPr id="66" name="AutoShape 39"/>
          <p:cNvCxnSpPr>
            <a:cxnSpLocks noChangeShapeType="1"/>
            <a:stCxn id="59" idx="1"/>
          </p:cNvCxnSpPr>
          <p:nvPr/>
        </p:nvCxnSpPr>
        <p:spPr bwMode="auto">
          <a:xfrm flipV="1">
            <a:off x="1714500" y="2687657"/>
            <a:ext cx="3543300" cy="101441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grpSp>
        <p:nvGrpSpPr>
          <p:cNvPr id="67" name="Group 66"/>
          <p:cNvGrpSpPr/>
          <p:nvPr/>
        </p:nvGrpSpPr>
        <p:grpSpPr>
          <a:xfrm>
            <a:off x="6934200" y="4187844"/>
            <a:ext cx="1566890" cy="2027238"/>
            <a:chOff x="6934200" y="4187844"/>
            <a:chExt cx="1566890" cy="2027238"/>
          </a:xfrm>
        </p:grpSpPr>
        <p:sp>
          <p:nvSpPr>
            <p:cNvPr id="68" name="Rectangle 45"/>
            <p:cNvSpPr>
              <a:spLocks noChangeArrowheads="1"/>
            </p:cNvSpPr>
            <p:nvPr/>
          </p:nvSpPr>
          <p:spPr bwMode="auto">
            <a:xfrm>
              <a:off x="7604918" y="4187844"/>
              <a:ext cx="285389" cy="16002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44"/>
            <p:cNvSpPr>
              <a:spLocks noChangeArrowheads="1"/>
            </p:cNvSpPr>
            <p:nvPr/>
          </p:nvSpPr>
          <p:spPr bwMode="auto">
            <a:xfrm>
              <a:off x="7286644" y="4187844"/>
              <a:ext cx="285389" cy="16002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40"/>
            <p:cNvSpPr txBox="1">
              <a:spLocks noChangeArrowheads="1"/>
            </p:cNvSpPr>
            <p:nvPr/>
          </p:nvSpPr>
          <p:spPr bwMode="auto">
            <a:xfrm>
              <a:off x="6934200" y="4187844"/>
              <a:ext cx="1566890" cy="2027238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0   1   1   1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0   1   1   0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1   1   1   1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1   1   1   0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</a:rPr>
                <a:t>     </a:t>
              </a:r>
              <a:r>
                <a:rPr lang="en-US" dirty="0">
                  <a:solidFill>
                    <a:srgbClr val="3333FF"/>
                  </a:solidFill>
                </a:rPr>
                <a:t>x   y</a:t>
              </a:r>
            </a:p>
          </p:txBody>
        </p:sp>
      </p:grpSp>
      <p:cxnSp>
        <p:nvCxnSpPr>
          <p:cNvPr id="71" name="AutoShape 41"/>
          <p:cNvCxnSpPr>
            <a:cxnSpLocks noChangeShapeType="1"/>
            <a:stCxn id="61" idx="3"/>
          </p:cNvCxnSpPr>
          <p:nvPr/>
        </p:nvCxnSpPr>
        <p:spPr bwMode="auto">
          <a:xfrm>
            <a:off x="3829050" y="3692544"/>
            <a:ext cx="3105150" cy="1509713"/>
          </a:xfrm>
          <a:prstGeom prst="straightConnector1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</p:spPr>
      </p:cxnSp>
      <p:sp>
        <p:nvSpPr>
          <p:cNvPr id="72" name="Text Box 48"/>
          <p:cNvSpPr txBox="1">
            <a:spLocks noChangeArrowheads="1"/>
          </p:cNvSpPr>
          <p:nvPr/>
        </p:nvSpPr>
        <p:spPr bwMode="auto">
          <a:xfrm>
            <a:off x="838200" y="5559444"/>
            <a:ext cx="4267200" cy="369332"/>
          </a:xfrm>
          <a:prstGeom prst="rect">
            <a:avLst/>
          </a:prstGeom>
          <a:solidFill>
            <a:srgbClr val="FFCC00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Jadi</a:t>
            </a:r>
            <a:r>
              <a:rPr lang="en-US" dirty="0"/>
              <a:t>,  f (</a:t>
            </a:r>
            <a:r>
              <a:rPr lang="en-US" dirty="0" err="1"/>
              <a:t>w,x,y,z</a:t>
            </a:r>
            <a:r>
              <a:rPr lang="en-US" dirty="0"/>
              <a:t>)    =    </a:t>
            </a:r>
            <a:r>
              <a:rPr lang="id-ID" dirty="0" smtClean="0"/>
              <a:t>x</a:t>
            </a:r>
            <a:r>
              <a:rPr lang="en-US" dirty="0" smtClean="0">
                <a:solidFill>
                  <a:srgbClr val="FF3300"/>
                </a:solidFill>
              </a:rPr>
              <a:t>z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>
                <a:solidFill>
                  <a:srgbClr val="3333FF"/>
                </a:solidFill>
              </a:rPr>
              <a:t>xy</a:t>
            </a:r>
            <a:endParaRPr 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72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2095</Words>
  <Application>Microsoft Office PowerPoint</Application>
  <PresentationFormat>On-screen Show (4:3)</PresentationFormat>
  <Paragraphs>1034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259</cp:revision>
  <dcterms:created xsi:type="dcterms:W3CDTF">2006-08-16T00:00:00Z</dcterms:created>
  <dcterms:modified xsi:type="dcterms:W3CDTF">2014-12-02T21:38:03Z</dcterms:modified>
</cp:coreProperties>
</file>