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59" r:id="rId12"/>
    <p:sldId id="360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61" r:id="rId28"/>
    <p:sldId id="362" r:id="rId29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4576" autoAdjust="0"/>
  </p:normalViewPr>
  <p:slideViewPr>
    <p:cSldViewPr>
      <p:cViewPr>
        <p:scale>
          <a:sx n="70" d="100"/>
          <a:sy n="70" d="100"/>
        </p:scale>
        <p:origin x="-108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D888F-A31E-484A-98EB-1C115E31866C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6FB9-263A-4EE0-BA75-30A41D2E6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1382" y="1752600"/>
            <a:ext cx="4141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 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Logika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Proposisional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92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Proposisi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Simbol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 :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	p, q, r, p1, p2, ……… ( </a:t>
            </a:r>
            <a:r>
              <a:rPr lang="en-US" sz="2800" dirty="0" err="1" smtClean="0"/>
              <a:t>huruf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p, q, r,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indeks</a:t>
            </a:r>
            <a:r>
              <a:rPr lang="en-US" sz="2800" dirty="0" smtClean="0"/>
              <a:t>/</a:t>
            </a:r>
            <a:r>
              <a:rPr lang="en-US" sz="2800" dirty="0" err="1" smtClean="0"/>
              <a:t>ditambah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) </a:t>
            </a:r>
            <a:r>
              <a:rPr lang="en-US" sz="2800" dirty="0" err="1" smtClean="0"/>
              <a:t>Catatan</a:t>
            </a:r>
            <a:r>
              <a:rPr lang="en-US" sz="2800" dirty="0" smtClean="0"/>
              <a:t> :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huruf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P, Q, R,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indeks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0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Proposisi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Termasuk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proposisi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atau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995730"/>
            <a:ext cx="8077200" cy="486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0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Proposisi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Termasuk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proposisi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atau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63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1600201"/>
            <a:ext cx="8886825" cy="196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Kalimat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proposisi-proposisi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: not, and, or, if-then, if-and-only-if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dibentuk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sbb</a:t>
            </a:r>
            <a:r>
              <a:rPr lang="en-US" sz="2800" dirty="0" smtClean="0"/>
              <a:t> :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simbol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simbol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,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P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negasinya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(not P)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konjungsinya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(P and Q)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Kalimat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disjungsinya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(P or Q)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implikasinya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(if P then Q)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P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anteseden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konsekuen</a:t>
            </a:r>
            <a:endParaRPr lang="en-US" sz="2800" dirty="0" smtClean="0"/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bi-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/ </a:t>
            </a:r>
            <a:r>
              <a:rPr lang="en-US" sz="2800" dirty="0" err="1" smtClean="0"/>
              <a:t>ekuivalensinya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 (P if and only if Q)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majemuk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dibentuk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tunggal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1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Notasi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727" y="1219201"/>
            <a:ext cx="79265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1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Notasi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348" y="1143000"/>
            <a:ext cx="852530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49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Istilah-istilah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Premis</a:t>
            </a:r>
            <a:r>
              <a:rPr lang="en-US" sz="2800" dirty="0" smtClean="0"/>
              <a:t> :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Argumen</a:t>
            </a:r>
            <a:r>
              <a:rPr lang="en-US" sz="2800" dirty="0" smtClean="0"/>
              <a:t> :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untukmencari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berupakesimpulan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darisatu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Konklusi</a:t>
            </a:r>
            <a:r>
              <a:rPr lang="en-US" sz="2800" dirty="0" smtClean="0"/>
              <a:t>  : </a:t>
            </a:r>
            <a:r>
              <a:rPr lang="en-US" sz="2800" dirty="0" err="1" smtClean="0"/>
              <a:t>kesimpulan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5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kalimat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proposisi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Premis</a:t>
            </a:r>
            <a:r>
              <a:rPr lang="en-US" sz="2800" dirty="0" smtClean="0"/>
              <a:t> :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en-US" sz="2800" dirty="0" err="1" smtClean="0"/>
              <a:t>rajin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Premis</a:t>
            </a:r>
            <a:r>
              <a:rPr lang="en-US" sz="2800" dirty="0" smtClean="0"/>
              <a:t> : </a:t>
            </a:r>
            <a:r>
              <a:rPr lang="en-US" sz="2800" dirty="0" err="1" smtClean="0"/>
              <a:t>Anda</a:t>
            </a:r>
            <a:r>
              <a:rPr lang="en-US" sz="2800" dirty="0" smtClean="0"/>
              <a:t> lulus </a:t>
            </a:r>
            <a:r>
              <a:rPr lang="en-US" sz="2800" dirty="0" err="1" smtClean="0"/>
              <a:t>ujian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Premis</a:t>
            </a:r>
            <a:r>
              <a:rPr lang="en-US" sz="2800" dirty="0" smtClean="0"/>
              <a:t> :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senang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• P :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en-US" sz="2800" dirty="0" err="1" smtClean="0"/>
              <a:t>rajin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• Q : </a:t>
            </a:r>
            <a:r>
              <a:rPr lang="en-US" sz="2800" dirty="0" err="1" smtClean="0"/>
              <a:t>Anda</a:t>
            </a:r>
            <a:r>
              <a:rPr lang="en-US" sz="2800" dirty="0" smtClean="0"/>
              <a:t> lulus </a:t>
            </a:r>
            <a:r>
              <a:rPr lang="en-US" sz="2800" dirty="0" err="1" smtClean="0"/>
              <a:t>ujian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• R :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senang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5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kalimat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proposisi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argumen</a:t>
            </a:r>
            <a:r>
              <a:rPr lang="en-US" sz="2800" dirty="0" smtClean="0"/>
              <a:t>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P, </a:t>
            </a:r>
            <a:r>
              <a:rPr lang="en-US" sz="2800" dirty="0" err="1" smtClean="0"/>
              <a:t>maka</a:t>
            </a:r>
            <a:r>
              <a:rPr lang="en-US" sz="2800" dirty="0" smtClean="0"/>
              <a:t> Q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Q, </a:t>
            </a:r>
            <a:r>
              <a:rPr lang="en-US" sz="2800" dirty="0" err="1" smtClean="0"/>
              <a:t>maka</a:t>
            </a:r>
            <a:r>
              <a:rPr lang="en-US" sz="2800" dirty="0" smtClean="0"/>
              <a:t> R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</a:t>
            </a:r>
            <a:r>
              <a:rPr lang="en-US" sz="2800" dirty="0" err="1" smtClean="0"/>
              <a:t>Jika</a:t>
            </a:r>
            <a:r>
              <a:rPr lang="en-US" sz="2800" dirty="0" smtClean="0"/>
              <a:t> P, </a:t>
            </a:r>
            <a:r>
              <a:rPr lang="en-US" sz="2800" dirty="0" err="1" smtClean="0"/>
              <a:t>maka</a:t>
            </a:r>
            <a:r>
              <a:rPr lang="en-US" sz="2800" dirty="0" smtClean="0"/>
              <a:t>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8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Logika</a:t>
            </a:r>
            <a:r>
              <a:rPr lang="en-US" sz="3600" b="1" dirty="0" smtClean="0"/>
              <a:t> : </a:t>
            </a:r>
            <a:r>
              <a:rPr lang="en-US" sz="3600" b="1" dirty="0" err="1" smtClean="0"/>
              <a:t>Introduksi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• Dari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Yunani</a:t>
            </a:r>
            <a:r>
              <a:rPr lang="en-US" sz="2800" dirty="0" smtClean="0"/>
              <a:t> logos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Ilmu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berfikir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menalar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(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didapatkan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kesimpulan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absah</a:t>
            </a:r>
            <a:r>
              <a:rPr lang="en-US" sz="2800" dirty="0" smtClean="0"/>
              <a:t>).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menalar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420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Interpretasi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penentuan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simbol-simbol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Misal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simbol</a:t>
            </a:r>
            <a:r>
              <a:rPr lang="en-US" sz="2800" dirty="0" smtClean="0"/>
              <a:t> P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diintrerpretasikan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dua-duanya</a:t>
            </a:r>
            <a:r>
              <a:rPr lang="en-US" sz="28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386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Aturan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Semantik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mengatur</a:t>
            </a:r>
            <a:r>
              <a:rPr lang="en-US" sz="2800" dirty="0" smtClean="0"/>
              <a:t> </a:t>
            </a:r>
            <a:r>
              <a:rPr lang="en-US" sz="2800" dirty="0" err="1" smtClean="0"/>
              <a:t>penentuan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simbol-simbol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Interpretasi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operator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, </a:t>
            </a:r>
            <a:r>
              <a:rPr lang="en-US" sz="2800" dirty="0" err="1" smtClean="0"/>
              <a:t>dirangkum</a:t>
            </a:r>
            <a:r>
              <a:rPr lang="en-US" sz="2800" dirty="0" smtClean="0"/>
              <a:t> 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Ekivalen</a:t>
            </a:r>
            <a:r>
              <a:rPr lang="en-US" sz="2800" dirty="0" smtClean="0"/>
              <a:t>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– 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555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Tabel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Kebenaran</a:t>
            </a:r>
            <a:r>
              <a:rPr lang="en-US" sz="3600" b="1" dirty="0" smtClean="0"/>
              <a:t> - NOT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5210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595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Tabel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Kebenaran</a:t>
            </a:r>
            <a:r>
              <a:rPr lang="en-US" sz="3600" b="1" dirty="0" smtClean="0"/>
              <a:t> - AND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796" y="1295401"/>
            <a:ext cx="76744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9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Tabel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Kebenaran</a:t>
            </a:r>
            <a:r>
              <a:rPr lang="en-US" sz="3600" b="1" dirty="0" smtClean="0"/>
              <a:t> - OR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25942"/>
            <a:ext cx="8229600" cy="460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3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Tabel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Kebenaran</a:t>
            </a:r>
            <a:r>
              <a:rPr lang="en-US" sz="3600" b="1" dirty="0" smtClean="0"/>
              <a:t> – IF-THEN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76632"/>
            <a:ext cx="8382000" cy="470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789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Tabel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Kebenaran</a:t>
            </a:r>
            <a:r>
              <a:rPr lang="en-US" sz="3600" b="1" dirty="0" smtClean="0"/>
              <a:t> – IF-AND-ONLY-IF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1178119"/>
            <a:ext cx="8077200" cy="45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70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" y="838200"/>
            <a:ext cx="89058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70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38200"/>
            <a:ext cx="8839200" cy="452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8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Logika</a:t>
            </a:r>
            <a:r>
              <a:rPr lang="en-US" sz="3600" b="1" dirty="0" smtClean="0"/>
              <a:t> : </a:t>
            </a:r>
            <a:r>
              <a:rPr lang="en-US" sz="3600" b="1" dirty="0" err="1" smtClean="0"/>
              <a:t>Introduksi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menarik</a:t>
            </a:r>
            <a:r>
              <a:rPr lang="en-US" sz="2800" dirty="0" smtClean="0"/>
              <a:t> </a:t>
            </a:r>
            <a:r>
              <a:rPr lang="en-US" sz="2800" dirty="0" err="1" smtClean="0"/>
              <a:t>konklusi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tepat,diperlukan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menalar</a:t>
            </a:r>
            <a:r>
              <a:rPr lang="en-US" sz="2800" dirty="0" smtClean="0"/>
              <a:t>.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menalar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menarik</a:t>
            </a:r>
            <a:r>
              <a:rPr lang="en-US" sz="2800" dirty="0" smtClean="0"/>
              <a:t> </a:t>
            </a:r>
            <a:r>
              <a:rPr lang="en-US" sz="2800" dirty="0" err="1" smtClean="0"/>
              <a:t>konklusi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bukti-bukti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aturan-aturan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</a:t>
            </a:r>
            <a:r>
              <a:rPr lang="en-US" sz="2800" dirty="0" err="1" smtClean="0"/>
              <a:t>filosofi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matematika</a:t>
            </a:r>
            <a:endParaRPr lang="en-US" sz="2800" dirty="0" smtClean="0"/>
          </a:p>
          <a:p>
            <a:pPr marL="231775" indent="-231775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terkategori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matematika</a:t>
            </a:r>
            <a:r>
              <a:rPr lang="en-US" sz="2800" dirty="0" smtClean="0"/>
              <a:t> </a:t>
            </a:r>
            <a:r>
              <a:rPr lang="en-US" sz="2800" dirty="0" err="1" smtClean="0"/>
              <a:t>murni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matematika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tersistematisasi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Logika</a:t>
            </a:r>
            <a:r>
              <a:rPr lang="en-US" sz="3600" b="1" dirty="0" smtClean="0"/>
              <a:t> : </a:t>
            </a:r>
            <a:r>
              <a:rPr lang="en-US" sz="3600" b="1" dirty="0" err="1" smtClean="0"/>
              <a:t>Sejarah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Thales (624 – 548 SM).  </a:t>
            </a:r>
            <a:r>
              <a:rPr lang="en-US" sz="2800" dirty="0" err="1" smtClean="0"/>
              <a:t>Filsuf</a:t>
            </a:r>
            <a:r>
              <a:rPr lang="en-US" sz="2800" dirty="0" smtClean="0"/>
              <a:t> </a:t>
            </a:r>
            <a:r>
              <a:rPr lang="en-US" sz="2800" dirty="0" err="1" smtClean="0"/>
              <a:t>Yunani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meninggalkan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dongeng</a:t>
            </a:r>
            <a:r>
              <a:rPr lang="en-US" sz="2800" dirty="0" smtClean="0"/>
              <a:t>, </a:t>
            </a:r>
            <a:r>
              <a:rPr lang="en-US" sz="2800" dirty="0" err="1" smtClean="0"/>
              <a:t>takhayul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cerita-cerita</a:t>
            </a:r>
            <a:r>
              <a:rPr lang="en-US" sz="2800" dirty="0" smtClean="0"/>
              <a:t>  </a:t>
            </a:r>
            <a:r>
              <a:rPr lang="en-US" sz="2800" dirty="0" err="1" smtClean="0"/>
              <a:t>isapan</a:t>
            </a:r>
            <a:r>
              <a:rPr lang="en-US" sz="2800" dirty="0" smtClean="0"/>
              <a:t> </a:t>
            </a:r>
            <a:r>
              <a:rPr lang="en-US" sz="2800" dirty="0" err="1" smtClean="0"/>
              <a:t>jempol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berpaling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 </a:t>
            </a:r>
            <a:r>
              <a:rPr lang="en-US" sz="2800" dirty="0" err="1" smtClean="0"/>
              <a:t>budi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memecahkan</a:t>
            </a:r>
            <a:r>
              <a:rPr lang="en-US" sz="2800" dirty="0" smtClean="0"/>
              <a:t> </a:t>
            </a:r>
            <a:r>
              <a:rPr lang="en-US" sz="2800" dirty="0" err="1" smtClean="0"/>
              <a:t>rahasia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</a:t>
            </a:r>
            <a:r>
              <a:rPr lang="en-US" sz="2800" dirty="0" err="1" smtClean="0"/>
              <a:t>semesta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Thales </a:t>
            </a:r>
            <a:r>
              <a:rPr lang="en-US" sz="2800" dirty="0" err="1" smtClean="0"/>
              <a:t>mengatakan</a:t>
            </a:r>
            <a:r>
              <a:rPr lang="en-US" sz="2800" dirty="0" smtClean="0"/>
              <a:t>: air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arkhe</a:t>
            </a:r>
            <a:r>
              <a:rPr lang="en-US" sz="2800" dirty="0" smtClean="0"/>
              <a:t> (</a:t>
            </a:r>
            <a:r>
              <a:rPr lang="en-US" sz="2800" dirty="0" err="1" smtClean="0"/>
              <a:t>Yunani</a:t>
            </a:r>
            <a:r>
              <a:rPr lang="en-US" sz="2800" dirty="0" smtClean="0"/>
              <a:t>) yang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asas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</a:t>
            </a:r>
            <a:r>
              <a:rPr lang="en-US" sz="2800" dirty="0" err="1" smtClean="0"/>
              <a:t>semesta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Thales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mengenalkan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induktif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Aristoteles</a:t>
            </a:r>
            <a:r>
              <a:rPr lang="en-US" sz="2800" dirty="0" smtClean="0"/>
              <a:t>  (384 – 332 SM) </a:t>
            </a:r>
            <a:r>
              <a:rPr lang="en-US" sz="2800" dirty="0" err="1" smtClean="0"/>
              <a:t>mengenalkan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. </a:t>
            </a:r>
            <a:r>
              <a:rPr lang="en-US" sz="2800" dirty="0" err="1" smtClean="0"/>
              <a:t>Aristoteles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mengatakan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kesimpulan</a:t>
            </a:r>
            <a:r>
              <a:rPr lang="en-US" sz="2800" dirty="0" smtClean="0"/>
              <a:t> Thales </a:t>
            </a:r>
            <a:r>
              <a:rPr lang="en-US" sz="2800" dirty="0" err="1" smtClean="0"/>
              <a:t>diperoleh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alasan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air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jiwa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Inti</a:t>
            </a:r>
            <a:r>
              <a:rPr lang="en-US" sz="2800" dirty="0" smtClean="0"/>
              <a:t> 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Aristoteles</a:t>
            </a:r>
            <a:r>
              <a:rPr lang="en-US" sz="2800" dirty="0" smtClean="0"/>
              <a:t> 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Silogisme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Logika</a:t>
            </a:r>
            <a:r>
              <a:rPr lang="en-US" sz="3600" b="1" dirty="0" smtClean="0"/>
              <a:t> : </a:t>
            </a:r>
            <a:r>
              <a:rPr lang="en-US" sz="3600" b="1" dirty="0" err="1" smtClean="0"/>
              <a:t>Sejarah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Istilah</a:t>
            </a:r>
            <a:r>
              <a:rPr lang="en-US" sz="2800" dirty="0" smtClean="0"/>
              <a:t> 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diperkenalkan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Zeno (334–226 SM).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Augustus De Morgan (1806-1871), </a:t>
            </a:r>
            <a:r>
              <a:rPr lang="en-US" sz="2800" dirty="0" err="1" smtClean="0"/>
              <a:t>Induksi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Matematika</a:t>
            </a:r>
            <a:r>
              <a:rPr lang="en-US" sz="2800" dirty="0" smtClean="0"/>
              <a:t>, </a:t>
            </a:r>
            <a:r>
              <a:rPr lang="en-US" sz="2800" dirty="0" err="1" smtClean="0"/>
              <a:t>Hukum</a:t>
            </a:r>
            <a:r>
              <a:rPr lang="en-US" sz="2800" dirty="0" smtClean="0"/>
              <a:t> </a:t>
            </a:r>
            <a:r>
              <a:rPr lang="en-US" sz="2800" dirty="0" err="1" smtClean="0"/>
              <a:t>Ekuivalensi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De Morgan.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George Boole(1815-1871), </a:t>
            </a:r>
            <a:r>
              <a:rPr lang="en-US" sz="2800" dirty="0" err="1" smtClean="0"/>
              <a:t>Aljabar</a:t>
            </a:r>
            <a:r>
              <a:rPr lang="en-US" sz="2800" dirty="0" smtClean="0"/>
              <a:t> Boole.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Giuseppe </a:t>
            </a:r>
            <a:r>
              <a:rPr lang="en-US" sz="2800" dirty="0" err="1" smtClean="0"/>
              <a:t>Peano</a:t>
            </a:r>
            <a:r>
              <a:rPr lang="en-US" sz="2800" dirty="0" smtClean="0"/>
              <a:t> (1858-1932), </a:t>
            </a:r>
            <a:r>
              <a:rPr lang="en-US" sz="2800" dirty="0" err="1" smtClean="0"/>
              <a:t>Penemu</a:t>
            </a:r>
            <a:r>
              <a:rPr lang="en-US" sz="2800" dirty="0" smtClean="0"/>
              <a:t> </a:t>
            </a:r>
            <a:r>
              <a:rPr lang="en-US" sz="2800" dirty="0" err="1" smtClean="0"/>
              <a:t>istilah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matematika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Emil L Post(1897-1954),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LudwigJJ</a:t>
            </a:r>
            <a:r>
              <a:rPr lang="en-US" sz="2800" dirty="0" smtClean="0"/>
              <a:t> Wittgenstein(1889-1951), 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John Venn(1834-1923),Diagram Venn.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Henry M </a:t>
            </a:r>
            <a:r>
              <a:rPr lang="en-US" sz="2800" dirty="0" err="1" smtClean="0"/>
              <a:t>Sheffer</a:t>
            </a:r>
            <a:r>
              <a:rPr lang="en-US" sz="2800" dirty="0" smtClean="0"/>
              <a:t>(1882-1964), NAND,NOR.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44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Logika</a:t>
            </a:r>
            <a:r>
              <a:rPr lang="en-US" sz="3600" b="1" dirty="0" smtClean="0"/>
              <a:t> : </a:t>
            </a:r>
            <a:r>
              <a:rPr lang="en-US" sz="3600" b="1" dirty="0" err="1" smtClean="0"/>
              <a:t>Macamnya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33400"/>
            <a:ext cx="86106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b="1" dirty="0" err="1" smtClean="0"/>
              <a:t>Logika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alamiah</a:t>
            </a:r>
            <a:endParaRPr lang="en-US" sz="2800" b="1" dirty="0" smtClean="0"/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 </a:t>
            </a:r>
            <a:r>
              <a:rPr lang="en-US" sz="2800" dirty="0" err="1" smtClean="0"/>
              <a:t>budi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berpikir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</a:t>
            </a:r>
            <a:r>
              <a:rPr lang="en-US" sz="2800" dirty="0" smtClean="0"/>
              <a:t> </a:t>
            </a:r>
            <a:r>
              <a:rPr lang="en-US" sz="2800" dirty="0" err="1" smtClean="0"/>
              <a:t>dipengaruhi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keinginan-keinginan</a:t>
            </a:r>
            <a:r>
              <a:rPr lang="en-US" sz="2800" dirty="0" smtClean="0"/>
              <a:t> </a:t>
            </a:r>
            <a:r>
              <a:rPr lang="en-US" sz="2800" dirty="0" err="1" smtClean="0"/>
              <a:t>dankecenderungankecenderunganyang</a:t>
            </a:r>
            <a:r>
              <a:rPr lang="en-US" sz="2800" dirty="0" smtClean="0"/>
              <a:t> </a:t>
            </a:r>
            <a:r>
              <a:rPr lang="en-US" sz="2800" dirty="0" err="1" smtClean="0"/>
              <a:t>subyektif</a:t>
            </a:r>
            <a:r>
              <a:rPr lang="en-US" sz="2800" dirty="0" smtClean="0"/>
              <a:t>.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alamiah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sejak</a:t>
            </a:r>
            <a:r>
              <a:rPr lang="en-US" sz="2800" dirty="0" smtClean="0"/>
              <a:t> </a:t>
            </a:r>
            <a:r>
              <a:rPr lang="en-US" sz="2800" dirty="0" err="1" smtClean="0"/>
              <a:t>lahir</a:t>
            </a:r>
            <a:r>
              <a:rPr lang="en-US" sz="2800" dirty="0" smtClean="0"/>
              <a:t>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 </a:t>
            </a:r>
            <a:r>
              <a:rPr lang="en-US" sz="2800" dirty="0" err="1" smtClean="0"/>
              <a:t>memperhalus</a:t>
            </a:r>
            <a:r>
              <a:rPr lang="en-US" sz="2800" dirty="0" smtClean="0"/>
              <a:t>, </a:t>
            </a:r>
            <a:r>
              <a:rPr lang="en-US" sz="2800" dirty="0" err="1" smtClean="0"/>
              <a:t>mempertajam</a:t>
            </a:r>
            <a:r>
              <a:rPr lang="en-US" sz="2800" dirty="0" smtClean="0"/>
              <a:t> </a:t>
            </a:r>
            <a:r>
              <a:rPr lang="en-US" sz="2800" dirty="0" err="1" smtClean="0"/>
              <a:t>pikiran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 </a:t>
            </a:r>
            <a:r>
              <a:rPr lang="en-US" sz="2800" dirty="0" err="1" smtClean="0"/>
              <a:t>budi</a:t>
            </a:r>
            <a:r>
              <a:rPr lang="en-US" sz="2800" dirty="0" smtClean="0"/>
              <a:t>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merumuskan</a:t>
            </a:r>
            <a:r>
              <a:rPr lang="en-US" sz="2800" dirty="0" smtClean="0"/>
              <a:t> </a:t>
            </a:r>
            <a:r>
              <a:rPr lang="en-US" sz="2800" dirty="0" err="1" smtClean="0"/>
              <a:t>azas-azas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ditepati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pemikiran</a:t>
            </a:r>
            <a:r>
              <a:rPr lang="en-US" sz="2800" dirty="0" smtClean="0"/>
              <a:t>. </a:t>
            </a:r>
            <a:r>
              <a:rPr lang="en-US" sz="2800" dirty="0" err="1" smtClean="0"/>
              <a:t>Berkat</a:t>
            </a:r>
            <a:r>
              <a:rPr lang="en-US" sz="2800" dirty="0" smtClean="0"/>
              <a:t> </a:t>
            </a:r>
            <a:r>
              <a:rPr lang="en-US" sz="2800" dirty="0" err="1" smtClean="0"/>
              <a:t>pertolongan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 </a:t>
            </a:r>
            <a:r>
              <a:rPr lang="en-US" sz="2800" dirty="0" err="1" smtClean="0"/>
              <a:t>inilah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 </a:t>
            </a:r>
            <a:r>
              <a:rPr lang="en-US" sz="2800" dirty="0" err="1" smtClean="0"/>
              <a:t>budi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tepat</a:t>
            </a:r>
            <a:r>
              <a:rPr lang="en-US" sz="2800" dirty="0" smtClean="0"/>
              <a:t>,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teliti</a:t>
            </a:r>
            <a:r>
              <a:rPr lang="en-US" sz="2800" dirty="0" smtClean="0"/>
              <a:t>,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aman</a:t>
            </a:r>
            <a:r>
              <a:rPr lang="en-US" sz="2800" dirty="0" smtClean="0"/>
              <a:t>.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 </a:t>
            </a:r>
            <a:r>
              <a:rPr lang="en-US" sz="2800" dirty="0" err="1" smtClean="0"/>
              <a:t>dimaksudkan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menghindarkan</a:t>
            </a:r>
            <a:r>
              <a:rPr lang="en-US" sz="2800" dirty="0" smtClean="0"/>
              <a:t> </a:t>
            </a:r>
            <a:r>
              <a:rPr lang="en-US" sz="2800" dirty="0" err="1" smtClean="0"/>
              <a:t>kesesatan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, paling </a:t>
            </a:r>
            <a:r>
              <a:rPr lang="en-US" sz="2800" dirty="0" err="1" smtClean="0"/>
              <a:t>tidak,dikurangi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54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Logika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Proposisional</a:t>
            </a:r>
            <a:r>
              <a:rPr lang="en-US" sz="3600" b="1" dirty="0" smtClean="0"/>
              <a:t> &amp; </a:t>
            </a:r>
            <a:r>
              <a:rPr lang="en-US" sz="3600" b="1" dirty="0" err="1" smtClean="0"/>
              <a:t>Logika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Predikat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768489"/>
            <a:ext cx="8610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endParaRPr lang="en-US" sz="2800" dirty="0" smtClean="0"/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– </a:t>
            </a:r>
            <a:r>
              <a:rPr lang="en-US" sz="2800" dirty="0" err="1" smtClean="0"/>
              <a:t>Fokus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pernyataan-pernyataan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digolongkan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pengertian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proposisi-proposisi</a:t>
            </a:r>
            <a:r>
              <a:rPr lang="en-US" sz="2800" dirty="0" smtClean="0"/>
              <a:t>.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predikat</a:t>
            </a:r>
            <a:endParaRPr lang="en-US" sz="2800" dirty="0" smtClean="0"/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– </a:t>
            </a:r>
            <a:r>
              <a:rPr lang="en-US" sz="2800" dirty="0" err="1" smtClean="0"/>
              <a:t>Penyataan-pernyataan</a:t>
            </a:r>
            <a:r>
              <a:rPr lang="en-US" sz="2800" dirty="0" smtClean="0"/>
              <a:t> 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digolongkan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,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ditangani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predikat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memfokuskan</a:t>
            </a:r>
            <a:r>
              <a:rPr lang="en-US" sz="2800" dirty="0" smtClean="0"/>
              <a:t> 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predikat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menyertai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9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Logika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Proposisional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konkrit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Simbol-simbol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dikombinasikan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(</a:t>
            </a:r>
            <a:r>
              <a:rPr lang="en-US" sz="2800" dirty="0" err="1" smtClean="0"/>
              <a:t>abstrak</a:t>
            </a:r>
            <a:r>
              <a:rPr lang="en-US" sz="2800" dirty="0" smtClean="0"/>
              <a:t>)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proposisional</a:t>
            </a:r>
            <a:r>
              <a:rPr lang="en-US" sz="2800" dirty="0" smtClean="0"/>
              <a:t>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sintaksis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simbol-simbol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diambil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92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Proposisi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27093"/>
            <a:ext cx="8610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: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(well-form format).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Simbol-simbol</a:t>
            </a:r>
            <a:r>
              <a:rPr lang="en-US" sz="2800" dirty="0" smtClean="0"/>
              <a:t> </a:t>
            </a:r>
            <a:r>
              <a:rPr lang="en-US" sz="2800" dirty="0" err="1" smtClean="0"/>
              <a:t>dibawah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, yang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utk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.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Simbol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: </a:t>
            </a:r>
          </a:p>
          <a:p>
            <a:pPr marL="231775" indent="-231775">
              <a:spcAft>
                <a:spcPts val="1200"/>
              </a:spcAft>
            </a:pPr>
            <a:r>
              <a:rPr lang="en-US" sz="2800" dirty="0" smtClean="0"/>
              <a:t>	true </a:t>
            </a:r>
            <a:r>
              <a:rPr lang="en-US" sz="2800" dirty="0" err="1" smtClean="0"/>
              <a:t>dan</a:t>
            </a:r>
            <a:r>
              <a:rPr lang="en-US" sz="2800" dirty="0" smtClean="0"/>
              <a:t> false (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).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menyingkat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T = true </a:t>
            </a:r>
            <a:r>
              <a:rPr lang="en-US" sz="2800" dirty="0" err="1" smtClean="0"/>
              <a:t>atau</a:t>
            </a:r>
            <a:r>
              <a:rPr lang="en-US" sz="2800" dirty="0" smtClean="0"/>
              <a:t> B = </a:t>
            </a:r>
            <a:r>
              <a:rPr lang="en-US" sz="2800" dirty="0" err="1" smtClean="0"/>
              <a:t>benar</a:t>
            </a:r>
            <a:r>
              <a:rPr lang="en-US" sz="2800" dirty="0" smtClean="0"/>
              <a:t> , F = false </a:t>
            </a:r>
            <a:r>
              <a:rPr lang="en-US" sz="2800" dirty="0" err="1" smtClean="0"/>
              <a:t>atau</a:t>
            </a:r>
            <a:r>
              <a:rPr lang="en-US" sz="2800" dirty="0" smtClean="0"/>
              <a:t> S = </a:t>
            </a:r>
            <a:r>
              <a:rPr lang="en-US" sz="2800" dirty="0" err="1" smtClean="0"/>
              <a:t>salah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639</Words>
  <Application>Microsoft Office PowerPoint</Application>
  <PresentationFormat>On-screen Show (4:3)</PresentationFormat>
  <Paragraphs>180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315</cp:revision>
  <dcterms:created xsi:type="dcterms:W3CDTF">2006-08-16T00:00:00Z</dcterms:created>
  <dcterms:modified xsi:type="dcterms:W3CDTF">2015-12-15T23:43:01Z</dcterms:modified>
</cp:coreProperties>
</file>