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2" r:id="rId2"/>
    <p:sldId id="313"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44" autoAdjust="0"/>
    <p:restoredTop sz="94660"/>
  </p:normalViewPr>
  <p:slideViewPr>
    <p:cSldViewPr>
      <p:cViewPr>
        <p:scale>
          <a:sx n="60" d="100"/>
          <a:sy n="60" d="100"/>
        </p:scale>
        <p:origin x="-1644" y="-684"/>
      </p:cViewPr>
      <p:guideLst>
        <p:guide orient="horz" pos="2160"/>
        <p:guide orient="horz" pos="432"/>
        <p:guide orient="horz" pos="3888"/>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C55E52-1512-4397-87CC-2882E58DA483}" type="datetimeFigureOut">
              <a:rPr lang="en-US" smtClean="0"/>
              <a:pPr/>
              <a:t>12/15/2015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A6D5-4866-407F-ABC7-D806E7CF6DE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C42CE-4A4D-4966-8E3B-19252189C0B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C42CE-4A4D-4966-8E3B-19252189C0B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C42CE-4A4D-4966-8E3B-19252189C0B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C42CE-4A4D-4966-8E3B-19252189C0B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C42CE-4A4D-4966-8E3B-19252189C0B0}"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C42CE-4A4D-4966-8E3B-19252189C0B0}"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C42CE-4A4D-4966-8E3B-19252189C0B0}"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C42CE-4A4D-4966-8E3B-19252189C0B0}"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C42CE-4A4D-4966-8E3B-19252189C0B0}"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C42CE-4A4D-4966-8E3B-19252189C0B0}"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C42CE-4A4D-4966-8E3B-19252189C0B0}"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C42CE-4A4D-4966-8E3B-19252189C0B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C42CE-4A4D-4966-8E3B-19252189C0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C42CE-4A4D-4966-8E3B-19252189C0B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C42CE-4A4D-4966-8E3B-19252189C0B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C42CE-4A4D-4966-8E3B-19252189C0B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C42CE-4A4D-4966-8E3B-19252189C0B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C42CE-4A4D-4966-8E3B-19252189C0B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C42CE-4A4D-4966-8E3B-19252189C0B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648200"/>
            <a:ext cx="9144000" cy="22098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6">
                    <a:lumMod val="75000"/>
                  </a:schemeClr>
                </a:solidFill>
              </a:ln>
            </a:endParaRPr>
          </a:p>
        </p:txBody>
      </p:sp>
      <p:sp>
        <p:nvSpPr>
          <p:cNvPr id="4" name="Rectangle 3"/>
          <p:cNvSpPr/>
          <p:nvPr/>
        </p:nvSpPr>
        <p:spPr>
          <a:xfrm>
            <a:off x="0" y="0"/>
            <a:ext cx="9144000" cy="46482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65408" y="1752600"/>
            <a:ext cx="5894371" cy="2308324"/>
          </a:xfrm>
          <a:prstGeom prst="rect">
            <a:avLst/>
          </a:prstGeom>
          <a:noFill/>
        </p:spPr>
        <p:txBody>
          <a:bodyPr wrap="none" rtlCol="0">
            <a:spAutoFit/>
          </a:bodyPr>
          <a:lstStyle/>
          <a:p>
            <a:pPr algn="ctr"/>
            <a:r>
              <a:rPr lang="en-US" sz="4000" b="1" dirty="0" smtClean="0">
                <a:solidFill>
                  <a:srgbClr val="FFFF00"/>
                </a:solidFill>
              </a:rPr>
              <a:t>Mobile Computing II</a:t>
            </a:r>
          </a:p>
          <a:p>
            <a:pPr algn="ctr"/>
            <a:endParaRPr lang="en-US" sz="4000" b="1" dirty="0" smtClean="0">
              <a:solidFill>
                <a:srgbClr val="FFFF00"/>
              </a:solidFill>
            </a:endParaRPr>
          </a:p>
          <a:p>
            <a:pPr algn="ctr"/>
            <a:r>
              <a:rPr lang="en-US" sz="3200" b="1" dirty="0" err="1" smtClean="0">
                <a:solidFill>
                  <a:srgbClr val="FFFF00"/>
                </a:solidFill>
              </a:rPr>
              <a:t>Pertemuan</a:t>
            </a:r>
            <a:r>
              <a:rPr lang="en-US" sz="3200" b="1" dirty="0" smtClean="0">
                <a:solidFill>
                  <a:srgbClr val="FFFF00"/>
                </a:solidFill>
              </a:rPr>
              <a:t> </a:t>
            </a:r>
            <a:r>
              <a:rPr lang="en-US" sz="3200" b="1" dirty="0" smtClean="0">
                <a:solidFill>
                  <a:srgbClr val="FFFF00"/>
                </a:solidFill>
              </a:rPr>
              <a:t>XIV </a:t>
            </a:r>
            <a:r>
              <a:rPr lang="en-US" sz="3200" b="1" dirty="0" smtClean="0">
                <a:solidFill>
                  <a:srgbClr val="FFFF00"/>
                </a:solidFill>
              </a:rPr>
              <a:t>: </a:t>
            </a:r>
            <a:r>
              <a:rPr lang="en-US" sz="3200" b="1" dirty="0" err="1" smtClean="0">
                <a:solidFill>
                  <a:srgbClr val="FFFF00"/>
                </a:solidFill>
              </a:rPr>
              <a:t>Akses</a:t>
            </a:r>
            <a:r>
              <a:rPr lang="en-US" sz="3200" b="1" dirty="0" smtClean="0">
                <a:solidFill>
                  <a:srgbClr val="FFFF00"/>
                </a:solidFill>
              </a:rPr>
              <a:t> Hardware:</a:t>
            </a:r>
          </a:p>
          <a:p>
            <a:pPr algn="ctr"/>
            <a:r>
              <a:rPr lang="en-US" sz="3200" b="1" dirty="0" smtClean="0">
                <a:solidFill>
                  <a:srgbClr val="FFFF00"/>
                </a:solidFill>
              </a:rPr>
              <a:t>Media API &amp; </a:t>
            </a:r>
            <a:r>
              <a:rPr lang="en-US" sz="3200" b="1" dirty="0" err="1" smtClean="0">
                <a:solidFill>
                  <a:srgbClr val="FFFF00"/>
                </a:solidFill>
              </a:rPr>
              <a:t>Penanganan</a:t>
            </a:r>
            <a:r>
              <a:rPr lang="en-US" sz="3200" b="1" dirty="0" smtClean="0">
                <a:solidFill>
                  <a:srgbClr val="FFFF00"/>
                </a:solidFill>
              </a:rPr>
              <a:t> File</a:t>
            </a:r>
          </a:p>
        </p:txBody>
      </p:sp>
      <p:sp>
        <p:nvSpPr>
          <p:cNvPr id="10" name="TextBox 9"/>
          <p:cNvSpPr txBox="1"/>
          <p:nvPr/>
        </p:nvSpPr>
        <p:spPr>
          <a:xfrm>
            <a:off x="1905000" y="5162490"/>
            <a:ext cx="5257800" cy="400110"/>
          </a:xfrm>
          <a:prstGeom prst="rect">
            <a:avLst/>
          </a:prstGeom>
          <a:noFill/>
        </p:spPr>
        <p:txBody>
          <a:bodyPr wrap="square" rtlCol="0">
            <a:spAutoFit/>
          </a:bodyPr>
          <a:lstStyle/>
          <a:p>
            <a:r>
              <a:rPr lang="en-US" sz="2000" b="1" dirty="0" err="1" smtClean="0">
                <a:solidFill>
                  <a:srgbClr val="FFFF00"/>
                </a:solidFill>
              </a:rPr>
              <a:t>Oleh</a:t>
            </a:r>
            <a:r>
              <a:rPr lang="en-US" sz="2000" b="1" dirty="0" smtClean="0">
                <a:solidFill>
                  <a:srgbClr val="FFFF00"/>
                </a:solidFill>
              </a:rPr>
              <a:t>: M. </a:t>
            </a:r>
            <a:r>
              <a:rPr lang="en-US" sz="2000" b="1" dirty="0" err="1" smtClean="0">
                <a:solidFill>
                  <a:srgbClr val="FFFF00"/>
                </a:solidFill>
              </a:rPr>
              <a:t>Priyono</a:t>
            </a:r>
            <a:r>
              <a:rPr lang="en-US" sz="2000" b="1" dirty="0" smtClean="0">
                <a:solidFill>
                  <a:srgbClr val="FFFF00"/>
                </a:solidFill>
              </a:rPr>
              <a:t> Tri </a:t>
            </a:r>
            <a:r>
              <a:rPr lang="en-US" sz="2000" b="1" dirty="0" err="1" smtClean="0">
                <a:solidFill>
                  <a:srgbClr val="FFFF00"/>
                </a:solidFill>
              </a:rPr>
              <a:t>Sulistyanto</a:t>
            </a:r>
            <a:r>
              <a:rPr lang="en-US" sz="2000" b="1" dirty="0" smtClean="0">
                <a:solidFill>
                  <a:srgbClr val="FFFF00"/>
                </a:solidFill>
              </a:rPr>
              <a:t>, S.T., </a:t>
            </a:r>
            <a:r>
              <a:rPr lang="en-US" sz="2000" b="1" dirty="0" err="1" smtClean="0">
                <a:solidFill>
                  <a:srgbClr val="FFFF00"/>
                </a:solidFill>
              </a:rPr>
              <a:t>M.Eng</a:t>
            </a:r>
            <a:endParaRPr lang="en-US" sz="2000" b="1"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5602"/>
            <a:ext cx="3726341" cy="553998"/>
          </a:xfrm>
          <a:prstGeom prst="rect">
            <a:avLst/>
          </a:prstGeom>
          <a:noFill/>
        </p:spPr>
        <p:txBody>
          <a:bodyPr wrap="none" rtlCol="0">
            <a:spAutoFit/>
          </a:bodyPr>
          <a:lstStyle/>
          <a:p>
            <a:r>
              <a:rPr lang="en-US" sz="3000" b="1" dirty="0" smtClean="0"/>
              <a:t>Recording Multimedia</a:t>
            </a:r>
            <a:endParaRPr lang="en-US" sz="3000" b="1" dirty="0"/>
          </a:p>
        </p:txBody>
      </p:sp>
      <p:sp>
        <p:nvSpPr>
          <p:cNvPr id="11" name="Rectangle 10"/>
          <p:cNvSpPr/>
          <p:nvPr/>
        </p:nvSpPr>
        <p:spPr>
          <a:xfrm>
            <a:off x="0" y="6553200"/>
            <a:ext cx="6858000" cy="304800"/>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Mobile Computing II</a:t>
            </a:r>
            <a:endParaRPr lang="en-US" dirty="0"/>
          </a:p>
        </p:txBody>
      </p:sp>
      <p:sp>
        <p:nvSpPr>
          <p:cNvPr id="12" name="Rectangle 11"/>
          <p:cNvSpPr/>
          <p:nvPr/>
        </p:nvSpPr>
        <p:spPr>
          <a:xfrm>
            <a:off x="6858000" y="6553200"/>
            <a:ext cx="2286000" cy="3048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fld id="{71D00F36-FA00-435A-BA0E-2F982C1F1AA6}" type="slidenum">
              <a:rPr lang="en-US" smtClean="0"/>
              <a:pPr algn="r"/>
              <a:t>10</a:t>
            </a:fld>
            <a:endParaRPr lang="en-US" dirty="0"/>
          </a:p>
        </p:txBody>
      </p:sp>
      <p:sp>
        <p:nvSpPr>
          <p:cNvPr id="7" name="Rectangle 6"/>
          <p:cNvSpPr/>
          <p:nvPr/>
        </p:nvSpPr>
        <p:spPr>
          <a:xfrm>
            <a:off x="152400" y="762000"/>
            <a:ext cx="8686800" cy="5632311"/>
          </a:xfrm>
          <a:prstGeom prst="rect">
            <a:avLst/>
          </a:prstGeom>
        </p:spPr>
        <p:txBody>
          <a:bodyPr wrap="square">
            <a:spAutoFit/>
          </a:bodyPr>
          <a:lstStyle/>
          <a:p>
            <a:pPr>
              <a:tabLst>
                <a:tab pos="457200" algn="l"/>
                <a:tab pos="914400" algn="l"/>
                <a:tab pos="1371600" algn="l"/>
              </a:tabLst>
            </a:pPr>
            <a:r>
              <a:rPr lang="en-US" sz="2400" dirty="0" smtClean="0">
                <a:latin typeface="+mj-lt"/>
                <a:cs typeface="Courier New" pitchFamily="49" charset="0"/>
              </a:rPr>
              <a:t>Once you’ve defined your input source and output format, assign a file to store the recorded media using the </a:t>
            </a:r>
            <a:r>
              <a:rPr lang="en-US" sz="2000" dirty="0" err="1" smtClean="0">
                <a:latin typeface="Courier New" pitchFamily="49" charset="0"/>
                <a:cs typeface="Courier New" pitchFamily="49" charset="0"/>
              </a:rPr>
              <a:t>setOutputFil</a:t>
            </a:r>
            <a:r>
              <a:rPr lang="en-US" sz="2400" dirty="0" err="1" smtClean="0">
                <a:latin typeface="+mj-lt"/>
                <a:cs typeface="Courier New" pitchFamily="49" charset="0"/>
              </a:rPr>
              <a:t>e</a:t>
            </a:r>
            <a:r>
              <a:rPr lang="en-US" sz="2400" dirty="0" smtClean="0">
                <a:latin typeface="+mj-lt"/>
                <a:cs typeface="Courier New" pitchFamily="49" charset="0"/>
              </a:rPr>
              <a:t> method as shown below:</a:t>
            </a:r>
          </a:p>
          <a:p>
            <a:pPr>
              <a:tabLst>
                <a:tab pos="457200" algn="l"/>
                <a:tab pos="914400" algn="l"/>
                <a:tab pos="1371600" algn="l"/>
              </a:tabLst>
            </a:pPr>
            <a:r>
              <a:rPr lang="en-US" sz="2000" dirty="0" err="1" smtClean="0">
                <a:latin typeface="Courier New" pitchFamily="49" charset="0"/>
                <a:cs typeface="Courier New" pitchFamily="49" charset="0"/>
              </a:rPr>
              <a:t>mediaRecorder.setOutputFile</a:t>
            </a:r>
            <a:r>
              <a:rPr lang="en-US" sz="2000" dirty="0" smtClean="0">
                <a:latin typeface="Courier New" pitchFamily="49" charset="0"/>
                <a:cs typeface="Courier New" pitchFamily="49" charset="0"/>
              </a:rPr>
              <a:t>(“myoutputfile.mp4”);</a:t>
            </a:r>
          </a:p>
          <a:p>
            <a:pPr>
              <a:tabLst>
                <a:tab pos="457200" algn="l"/>
                <a:tab pos="914400" algn="l"/>
                <a:tab pos="1371600" algn="l"/>
              </a:tabLst>
            </a:pPr>
            <a:endParaRPr lang="en-US" sz="2400" dirty="0" smtClean="0">
              <a:latin typeface="+mj-lt"/>
              <a:cs typeface="Courier New" pitchFamily="49" charset="0"/>
            </a:endParaRPr>
          </a:p>
          <a:p>
            <a:pPr>
              <a:tabLst>
                <a:tab pos="457200" algn="l"/>
                <a:tab pos="914400" algn="l"/>
                <a:tab pos="1371600" algn="l"/>
              </a:tabLst>
            </a:pPr>
            <a:r>
              <a:rPr lang="en-US" sz="2400" dirty="0" smtClean="0">
                <a:latin typeface="+mj-lt"/>
                <a:cs typeface="Courier New" pitchFamily="49" charset="0"/>
              </a:rPr>
              <a:t>The </a:t>
            </a:r>
            <a:r>
              <a:rPr lang="en-US" sz="2000" dirty="0" err="1" smtClean="0">
                <a:latin typeface="Courier New" pitchFamily="49" charset="0"/>
                <a:cs typeface="Courier New" pitchFamily="49" charset="0"/>
              </a:rPr>
              <a:t>setOutputFil</a:t>
            </a:r>
            <a:r>
              <a:rPr lang="en-US" sz="2400" dirty="0" err="1" smtClean="0">
                <a:latin typeface="+mj-lt"/>
                <a:cs typeface="Courier New" pitchFamily="49" charset="0"/>
              </a:rPr>
              <a:t>e</a:t>
            </a:r>
            <a:r>
              <a:rPr lang="en-US" sz="2400" dirty="0" smtClean="0">
                <a:latin typeface="+mj-lt"/>
                <a:cs typeface="Courier New" pitchFamily="49" charset="0"/>
              </a:rPr>
              <a:t> method must be called before prepare and after </a:t>
            </a:r>
            <a:r>
              <a:rPr lang="en-US" sz="2000" dirty="0" err="1" smtClean="0">
                <a:latin typeface="Courier New" pitchFamily="49" charset="0"/>
                <a:cs typeface="Courier New" pitchFamily="49" charset="0"/>
              </a:rPr>
              <a:t>setOutputFormator</a:t>
            </a:r>
            <a:r>
              <a:rPr lang="en-US" sz="2400" dirty="0" smtClean="0">
                <a:latin typeface="+mj-lt"/>
                <a:cs typeface="Courier New" pitchFamily="49" charset="0"/>
              </a:rPr>
              <a:t> it will throw an Illegal State Exception.</a:t>
            </a:r>
          </a:p>
          <a:p>
            <a:pPr>
              <a:tabLst>
                <a:tab pos="457200" algn="l"/>
                <a:tab pos="914400" algn="l"/>
                <a:tab pos="1371600" algn="l"/>
              </a:tabLst>
            </a:pPr>
            <a:r>
              <a:rPr lang="en-US" sz="2400" dirty="0" smtClean="0">
                <a:latin typeface="+mj-lt"/>
                <a:cs typeface="Courier New" pitchFamily="49" charset="0"/>
              </a:rPr>
              <a:t>To begin recording, call </a:t>
            </a:r>
            <a:r>
              <a:rPr lang="en-US" sz="2000" dirty="0" smtClean="0">
                <a:latin typeface="Courier New" pitchFamily="49" charset="0"/>
                <a:cs typeface="Courier New" pitchFamily="49" charset="0"/>
              </a:rPr>
              <a:t>prepare </a:t>
            </a:r>
            <a:r>
              <a:rPr lang="en-US" sz="2400" dirty="0" smtClean="0">
                <a:latin typeface="+mj-lt"/>
                <a:cs typeface="Courier New" pitchFamily="49" charset="0"/>
              </a:rPr>
              <a:t>followed by the </a:t>
            </a:r>
            <a:r>
              <a:rPr lang="en-US" sz="2000" dirty="0" smtClean="0">
                <a:latin typeface="Courier New" pitchFamily="49" charset="0"/>
                <a:cs typeface="Courier New" pitchFamily="49" charset="0"/>
              </a:rPr>
              <a:t>start </a:t>
            </a:r>
            <a:r>
              <a:rPr lang="en-US" sz="2400" dirty="0" smtClean="0">
                <a:latin typeface="+mj-lt"/>
                <a:cs typeface="Courier New" pitchFamily="49" charset="0"/>
              </a:rPr>
              <a:t>method, as shown below:</a:t>
            </a:r>
          </a:p>
          <a:p>
            <a:pPr>
              <a:tabLst>
                <a:tab pos="457200" algn="l"/>
                <a:tab pos="914400" algn="l"/>
                <a:tab pos="1371600" algn="l"/>
              </a:tabLst>
            </a:pPr>
            <a:r>
              <a:rPr lang="en-US" sz="2000" dirty="0" err="1" smtClean="0">
                <a:latin typeface="Courier New" pitchFamily="49" charset="0"/>
                <a:cs typeface="Courier New" pitchFamily="49" charset="0"/>
              </a:rPr>
              <a:t>mediaRecorder.prepare</a:t>
            </a:r>
            <a:r>
              <a:rPr lang="en-US" sz="2000" dirty="0" smtClean="0">
                <a:latin typeface="Courier New" pitchFamily="49" charset="0"/>
                <a:cs typeface="Courier New" pitchFamily="49" charset="0"/>
              </a:rPr>
              <a:t>();</a:t>
            </a:r>
          </a:p>
          <a:p>
            <a:pPr>
              <a:tabLst>
                <a:tab pos="457200" algn="l"/>
                <a:tab pos="914400" algn="l"/>
                <a:tab pos="1371600" algn="l"/>
              </a:tabLst>
            </a:pPr>
            <a:r>
              <a:rPr lang="en-US" sz="2000" dirty="0" err="1" smtClean="0">
                <a:latin typeface="Courier New" pitchFamily="49" charset="0"/>
                <a:cs typeface="Courier New" pitchFamily="49" charset="0"/>
              </a:rPr>
              <a:t>mediaRecorder.start</a:t>
            </a:r>
            <a:r>
              <a:rPr lang="en-US" sz="2000" dirty="0" smtClean="0">
                <a:latin typeface="Courier New" pitchFamily="49" charset="0"/>
                <a:cs typeface="Courier New" pitchFamily="49" charset="0"/>
              </a:rPr>
              <a:t>();</a:t>
            </a:r>
          </a:p>
          <a:p>
            <a:pPr>
              <a:tabLst>
                <a:tab pos="457200" algn="l"/>
                <a:tab pos="914400" algn="l"/>
                <a:tab pos="1371600" algn="l"/>
              </a:tabLst>
            </a:pPr>
            <a:endParaRPr lang="en-US" sz="2000" dirty="0" smtClean="0">
              <a:latin typeface="Courier New" pitchFamily="49" charset="0"/>
              <a:cs typeface="Courier New" pitchFamily="49" charset="0"/>
            </a:endParaRPr>
          </a:p>
          <a:p>
            <a:pPr>
              <a:tabLst>
                <a:tab pos="457200" algn="l"/>
                <a:tab pos="914400" algn="l"/>
                <a:tab pos="1371600" algn="l"/>
              </a:tabLst>
            </a:pPr>
            <a:r>
              <a:rPr lang="en-US" sz="2400" dirty="0" smtClean="0">
                <a:latin typeface="+mj-lt"/>
                <a:cs typeface="Courier New" pitchFamily="49" charset="0"/>
              </a:rPr>
              <a:t>When you’re finished, call </a:t>
            </a:r>
            <a:r>
              <a:rPr lang="en-US" sz="2400" dirty="0" err="1" smtClean="0">
                <a:latin typeface="+mj-lt"/>
                <a:cs typeface="Courier New" pitchFamily="49" charset="0"/>
              </a:rPr>
              <a:t>stopto</a:t>
            </a:r>
            <a:r>
              <a:rPr lang="en-US" sz="2400" dirty="0" smtClean="0">
                <a:latin typeface="+mj-lt"/>
                <a:cs typeface="Courier New" pitchFamily="49" charset="0"/>
              </a:rPr>
              <a:t> end the playback, followed by </a:t>
            </a:r>
            <a:r>
              <a:rPr lang="en-US" sz="2400" dirty="0" err="1" smtClean="0">
                <a:latin typeface="+mj-lt"/>
                <a:cs typeface="Courier New" pitchFamily="49" charset="0"/>
              </a:rPr>
              <a:t>releaseto</a:t>
            </a:r>
            <a:r>
              <a:rPr lang="en-US" sz="2400" dirty="0" smtClean="0">
                <a:latin typeface="+mj-lt"/>
                <a:cs typeface="Courier New" pitchFamily="49" charset="0"/>
              </a:rPr>
              <a:t> free the Media Recorder resources:</a:t>
            </a:r>
          </a:p>
          <a:p>
            <a:pPr>
              <a:tabLst>
                <a:tab pos="457200" algn="l"/>
                <a:tab pos="914400" algn="l"/>
                <a:tab pos="1371600" algn="l"/>
              </a:tabLst>
            </a:pPr>
            <a:r>
              <a:rPr lang="en-US" sz="2000" dirty="0" err="1" smtClean="0">
                <a:latin typeface="Courier New" pitchFamily="49" charset="0"/>
                <a:cs typeface="Courier New" pitchFamily="49" charset="0"/>
              </a:rPr>
              <a:t>mediaRecorder.stop</a:t>
            </a:r>
            <a:r>
              <a:rPr lang="en-US" sz="2000" dirty="0" smtClean="0">
                <a:latin typeface="Courier New" pitchFamily="49" charset="0"/>
                <a:cs typeface="Courier New" pitchFamily="49" charset="0"/>
              </a:rPr>
              <a:t>();</a:t>
            </a:r>
          </a:p>
          <a:p>
            <a:pPr>
              <a:tabLst>
                <a:tab pos="457200" algn="l"/>
                <a:tab pos="914400" algn="l"/>
                <a:tab pos="1371600" algn="l"/>
              </a:tabLst>
            </a:pPr>
            <a:r>
              <a:rPr lang="en-US" sz="2000" dirty="0" err="1" smtClean="0">
                <a:latin typeface="Courier New" pitchFamily="49" charset="0"/>
                <a:cs typeface="Courier New" pitchFamily="49" charset="0"/>
              </a:rPr>
              <a:t>mediaRecorder.release</a:t>
            </a:r>
            <a:r>
              <a:rPr lang="en-US" sz="20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5602"/>
            <a:ext cx="3726341" cy="553998"/>
          </a:xfrm>
          <a:prstGeom prst="rect">
            <a:avLst/>
          </a:prstGeom>
          <a:noFill/>
        </p:spPr>
        <p:txBody>
          <a:bodyPr wrap="none" rtlCol="0">
            <a:spAutoFit/>
          </a:bodyPr>
          <a:lstStyle/>
          <a:p>
            <a:r>
              <a:rPr lang="en-US" sz="3000" b="1" dirty="0" smtClean="0"/>
              <a:t>Recording Multimedia</a:t>
            </a:r>
            <a:endParaRPr lang="en-US" sz="3000" b="1" dirty="0"/>
          </a:p>
        </p:txBody>
      </p:sp>
      <p:sp>
        <p:nvSpPr>
          <p:cNvPr id="11" name="Rectangle 10"/>
          <p:cNvSpPr/>
          <p:nvPr/>
        </p:nvSpPr>
        <p:spPr>
          <a:xfrm>
            <a:off x="0" y="6553200"/>
            <a:ext cx="6858000" cy="304800"/>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Mobile Computing II</a:t>
            </a:r>
            <a:endParaRPr lang="en-US" dirty="0"/>
          </a:p>
        </p:txBody>
      </p:sp>
      <p:sp>
        <p:nvSpPr>
          <p:cNvPr id="12" name="Rectangle 11"/>
          <p:cNvSpPr/>
          <p:nvPr/>
        </p:nvSpPr>
        <p:spPr>
          <a:xfrm>
            <a:off x="6858000" y="6553200"/>
            <a:ext cx="2286000" cy="3048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fld id="{71D00F36-FA00-435A-BA0E-2F982C1F1AA6}" type="slidenum">
              <a:rPr lang="en-US" smtClean="0"/>
              <a:pPr algn="r"/>
              <a:t>11</a:t>
            </a:fld>
            <a:endParaRPr lang="en-US" dirty="0"/>
          </a:p>
        </p:txBody>
      </p:sp>
      <p:sp>
        <p:nvSpPr>
          <p:cNvPr id="7" name="Rectangle 6"/>
          <p:cNvSpPr/>
          <p:nvPr/>
        </p:nvSpPr>
        <p:spPr>
          <a:xfrm>
            <a:off x="152400" y="762000"/>
            <a:ext cx="8686800" cy="3785652"/>
          </a:xfrm>
          <a:prstGeom prst="rect">
            <a:avLst/>
          </a:prstGeom>
        </p:spPr>
        <p:txBody>
          <a:bodyPr wrap="square">
            <a:spAutoFit/>
          </a:bodyPr>
          <a:lstStyle/>
          <a:p>
            <a:pPr>
              <a:tabLst>
                <a:tab pos="457200" algn="l"/>
                <a:tab pos="914400" algn="l"/>
                <a:tab pos="1371600" algn="l"/>
              </a:tabLst>
            </a:pPr>
            <a:r>
              <a:rPr lang="en-US" sz="2400" dirty="0" smtClean="0">
                <a:latin typeface="+mj-lt"/>
                <a:cs typeface="Courier New" pitchFamily="49" charset="0"/>
              </a:rPr>
              <a:t>When recording video, it’s generally considered good practice to display a preview of the recorded video in real time. Using the </a:t>
            </a:r>
            <a:r>
              <a:rPr lang="en-US" sz="2000" dirty="0" err="1" smtClean="0">
                <a:latin typeface="Courier New" pitchFamily="49" charset="0"/>
                <a:cs typeface="Courier New" pitchFamily="49" charset="0"/>
              </a:rPr>
              <a:t>setPreviewDisplay</a:t>
            </a:r>
            <a:r>
              <a:rPr lang="en-US" sz="2400" dirty="0" smtClean="0">
                <a:latin typeface="+mj-lt"/>
                <a:cs typeface="Courier New" pitchFamily="49" charset="0"/>
              </a:rPr>
              <a:t> method, you can assign a </a:t>
            </a:r>
            <a:r>
              <a:rPr lang="en-US" sz="2000" dirty="0" smtClean="0">
                <a:latin typeface="Courier New" pitchFamily="49" charset="0"/>
                <a:cs typeface="Courier New" pitchFamily="49" charset="0"/>
              </a:rPr>
              <a:t>Surface</a:t>
            </a:r>
            <a:r>
              <a:rPr lang="en-US" sz="2400" dirty="0" smtClean="0">
                <a:latin typeface="+mj-lt"/>
                <a:cs typeface="Courier New" pitchFamily="49" charset="0"/>
              </a:rPr>
              <a:t> to display the video preview.</a:t>
            </a:r>
          </a:p>
          <a:p>
            <a:pPr>
              <a:tabLst>
                <a:tab pos="457200" algn="l"/>
                <a:tab pos="914400" algn="l"/>
                <a:tab pos="1371600" algn="l"/>
              </a:tabLst>
            </a:pPr>
            <a:endParaRPr lang="en-US" sz="2400" dirty="0" smtClean="0">
              <a:latin typeface="+mj-lt"/>
              <a:cs typeface="Courier New" pitchFamily="49" charset="0"/>
            </a:endParaRPr>
          </a:p>
          <a:p>
            <a:pPr>
              <a:tabLst>
                <a:tab pos="457200" algn="l"/>
                <a:tab pos="914400" algn="l"/>
                <a:tab pos="1371600" algn="l"/>
              </a:tabLst>
            </a:pPr>
            <a:r>
              <a:rPr lang="en-US" sz="2400" dirty="0" smtClean="0">
                <a:latin typeface="+mj-lt"/>
                <a:cs typeface="Courier New" pitchFamily="49" charset="0"/>
              </a:rPr>
              <a:t>As with any other resource, media files created by your application will be unavailable to others. As a result, it’s good practice to use the Media Store Content Provider to assign metadata, select a file location, and publish the recorded media to share recordings with other applications.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5602"/>
            <a:ext cx="3726341" cy="553998"/>
          </a:xfrm>
          <a:prstGeom prst="rect">
            <a:avLst/>
          </a:prstGeom>
          <a:noFill/>
        </p:spPr>
        <p:txBody>
          <a:bodyPr wrap="none" rtlCol="0">
            <a:spAutoFit/>
          </a:bodyPr>
          <a:lstStyle/>
          <a:p>
            <a:r>
              <a:rPr lang="en-US" sz="3000" b="1" dirty="0" smtClean="0"/>
              <a:t>Recording Multimedia</a:t>
            </a:r>
            <a:endParaRPr lang="en-US" sz="3000" b="1" dirty="0"/>
          </a:p>
        </p:txBody>
      </p:sp>
      <p:sp>
        <p:nvSpPr>
          <p:cNvPr id="11" name="Rectangle 10"/>
          <p:cNvSpPr/>
          <p:nvPr/>
        </p:nvSpPr>
        <p:spPr>
          <a:xfrm>
            <a:off x="0" y="6553200"/>
            <a:ext cx="6858000" cy="304800"/>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Mobile Computing II</a:t>
            </a:r>
            <a:endParaRPr lang="en-US" dirty="0"/>
          </a:p>
        </p:txBody>
      </p:sp>
      <p:sp>
        <p:nvSpPr>
          <p:cNvPr id="12" name="Rectangle 11"/>
          <p:cNvSpPr/>
          <p:nvPr/>
        </p:nvSpPr>
        <p:spPr>
          <a:xfrm>
            <a:off x="6858000" y="6553200"/>
            <a:ext cx="2286000" cy="3048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fld id="{71D00F36-FA00-435A-BA0E-2F982C1F1AA6}" type="slidenum">
              <a:rPr lang="en-US" smtClean="0"/>
              <a:pPr algn="r"/>
              <a:t>12</a:t>
            </a:fld>
            <a:endParaRPr lang="en-US" dirty="0"/>
          </a:p>
        </p:txBody>
      </p:sp>
      <p:sp>
        <p:nvSpPr>
          <p:cNvPr id="7" name="Rectangle 6"/>
          <p:cNvSpPr/>
          <p:nvPr/>
        </p:nvSpPr>
        <p:spPr>
          <a:xfrm>
            <a:off x="152400" y="762000"/>
            <a:ext cx="8686800" cy="5909310"/>
          </a:xfrm>
          <a:prstGeom prst="rect">
            <a:avLst/>
          </a:prstGeom>
        </p:spPr>
        <p:txBody>
          <a:bodyPr wrap="square">
            <a:spAutoFit/>
          </a:bodyPr>
          <a:lstStyle/>
          <a:p>
            <a:pPr>
              <a:tabLst>
                <a:tab pos="457200" algn="l"/>
                <a:tab pos="914400" algn="l"/>
                <a:tab pos="1371600" algn="l"/>
              </a:tabLst>
            </a:pPr>
            <a:r>
              <a:rPr lang="en-US" sz="2400" dirty="0" smtClean="0">
                <a:cs typeface="Courier New" pitchFamily="49" charset="0"/>
              </a:rPr>
              <a:t>To do that, after recording new media create a new </a:t>
            </a:r>
            <a:r>
              <a:rPr lang="en-US" sz="2000" dirty="0" err="1" smtClean="0">
                <a:latin typeface="Courier New" pitchFamily="49" charset="0"/>
                <a:cs typeface="Courier New" pitchFamily="49" charset="0"/>
              </a:rPr>
              <a:t>ContentValues</a:t>
            </a:r>
            <a:r>
              <a:rPr lang="en-US" sz="2400" dirty="0" smtClean="0">
                <a:cs typeface="Courier New" pitchFamily="49" charset="0"/>
              </a:rPr>
              <a:t> object to add a new record to the Media Store. The metadata you specify here can include the details including the title, time stamp, and </a:t>
            </a:r>
            <a:r>
              <a:rPr lang="en-US" sz="2400" dirty="0" err="1" smtClean="0">
                <a:cs typeface="Courier New" pitchFamily="49" charset="0"/>
              </a:rPr>
              <a:t>geocoding</a:t>
            </a:r>
            <a:r>
              <a:rPr lang="en-US" sz="2400" dirty="0" smtClean="0">
                <a:cs typeface="Courier New" pitchFamily="49" charset="0"/>
              </a:rPr>
              <a:t> information for your new media file, as shown in the code snippet below:</a:t>
            </a:r>
          </a:p>
          <a:p>
            <a:pPr>
              <a:tabLst>
                <a:tab pos="457200" algn="l"/>
                <a:tab pos="914400" algn="l"/>
                <a:tab pos="1371600" algn="l"/>
              </a:tabLst>
            </a:pPr>
            <a:endParaRPr lang="en-US" sz="2400" dirty="0" smtClean="0">
              <a:cs typeface="Courier New" pitchFamily="49" charset="0"/>
            </a:endParaRPr>
          </a:p>
          <a:p>
            <a:pPr>
              <a:tabLst>
                <a:tab pos="457200" algn="l"/>
                <a:tab pos="914400" algn="l"/>
                <a:tab pos="1371600" algn="l"/>
              </a:tabLst>
            </a:pPr>
            <a:r>
              <a:rPr lang="en-US" dirty="0" err="1" smtClean="0">
                <a:latin typeface="Courier New" pitchFamily="49" charset="0"/>
                <a:cs typeface="Courier New" pitchFamily="49" charset="0"/>
              </a:rPr>
              <a:t>ContentValues</a:t>
            </a:r>
            <a:r>
              <a:rPr lang="en-US" dirty="0" smtClean="0">
                <a:latin typeface="Courier New" pitchFamily="49" charset="0"/>
                <a:cs typeface="Courier New" pitchFamily="49" charset="0"/>
              </a:rPr>
              <a:t> content = new </a:t>
            </a:r>
            <a:r>
              <a:rPr lang="en-US" dirty="0" err="1" smtClean="0">
                <a:latin typeface="Courier New" pitchFamily="49" charset="0"/>
                <a:cs typeface="Courier New" pitchFamily="49" charset="0"/>
              </a:rPr>
              <a:t>ContentValues</a:t>
            </a:r>
            <a:r>
              <a:rPr lang="en-US" dirty="0" smtClean="0">
                <a:latin typeface="Courier New" pitchFamily="49" charset="0"/>
                <a:cs typeface="Courier New" pitchFamily="49" charset="0"/>
              </a:rPr>
              <a:t>(3);</a:t>
            </a:r>
          </a:p>
          <a:p>
            <a:pPr>
              <a:tabLst>
                <a:tab pos="457200" algn="l"/>
                <a:tab pos="914400" algn="l"/>
                <a:tab pos="1371600" algn="l"/>
              </a:tabLst>
            </a:pPr>
            <a:r>
              <a:rPr lang="en-US" dirty="0" err="1" smtClean="0">
                <a:latin typeface="Courier New" pitchFamily="49" charset="0"/>
                <a:cs typeface="Courier New" pitchFamily="49" charset="0"/>
              </a:rPr>
              <a:t>content.put</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Audio.AudioColumns.TITLE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TheSoundandtheFury</a:t>
            </a:r>
            <a:r>
              <a:rPr lang="en-US" dirty="0" smtClean="0">
                <a:latin typeface="Courier New" pitchFamily="49" charset="0"/>
                <a:cs typeface="Courier New" pitchFamily="49" charset="0"/>
              </a:rPr>
              <a:t>”);</a:t>
            </a:r>
          </a:p>
          <a:p>
            <a:pPr>
              <a:tabLst>
                <a:tab pos="457200" algn="l"/>
                <a:tab pos="914400" algn="l"/>
                <a:tab pos="1371600" algn="l"/>
              </a:tabLst>
            </a:pPr>
            <a:r>
              <a:rPr lang="en-US" dirty="0" err="1" smtClean="0">
                <a:latin typeface="Courier New" pitchFamily="49" charset="0"/>
                <a:cs typeface="Courier New" pitchFamily="49" charset="0"/>
              </a:rPr>
              <a:t>content.put</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Audio.AudioColumns.DATE_ADDED</a:t>
            </a:r>
            <a:r>
              <a:rPr lang="en-US" dirty="0" smtClean="0">
                <a:latin typeface="Courier New" pitchFamily="49" charset="0"/>
                <a:cs typeface="Courier New" pitchFamily="49" charset="0"/>
              </a:rPr>
              <a:t>, </a:t>
            </a:r>
          </a:p>
          <a:p>
            <a:pPr>
              <a:tabLst>
                <a:tab pos="457200" algn="l"/>
                <a:tab pos="914400" algn="l"/>
                <a:tab pos="1371600" algn="l"/>
              </a:tabLst>
            </a:pPr>
            <a:r>
              <a:rPr lang="en-US" dirty="0" err="1" smtClean="0">
                <a:latin typeface="Courier New" pitchFamily="49" charset="0"/>
                <a:cs typeface="Courier New" pitchFamily="49" charset="0"/>
              </a:rPr>
              <a:t>System.currentTimeMillis</a:t>
            </a:r>
            <a:r>
              <a:rPr lang="en-US" dirty="0" smtClean="0">
                <a:latin typeface="Courier New" pitchFamily="49" charset="0"/>
                <a:cs typeface="Courier New" pitchFamily="49" charset="0"/>
              </a:rPr>
              <a:t>() / 1000);</a:t>
            </a:r>
          </a:p>
          <a:p>
            <a:pPr>
              <a:tabLst>
                <a:tab pos="457200" algn="l"/>
                <a:tab pos="914400" algn="l"/>
                <a:tab pos="1371600" algn="l"/>
              </a:tabLst>
            </a:pPr>
            <a:r>
              <a:rPr lang="en-US" dirty="0" err="1" smtClean="0">
                <a:latin typeface="Courier New" pitchFamily="49" charset="0"/>
                <a:cs typeface="Courier New" pitchFamily="49" charset="0"/>
              </a:rPr>
              <a:t>content.put</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Audio.Media.MIME_TYPE</a:t>
            </a:r>
            <a:r>
              <a:rPr lang="en-US" dirty="0" smtClean="0">
                <a:latin typeface="Courier New" pitchFamily="49" charset="0"/>
                <a:cs typeface="Courier New" pitchFamily="49" charset="0"/>
              </a:rPr>
              <a:t>, “audio/</a:t>
            </a:r>
            <a:r>
              <a:rPr lang="en-US" dirty="0" err="1" smtClean="0">
                <a:latin typeface="Courier New" pitchFamily="49" charset="0"/>
                <a:cs typeface="Courier New" pitchFamily="49" charset="0"/>
              </a:rPr>
              <a:t>amr</a:t>
            </a:r>
            <a:r>
              <a:rPr lang="en-US" dirty="0" smtClean="0">
                <a:latin typeface="Courier New" pitchFamily="49" charset="0"/>
                <a:cs typeface="Courier New" pitchFamily="49" charset="0"/>
              </a:rPr>
              <a:t>”);</a:t>
            </a:r>
          </a:p>
          <a:p>
            <a:pPr>
              <a:tabLst>
                <a:tab pos="457200" algn="l"/>
                <a:tab pos="914400" algn="l"/>
                <a:tab pos="1371600" algn="l"/>
              </a:tabLst>
            </a:pPr>
            <a:endParaRPr lang="en-US" dirty="0" smtClean="0">
              <a:latin typeface="Courier New" pitchFamily="49" charset="0"/>
              <a:cs typeface="Courier New" pitchFamily="49" charset="0"/>
            </a:endParaRPr>
          </a:p>
          <a:p>
            <a:pPr>
              <a:tabLst>
                <a:tab pos="457200" algn="l"/>
                <a:tab pos="914400" algn="l"/>
                <a:tab pos="1371600" algn="l"/>
              </a:tabLst>
            </a:pPr>
            <a:r>
              <a:rPr lang="en-US" sz="2400" dirty="0" smtClean="0">
                <a:latin typeface="+mj-lt"/>
                <a:cs typeface="Courier New" pitchFamily="49" charset="0"/>
              </a:rPr>
              <a:t>You must also specify the absolute path of the media file being added:</a:t>
            </a:r>
          </a:p>
          <a:p>
            <a:pPr>
              <a:tabLst>
                <a:tab pos="457200" algn="l"/>
                <a:tab pos="914400" algn="l"/>
                <a:tab pos="1371600" algn="l"/>
              </a:tabLst>
            </a:pPr>
            <a:endParaRPr lang="en-US" dirty="0" smtClean="0">
              <a:latin typeface="+mj-lt"/>
              <a:cs typeface="Courier New" pitchFamily="49" charset="0"/>
            </a:endParaRPr>
          </a:p>
          <a:p>
            <a:pPr>
              <a:tabLst>
                <a:tab pos="457200" algn="l"/>
                <a:tab pos="914400" algn="l"/>
                <a:tab pos="1371600" algn="l"/>
              </a:tabLst>
            </a:pPr>
            <a:r>
              <a:rPr lang="en-US" dirty="0" err="1" smtClean="0">
                <a:latin typeface="Courier New" pitchFamily="49" charset="0"/>
                <a:cs typeface="Courier New" pitchFamily="49" charset="0"/>
              </a:rPr>
              <a:t>content.put</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MediaStore.Audio.Media.DATA</a:t>
            </a:r>
            <a:r>
              <a:rPr lang="en-US" dirty="0" smtClean="0">
                <a:latin typeface="Courier New" pitchFamily="49" charset="0"/>
                <a:cs typeface="Courier New" pitchFamily="49" charset="0"/>
              </a:rPr>
              <a:t>,</a:t>
            </a:r>
          </a:p>
          <a:p>
            <a:pPr>
              <a:tabLst>
                <a:tab pos="457200" algn="l"/>
                <a:tab pos="914400" algn="l"/>
                <a:tab pos="1371600" algn="l"/>
              </a:tabLst>
            </a:pPr>
            <a:r>
              <a:rPr lang="en-US" dirty="0" smtClean="0">
                <a:latin typeface="Courier New" pitchFamily="49" charset="0"/>
                <a:cs typeface="Courier New" pitchFamily="49" charset="0"/>
              </a:rPr>
              <a:t>“myoutputfile.mp4”);</a:t>
            </a:r>
          </a:p>
          <a:p>
            <a:pPr>
              <a:tabLst>
                <a:tab pos="457200" algn="l"/>
                <a:tab pos="914400" algn="l"/>
                <a:tab pos="1371600" algn="l"/>
              </a:tabLst>
            </a:pPr>
            <a:endParaRPr lang="en-US" sz="2400" dirty="0" smtClean="0">
              <a:latin typeface="+mj-lt"/>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5602"/>
            <a:ext cx="3726341" cy="553998"/>
          </a:xfrm>
          <a:prstGeom prst="rect">
            <a:avLst/>
          </a:prstGeom>
          <a:noFill/>
        </p:spPr>
        <p:txBody>
          <a:bodyPr wrap="none" rtlCol="0">
            <a:spAutoFit/>
          </a:bodyPr>
          <a:lstStyle/>
          <a:p>
            <a:r>
              <a:rPr lang="en-US" sz="3000" b="1" dirty="0" smtClean="0"/>
              <a:t>Recording Multimedia</a:t>
            </a:r>
            <a:endParaRPr lang="en-US" sz="3000" b="1" dirty="0"/>
          </a:p>
        </p:txBody>
      </p:sp>
      <p:sp>
        <p:nvSpPr>
          <p:cNvPr id="11" name="Rectangle 10"/>
          <p:cNvSpPr/>
          <p:nvPr/>
        </p:nvSpPr>
        <p:spPr>
          <a:xfrm>
            <a:off x="0" y="6553200"/>
            <a:ext cx="6858000" cy="304800"/>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Mobile Computing II</a:t>
            </a:r>
            <a:endParaRPr lang="en-US" dirty="0"/>
          </a:p>
        </p:txBody>
      </p:sp>
      <p:sp>
        <p:nvSpPr>
          <p:cNvPr id="12" name="Rectangle 11"/>
          <p:cNvSpPr/>
          <p:nvPr/>
        </p:nvSpPr>
        <p:spPr>
          <a:xfrm>
            <a:off x="6858000" y="6553200"/>
            <a:ext cx="2286000" cy="3048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fld id="{71D00F36-FA00-435A-BA0E-2F982C1F1AA6}" type="slidenum">
              <a:rPr lang="en-US" smtClean="0"/>
              <a:pPr algn="r"/>
              <a:t>13</a:t>
            </a:fld>
            <a:endParaRPr lang="en-US" dirty="0"/>
          </a:p>
        </p:txBody>
      </p:sp>
      <p:sp>
        <p:nvSpPr>
          <p:cNvPr id="7" name="Rectangle 6"/>
          <p:cNvSpPr/>
          <p:nvPr/>
        </p:nvSpPr>
        <p:spPr>
          <a:xfrm>
            <a:off x="152400" y="762000"/>
            <a:ext cx="8686800" cy="4524315"/>
          </a:xfrm>
          <a:prstGeom prst="rect">
            <a:avLst/>
          </a:prstGeom>
        </p:spPr>
        <p:txBody>
          <a:bodyPr wrap="square">
            <a:spAutoFit/>
          </a:bodyPr>
          <a:lstStyle/>
          <a:p>
            <a:pPr>
              <a:tabLst>
                <a:tab pos="457200" algn="l"/>
                <a:tab pos="914400" algn="l"/>
                <a:tab pos="1371600" algn="l"/>
              </a:tabLst>
            </a:pPr>
            <a:r>
              <a:rPr lang="en-US" sz="2400" dirty="0" smtClean="0">
                <a:latin typeface="+mj-lt"/>
                <a:cs typeface="Courier New" pitchFamily="49" charset="0"/>
              </a:rPr>
              <a:t>Get access to the application’s </a:t>
            </a:r>
            <a:r>
              <a:rPr lang="en-US" sz="2000" dirty="0" err="1" smtClean="0">
                <a:latin typeface="Courier New" pitchFamily="49" charset="0"/>
                <a:cs typeface="Courier New" pitchFamily="49" charset="0"/>
              </a:rPr>
              <a:t>ContentResolver</a:t>
            </a:r>
            <a:r>
              <a:rPr lang="en-US" sz="2400" dirty="0" smtClean="0">
                <a:latin typeface="+mj-lt"/>
                <a:cs typeface="Courier New" pitchFamily="49" charset="0"/>
              </a:rPr>
              <a:t>, and use it to insert this new row into the Media Store as shown in the following code snippet:</a:t>
            </a:r>
          </a:p>
          <a:p>
            <a:pPr>
              <a:tabLst>
                <a:tab pos="457200" algn="l"/>
                <a:tab pos="914400" algn="l"/>
                <a:tab pos="1371600" algn="l"/>
              </a:tabLst>
            </a:pPr>
            <a:r>
              <a:rPr lang="en-US" sz="2000" dirty="0" err="1" smtClean="0">
                <a:latin typeface="Courier New" pitchFamily="49" charset="0"/>
                <a:cs typeface="Courier New" pitchFamily="49" charset="0"/>
              </a:rPr>
              <a:t>ContentResolver</a:t>
            </a:r>
            <a:r>
              <a:rPr lang="en-US" sz="2000" dirty="0" smtClean="0">
                <a:latin typeface="Courier New" pitchFamily="49" charset="0"/>
                <a:cs typeface="Courier New" pitchFamily="49" charset="0"/>
              </a:rPr>
              <a:t> resolver = </a:t>
            </a:r>
            <a:r>
              <a:rPr lang="en-US" sz="2000" dirty="0" err="1" smtClean="0">
                <a:latin typeface="Courier New" pitchFamily="49" charset="0"/>
                <a:cs typeface="Courier New" pitchFamily="49" charset="0"/>
              </a:rPr>
              <a:t>getContentResolver</a:t>
            </a:r>
            <a:r>
              <a:rPr lang="en-US" sz="2000" dirty="0" smtClean="0">
                <a:latin typeface="Courier New" pitchFamily="49" charset="0"/>
                <a:cs typeface="Courier New" pitchFamily="49" charset="0"/>
              </a:rPr>
              <a:t>();</a:t>
            </a:r>
          </a:p>
          <a:p>
            <a:pPr>
              <a:tabLst>
                <a:tab pos="457200" algn="l"/>
                <a:tab pos="914400" algn="l"/>
                <a:tab pos="1371600" algn="l"/>
              </a:tabLst>
            </a:pPr>
            <a:r>
              <a:rPr lang="en-US" sz="2000" dirty="0" smtClean="0">
                <a:latin typeface="Courier New" pitchFamily="49" charset="0"/>
                <a:cs typeface="Courier New" pitchFamily="49" charset="0"/>
              </a:rPr>
              <a:t>Uri </a:t>
            </a:r>
            <a:r>
              <a:rPr lang="en-US" sz="2000" dirty="0" err="1" smtClean="0">
                <a:latin typeface="Courier New" pitchFamily="49" charset="0"/>
                <a:cs typeface="Courier New" pitchFamily="49" charset="0"/>
              </a:rPr>
              <a:t>uri</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resolver.insert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Audio.Media.EXTERNAL_CONTENT_URI</a:t>
            </a:r>
            <a:r>
              <a:rPr lang="en-US" sz="2000" dirty="0" smtClean="0">
                <a:latin typeface="Courier New" pitchFamily="49" charset="0"/>
                <a:cs typeface="Courier New" pitchFamily="49" charset="0"/>
              </a:rPr>
              <a:t>, content);</a:t>
            </a:r>
          </a:p>
          <a:p>
            <a:pPr>
              <a:tabLst>
                <a:tab pos="457200" algn="l"/>
                <a:tab pos="914400" algn="l"/>
                <a:tab pos="1371600" algn="l"/>
              </a:tabLst>
            </a:pPr>
            <a:endParaRPr lang="en-US" sz="2400" dirty="0" smtClean="0">
              <a:latin typeface="+mj-lt"/>
              <a:cs typeface="Courier New" pitchFamily="49" charset="0"/>
            </a:endParaRPr>
          </a:p>
          <a:p>
            <a:pPr>
              <a:tabLst>
                <a:tab pos="457200" algn="l"/>
                <a:tab pos="914400" algn="l"/>
                <a:tab pos="1371600" algn="l"/>
              </a:tabLst>
            </a:pPr>
            <a:r>
              <a:rPr lang="en-US" sz="2400" dirty="0" smtClean="0">
                <a:latin typeface="+mj-lt"/>
                <a:cs typeface="Courier New" pitchFamily="49" charset="0"/>
              </a:rPr>
              <a:t>Once the media file has been inserted into the media store you should announce it’s availability using a broadcast Intent as shown below:</a:t>
            </a:r>
          </a:p>
          <a:p>
            <a:pPr>
              <a:tabLst>
                <a:tab pos="457200" algn="l"/>
                <a:tab pos="914400" algn="l"/>
                <a:tab pos="1371600" algn="l"/>
              </a:tabLst>
            </a:pPr>
            <a:r>
              <a:rPr lang="en-US" sz="2000" dirty="0" err="1" smtClean="0">
                <a:latin typeface="Courier New" pitchFamily="49" charset="0"/>
                <a:cs typeface="Courier New" pitchFamily="49" charset="0"/>
              </a:rPr>
              <a:t>sendBroadcast</a:t>
            </a:r>
            <a:r>
              <a:rPr lang="en-US" sz="2000" dirty="0" smtClean="0">
                <a:latin typeface="Courier New" pitchFamily="49" charset="0"/>
                <a:cs typeface="Courier New" pitchFamily="49" charset="0"/>
              </a:rPr>
              <a:t>(new Intent(</a:t>
            </a:r>
            <a:r>
              <a:rPr lang="en-US" sz="2000" dirty="0" err="1" smtClean="0">
                <a:latin typeface="Courier New" pitchFamily="49" charset="0"/>
                <a:cs typeface="Courier New" pitchFamily="49" charset="0"/>
              </a:rPr>
              <a:t>Intent.ACTION_MEDIA_SCANNER_SCAN_FILE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uri</a:t>
            </a:r>
            <a:r>
              <a:rPr lang="en-US" sz="20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5602"/>
            <a:ext cx="2377126" cy="553998"/>
          </a:xfrm>
          <a:prstGeom prst="rect">
            <a:avLst/>
          </a:prstGeom>
          <a:noFill/>
        </p:spPr>
        <p:txBody>
          <a:bodyPr wrap="none" rtlCol="0">
            <a:spAutoFit/>
          </a:bodyPr>
          <a:lstStyle/>
          <a:p>
            <a:r>
              <a:rPr lang="en-US" sz="3000" b="1" dirty="0" smtClean="0"/>
              <a:t>Using Camera</a:t>
            </a:r>
            <a:endParaRPr lang="en-US" sz="3000" b="1" dirty="0"/>
          </a:p>
        </p:txBody>
      </p:sp>
      <p:sp>
        <p:nvSpPr>
          <p:cNvPr id="11" name="Rectangle 10"/>
          <p:cNvSpPr/>
          <p:nvPr/>
        </p:nvSpPr>
        <p:spPr>
          <a:xfrm>
            <a:off x="0" y="6553200"/>
            <a:ext cx="6858000" cy="304800"/>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Mobile Computing II</a:t>
            </a:r>
            <a:endParaRPr lang="en-US" dirty="0"/>
          </a:p>
        </p:txBody>
      </p:sp>
      <p:sp>
        <p:nvSpPr>
          <p:cNvPr id="12" name="Rectangle 11"/>
          <p:cNvSpPr/>
          <p:nvPr/>
        </p:nvSpPr>
        <p:spPr>
          <a:xfrm>
            <a:off x="6858000" y="6553200"/>
            <a:ext cx="2286000" cy="3048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fld id="{71D00F36-FA00-435A-BA0E-2F982C1F1AA6}" type="slidenum">
              <a:rPr lang="en-US" smtClean="0"/>
              <a:pPr algn="r"/>
              <a:t>14</a:t>
            </a:fld>
            <a:endParaRPr lang="en-US" dirty="0"/>
          </a:p>
        </p:txBody>
      </p:sp>
      <p:sp>
        <p:nvSpPr>
          <p:cNvPr id="7" name="Rectangle 6"/>
          <p:cNvSpPr/>
          <p:nvPr/>
        </p:nvSpPr>
        <p:spPr>
          <a:xfrm>
            <a:off x="152400" y="762000"/>
            <a:ext cx="8686800" cy="4031873"/>
          </a:xfrm>
          <a:prstGeom prst="rect">
            <a:avLst/>
          </a:prstGeom>
        </p:spPr>
        <p:txBody>
          <a:bodyPr wrap="square">
            <a:spAutoFit/>
          </a:bodyPr>
          <a:lstStyle/>
          <a:p>
            <a:pPr>
              <a:tabLst>
                <a:tab pos="457200" algn="l"/>
                <a:tab pos="914400" algn="l"/>
                <a:tab pos="1371600" algn="l"/>
              </a:tabLst>
            </a:pPr>
            <a:r>
              <a:rPr lang="en-US" sz="2400" dirty="0" smtClean="0">
                <a:latin typeface="+mj-lt"/>
                <a:cs typeface="Courier New" pitchFamily="49" charset="0"/>
              </a:rPr>
              <a:t>The popularity of digital cameras (particularly within phone handsets) has caused their prices to drop just as their size has shrunk dramatically. It’s now becoming difficult to even find a mobile phone without a camera, and Android devices are unlikely to be exceptions.</a:t>
            </a:r>
          </a:p>
          <a:p>
            <a:pPr>
              <a:tabLst>
                <a:tab pos="457200" algn="l"/>
                <a:tab pos="914400" algn="l"/>
                <a:tab pos="1371600" algn="l"/>
              </a:tabLst>
            </a:pPr>
            <a:endParaRPr lang="en-US" sz="2400" dirty="0" smtClean="0">
              <a:latin typeface="+mj-lt"/>
              <a:cs typeface="Courier New" pitchFamily="49" charset="0"/>
            </a:endParaRPr>
          </a:p>
          <a:p>
            <a:pPr>
              <a:tabLst>
                <a:tab pos="457200" algn="l"/>
                <a:tab pos="914400" algn="l"/>
                <a:tab pos="1371600" algn="l"/>
              </a:tabLst>
            </a:pPr>
            <a:r>
              <a:rPr lang="en-US" sz="2400" dirty="0" smtClean="0">
                <a:latin typeface="+mj-lt"/>
                <a:cs typeface="Courier New" pitchFamily="49" charset="0"/>
              </a:rPr>
              <a:t>To access the camera hardware, you need to add the </a:t>
            </a:r>
            <a:r>
              <a:rPr lang="en-US" sz="2000" dirty="0" smtClean="0">
                <a:latin typeface="Courier New" pitchFamily="49" charset="0"/>
                <a:cs typeface="Courier New" pitchFamily="49" charset="0"/>
              </a:rPr>
              <a:t>CAMERA</a:t>
            </a:r>
            <a:r>
              <a:rPr lang="en-US" sz="2400" dirty="0" smtClean="0">
                <a:latin typeface="+mj-lt"/>
                <a:cs typeface="Courier New" pitchFamily="49" charset="0"/>
              </a:rPr>
              <a:t> permission to your application manifest, as shown here:</a:t>
            </a:r>
          </a:p>
          <a:p>
            <a:pPr>
              <a:tabLst>
                <a:tab pos="457200" algn="l"/>
                <a:tab pos="914400" algn="l"/>
                <a:tab pos="1371600" algn="l"/>
              </a:tabLst>
            </a:pPr>
            <a:endParaRPr lang="en-US" sz="2400" dirty="0" smtClean="0">
              <a:latin typeface="+mj-lt"/>
              <a:cs typeface="Courier New" pitchFamily="49" charset="0"/>
            </a:endParaRPr>
          </a:p>
          <a:p>
            <a:pPr>
              <a:tabLst>
                <a:tab pos="457200" algn="l"/>
                <a:tab pos="914400" algn="l"/>
                <a:tab pos="1371600" algn="l"/>
              </a:tabLst>
            </a:pPr>
            <a:r>
              <a:rPr lang="en-US" sz="2000" dirty="0" smtClean="0">
                <a:latin typeface="Courier New" pitchFamily="49" charset="0"/>
                <a:cs typeface="Courier New" pitchFamily="49" charset="0"/>
              </a:rPr>
              <a:t>&lt;uses-permission </a:t>
            </a:r>
            <a:r>
              <a:rPr lang="en-US" sz="2000" dirty="0" err="1" smtClean="0">
                <a:latin typeface="Courier New" pitchFamily="49" charset="0"/>
                <a:cs typeface="Courier New" pitchFamily="49" charset="0"/>
              </a:rPr>
              <a:t>android:name</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android.permission.CAMERA</a:t>
            </a:r>
            <a:r>
              <a:rPr lang="en-US" sz="2000" dirty="0" smtClean="0">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5602"/>
            <a:ext cx="2377126" cy="553998"/>
          </a:xfrm>
          <a:prstGeom prst="rect">
            <a:avLst/>
          </a:prstGeom>
          <a:noFill/>
        </p:spPr>
        <p:txBody>
          <a:bodyPr wrap="none" rtlCol="0">
            <a:spAutoFit/>
          </a:bodyPr>
          <a:lstStyle/>
          <a:p>
            <a:r>
              <a:rPr lang="en-US" sz="3000" b="1" dirty="0" smtClean="0"/>
              <a:t>Using Camera</a:t>
            </a:r>
            <a:endParaRPr lang="en-US" sz="3000" b="1" dirty="0"/>
          </a:p>
        </p:txBody>
      </p:sp>
      <p:sp>
        <p:nvSpPr>
          <p:cNvPr id="11" name="Rectangle 10"/>
          <p:cNvSpPr/>
          <p:nvPr/>
        </p:nvSpPr>
        <p:spPr>
          <a:xfrm>
            <a:off x="0" y="6553200"/>
            <a:ext cx="6858000" cy="304800"/>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Mobile Computing II</a:t>
            </a:r>
            <a:endParaRPr lang="en-US" dirty="0"/>
          </a:p>
        </p:txBody>
      </p:sp>
      <p:sp>
        <p:nvSpPr>
          <p:cNvPr id="12" name="Rectangle 11"/>
          <p:cNvSpPr/>
          <p:nvPr/>
        </p:nvSpPr>
        <p:spPr>
          <a:xfrm>
            <a:off x="6858000" y="6553200"/>
            <a:ext cx="2286000" cy="3048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fld id="{71D00F36-FA00-435A-BA0E-2F982C1F1AA6}" type="slidenum">
              <a:rPr lang="en-US" smtClean="0"/>
              <a:pPr algn="r"/>
              <a:t>15</a:t>
            </a:fld>
            <a:endParaRPr lang="en-US" dirty="0"/>
          </a:p>
        </p:txBody>
      </p:sp>
      <p:sp>
        <p:nvSpPr>
          <p:cNvPr id="7" name="Rectangle 6"/>
          <p:cNvSpPr/>
          <p:nvPr/>
        </p:nvSpPr>
        <p:spPr>
          <a:xfrm>
            <a:off x="152400" y="762000"/>
            <a:ext cx="8686800" cy="4708981"/>
          </a:xfrm>
          <a:prstGeom prst="rect">
            <a:avLst/>
          </a:prstGeom>
        </p:spPr>
        <p:txBody>
          <a:bodyPr wrap="square">
            <a:spAutoFit/>
          </a:bodyPr>
          <a:lstStyle/>
          <a:p>
            <a:pPr>
              <a:tabLst>
                <a:tab pos="457200" algn="l"/>
                <a:tab pos="914400" algn="l"/>
                <a:tab pos="1371600" algn="l"/>
              </a:tabLst>
            </a:pPr>
            <a:r>
              <a:rPr lang="en-US" sz="2400" dirty="0" smtClean="0">
                <a:cs typeface="Courier New" pitchFamily="49" charset="0"/>
              </a:rPr>
              <a:t>This grants access to the </a:t>
            </a:r>
            <a:r>
              <a:rPr lang="en-US" sz="2000" dirty="0" smtClean="0">
                <a:latin typeface="Courier New" pitchFamily="49" charset="0"/>
                <a:cs typeface="Courier New" pitchFamily="49" charset="0"/>
              </a:rPr>
              <a:t>Camera</a:t>
            </a:r>
            <a:r>
              <a:rPr lang="en-US" sz="2400" dirty="0" smtClean="0">
                <a:cs typeface="Courier New" pitchFamily="49" charset="0"/>
              </a:rPr>
              <a:t> Service. The </a:t>
            </a:r>
            <a:r>
              <a:rPr lang="en-US" sz="2000" dirty="0" smtClean="0">
                <a:latin typeface="Courier New" pitchFamily="49" charset="0"/>
                <a:cs typeface="Courier New" pitchFamily="49" charset="0"/>
              </a:rPr>
              <a:t>Camera</a:t>
            </a:r>
            <a:r>
              <a:rPr lang="en-US" sz="2400" dirty="0" smtClean="0">
                <a:cs typeface="Courier New" pitchFamily="49" charset="0"/>
              </a:rPr>
              <a:t> class lets you adjust camera settings, take pictures, and manipulate streaming camera previews.</a:t>
            </a:r>
          </a:p>
          <a:p>
            <a:pPr>
              <a:tabLst>
                <a:tab pos="457200" algn="l"/>
                <a:tab pos="914400" algn="l"/>
                <a:tab pos="1371600" algn="l"/>
              </a:tabLst>
            </a:pPr>
            <a:endParaRPr lang="en-US" sz="2400" dirty="0" smtClean="0">
              <a:cs typeface="Courier New" pitchFamily="49" charset="0"/>
            </a:endParaRPr>
          </a:p>
          <a:p>
            <a:pPr>
              <a:tabLst>
                <a:tab pos="457200" algn="l"/>
                <a:tab pos="914400" algn="l"/>
                <a:tab pos="1371600" algn="l"/>
              </a:tabLst>
            </a:pPr>
            <a:r>
              <a:rPr lang="en-US" sz="2400" dirty="0" smtClean="0">
                <a:cs typeface="Courier New" pitchFamily="49" charset="0"/>
              </a:rPr>
              <a:t>To access the </a:t>
            </a:r>
            <a:r>
              <a:rPr lang="en-US" sz="2000" dirty="0" smtClean="0">
                <a:latin typeface="Courier New" pitchFamily="49" charset="0"/>
                <a:cs typeface="Courier New" pitchFamily="49" charset="0"/>
              </a:rPr>
              <a:t>Camera</a:t>
            </a:r>
            <a:r>
              <a:rPr lang="en-US" sz="2400" dirty="0" smtClean="0">
                <a:cs typeface="Courier New" pitchFamily="49" charset="0"/>
              </a:rPr>
              <a:t> Service, use the static</a:t>
            </a:r>
            <a:r>
              <a:rPr lang="en-US" sz="2000" dirty="0" smtClean="0">
                <a:latin typeface="Courier New" pitchFamily="49" charset="0"/>
                <a:cs typeface="Courier New" pitchFamily="49" charset="0"/>
              </a:rPr>
              <a:t> open </a:t>
            </a:r>
            <a:r>
              <a:rPr lang="en-US" sz="2400" dirty="0" smtClean="0">
                <a:cs typeface="Courier New" pitchFamily="49" charset="0"/>
              </a:rPr>
              <a:t>method on the </a:t>
            </a:r>
            <a:r>
              <a:rPr lang="en-US" sz="2000" dirty="0" smtClean="0">
                <a:latin typeface="Courier New" pitchFamily="49" charset="0"/>
                <a:cs typeface="Courier New" pitchFamily="49" charset="0"/>
              </a:rPr>
              <a:t>Camera </a:t>
            </a:r>
            <a:r>
              <a:rPr lang="en-US" sz="2400" dirty="0" smtClean="0">
                <a:cs typeface="Courier New" pitchFamily="49" charset="0"/>
              </a:rPr>
              <a:t>class. When your application has finished with the camera, remember to relinquish your hold on the Service by calling </a:t>
            </a:r>
            <a:r>
              <a:rPr lang="en-US" sz="2000" dirty="0" smtClean="0">
                <a:latin typeface="Courier New" pitchFamily="49" charset="0"/>
                <a:cs typeface="Courier New" pitchFamily="49" charset="0"/>
              </a:rPr>
              <a:t>release</a:t>
            </a:r>
            <a:r>
              <a:rPr lang="en-US" sz="2400" dirty="0" smtClean="0">
                <a:cs typeface="Courier New" pitchFamily="49" charset="0"/>
              </a:rPr>
              <a:t> following the simple use pattern shown in the code snippet below:</a:t>
            </a:r>
          </a:p>
          <a:p>
            <a:pPr>
              <a:tabLst>
                <a:tab pos="457200" algn="l"/>
                <a:tab pos="914400" algn="l"/>
                <a:tab pos="1371600" algn="l"/>
              </a:tabLst>
            </a:pPr>
            <a:endParaRPr lang="en-US" sz="2400" dirty="0" smtClean="0">
              <a:cs typeface="Courier New" pitchFamily="49" charset="0"/>
            </a:endParaRPr>
          </a:p>
          <a:p>
            <a:pPr>
              <a:tabLst>
                <a:tab pos="457200" algn="l"/>
                <a:tab pos="914400" algn="l"/>
                <a:tab pos="1371600" algn="l"/>
              </a:tabLst>
            </a:pPr>
            <a:r>
              <a:rPr lang="en-US" sz="2000" dirty="0" smtClean="0">
                <a:latin typeface="Courier New" pitchFamily="49" charset="0"/>
                <a:cs typeface="Courier New" pitchFamily="49" charset="0"/>
              </a:rPr>
              <a:t>Camera </a:t>
            </a:r>
            <a:r>
              <a:rPr lang="en-US" sz="2000" dirty="0" err="1" smtClean="0">
                <a:latin typeface="Courier New" pitchFamily="49" charset="0"/>
                <a:cs typeface="Courier New" pitchFamily="49" charset="0"/>
              </a:rPr>
              <a:t>camera</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Camera.open</a:t>
            </a:r>
            <a:r>
              <a:rPr lang="en-US" sz="2000" dirty="0" smtClean="0">
                <a:latin typeface="Courier New" pitchFamily="49" charset="0"/>
                <a:cs typeface="Courier New" pitchFamily="49" charset="0"/>
              </a:rPr>
              <a:t>();</a:t>
            </a:r>
          </a:p>
          <a:p>
            <a:pPr>
              <a:tabLst>
                <a:tab pos="457200" algn="l"/>
                <a:tab pos="914400" algn="l"/>
                <a:tab pos="1371600" algn="l"/>
              </a:tabLst>
            </a:pPr>
            <a:r>
              <a:rPr lang="en-US" sz="2000" dirty="0" smtClean="0">
                <a:latin typeface="Courier New" pitchFamily="49" charset="0"/>
                <a:cs typeface="Courier New" pitchFamily="49" charset="0"/>
              </a:rPr>
              <a:t>// [ … Do things with the camera … ]</a:t>
            </a:r>
          </a:p>
          <a:p>
            <a:pPr>
              <a:tabLst>
                <a:tab pos="457200" algn="l"/>
                <a:tab pos="914400" algn="l"/>
                <a:tab pos="1371600" algn="l"/>
              </a:tabLst>
            </a:pPr>
            <a:r>
              <a:rPr lang="en-US" sz="2000" dirty="0" err="1" smtClean="0">
                <a:latin typeface="Courier New" pitchFamily="49" charset="0"/>
                <a:cs typeface="Courier New" pitchFamily="49" charset="0"/>
              </a:rPr>
              <a:t>camera.release</a:t>
            </a:r>
            <a:r>
              <a:rPr lang="en-US" sz="2000" dirty="0" smtClean="0">
                <a:latin typeface="Courier New" pitchFamily="49" charset="0"/>
                <a:cs typeface="Courier New" pitchFamily="49" charset="0"/>
              </a:rPr>
              <a:t>();</a:t>
            </a:r>
          </a:p>
          <a:p>
            <a:pPr>
              <a:tabLst>
                <a:tab pos="457200" algn="l"/>
                <a:tab pos="914400" algn="l"/>
                <a:tab pos="1371600" algn="l"/>
              </a:tabLst>
            </a:pPr>
            <a:endParaRPr lang="en-US" sz="2400" dirty="0" smtClean="0">
              <a:latin typeface="+mj-lt"/>
              <a:cs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5602"/>
            <a:ext cx="4604337" cy="553998"/>
          </a:xfrm>
          <a:prstGeom prst="rect">
            <a:avLst/>
          </a:prstGeom>
          <a:noFill/>
        </p:spPr>
        <p:txBody>
          <a:bodyPr wrap="none" rtlCol="0">
            <a:spAutoFit/>
          </a:bodyPr>
          <a:lstStyle/>
          <a:p>
            <a:r>
              <a:rPr lang="en-US" sz="3000" b="1" dirty="0" smtClean="0"/>
              <a:t>Controlling Camera Settings</a:t>
            </a:r>
            <a:endParaRPr lang="en-US" sz="3000" b="1" dirty="0"/>
          </a:p>
        </p:txBody>
      </p:sp>
      <p:sp>
        <p:nvSpPr>
          <p:cNvPr id="11" name="Rectangle 10"/>
          <p:cNvSpPr/>
          <p:nvPr/>
        </p:nvSpPr>
        <p:spPr>
          <a:xfrm>
            <a:off x="0" y="6553200"/>
            <a:ext cx="6858000" cy="304800"/>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Mobile Computing II</a:t>
            </a:r>
            <a:endParaRPr lang="en-US" dirty="0"/>
          </a:p>
        </p:txBody>
      </p:sp>
      <p:sp>
        <p:nvSpPr>
          <p:cNvPr id="12" name="Rectangle 11"/>
          <p:cNvSpPr/>
          <p:nvPr/>
        </p:nvSpPr>
        <p:spPr>
          <a:xfrm>
            <a:off x="6858000" y="6553200"/>
            <a:ext cx="2286000" cy="3048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fld id="{71D00F36-FA00-435A-BA0E-2F982C1F1AA6}" type="slidenum">
              <a:rPr lang="en-US" smtClean="0"/>
              <a:pPr algn="r"/>
              <a:t>16</a:t>
            </a:fld>
            <a:endParaRPr lang="en-US" dirty="0"/>
          </a:p>
        </p:txBody>
      </p:sp>
      <p:sp>
        <p:nvSpPr>
          <p:cNvPr id="7" name="Rectangle 6"/>
          <p:cNvSpPr/>
          <p:nvPr/>
        </p:nvSpPr>
        <p:spPr>
          <a:xfrm>
            <a:off x="152400" y="762000"/>
            <a:ext cx="8686800" cy="5078313"/>
          </a:xfrm>
          <a:prstGeom prst="rect">
            <a:avLst/>
          </a:prstGeom>
        </p:spPr>
        <p:txBody>
          <a:bodyPr wrap="square">
            <a:spAutoFit/>
          </a:bodyPr>
          <a:lstStyle/>
          <a:p>
            <a:pPr>
              <a:tabLst>
                <a:tab pos="457200" algn="l"/>
                <a:tab pos="914400" algn="l"/>
                <a:tab pos="1371600" algn="l"/>
              </a:tabLst>
            </a:pPr>
            <a:r>
              <a:rPr lang="en-US" sz="2400" dirty="0" smtClean="0">
                <a:cs typeface="Courier New" pitchFamily="49" charset="0"/>
              </a:rPr>
              <a:t>The current camera settings are available as a </a:t>
            </a:r>
            <a:r>
              <a:rPr lang="en-US" sz="2000" dirty="0" err="1" smtClean="0">
                <a:latin typeface="Courier New" pitchFamily="49" charset="0"/>
                <a:cs typeface="Courier New" pitchFamily="49" charset="0"/>
              </a:rPr>
              <a:t>Camera.Parameters</a:t>
            </a:r>
            <a:r>
              <a:rPr lang="en-US" sz="2000" dirty="0" smtClean="0">
                <a:latin typeface="Courier New" pitchFamily="49" charset="0"/>
                <a:cs typeface="Courier New" pitchFamily="49" charset="0"/>
              </a:rPr>
              <a:t> </a:t>
            </a:r>
            <a:r>
              <a:rPr lang="en-US" sz="2400" dirty="0" smtClean="0">
                <a:cs typeface="Courier New" pitchFamily="49" charset="0"/>
              </a:rPr>
              <a:t>object. Call the </a:t>
            </a:r>
            <a:r>
              <a:rPr lang="en-US" sz="2000" dirty="0" err="1" smtClean="0">
                <a:latin typeface="Courier New" pitchFamily="49" charset="0"/>
                <a:cs typeface="Courier New" pitchFamily="49" charset="0"/>
              </a:rPr>
              <a:t>getParameters</a:t>
            </a:r>
            <a:r>
              <a:rPr lang="en-US" sz="2400" dirty="0" smtClean="0">
                <a:cs typeface="Courier New" pitchFamily="49" charset="0"/>
              </a:rPr>
              <a:t> method on the Camera to access the current parameters. </a:t>
            </a:r>
          </a:p>
          <a:p>
            <a:pPr>
              <a:tabLst>
                <a:tab pos="457200" algn="l"/>
                <a:tab pos="914400" algn="l"/>
                <a:tab pos="1371600" algn="l"/>
              </a:tabLst>
            </a:pPr>
            <a:endParaRPr lang="en-US" sz="2400" dirty="0" smtClean="0">
              <a:cs typeface="Courier New" pitchFamily="49" charset="0"/>
            </a:endParaRPr>
          </a:p>
          <a:p>
            <a:pPr>
              <a:tabLst>
                <a:tab pos="457200" algn="l"/>
                <a:tab pos="914400" algn="l"/>
                <a:tab pos="1371600" algn="l"/>
              </a:tabLst>
            </a:pPr>
            <a:r>
              <a:rPr lang="en-US" sz="2400" dirty="0" smtClean="0">
                <a:cs typeface="Courier New" pitchFamily="49" charset="0"/>
              </a:rPr>
              <a:t>You can use the </a:t>
            </a:r>
            <a:r>
              <a:rPr lang="en-US" sz="2000" dirty="0" smtClean="0">
                <a:latin typeface="Courier New" pitchFamily="49" charset="0"/>
                <a:cs typeface="Courier New" pitchFamily="49" charset="0"/>
              </a:rPr>
              <a:t>set* </a:t>
            </a:r>
            <a:r>
              <a:rPr lang="en-US" sz="2400" dirty="0" smtClean="0">
                <a:cs typeface="Courier New" pitchFamily="49" charset="0"/>
              </a:rPr>
              <a:t>methods on the returned Parameters to modify the settings. To apply changes, call </a:t>
            </a:r>
            <a:r>
              <a:rPr lang="en-US" sz="2000" dirty="0" err="1" smtClean="0">
                <a:latin typeface="Courier New" pitchFamily="49" charset="0"/>
                <a:cs typeface="Courier New" pitchFamily="49" charset="0"/>
              </a:rPr>
              <a:t>setParameters</a:t>
            </a:r>
            <a:r>
              <a:rPr lang="en-US" sz="2400" dirty="0" smtClean="0">
                <a:cs typeface="Courier New" pitchFamily="49" charset="0"/>
              </a:rPr>
              <a:t>, passing in the </a:t>
            </a:r>
            <a:r>
              <a:rPr lang="en-US" sz="2400" dirty="0" err="1" smtClean="0">
                <a:cs typeface="Courier New" pitchFamily="49" charset="0"/>
              </a:rPr>
              <a:t>modifi</a:t>
            </a:r>
            <a:r>
              <a:rPr lang="en-US" sz="2400" dirty="0" smtClean="0">
                <a:cs typeface="Courier New" pitchFamily="49" charset="0"/>
              </a:rPr>
              <a:t> </a:t>
            </a:r>
            <a:r>
              <a:rPr lang="en-US" sz="2400" dirty="0" err="1" smtClean="0">
                <a:cs typeface="Courier New" pitchFamily="49" charset="0"/>
              </a:rPr>
              <a:t>ed</a:t>
            </a:r>
            <a:r>
              <a:rPr lang="en-US" sz="2400" dirty="0" smtClean="0">
                <a:cs typeface="Courier New" pitchFamily="49" charset="0"/>
              </a:rPr>
              <a:t> values as shown below:</a:t>
            </a:r>
          </a:p>
          <a:p>
            <a:pPr>
              <a:tabLst>
                <a:tab pos="457200" algn="l"/>
                <a:tab pos="914400" algn="l"/>
                <a:tab pos="1371600" algn="l"/>
              </a:tabLst>
            </a:pPr>
            <a:endParaRPr lang="en-US" sz="2400" dirty="0" smtClean="0">
              <a:cs typeface="Courier New" pitchFamily="49" charset="0"/>
            </a:endParaRPr>
          </a:p>
          <a:p>
            <a:pPr>
              <a:tabLst>
                <a:tab pos="457200" algn="l"/>
                <a:tab pos="914400" algn="l"/>
                <a:tab pos="1371600" algn="l"/>
              </a:tabLst>
            </a:pPr>
            <a:r>
              <a:rPr lang="en-US" sz="2000" dirty="0" err="1" smtClean="0">
                <a:latin typeface="Courier New" pitchFamily="49" charset="0"/>
                <a:cs typeface="Courier New" pitchFamily="49" charset="0"/>
              </a:rPr>
              <a:t>Camera.Parameters</a:t>
            </a:r>
            <a:r>
              <a:rPr lang="en-US" sz="2000" dirty="0" smtClean="0">
                <a:latin typeface="Courier New" pitchFamily="49" charset="0"/>
                <a:cs typeface="Courier New" pitchFamily="49" charset="0"/>
              </a:rPr>
              <a:t> parameters = </a:t>
            </a:r>
            <a:r>
              <a:rPr lang="en-US" sz="2000" dirty="0" err="1" smtClean="0">
                <a:latin typeface="Courier New" pitchFamily="49" charset="0"/>
                <a:cs typeface="Courier New" pitchFamily="49" charset="0"/>
              </a:rPr>
              <a:t>camera.getParameters</a:t>
            </a:r>
            <a:r>
              <a:rPr lang="en-US" sz="2000" dirty="0" smtClean="0">
                <a:latin typeface="Courier New" pitchFamily="49" charset="0"/>
                <a:cs typeface="Courier New" pitchFamily="49" charset="0"/>
              </a:rPr>
              <a:t>();</a:t>
            </a:r>
          </a:p>
          <a:p>
            <a:pPr>
              <a:tabLst>
                <a:tab pos="457200" algn="l"/>
                <a:tab pos="914400" algn="l"/>
                <a:tab pos="1371600" algn="l"/>
              </a:tabLst>
            </a:pPr>
            <a:r>
              <a:rPr lang="en-US" sz="2000" dirty="0" err="1" smtClean="0">
                <a:latin typeface="Courier New" pitchFamily="49" charset="0"/>
                <a:cs typeface="Courier New" pitchFamily="49" charset="0"/>
              </a:rPr>
              <a:t>parameters.setPictureFormat</a:t>
            </a:r>
            <a:r>
              <a:rPr lang="en-US" sz="2000" dirty="0" smtClean="0">
                <a:latin typeface="Courier New" pitchFamily="49" charset="0"/>
                <a:cs typeface="Courier New" pitchFamily="49" charset="0"/>
              </a:rPr>
              <a:t>(PixelFormat.JPEG); </a:t>
            </a:r>
          </a:p>
          <a:p>
            <a:pPr>
              <a:tabLst>
                <a:tab pos="457200" algn="l"/>
                <a:tab pos="914400" algn="l"/>
                <a:tab pos="1371600" algn="l"/>
              </a:tabLst>
            </a:pPr>
            <a:r>
              <a:rPr lang="en-US" sz="2000" dirty="0" err="1" smtClean="0">
                <a:latin typeface="Courier New" pitchFamily="49" charset="0"/>
                <a:cs typeface="Courier New" pitchFamily="49" charset="0"/>
              </a:rPr>
              <a:t>camera.setParameters</a:t>
            </a:r>
            <a:r>
              <a:rPr lang="en-US" sz="2000" dirty="0" smtClean="0">
                <a:latin typeface="Courier New" pitchFamily="49" charset="0"/>
                <a:cs typeface="Courier New" pitchFamily="49" charset="0"/>
              </a:rPr>
              <a:t>(parameters);</a:t>
            </a:r>
          </a:p>
          <a:p>
            <a:pPr>
              <a:tabLst>
                <a:tab pos="457200" algn="l"/>
                <a:tab pos="914400" algn="l"/>
                <a:tab pos="1371600" algn="l"/>
              </a:tabLst>
            </a:pPr>
            <a:endParaRPr lang="en-US" sz="2400" dirty="0" smtClean="0">
              <a:latin typeface="+mj-lt"/>
              <a:cs typeface="Courier New" pitchFamily="49" charset="0"/>
            </a:endParaRPr>
          </a:p>
          <a:p>
            <a:pPr>
              <a:tabLst>
                <a:tab pos="457200" algn="l"/>
                <a:tab pos="914400" algn="l"/>
                <a:tab pos="1371600" algn="l"/>
              </a:tabLst>
            </a:pPr>
            <a:r>
              <a:rPr lang="en-US" sz="2400" dirty="0" smtClean="0">
                <a:latin typeface="+mj-lt"/>
                <a:cs typeface="Courier New" pitchFamily="49" charset="0"/>
              </a:rPr>
              <a:t>The Camera Parameters can be used to specify the image and preview size, image format, and preview frame rate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5602"/>
            <a:ext cx="3749296" cy="553998"/>
          </a:xfrm>
          <a:prstGeom prst="rect">
            <a:avLst/>
          </a:prstGeom>
          <a:noFill/>
        </p:spPr>
        <p:txBody>
          <a:bodyPr wrap="none" rtlCol="0">
            <a:spAutoFit/>
          </a:bodyPr>
          <a:lstStyle/>
          <a:p>
            <a:r>
              <a:rPr lang="en-US" sz="3000" b="1" dirty="0" smtClean="0"/>
              <a:t>Using Camera Preview</a:t>
            </a:r>
            <a:endParaRPr lang="en-US" sz="3000" b="1" dirty="0"/>
          </a:p>
        </p:txBody>
      </p:sp>
      <p:sp>
        <p:nvSpPr>
          <p:cNvPr id="11" name="Rectangle 10"/>
          <p:cNvSpPr/>
          <p:nvPr/>
        </p:nvSpPr>
        <p:spPr>
          <a:xfrm>
            <a:off x="0" y="6553200"/>
            <a:ext cx="6858000" cy="304800"/>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Mobile Computing II</a:t>
            </a:r>
            <a:endParaRPr lang="en-US" dirty="0"/>
          </a:p>
        </p:txBody>
      </p:sp>
      <p:sp>
        <p:nvSpPr>
          <p:cNvPr id="12" name="Rectangle 11"/>
          <p:cNvSpPr/>
          <p:nvPr/>
        </p:nvSpPr>
        <p:spPr>
          <a:xfrm>
            <a:off x="6858000" y="6553200"/>
            <a:ext cx="2286000" cy="3048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fld id="{71D00F36-FA00-435A-BA0E-2F982C1F1AA6}" type="slidenum">
              <a:rPr lang="en-US" smtClean="0"/>
              <a:pPr algn="r"/>
              <a:t>17</a:t>
            </a:fld>
            <a:endParaRPr lang="en-US" dirty="0"/>
          </a:p>
        </p:txBody>
      </p:sp>
      <p:sp>
        <p:nvSpPr>
          <p:cNvPr id="7" name="Rectangle 6"/>
          <p:cNvSpPr/>
          <p:nvPr/>
        </p:nvSpPr>
        <p:spPr>
          <a:xfrm>
            <a:off x="152400" y="762000"/>
            <a:ext cx="8686800" cy="5386090"/>
          </a:xfrm>
          <a:prstGeom prst="rect">
            <a:avLst/>
          </a:prstGeom>
        </p:spPr>
        <p:txBody>
          <a:bodyPr wrap="square">
            <a:spAutoFit/>
          </a:bodyPr>
          <a:lstStyle/>
          <a:p>
            <a:pPr>
              <a:tabLst>
                <a:tab pos="457200" algn="l"/>
                <a:tab pos="914400" algn="l"/>
                <a:tab pos="1371600" algn="l"/>
              </a:tabLst>
            </a:pPr>
            <a:r>
              <a:rPr lang="en-US" sz="2400" dirty="0" smtClean="0">
                <a:latin typeface="+mj-lt"/>
                <a:cs typeface="Courier New" pitchFamily="49" charset="0"/>
              </a:rPr>
              <a:t>Access to the camera’s streaming video means that you can incorporate live video into your applications. Some of the most exciting early Android applications have used this functionality as the basis for augmenting reality.</a:t>
            </a:r>
          </a:p>
          <a:p>
            <a:pPr>
              <a:tabLst>
                <a:tab pos="457200" algn="l"/>
                <a:tab pos="914400" algn="l"/>
                <a:tab pos="1371600" algn="l"/>
              </a:tabLst>
            </a:pPr>
            <a:r>
              <a:rPr lang="en-US" sz="2400" dirty="0" smtClean="0">
                <a:latin typeface="+mj-lt"/>
                <a:cs typeface="Courier New" pitchFamily="49" charset="0"/>
              </a:rPr>
              <a:t>The camera preview can be displayed in real time onto a </a:t>
            </a:r>
            <a:r>
              <a:rPr lang="en-US" sz="2000" dirty="0" smtClean="0">
                <a:latin typeface="Courier New" pitchFamily="49" charset="0"/>
                <a:cs typeface="Courier New" pitchFamily="49" charset="0"/>
              </a:rPr>
              <a:t>Surface</a:t>
            </a:r>
            <a:r>
              <a:rPr lang="en-US" sz="2400" dirty="0" smtClean="0">
                <a:latin typeface="+mj-lt"/>
                <a:cs typeface="Courier New" pitchFamily="49" charset="0"/>
              </a:rPr>
              <a:t>, as shown in the code snippet below:</a:t>
            </a:r>
          </a:p>
          <a:p>
            <a:pPr>
              <a:tabLst>
                <a:tab pos="457200" algn="l"/>
                <a:tab pos="914400" algn="l"/>
                <a:tab pos="1371600" algn="l"/>
              </a:tabLst>
            </a:pPr>
            <a:r>
              <a:rPr lang="en-US" sz="2000" dirty="0" err="1" smtClean="0">
                <a:latin typeface="Courier New" pitchFamily="49" charset="0"/>
                <a:cs typeface="Courier New" pitchFamily="49" charset="0"/>
              </a:rPr>
              <a:t>camera.setPreviewDisplay</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mySurface</a:t>
            </a:r>
            <a:r>
              <a:rPr lang="en-US" sz="2000" dirty="0" smtClean="0">
                <a:latin typeface="Courier New" pitchFamily="49" charset="0"/>
                <a:cs typeface="Courier New" pitchFamily="49" charset="0"/>
              </a:rPr>
              <a:t>);</a:t>
            </a:r>
          </a:p>
          <a:p>
            <a:pPr>
              <a:tabLst>
                <a:tab pos="457200" algn="l"/>
                <a:tab pos="914400" algn="l"/>
                <a:tab pos="1371600" algn="l"/>
              </a:tabLst>
            </a:pPr>
            <a:r>
              <a:rPr lang="en-US" sz="2000" dirty="0" err="1" smtClean="0">
                <a:latin typeface="Courier New" pitchFamily="49" charset="0"/>
                <a:cs typeface="Courier New" pitchFamily="49" charset="0"/>
              </a:rPr>
              <a:t>camera.startPreview</a:t>
            </a:r>
            <a:r>
              <a:rPr lang="en-US" sz="2000" dirty="0" smtClean="0">
                <a:latin typeface="Courier New" pitchFamily="49" charset="0"/>
                <a:cs typeface="Courier New" pitchFamily="49" charset="0"/>
              </a:rPr>
              <a:t>();</a:t>
            </a:r>
          </a:p>
          <a:p>
            <a:pPr>
              <a:tabLst>
                <a:tab pos="457200" algn="l"/>
                <a:tab pos="914400" algn="l"/>
                <a:tab pos="1371600" algn="l"/>
              </a:tabLst>
            </a:pPr>
            <a:r>
              <a:rPr lang="en-US" sz="2000" dirty="0" smtClean="0">
                <a:latin typeface="Courier New" pitchFamily="49" charset="0"/>
                <a:cs typeface="Courier New" pitchFamily="49" charset="0"/>
              </a:rPr>
              <a:t>[ … ]</a:t>
            </a:r>
          </a:p>
          <a:p>
            <a:pPr>
              <a:tabLst>
                <a:tab pos="457200" algn="l"/>
                <a:tab pos="914400" algn="l"/>
                <a:tab pos="1371600" algn="l"/>
              </a:tabLst>
            </a:pPr>
            <a:r>
              <a:rPr lang="en-US" sz="2000" dirty="0" err="1" smtClean="0">
                <a:latin typeface="Courier New" pitchFamily="49" charset="0"/>
                <a:cs typeface="Courier New" pitchFamily="49" charset="0"/>
              </a:rPr>
              <a:t>camera.stopPreview</a:t>
            </a:r>
            <a:r>
              <a:rPr lang="en-US" sz="2000" dirty="0" smtClean="0">
                <a:latin typeface="Courier New" pitchFamily="49" charset="0"/>
                <a:cs typeface="Courier New" pitchFamily="49" charset="0"/>
              </a:rPr>
              <a:t>();</a:t>
            </a:r>
          </a:p>
          <a:p>
            <a:pPr>
              <a:tabLst>
                <a:tab pos="457200" algn="l"/>
                <a:tab pos="914400" algn="l"/>
                <a:tab pos="1371600" algn="l"/>
              </a:tabLst>
            </a:pPr>
            <a:endParaRPr lang="en-US" sz="2400" dirty="0" smtClean="0">
              <a:latin typeface="+mj-lt"/>
              <a:cs typeface="Courier New" pitchFamily="49" charset="0"/>
            </a:endParaRPr>
          </a:p>
          <a:p>
            <a:pPr>
              <a:tabLst>
                <a:tab pos="457200" algn="l"/>
                <a:tab pos="914400" algn="l"/>
                <a:tab pos="1371600" algn="l"/>
              </a:tabLst>
            </a:pPr>
            <a:r>
              <a:rPr lang="en-US" sz="2400" dirty="0" smtClean="0">
                <a:latin typeface="+mj-lt"/>
                <a:cs typeface="Courier New" pitchFamily="49" charset="0"/>
              </a:rPr>
              <a:t>You’ll learn more about Surfaces in the following chapter, although Android includes an excellent example of using </a:t>
            </a:r>
            <a:r>
              <a:rPr lang="en-US" sz="2000" dirty="0" smtClean="0">
                <a:latin typeface="Courier New" pitchFamily="49" charset="0"/>
                <a:cs typeface="Courier New" pitchFamily="49" charset="0"/>
              </a:rPr>
              <a:t>a </a:t>
            </a:r>
            <a:r>
              <a:rPr lang="en-US" sz="2000" dirty="0" err="1" smtClean="0">
                <a:latin typeface="Courier New" pitchFamily="49" charset="0"/>
                <a:cs typeface="Courier New" pitchFamily="49" charset="0"/>
              </a:rPr>
              <a:t>SurfaceView</a:t>
            </a:r>
            <a:r>
              <a:rPr lang="en-US" sz="2000" dirty="0" smtClean="0">
                <a:latin typeface="Courier New" pitchFamily="49" charset="0"/>
                <a:cs typeface="Courier New" pitchFamily="49" charset="0"/>
              </a:rPr>
              <a:t> </a:t>
            </a:r>
            <a:r>
              <a:rPr lang="en-US" sz="2400" dirty="0" smtClean="0">
                <a:latin typeface="+mj-lt"/>
                <a:cs typeface="Courier New" pitchFamily="49" charset="0"/>
              </a:rPr>
              <a:t>to display the camera preview in real time. This example is available </a:t>
            </a:r>
          </a:p>
          <a:p>
            <a:pPr>
              <a:tabLst>
                <a:tab pos="457200" algn="l"/>
                <a:tab pos="914400" algn="l"/>
                <a:tab pos="1371600" algn="l"/>
              </a:tabLst>
            </a:pPr>
            <a:r>
              <a:rPr lang="en-US" sz="2400" dirty="0" smtClean="0">
                <a:latin typeface="+mj-lt"/>
                <a:cs typeface="Courier New" pitchFamily="49" charset="0"/>
              </a:rPr>
              <a:t>in the </a:t>
            </a:r>
            <a:r>
              <a:rPr lang="en-US" sz="2000" dirty="0" smtClean="0">
                <a:latin typeface="Courier New" pitchFamily="49" charset="0"/>
                <a:cs typeface="Courier New" pitchFamily="49" charset="0"/>
              </a:rPr>
              <a:t>graphics/</a:t>
            </a:r>
            <a:r>
              <a:rPr lang="en-US" sz="2000" dirty="0" err="1" smtClean="0">
                <a:latin typeface="Courier New" pitchFamily="49" charset="0"/>
                <a:cs typeface="Courier New" pitchFamily="49" charset="0"/>
              </a:rPr>
              <a:t>CameraPreview</a:t>
            </a:r>
            <a:r>
              <a:rPr lang="en-US" sz="2000" dirty="0" smtClean="0">
                <a:latin typeface="Courier New" pitchFamily="49" charset="0"/>
                <a:cs typeface="Courier New" pitchFamily="49" charset="0"/>
              </a:rPr>
              <a:t> </a:t>
            </a:r>
            <a:r>
              <a:rPr lang="en-US" sz="2400" dirty="0" smtClean="0">
                <a:latin typeface="+mj-lt"/>
                <a:cs typeface="Courier New" pitchFamily="49" charset="0"/>
              </a:rPr>
              <a:t>project in the SDK API demos.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5602"/>
            <a:ext cx="3749296" cy="553998"/>
          </a:xfrm>
          <a:prstGeom prst="rect">
            <a:avLst/>
          </a:prstGeom>
          <a:noFill/>
        </p:spPr>
        <p:txBody>
          <a:bodyPr wrap="none" rtlCol="0">
            <a:spAutoFit/>
          </a:bodyPr>
          <a:lstStyle/>
          <a:p>
            <a:r>
              <a:rPr lang="en-US" sz="3000" b="1" dirty="0" smtClean="0"/>
              <a:t>Using Camera Preview</a:t>
            </a:r>
            <a:endParaRPr lang="en-US" sz="3000" b="1" dirty="0"/>
          </a:p>
        </p:txBody>
      </p:sp>
      <p:sp>
        <p:nvSpPr>
          <p:cNvPr id="11" name="Rectangle 10"/>
          <p:cNvSpPr/>
          <p:nvPr/>
        </p:nvSpPr>
        <p:spPr>
          <a:xfrm>
            <a:off x="0" y="6553200"/>
            <a:ext cx="6858000" cy="304800"/>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Mobile Computing II</a:t>
            </a:r>
            <a:endParaRPr lang="en-US" dirty="0"/>
          </a:p>
        </p:txBody>
      </p:sp>
      <p:sp>
        <p:nvSpPr>
          <p:cNvPr id="12" name="Rectangle 11"/>
          <p:cNvSpPr/>
          <p:nvPr/>
        </p:nvSpPr>
        <p:spPr>
          <a:xfrm>
            <a:off x="6858000" y="6553200"/>
            <a:ext cx="2286000" cy="3048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fld id="{71D00F36-FA00-435A-BA0E-2F982C1F1AA6}" type="slidenum">
              <a:rPr lang="en-US" smtClean="0"/>
              <a:pPr algn="r"/>
              <a:t>18</a:t>
            </a:fld>
            <a:endParaRPr lang="en-US" dirty="0"/>
          </a:p>
        </p:txBody>
      </p:sp>
      <p:sp>
        <p:nvSpPr>
          <p:cNvPr id="7" name="Rectangle 6"/>
          <p:cNvSpPr/>
          <p:nvPr/>
        </p:nvSpPr>
        <p:spPr>
          <a:xfrm>
            <a:off x="152400" y="762000"/>
            <a:ext cx="8686800" cy="4154984"/>
          </a:xfrm>
          <a:prstGeom prst="rect">
            <a:avLst/>
          </a:prstGeom>
        </p:spPr>
        <p:txBody>
          <a:bodyPr wrap="square">
            <a:spAutoFit/>
          </a:bodyPr>
          <a:lstStyle/>
          <a:p>
            <a:pPr>
              <a:tabLst>
                <a:tab pos="457200" algn="l"/>
                <a:tab pos="914400" algn="l"/>
                <a:tab pos="1371600" algn="l"/>
              </a:tabLst>
            </a:pPr>
            <a:r>
              <a:rPr lang="en-US" sz="2400" dirty="0" smtClean="0">
                <a:latin typeface="+mj-lt"/>
                <a:cs typeface="Courier New" pitchFamily="49" charset="0"/>
              </a:rPr>
              <a:t>You can also assign a </a:t>
            </a:r>
            <a:r>
              <a:rPr lang="en-US" sz="2000" dirty="0" err="1" smtClean="0">
                <a:latin typeface="Courier New" pitchFamily="49" charset="0"/>
                <a:cs typeface="Courier New" pitchFamily="49" charset="0"/>
              </a:rPr>
              <a:t>PreviewCallback</a:t>
            </a:r>
            <a:r>
              <a:rPr lang="en-US" sz="2400" dirty="0" err="1" smtClean="0">
                <a:latin typeface="+mj-lt"/>
                <a:cs typeface="Courier New" pitchFamily="49" charset="0"/>
              </a:rPr>
              <a:t>to</a:t>
            </a:r>
            <a:r>
              <a:rPr lang="en-US" sz="2400" dirty="0" smtClean="0">
                <a:latin typeface="+mj-lt"/>
                <a:cs typeface="Courier New" pitchFamily="49" charset="0"/>
              </a:rPr>
              <a:t> be fired for each preview frame, allowing you to manipulate or display each preview frame individually. Call the </a:t>
            </a:r>
            <a:r>
              <a:rPr lang="en-US" sz="2000" dirty="0" err="1" smtClean="0">
                <a:latin typeface="Courier New" pitchFamily="49" charset="0"/>
                <a:cs typeface="Courier New" pitchFamily="49" charset="0"/>
              </a:rPr>
              <a:t>setPreviewCallback</a:t>
            </a:r>
            <a:r>
              <a:rPr lang="en-US" sz="2000" dirty="0" smtClean="0">
                <a:latin typeface="Courier New" pitchFamily="49" charset="0"/>
                <a:cs typeface="Courier New" pitchFamily="49" charset="0"/>
              </a:rPr>
              <a:t> </a:t>
            </a:r>
            <a:r>
              <a:rPr lang="en-US" sz="2400" dirty="0" smtClean="0">
                <a:latin typeface="+mj-lt"/>
                <a:cs typeface="Courier New" pitchFamily="49" charset="0"/>
              </a:rPr>
              <a:t>method on the </a:t>
            </a:r>
            <a:r>
              <a:rPr lang="en-US" sz="2000" dirty="0" smtClean="0">
                <a:latin typeface="Courier New" pitchFamily="49" charset="0"/>
                <a:cs typeface="Courier New" pitchFamily="49" charset="0"/>
              </a:rPr>
              <a:t>Camera</a:t>
            </a:r>
            <a:endParaRPr lang="en-US" sz="2400" dirty="0" smtClean="0">
              <a:latin typeface="Courier New" pitchFamily="49" charset="0"/>
              <a:cs typeface="Courier New" pitchFamily="49" charset="0"/>
            </a:endParaRPr>
          </a:p>
          <a:p>
            <a:pPr>
              <a:tabLst>
                <a:tab pos="457200" algn="l"/>
                <a:tab pos="914400" algn="l"/>
                <a:tab pos="1371600" algn="l"/>
              </a:tabLst>
            </a:pPr>
            <a:r>
              <a:rPr lang="en-US" sz="2400" dirty="0" smtClean="0">
                <a:latin typeface="+mj-lt"/>
                <a:cs typeface="Courier New" pitchFamily="49" charset="0"/>
              </a:rPr>
              <a:t>object, passing in a new </a:t>
            </a:r>
            <a:r>
              <a:rPr lang="en-US" sz="2000" dirty="0" err="1" smtClean="0">
                <a:latin typeface="Courier New" pitchFamily="49" charset="0"/>
                <a:cs typeface="Courier New" pitchFamily="49" charset="0"/>
              </a:rPr>
              <a:t>PreviewCallback</a:t>
            </a:r>
            <a:r>
              <a:rPr lang="en-US" sz="2000" dirty="0" smtClean="0">
                <a:latin typeface="Courier New" pitchFamily="49" charset="0"/>
                <a:cs typeface="Courier New" pitchFamily="49" charset="0"/>
              </a:rPr>
              <a:t> </a:t>
            </a:r>
            <a:r>
              <a:rPr lang="en-US" sz="2400" dirty="0" smtClean="0">
                <a:latin typeface="+mj-lt"/>
                <a:cs typeface="Courier New" pitchFamily="49" charset="0"/>
              </a:rPr>
              <a:t>implementation overriding the </a:t>
            </a:r>
            <a:r>
              <a:rPr lang="en-US" sz="2000" dirty="0" err="1" smtClean="0">
                <a:latin typeface="Courier New" pitchFamily="49" charset="0"/>
                <a:cs typeface="Courier New" pitchFamily="49" charset="0"/>
              </a:rPr>
              <a:t>onPreviewFrame</a:t>
            </a:r>
            <a:r>
              <a:rPr lang="en-US" sz="2000" dirty="0" smtClean="0">
                <a:latin typeface="Courier New" pitchFamily="49" charset="0"/>
                <a:cs typeface="Courier New" pitchFamily="49" charset="0"/>
              </a:rPr>
              <a:t> </a:t>
            </a:r>
            <a:r>
              <a:rPr lang="en-US" sz="2400" dirty="0" smtClean="0">
                <a:latin typeface="+mj-lt"/>
                <a:cs typeface="Courier New" pitchFamily="49" charset="0"/>
              </a:rPr>
              <a:t>method as shown here:</a:t>
            </a:r>
          </a:p>
          <a:p>
            <a:pPr>
              <a:tabLst>
                <a:tab pos="457200" algn="l"/>
                <a:tab pos="914400" algn="l"/>
                <a:tab pos="1371600" algn="l"/>
              </a:tabLst>
            </a:pPr>
            <a:endParaRPr lang="en-US" sz="2400" dirty="0" smtClean="0">
              <a:latin typeface="+mj-lt"/>
              <a:cs typeface="Courier New" pitchFamily="49" charset="0"/>
            </a:endParaRPr>
          </a:p>
          <a:p>
            <a:pPr>
              <a:tabLst>
                <a:tab pos="457200" algn="l"/>
                <a:tab pos="914400" algn="l"/>
                <a:tab pos="1371600" algn="l"/>
              </a:tabLst>
            </a:pPr>
            <a:r>
              <a:rPr lang="en-US" sz="2000" dirty="0" err="1" smtClean="0">
                <a:latin typeface="Courier New" pitchFamily="49" charset="0"/>
                <a:cs typeface="Courier New" pitchFamily="49" charset="0"/>
              </a:rPr>
              <a:t>camera.setPreviewCallback</a:t>
            </a:r>
            <a:r>
              <a:rPr lang="en-US" sz="2000" dirty="0" smtClean="0">
                <a:latin typeface="Courier New" pitchFamily="49" charset="0"/>
                <a:cs typeface="Courier New" pitchFamily="49" charset="0"/>
              </a:rPr>
              <a:t>(new </a:t>
            </a:r>
            <a:r>
              <a:rPr lang="en-US" sz="2000" dirty="0" err="1" smtClean="0">
                <a:latin typeface="Courier New" pitchFamily="49" charset="0"/>
                <a:cs typeface="Courier New" pitchFamily="49" charset="0"/>
              </a:rPr>
              <a:t>PreviewCallback</a:t>
            </a:r>
            <a:r>
              <a:rPr lang="en-US" sz="2000" dirty="0" smtClean="0">
                <a:latin typeface="Courier New" pitchFamily="49" charset="0"/>
                <a:cs typeface="Courier New" pitchFamily="49" charset="0"/>
              </a:rPr>
              <a:t>() {</a:t>
            </a:r>
          </a:p>
          <a:p>
            <a:pPr>
              <a:tabLst>
                <a:tab pos="457200" algn="l"/>
                <a:tab pos="914400" algn="l"/>
                <a:tab pos="1371600" algn="l"/>
              </a:tabLst>
            </a:pPr>
            <a:r>
              <a:rPr lang="en-US" sz="2000" dirty="0" smtClean="0">
                <a:latin typeface="Courier New" pitchFamily="49" charset="0"/>
                <a:cs typeface="Courier New" pitchFamily="49" charset="0"/>
              </a:rPr>
              <a:t>public void </a:t>
            </a:r>
            <a:r>
              <a:rPr lang="en-US" sz="2000" dirty="0" err="1" smtClean="0">
                <a:latin typeface="Courier New" pitchFamily="49" charset="0"/>
                <a:cs typeface="Courier New" pitchFamily="49" charset="0"/>
              </a:rPr>
              <a:t>onPreviewFrame</a:t>
            </a:r>
            <a:r>
              <a:rPr lang="en-US" sz="2000" dirty="0" smtClean="0">
                <a:latin typeface="Courier New" pitchFamily="49" charset="0"/>
                <a:cs typeface="Courier New" pitchFamily="49" charset="0"/>
              </a:rPr>
              <a:t>(byte[] _data, Camera _camera) {</a:t>
            </a:r>
          </a:p>
          <a:p>
            <a:pPr>
              <a:tabLst>
                <a:tab pos="457200" algn="l"/>
                <a:tab pos="914400" algn="l"/>
                <a:tab pos="1371600" algn="l"/>
              </a:tabLst>
            </a:pPr>
            <a:r>
              <a:rPr lang="en-US" sz="2000" dirty="0" smtClean="0">
                <a:latin typeface="Courier New" pitchFamily="49" charset="0"/>
                <a:cs typeface="Courier New" pitchFamily="49" charset="0"/>
              </a:rPr>
              <a:t>// TODO Do something with the preview image.</a:t>
            </a:r>
          </a:p>
          <a:p>
            <a:pPr>
              <a:tabLst>
                <a:tab pos="457200" algn="l"/>
                <a:tab pos="914400" algn="l"/>
                <a:tab pos="1371600" algn="l"/>
              </a:tabLst>
            </a:pPr>
            <a:r>
              <a:rPr lang="en-US" sz="2000" dirty="0" smtClean="0">
                <a:latin typeface="Courier New" pitchFamily="49" charset="0"/>
                <a:cs typeface="Courier New" pitchFamily="49" charset="0"/>
              </a:rPr>
              <a:t>}</a:t>
            </a:r>
          </a:p>
          <a:p>
            <a:pPr>
              <a:tabLst>
                <a:tab pos="457200" algn="l"/>
                <a:tab pos="914400" algn="l"/>
                <a:tab pos="1371600" algn="l"/>
              </a:tabLst>
            </a:pPr>
            <a:r>
              <a:rPr lang="en-US" sz="20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5602"/>
            <a:ext cx="2570191" cy="553998"/>
          </a:xfrm>
          <a:prstGeom prst="rect">
            <a:avLst/>
          </a:prstGeom>
          <a:noFill/>
        </p:spPr>
        <p:txBody>
          <a:bodyPr wrap="none" rtlCol="0">
            <a:spAutoFit/>
          </a:bodyPr>
          <a:lstStyle/>
          <a:p>
            <a:r>
              <a:rPr lang="en-US" sz="3000" b="1" dirty="0" smtClean="0"/>
              <a:t>Taking Pictures</a:t>
            </a:r>
            <a:endParaRPr lang="en-US" sz="3000" b="1" dirty="0"/>
          </a:p>
        </p:txBody>
      </p:sp>
      <p:sp>
        <p:nvSpPr>
          <p:cNvPr id="11" name="Rectangle 10"/>
          <p:cNvSpPr/>
          <p:nvPr/>
        </p:nvSpPr>
        <p:spPr>
          <a:xfrm>
            <a:off x="0" y="6553200"/>
            <a:ext cx="6858000" cy="304800"/>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Mobile Computing II</a:t>
            </a:r>
            <a:endParaRPr lang="en-US" dirty="0"/>
          </a:p>
        </p:txBody>
      </p:sp>
      <p:sp>
        <p:nvSpPr>
          <p:cNvPr id="12" name="Rectangle 11"/>
          <p:cNvSpPr/>
          <p:nvPr/>
        </p:nvSpPr>
        <p:spPr>
          <a:xfrm>
            <a:off x="6858000" y="6553200"/>
            <a:ext cx="2286000" cy="3048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fld id="{71D00F36-FA00-435A-BA0E-2F982C1F1AA6}" type="slidenum">
              <a:rPr lang="en-US" smtClean="0"/>
              <a:pPr algn="r"/>
              <a:t>19</a:t>
            </a:fld>
            <a:endParaRPr lang="en-US" dirty="0"/>
          </a:p>
        </p:txBody>
      </p:sp>
      <p:sp>
        <p:nvSpPr>
          <p:cNvPr id="7" name="Rectangle 6"/>
          <p:cNvSpPr/>
          <p:nvPr/>
        </p:nvSpPr>
        <p:spPr>
          <a:xfrm>
            <a:off x="152400" y="762000"/>
            <a:ext cx="8686800" cy="5632311"/>
          </a:xfrm>
          <a:prstGeom prst="rect">
            <a:avLst/>
          </a:prstGeom>
        </p:spPr>
        <p:txBody>
          <a:bodyPr wrap="square">
            <a:spAutoFit/>
          </a:bodyPr>
          <a:lstStyle/>
          <a:p>
            <a:pPr>
              <a:tabLst>
                <a:tab pos="457200" algn="l"/>
                <a:tab pos="914400" algn="l"/>
                <a:tab pos="1371600" algn="l"/>
              </a:tabLst>
            </a:pPr>
            <a:r>
              <a:rPr lang="en-US" sz="2400" dirty="0" smtClean="0">
                <a:latin typeface="+mj-lt"/>
                <a:cs typeface="Courier New" pitchFamily="49" charset="0"/>
              </a:rPr>
              <a:t>Take a picture by calling </a:t>
            </a:r>
            <a:r>
              <a:rPr lang="en-US" sz="2000" dirty="0" err="1" smtClean="0">
                <a:latin typeface="Courier New" pitchFamily="49" charset="0"/>
                <a:cs typeface="Courier New" pitchFamily="49" charset="0"/>
              </a:rPr>
              <a:t>takePicture</a:t>
            </a:r>
            <a:r>
              <a:rPr lang="en-US" sz="2400" dirty="0" smtClean="0">
                <a:latin typeface="+mj-lt"/>
                <a:cs typeface="Courier New" pitchFamily="49" charset="0"/>
              </a:rPr>
              <a:t> on a</a:t>
            </a:r>
            <a:r>
              <a:rPr lang="en-US" sz="2000" dirty="0" smtClean="0">
                <a:latin typeface="Courier New" pitchFamily="49" charset="0"/>
                <a:cs typeface="Courier New" pitchFamily="49" charset="0"/>
              </a:rPr>
              <a:t> Camera </a:t>
            </a:r>
            <a:r>
              <a:rPr lang="en-US" sz="2400" dirty="0" smtClean="0">
                <a:latin typeface="+mj-lt"/>
                <a:cs typeface="Courier New" pitchFamily="49" charset="0"/>
              </a:rPr>
              <a:t>object, passing in a </a:t>
            </a:r>
            <a:r>
              <a:rPr lang="en-US" sz="2000" dirty="0" err="1" smtClean="0">
                <a:latin typeface="Courier New" pitchFamily="49" charset="0"/>
                <a:cs typeface="Courier New" pitchFamily="49" charset="0"/>
              </a:rPr>
              <a:t>ShutterCallback</a:t>
            </a:r>
            <a:r>
              <a:rPr lang="en-US" sz="2400" dirty="0" smtClean="0">
                <a:latin typeface="+mj-lt"/>
                <a:cs typeface="Courier New" pitchFamily="49" charset="0"/>
              </a:rPr>
              <a:t> and </a:t>
            </a:r>
            <a:r>
              <a:rPr lang="en-US" sz="2000" dirty="0" err="1" smtClean="0">
                <a:latin typeface="Courier New" pitchFamily="49" charset="0"/>
                <a:cs typeface="Courier New" pitchFamily="49" charset="0"/>
              </a:rPr>
              <a:t>PictureCallbac</a:t>
            </a:r>
            <a:r>
              <a:rPr lang="en-US" sz="2400" dirty="0" err="1" smtClean="0">
                <a:latin typeface="+mj-lt"/>
                <a:cs typeface="Courier New" pitchFamily="49" charset="0"/>
              </a:rPr>
              <a:t>k</a:t>
            </a:r>
            <a:r>
              <a:rPr lang="en-US" sz="2400" dirty="0" smtClean="0">
                <a:latin typeface="+mj-lt"/>
                <a:cs typeface="Courier New" pitchFamily="49" charset="0"/>
              </a:rPr>
              <a:t> implementations for the RAW and JPEG-encoded images. </a:t>
            </a:r>
          </a:p>
          <a:p>
            <a:pPr>
              <a:tabLst>
                <a:tab pos="457200" algn="l"/>
                <a:tab pos="914400" algn="l"/>
                <a:tab pos="1371600" algn="l"/>
              </a:tabLst>
            </a:pPr>
            <a:r>
              <a:rPr lang="en-US" dirty="0" smtClean="0">
                <a:latin typeface="Courier New" pitchFamily="49" charset="0"/>
                <a:cs typeface="Courier New" pitchFamily="49" charset="0"/>
              </a:rPr>
              <a:t>private void </a:t>
            </a:r>
            <a:r>
              <a:rPr lang="en-US" dirty="0" err="1" smtClean="0">
                <a:latin typeface="Courier New" pitchFamily="49" charset="0"/>
                <a:cs typeface="Courier New" pitchFamily="49" charset="0"/>
              </a:rPr>
              <a:t>takePicture</a:t>
            </a:r>
            <a:r>
              <a:rPr lang="en-US" dirty="0" smtClean="0">
                <a:latin typeface="Courier New" pitchFamily="49" charset="0"/>
                <a:cs typeface="Courier New" pitchFamily="49" charset="0"/>
              </a:rPr>
              <a:t>() {</a:t>
            </a:r>
          </a:p>
          <a:p>
            <a:pPr>
              <a:tabLst>
                <a:tab pos="457200" algn="l"/>
                <a:tab pos="914400" algn="l"/>
                <a:tab pos="1371600" algn="l"/>
              </a:tabLst>
            </a:pPr>
            <a:r>
              <a:rPr lang="en-US" dirty="0" err="1" smtClean="0">
                <a:latin typeface="Courier New" pitchFamily="49" charset="0"/>
                <a:cs typeface="Courier New" pitchFamily="49" charset="0"/>
              </a:rPr>
              <a:t>camera.takePicture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shutterCallback</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rawCallback</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jpegCallback</a:t>
            </a:r>
            <a:r>
              <a:rPr lang="en-US" dirty="0" smtClean="0">
                <a:latin typeface="Courier New" pitchFamily="49" charset="0"/>
                <a:cs typeface="Courier New" pitchFamily="49" charset="0"/>
              </a:rPr>
              <a:t>); }</a:t>
            </a:r>
          </a:p>
          <a:p>
            <a:pPr>
              <a:tabLst>
                <a:tab pos="457200" algn="l"/>
                <a:tab pos="914400" algn="l"/>
                <a:tab pos="1371600" algn="l"/>
              </a:tabLst>
            </a:pPr>
            <a:endParaRPr lang="en-US" smtClean="0">
              <a:latin typeface="Courier New" pitchFamily="49" charset="0"/>
              <a:cs typeface="Courier New" pitchFamily="49" charset="0"/>
            </a:endParaRPr>
          </a:p>
          <a:p>
            <a:pPr>
              <a:tabLst>
                <a:tab pos="457200" algn="l"/>
                <a:tab pos="914400" algn="l"/>
                <a:tab pos="1371600" algn="l"/>
              </a:tabLst>
            </a:pPr>
            <a:r>
              <a:rPr lang="en-US" smtClean="0">
                <a:latin typeface="Courier New" pitchFamily="49" charset="0"/>
                <a:cs typeface="Courier New" pitchFamily="49" charset="0"/>
              </a:rPr>
              <a:t>ShutterCallback</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shutterCallback</a:t>
            </a:r>
            <a:r>
              <a:rPr lang="en-US" dirty="0" smtClean="0">
                <a:latin typeface="Courier New" pitchFamily="49" charset="0"/>
                <a:cs typeface="Courier New" pitchFamily="49" charset="0"/>
              </a:rPr>
              <a:t> = new </a:t>
            </a:r>
            <a:r>
              <a:rPr lang="en-US" dirty="0" err="1" smtClean="0">
                <a:latin typeface="Courier New" pitchFamily="49" charset="0"/>
                <a:cs typeface="Courier New" pitchFamily="49" charset="0"/>
              </a:rPr>
              <a:t>ShutterCallback</a:t>
            </a:r>
            <a:r>
              <a:rPr lang="en-US" dirty="0" smtClean="0">
                <a:latin typeface="Courier New" pitchFamily="49" charset="0"/>
                <a:cs typeface="Courier New" pitchFamily="49" charset="0"/>
              </a:rPr>
              <a:t>() {public void </a:t>
            </a:r>
            <a:r>
              <a:rPr lang="en-US" dirty="0" err="1" smtClean="0">
                <a:latin typeface="Courier New" pitchFamily="49" charset="0"/>
                <a:cs typeface="Courier New" pitchFamily="49" charset="0"/>
              </a:rPr>
              <a:t>onShutter</a:t>
            </a:r>
            <a:r>
              <a:rPr lang="en-US" dirty="0" smtClean="0">
                <a:latin typeface="Courier New" pitchFamily="49" charset="0"/>
                <a:cs typeface="Courier New" pitchFamily="49" charset="0"/>
              </a:rPr>
              <a:t>() { </a:t>
            </a:r>
          </a:p>
          <a:p>
            <a:pPr>
              <a:tabLst>
                <a:tab pos="457200" algn="l"/>
                <a:tab pos="914400" algn="l"/>
                <a:tab pos="1371600" algn="l"/>
              </a:tabLst>
            </a:pPr>
            <a:r>
              <a:rPr lang="en-US" dirty="0" smtClean="0">
                <a:latin typeface="Courier New" pitchFamily="49" charset="0"/>
                <a:cs typeface="Courier New" pitchFamily="49" charset="0"/>
              </a:rPr>
              <a:t>// TODO Do something when the shutter closes.</a:t>
            </a:r>
          </a:p>
          <a:p>
            <a:pPr>
              <a:tabLst>
                <a:tab pos="457200" algn="l"/>
                <a:tab pos="914400" algn="l"/>
                <a:tab pos="1371600" algn="l"/>
              </a:tabLst>
            </a:pPr>
            <a:r>
              <a:rPr lang="en-US" dirty="0" smtClean="0">
                <a:latin typeface="Courier New" pitchFamily="49" charset="0"/>
                <a:cs typeface="Courier New" pitchFamily="49" charset="0"/>
              </a:rPr>
              <a:t>}};</a:t>
            </a:r>
          </a:p>
          <a:p>
            <a:pPr>
              <a:tabLst>
                <a:tab pos="457200" algn="l"/>
                <a:tab pos="914400" algn="l"/>
                <a:tab pos="1371600" algn="l"/>
              </a:tabLst>
            </a:pPr>
            <a:r>
              <a:rPr lang="en-US" dirty="0" err="1" smtClean="0">
                <a:latin typeface="Courier New" pitchFamily="49" charset="0"/>
                <a:cs typeface="Courier New" pitchFamily="49" charset="0"/>
              </a:rPr>
              <a:t>PictureCallback</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rawCallback</a:t>
            </a:r>
            <a:r>
              <a:rPr lang="en-US" dirty="0" smtClean="0">
                <a:latin typeface="Courier New" pitchFamily="49" charset="0"/>
                <a:cs typeface="Courier New" pitchFamily="49" charset="0"/>
              </a:rPr>
              <a:t> = new </a:t>
            </a:r>
            <a:r>
              <a:rPr lang="en-US" dirty="0" err="1" smtClean="0">
                <a:latin typeface="Courier New" pitchFamily="49" charset="0"/>
                <a:cs typeface="Courier New" pitchFamily="49" charset="0"/>
              </a:rPr>
              <a:t>PictureCallback</a:t>
            </a:r>
            <a:r>
              <a:rPr lang="en-US" dirty="0" smtClean="0">
                <a:latin typeface="Courier New" pitchFamily="49" charset="0"/>
                <a:cs typeface="Courier New" pitchFamily="49" charset="0"/>
              </a:rPr>
              <a:t>() {</a:t>
            </a:r>
          </a:p>
          <a:p>
            <a:pPr>
              <a:tabLst>
                <a:tab pos="457200" algn="l"/>
                <a:tab pos="914400" algn="l"/>
                <a:tab pos="1371600" algn="l"/>
              </a:tabLst>
            </a:pPr>
            <a:r>
              <a:rPr lang="en-US" dirty="0" smtClean="0">
                <a:latin typeface="Courier New" pitchFamily="49" charset="0"/>
                <a:cs typeface="Courier New" pitchFamily="49" charset="0"/>
              </a:rPr>
              <a:t>public void </a:t>
            </a:r>
            <a:r>
              <a:rPr lang="en-US" dirty="0" err="1" smtClean="0">
                <a:latin typeface="Courier New" pitchFamily="49" charset="0"/>
                <a:cs typeface="Courier New" pitchFamily="49" charset="0"/>
              </a:rPr>
              <a:t>onPictureTaken</a:t>
            </a:r>
            <a:r>
              <a:rPr lang="en-US" dirty="0" smtClean="0">
                <a:latin typeface="Courier New" pitchFamily="49" charset="0"/>
                <a:cs typeface="Courier New" pitchFamily="49" charset="0"/>
              </a:rPr>
              <a:t>(byte[] _data, Camera _camera) {</a:t>
            </a:r>
          </a:p>
          <a:p>
            <a:pPr>
              <a:tabLst>
                <a:tab pos="457200" algn="l"/>
                <a:tab pos="914400" algn="l"/>
                <a:tab pos="1371600" algn="l"/>
              </a:tabLst>
            </a:pPr>
            <a:r>
              <a:rPr lang="en-US" dirty="0" smtClean="0">
                <a:latin typeface="Courier New" pitchFamily="49" charset="0"/>
                <a:cs typeface="Courier New" pitchFamily="49" charset="0"/>
              </a:rPr>
              <a:t>// TODO Do something with the image RAW data.}</a:t>
            </a:r>
          </a:p>
          <a:p>
            <a:pPr>
              <a:tabLst>
                <a:tab pos="457200" algn="l"/>
                <a:tab pos="914400" algn="l"/>
                <a:tab pos="1371600" algn="l"/>
              </a:tabLst>
            </a:pPr>
            <a:r>
              <a:rPr lang="en-US" dirty="0" smtClean="0">
                <a:latin typeface="Courier New" pitchFamily="49" charset="0"/>
                <a:cs typeface="Courier New" pitchFamily="49" charset="0"/>
              </a:rPr>
              <a:t>};</a:t>
            </a:r>
          </a:p>
          <a:p>
            <a:pPr>
              <a:tabLst>
                <a:tab pos="457200" algn="l"/>
                <a:tab pos="914400" algn="l"/>
                <a:tab pos="1371600" algn="l"/>
              </a:tabLst>
            </a:pPr>
            <a:r>
              <a:rPr lang="en-US" dirty="0" err="1" smtClean="0">
                <a:latin typeface="Courier New" pitchFamily="49" charset="0"/>
                <a:cs typeface="Courier New" pitchFamily="49" charset="0"/>
              </a:rPr>
              <a:t>PictureCallback</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jpegCallback</a:t>
            </a:r>
            <a:r>
              <a:rPr lang="en-US" dirty="0" smtClean="0">
                <a:latin typeface="Courier New" pitchFamily="49" charset="0"/>
                <a:cs typeface="Courier New" pitchFamily="49" charset="0"/>
              </a:rPr>
              <a:t> = new </a:t>
            </a:r>
            <a:r>
              <a:rPr lang="en-US" dirty="0" err="1" smtClean="0">
                <a:latin typeface="Courier New" pitchFamily="49" charset="0"/>
                <a:cs typeface="Courier New" pitchFamily="49" charset="0"/>
              </a:rPr>
              <a:t>PictureCallback</a:t>
            </a:r>
            <a:r>
              <a:rPr lang="en-US" dirty="0" smtClean="0">
                <a:latin typeface="Courier New" pitchFamily="49" charset="0"/>
                <a:cs typeface="Courier New" pitchFamily="49" charset="0"/>
              </a:rPr>
              <a:t>() {</a:t>
            </a:r>
          </a:p>
          <a:p>
            <a:pPr>
              <a:tabLst>
                <a:tab pos="457200" algn="l"/>
                <a:tab pos="914400" algn="l"/>
                <a:tab pos="1371600" algn="l"/>
              </a:tabLst>
            </a:pPr>
            <a:r>
              <a:rPr lang="en-US" dirty="0" smtClean="0">
                <a:latin typeface="Courier New" pitchFamily="49" charset="0"/>
                <a:cs typeface="Courier New" pitchFamily="49" charset="0"/>
              </a:rPr>
              <a:t>public void </a:t>
            </a:r>
            <a:r>
              <a:rPr lang="en-US" dirty="0" err="1" smtClean="0">
                <a:latin typeface="Courier New" pitchFamily="49" charset="0"/>
                <a:cs typeface="Courier New" pitchFamily="49" charset="0"/>
              </a:rPr>
              <a:t>onPictureTaken</a:t>
            </a:r>
            <a:r>
              <a:rPr lang="en-US" dirty="0" smtClean="0">
                <a:latin typeface="Courier New" pitchFamily="49" charset="0"/>
                <a:cs typeface="Courier New" pitchFamily="49" charset="0"/>
              </a:rPr>
              <a:t>(byte[] _data, Camera _camera) {</a:t>
            </a:r>
          </a:p>
          <a:p>
            <a:pPr>
              <a:tabLst>
                <a:tab pos="457200" algn="l"/>
                <a:tab pos="914400" algn="l"/>
                <a:tab pos="1371600" algn="l"/>
              </a:tabLst>
            </a:pPr>
            <a:r>
              <a:rPr lang="en-US" dirty="0" smtClean="0">
                <a:latin typeface="Courier New" pitchFamily="49" charset="0"/>
                <a:cs typeface="Courier New" pitchFamily="49" charset="0"/>
              </a:rPr>
              <a:t>// TODO Do something with the image JPEG data.</a:t>
            </a:r>
          </a:p>
          <a:p>
            <a:pPr>
              <a:tabLst>
                <a:tab pos="457200" algn="l"/>
                <a:tab pos="914400" algn="l"/>
                <a:tab pos="1371600" algn="l"/>
              </a:tabLst>
            </a:pPr>
            <a:r>
              <a:rPr lang="en-US"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200"/>
            <a:ext cx="9144000" cy="685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5602"/>
            <a:ext cx="1832553" cy="553998"/>
          </a:xfrm>
          <a:prstGeom prst="rect">
            <a:avLst/>
          </a:prstGeom>
          <a:noFill/>
        </p:spPr>
        <p:txBody>
          <a:bodyPr wrap="none" rtlCol="0">
            <a:spAutoFit/>
          </a:bodyPr>
          <a:lstStyle/>
          <a:p>
            <a:r>
              <a:rPr lang="en-US" sz="3000" b="1" smtClean="0"/>
              <a:t>Media API</a:t>
            </a:r>
            <a:endParaRPr lang="en-US" sz="3000" b="1" dirty="0"/>
          </a:p>
        </p:txBody>
      </p:sp>
      <p:sp>
        <p:nvSpPr>
          <p:cNvPr id="11" name="Rectangle 10"/>
          <p:cNvSpPr/>
          <p:nvPr/>
        </p:nvSpPr>
        <p:spPr>
          <a:xfrm>
            <a:off x="0" y="6553200"/>
            <a:ext cx="6858000" cy="304800"/>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Mobile Computing II</a:t>
            </a:r>
            <a:endParaRPr lang="en-US" dirty="0"/>
          </a:p>
        </p:txBody>
      </p:sp>
      <p:sp>
        <p:nvSpPr>
          <p:cNvPr id="12" name="Rectangle 11"/>
          <p:cNvSpPr/>
          <p:nvPr/>
        </p:nvSpPr>
        <p:spPr>
          <a:xfrm>
            <a:off x="6858000" y="6553200"/>
            <a:ext cx="2286000" cy="3048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fld id="{71D00F36-FA00-435A-BA0E-2F982C1F1AA6}" type="slidenum">
              <a:rPr lang="en-US" smtClean="0"/>
              <a:pPr algn="r"/>
              <a:t>2</a:t>
            </a:fld>
            <a:endParaRPr lang="en-US" dirty="0"/>
          </a:p>
        </p:txBody>
      </p:sp>
      <p:sp>
        <p:nvSpPr>
          <p:cNvPr id="7" name="Rectangle 6"/>
          <p:cNvSpPr/>
          <p:nvPr/>
        </p:nvSpPr>
        <p:spPr>
          <a:xfrm>
            <a:off x="609600" y="844689"/>
            <a:ext cx="7848600" cy="3785652"/>
          </a:xfrm>
          <a:prstGeom prst="rect">
            <a:avLst/>
          </a:prstGeom>
        </p:spPr>
        <p:txBody>
          <a:bodyPr wrap="square">
            <a:spAutoFit/>
          </a:bodyPr>
          <a:lstStyle/>
          <a:p>
            <a:pPr>
              <a:tabLst>
                <a:tab pos="457200" algn="l"/>
                <a:tab pos="914400" algn="l"/>
                <a:tab pos="1371600" algn="l"/>
              </a:tabLst>
            </a:pPr>
            <a:r>
              <a:rPr lang="en-US" sz="2400" dirty="0" smtClean="0">
                <a:cs typeface="Courier New" pitchFamily="49" charset="0"/>
              </a:rPr>
              <a:t>The only modern technology that can compete with mobile phones for ubiquity is the portable digital media player. As a result, the multimedia capabilities of portable devices are a significant consideration for many consumers.</a:t>
            </a:r>
          </a:p>
          <a:p>
            <a:pPr>
              <a:tabLst>
                <a:tab pos="457200" algn="l"/>
                <a:tab pos="914400" algn="l"/>
                <a:tab pos="1371600" algn="l"/>
              </a:tabLst>
            </a:pPr>
            <a:endParaRPr lang="en-US" sz="2400" dirty="0" smtClean="0">
              <a:cs typeface="Courier New" pitchFamily="49" charset="0"/>
            </a:endParaRPr>
          </a:p>
          <a:p>
            <a:pPr>
              <a:tabLst>
                <a:tab pos="457200" algn="l"/>
                <a:tab pos="914400" algn="l"/>
                <a:tab pos="1371600" algn="l"/>
              </a:tabLst>
            </a:pPr>
            <a:r>
              <a:rPr lang="en-US" sz="2400" dirty="0" smtClean="0">
                <a:cs typeface="Courier New" pitchFamily="49" charset="0"/>
              </a:rPr>
              <a:t>Android’s open platform- and provider-agnostic philosophy ensures that it offers a multimedia library capable of playing and recording a wide range of media formats, both locally and streamed.</a:t>
            </a:r>
          </a:p>
          <a:p>
            <a:pPr>
              <a:tabLst>
                <a:tab pos="457200" algn="l"/>
                <a:tab pos="914400" algn="l"/>
                <a:tab pos="1371600" algn="l"/>
              </a:tabLst>
            </a:pPr>
            <a:endParaRPr lang="en-US" sz="2400" dirty="0" smtClean="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5602"/>
            <a:ext cx="1832553" cy="553998"/>
          </a:xfrm>
          <a:prstGeom prst="rect">
            <a:avLst/>
          </a:prstGeom>
          <a:noFill/>
        </p:spPr>
        <p:txBody>
          <a:bodyPr wrap="none" rtlCol="0">
            <a:spAutoFit/>
          </a:bodyPr>
          <a:lstStyle/>
          <a:p>
            <a:r>
              <a:rPr lang="en-US" sz="3000" b="1" smtClean="0"/>
              <a:t>Media API</a:t>
            </a:r>
            <a:endParaRPr lang="en-US" sz="3000" b="1" dirty="0"/>
          </a:p>
        </p:txBody>
      </p:sp>
      <p:sp>
        <p:nvSpPr>
          <p:cNvPr id="11" name="Rectangle 10"/>
          <p:cNvSpPr/>
          <p:nvPr/>
        </p:nvSpPr>
        <p:spPr>
          <a:xfrm>
            <a:off x="0" y="6553200"/>
            <a:ext cx="6858000" cy="304800"/>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Mobile Computing II</a:t>
            </a:r>
            <a:endParaRPr lang="en-US" dirty="0"/>
          </a:p>
        </p:txBody>
      </p:sp>
      <p:sp>
        <p:nvSpPr>
          <p:cNvPr id="12" name="Rectangle 11"/>
          <p:cNvSpPr/>
          <p:nvPr/>
        </p:nvSpPr>
        <p:spPr>
          <a:xfrm>
            <a:off x="6858000" y="6553200"/>
            <a:ext cx="2286000" cy="3048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fld id="{71D00F36-FA00-435A-BA0E-2F982C1F1AA6}" type="slidenum">
              <a:rPr lang="en-US" smtClean="0"/>
              <a:pPr algn="r"/>
              <a:t>3</a:t>
            </a:fld>
            <a:endParaRPr lang="en-US" dirty="0"/>
          </a:p>
        </p:txBody>
      </p:sp>
      <p:sp>
        <p:nvSpPr>
          <p:cNvPr id="7" name="Rectangle 6"/>
          <p:cNvSpPr/>
          <p:nvPr/>
        </p:nvSpPr>
        <p:spPr>
          <a:xfrm>
            <a:off x="457200" y="985421"/>
            <a:ext cx="8229600" cy="5262979"/>
          </a:xfrm>
          <a:prstGeom prst="rect">
            <a:avLst/>
          </a:prstGeom>
        </p:spPr>
        <p:txBody>
          <a:bodyPr wrap="square">
            <a:spAutoFit/>
          </a:bodyPr>
          <a:lstStyle/>
          <a:p>
            <a:pPr>
              <a:tabLst>
                <a:tab pos="457200" algn="l"/>
                <a:tab pos="914400" algn="l"/>
                <a:tab pos="1371600" algn="l"/>
              </a:tabLst>
            </a:pPr>
            <a:r>
              <a:rPr lang="en-US" sz="2400" dirty="0" smtClean="0">
                <a:cs typeface="Courier New" pitchFamily="49" charset="0"/>
              </a:rPr>
              <a:t>Android exposes this library to your applications, providing comprehensive multimedia functionality including recording and playback of audio, video, and still-image media stored locally, within an application, or streamed over a data connection.</a:t>
            </a:r>
          </a:p>
          <a:p>
            <a:pPr>
              <a:tabLst>
                <a:tab pos="457200" algn="l"/>
                <a:tab pos="914400" algn="l"/>
                <a:tab pos="1371600" algn="l"/>
              </a:tabLst>
            </a:pPr>
            <a:endParaRPr lang="en-US" sz="2400" dirty="0" smtClean="0">
              <a:cs typeface="Courier New" pitchFamily="49" charset="0"/>
            </a:endParaRPr>
          </a:p>
          <a:p>
            <a:pPr>
              <a:tabLst>
                <a:tab pos="457200" algn="l"/>
                <a:tab pos="914400" algn="l"/>
                <a:tab pos="1371600" algn="l"/>
              </a:tabLst>
            </a:pPr>
            <a:r>
              <a:rPr lang="en-US" sz="2400" dirty="0" smtClean="0">
                <a:cs typeface="Courier New" pitchFamily="49" charset="0"/>
              </a:rPr>
              <a:t>At the time of print, Android supported the following multimedia formats:</a:t>
            </a:r>
          </a:p>
          <a:p>
            <a:pPr marL="803275" indent="-409575">
              <a:buFont typeface="Wingdings" pitchFamily="2" charset="2"/>
              <a:buChar char="Ø"/>
              <a:tabLst>
                <a:tab pos="457200" algn="l"/>
                <a:tab pos="914400" algn="l"/>
                <a:tab pos="1371600" algn="l"/>
              </a:tabLst>
            </a:pPr>
            <a:r>
              <a:rPr lang="en-US" sz="2400" dirty="0" smtClean="0">
                <a:cs typeface="Courier New" pitchFamily="49" charset="0"/>
              </a:rPr>
              <a:t>JPEG   </a:t>
            </a:r>
          </a:p>
          <a:p>
            <a:pPr marL="803275" indent="-409575">
              <a:buFont typeface="Wingdings" pitchFamily="2" charset="2"/>
              <a:buChar char="Ø"/>
              <a:tabLst>
                <a:tab pos="457200" algn="l"/>
                <a:tab pos="914400" algn="l"/>
                <a:tab pos="1371600" algn="l"/>
              </a:tabLst>
            </a:pPr>
            <a:r>
              <a:rPr lang="en-US" sz="2400" dirty="0" smtClean="0">
                <a:cs typeface="Courier New" pitchFamily="49" charset="0"/>
              </a:rPr>
              <a:t>PNG   </a:t>
            </a:r>
          </a:p>
          <a:p>
            <a:pPr marL="803275" indent="-409575">
              <a:buFont typeface="Wingdings" pitchFamily="2" charset="2"/>
              <a:buChar char="Ø"/>
              <a:tabLst>
                <a:tab pos="457200" algn="l"/>
                <a:tab pos="914400" algn="l"/>
                <a:tab pos="1371600" algn="l"/>
              </a:tabLst>
            </a:pPr>
            <a:r>
              <a:rPr lang="en-US" sz="2400" dirty="0" smtClean="0">
                <a:cs typeface="Courier New" pitchFamily="49" charset="0"/>
              </a:rPr>
              <a:t>OGG   </a:t>
            </a:r>
          </a:p>
          <a:p>
            <a:pPr marL="803275" indent="-409575">
              <a:buFont typeface="Wingdings" pitchFamily="2" charset="2"/>
              <a:buChar char="Ø"/>
              <a:tabLst>
                <a:tab pos="457200" algn="l"/>
                <a:tab pos="914400" algn="l"/>
                <a:tab pos="1371600" algn="l"/>
              </a:tabLst>
            </a:pPr>
            <a:r>
              <a:rPr lang="en-US" sz="2400" dirty="0" smtClean="0">
                <a:cs typeface="Courier New" pitchFamily="49" charset="0"/>
              </a:rPr>
              <a:t>Mpeg 4   </a:t>
            </a:r>
          </a:p>
          <a:p>
            <a:pPr marL="803275" indent="-409575">
              <a:buFont typeface="Wingdings" pitchFamily="2" charset="2"/>
              <a:buChar char="Ø"/>
              <a:tabLst>
                <a:tab pos="457200" algn="l"/>
                <a:tab pos="914400" algn="l"/>
                <a:tab pos="1371600" algn="l"/>
              </a:tabLst>
            </a:pPr>
            <a:r>
              <a:rPr lang="en-US" sz="2400" dirty="0" smtClean="0">
                <a:cs typeface="Courier New" pitchFamily="49" charset="0"/>
              </a:rPr>
              <a:t>3GPP   </a:t>
            </a:r>
          </a:p>
          <a:p>
            <a:pPr marL="803275" indent="-409575">
              <a:buFont typeface="Wingdings" pitchFamily="2" charset="2"/>
              <a:buChar char="Ø"/>
              <a:tabLst>
                <a:tab pos="457200" algn="l"/>
                <a:tab pos="914400" algn="l"/>
                <a:tab pos="1371600" algn="l"/>
              </a:tabLst>
            </a:pPr>
            <a:r>
              <a:rPr lang="en-US" sz="2400" dirty="0" smtClean="0">
                <a:cs typeface="Courier New" pitchFamily="49" charset="0"/>
              </a:rPr>
              <a:t>MP3   </a:t>
            </a:r>
          </a:p>
          <a:p>
            <a:pPr marL="803275" indent="-409575">
              <a:buFont typeface="Wingdings" pitchFamily="2" charset="2"/>
              <a:buChar char="Ø"/>
              <a:tabLst>
                <a:tab pos="457200" algn="l"/>
                <a:tab pos="914400" algn="l"/>
                <a:tab pos="1371600" algn="l"/>
              </a:tabLst>
            </a:pPr>
            <a:r>
              <a:rPr lang="en-US" sz="2400" dirty="0" smtClean="0">
                <a:cs typeface="Courier New" pitchFamily="49" charset="0"/>
              </a:rPr>
              <a:t>Bitmap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5602"/>
            <a:ext cx="4138890" cy="553998"/>
          </a:xfrm>
          <a:prstGeom prst="rect">
            <a:avLst/>
          </a:prstGeom>
          <a:noFill/>
        </p:spPr>
        <p:txBody>
          <a:bodyPr wrap="none" rtlCol="0">
            <a:spAutoFit/>
          </a:bodyPr>
          <a:lstStyle/>
          <a:p>
            <a:r>
              <a:rPr lang="en-US" sz="3000" b="1" dirty="0" smtClean="0"/>
              <a:t>Playing Media Resources</a:t>
            </a:r>
            <a:endParaRPr lang="en-US" sz="3000" b="1" dirty="0"/>
          </a:p>
        </p:txBody>
      </p:sp>
      <p:sp>
        <p:nvSpPr>
          <p:cNvPr id="11" name="Rectangle 10"/>
          <p:cNvSpPr/>
          <p:nvPr/>
        </p:nvSpPr>
        <p:spPr>
          <a:xfrm>
            <a:off x="0" y="6553200"/>
            <a:ext cx="6858000" cy="304800"/>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Mobile Computing II</a:t>
            </a:r>
            <a:endParaRPr lang="en-US" dirty="0"/>
          </a:p>
        </p:txBody>
      </p:sp>
      <p:sp>
        <p:nvSpPr>
          <p:cNvPr id="12" name="Rectangle 11"/>
          <p:cNvSpPr/>
          <p:nvPr/>
        </p:nvSpPr>
        <p:spPr>
          <a:xfrm>
            <a:off x="6858000" y="6553200"/>
            <a:ext cx="2286000" cy="3048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fld id="{71D00F36-FA00-435A-BA0E-2F982C1F1AA6}" type="slidenum">
              <a:rPr lang="en-US" smtClean="0"/>
              <a:pPr algn="r"/>
              <a:t>4</a:t>
            </a:fld>
            <a:endParaRPr lang="en-US" dirty="0"/>
          </a:p>
        </p:txBody>
      </p:sp>
      <p:sp>
        <p:nvSpPr>
          <p:cNvPr id="7" name="Rectangle 6"/>
          <p:cNvSpPr/>
          <p:nvPr/>
        </p:nvSpPr>
        <p:spPr>
          <a:xfrm>
            <a:off x="152400" y="762000"/>
            <a:ext cx="8686800" cy="5724644"/>
          </a:xfrm>
          <a:prstGeom prst="rect">
            <a:avLst/>
          </a:prstGeom>
        </p:spPr>
        <p:txBody>
          <a:bodyPr wrap="square">
            <a:spAutoFit/>
          </a:bodyPr>
          <a:lstStyle/>
          <a:p>
            <a:pPr>
              <a:tabLst>
                <a:tab pos="457200" algn="l"/>
                <a:tab pos="914400" algn="l"/>
                <a:tab pos="1371600" algn="l"/>
              </a:tabLst>
            </a:pPr>
            <a:r>
              <a:rPr lang="en-US" sz="2400" dirty="0" smtClean="0">
                <a:cs typeface="Courier New" pitchFamily="49" charset="0"/>
              </a:rPr>
              <a:t>Multimedia playback in Android is handled by the </a:t>
            </a:r>
            <a:r>
              <a:rPr lang="en-US" dirty="0" err="1" smtClean="0">
                <a:latin typeface="Courier New" pitchFamily="49" charset="0"/>
                <a:cs typeface="Courier New" pitchFamily="49" charset="0"/>
              </a:rPr>
              <a:t>MediaPlayerclass</a:t>
            </a:r>
            <a:r>
              <a:rPr lang="en-US" sz="2400" dirty="0" smtClean="0">
                <a:cs typeface="Courier New" pitchFamily="49" charset="0"/>
              </a:rPr>
              <a:t>. You can play back media stored as application resources, local files, or from a network URI. To play a media resource, create a new Media Player instance, and assign it a media source to play using the </a:t>
            </a:r>
            <a:r>
              <a:rPr lang="en-US" dirty="0" err="1" smtClean="0">
                <a:latin typeface="Courier New" pitchFamily="49" charset="0"/>
                <a:cs typeface="Courier New" pitchFamily="49" charset="0"/>
              </a:rPr>
              <a:t>setDataSourcemethod</a:t>
            </a:r>
            <a:r>
              <a:rPr lang="en-US" sz="2400" dirty="0" smtClean="0">
                <a:cs typeface="Courier New" pitchFamily="49" charset="0"/>
              </a:rPr>
              <a:t>. Before you can start playback, you need to call prepare, as shown </a:t>
            </a:r>
          </a:p>
          <a:p>
            <a:pPr>
              <a:tabLst>
                <a:tab pos="457200" algn="l"/>
                <a:tab pos="914400" algn="l"/>
                <a:tab pos="1371600" algn="l"/>
              </a:tabLst>
            </a:pPr>
            <a:r>
              <a:rPr lang="en-US" sz="2400" dirty="0" smtClean="0">
                <a:cs typeface="Courier New" pitchFamily="49" charset="0"/>
              </a:rPr>
              <a:t>in the following code snippet:</a:t>
            </a:r>
          </a:p>
          <a:p>
            <a:pPr>
              <a:tabLst>
                <a:tab pos="457200" algn="l"/>
                <a:tab pos="914400" algn="l"/>
                <a:tab pos="1371600" algn="l"/>
              </a:tabLst>
            </a:pPr>
            <a:r>
              <a:rPr lang="en-US" dirty="0" smtClean="0">
                <a:latin typeface="Courier New" pitchFamily="49" charset="0"/>
                <a:cs typeface="Courier New" pitchFamily="49" charset="0"/>
              </a:rPr>
              <a:t>String MEDIA_FILE_PATH = </a:t>
            </a:r>
            <a:r>
              <a:rPr lang="en-US" dirty="0" err="1" smtClean="0">
                <a:latin typeface="Courier New" pitchFamily="49" charset="0"/>
                <a:cs typeface="Courier New" pitchFamily="49" charset="0"/>
              </a:rPr>
              <a:t>Settings.System.DEFAULT_RINGTONE_URI.toString</a:t>
            </a:r>
            <a:r>
              <a:rPr lang="en-US" dirty="0" smtClean="0">
                <a:latin typeface="Courier New" pitchFamily="49" charset="0"/>
                <a:cs typeface="Courier New" pitchFamily="49" charset="0"/>
              </a:rPr>
              <a:t>();</a:t>
            </a:r>
          </a:p>
          <a:p>
            <a:pPr>
              <a:tabLst>
                <a:tab pos="457200" algn="l"/>
                <a:tab pos="914400" algn="l"/>
                <a:tab pos="1371600" algn="l"/>
              </a:tabLst>
            </a:pPr>
            <a:r>
              <a:rPr lang="en-US" dirty="0" err="1" smtClean="0">
                <a:latin typeface="Courier New" pitchFamily="49" charset="0"/>
                <a:cs typeface="Courier New" pitchFamily="49" charset="0"/>
              </a:rPr>
              <a:t>MediaPlayer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mpFile</a:t>
            </a:r>
            <a:r>
              <a:rPr lang="en-US" dirty="0" smtClean="0">
                <a:latin typeface="Courier New" pitchFamily="49" charset="0"/>
                <a:cs typeface="Courier New" pitchFamily="49" charset="0"/>
              </a:rPr>
              <a:t> = new </a:t>
            </a:r>
            <a:r>
              <a:rPr lang="en-US" dirty="0" err="1" smtClean="0">
                <a:latin typeface="Courier New" pitchFamily="49" charset="0"/>
                <a:cs typeface="Courier New" pitchFamily="49" charset="0"/>
              </a:rPr>
              <a:t>MediaPlayer</a:t>
            </a:r>
            <a:r>
              <a:rPr lang="en-US" dirty="0" smtClean="0">
                <a:latin typeface="Courier New" pitchFamily="49" charset="0"/>
                <a:cs typeface="Courier New" pitchFamily="49" charset="0"/>
              </a:rPr>
              <a:t>();</a:t>
            </a:r>
          </a:p>
          <a:p>
            <a:pPr>
              <a:tabLst>
                <a:tab pos="457200" algn="l"/>
                <a:tab pos="914400" algn="l"/>
                <a:tab pos="1371600" algn="l"/>
              </a:tabLst>
            </a:pPr>
            <a:r>
              <a:rPr lang="en-US" dirty="0" smtClean="0">
                <a:latin typeface="Courier New" pitchFamily="49" charset="0"/>
                <a:cs typeface="Courier New" pitchFamily="49" charset="0"/>
              </a:rPr>
              <a:t>try {</a:t>
            </a:r>
          </a:p>
          <a:p>
            <a:pPr>
              <a:tabLst>
                <a:tab pos="457200" algn="l"/>
                <a:tab pos="914400" algn="l"/>
                <a:tab pos="1371600" algn="l"/>
              </a:tabLst>
            </a:pPr>
            <a:r>
              <a:rPr lang="en-US" dirty="0" err="1" smtClean="0">
                <a:latin typeface="Courier New" pitchFamily="49" charset="0"/>
                <a:cs typeface="Courier New" pitchFamily="49" charset="0"/>
              </a:rPr>
              <a:t>mpFile.setDataSource</a:t>
            </a:r>
            <a:r>
              <a:rPr lang="en-US" dirty="0" smtClean="0">
                <a:latin typeface="Courier New" pitchFamily="49" charset="0"/>
                <a:cs typeface="Courier New" pitchFamily="49" charset="0"/>
              </a:rPr>
              <a:t>(MEDIA_FILE_PATH);</a:t>
            </a:r>
          </a:p>
          <a:p>
            <a:pPr>
              <a:tabLst>
                <a:tab pos="457200" algn="l"/>
                <a:tab pos="914400" algn="l"/>
                <a:tab pos="1371600" algn="l"/>
              </a:tabLst>
            </a:pPr>
            <a:r>
              <a:rPr lang="en-US" dirty="0" err="1" smtClean="0">
                <a:latin typeface="Courier New" pitchFamily="49" charset="0"/>
                <a:cs typeface="Courier New" pitchFamily="49" charset="0"/>
              </a:rPr>
              <a:t>mpFile.prepare</a:t>
            </a:r>
            <a:r>
              <a:rPr lang="en-US" dirty="0" smtClean="0">
                <a:latin typeface="Courier New" pitchFamily="49" charset="0"/>
                <a:cs typeface="Courier New" pitchFamily="49" charset="0"/>
              </a:rPr>
              <a:t>();</a:t>
            </a:r>
          </a:p>
          <a:p>
            <a:pPr>
              <a:tabLst>
                <a:tab pos="457200" algn="l"/>
                <a:tab pos="914400" algn="l"/>
                <a:tab pos="1371600" algn="l"/>
              </a:tabLst>
            </a:pPr>
            <a:r>
              <a:rPr lang="en-US" dirty="0" err="1" smtClean="0">
                <a:latin typeface="Courier New" pitchFamily="49" charset="0"/>
                <a:cs typeface="Courier New" pitchFamily="49" charset="0"/>
              </a:rPr>
              <a:t>mpFile.start</a:t>
            </a:r>
            <a:r>
              <a:rPr lang="en-US" dirty="0" smtClean="0">
                <a:latin typeface="Courier New" pitchFamily="49" charset="0"/>
                <a:cs typeface="Courier New" pitchFamily="49" charset="0"/>
              </a:rPr>
              <a:t>();</a:t>
            </a:r>
          </a:p>
          <a:p>
            <a:pPr>
              <a:tabLst>
                <a:tab pos="457200" algn="l"/>
                <a:tab pos="914400" algn="l"/>
                <a:tab pos="1371600" algn="l"/>
              </a:tabLst>
            </a:pPr>
            <a:r>
              <a:rPr lang="en-US" dirty="0" smtClean="0">
                <a:latin typeface="Courier New" pitchFamily="49" charset="0"/>
                <a:cs typeface="Courier New" pitchFamily="49" charset="0"/>
              </a:rPr>
              <a:t>}</a:t>
            </a:r>
          </a:p>
          <a:p>
            <a:pPr>
              <a:tabLst>
                <a:tab pos="457200" algn="l"/>
                <a:tab pos="914400" algn="l"/>
                <a:tab pos="1371600" algn="l"/>
              </a:tabLst>
            </a:pPr>
            <a:r>
              <a:rPr lang="en-US" dirty="0" smtClean="0">
                <a:latin typeface="Courier New" pitchFamily="49" charset="0"/>
                <a:cs typeface="Courier New" pitchFamily="49" charset="0"/>
              </a:rPr>
              <a:t>catch (</a:t>
            </a:r>
            <a:r>
              <a:rPr lang="en-US" dirty="0" err="1" smtClean="0">
                <a:latin typeface="Courier New" pitchFamily="49" charset="0"/>
                <a:cs typeface="Courier New" pitchFamily="49" charset="0"/>
              </a:rPr>
              <a:t>IllegalArgumentException</a:t>
            </a:r>
            <a:r>
              <a:rPr lang="en-US" dirty="0" smtClean="0">
                <a:latin typeface="Courier New" pitchFamily="49" charset="0"/>
                <a:cs typeface="Courier New" pitchFamily="49" charset="0"/>
              </a:rPr>
              <a:t> e) {} </a:t>
            </a:r>
          </a:p>
          <a:p>
            <a:pPr>
              <a:tabLst>
                <a:tab pos="457200" algn="l"/>
                <a:tab pos="914400" algn="l"/>
                <a:tab pos="1371600" algn="l"/>
              </a:tabLst>
            </a:pPr>
            <a:r>
              <a:rPr lang="en-US" dirty="0" smtClean="0">
                <a:latin typeface="Courier New" pitchFamily="49" charset="0"/>
                <a:cs typeface="Courier New" pitchFamily="49" charset="0"/>
              </a:rPr>
              <a:t>catch (</a:t>
            </a:r>
            <a:r>
              <a:rPr lang="en-US" dirty="0" err="1" smtClean="0">
                <a:latin typeface="Courier New" pitchFamily="49" charset="0"/>
                <a:cs typeface="Courier New" pitchFamily="49" charset="0"/>
              </a:rPr>
              <a:t>IllegalStateException</a:t>
            </a:r>
            <a:r>
              <a:rPr lang="en-US" dirty="0" smtClean="0">
                <a:latin typeface="Courier New" pitchFamily="49" charset="0"/>
                <a:cs typeface="Courier New" pitchFamily="49" charset="0"/>
              </a:rPr>
              <a:t> e) {}</a:t>
            </a:r>
          </a:p>
          <a:p>
            <a:pPr>
              <a:tabLst>
                <a:tab pos="457200" algn="l"/>
                <a:tab pos="914400" algn="l"/>
                <a:tab pos="1371600" algn="l"/>
              </a:tabLst>
            </a:pPr>
            <a:r>
              <a:rPr lang="en-US" dirty="0" smtClean="0">
                <a:latin typeface="Courier New" pitchFamily="49" charset="0"/>
                <a:cs typeface="Courier New" pitchFamily="49" charset="0"/>
              </a:rPr>
              <a:t>catch (</a:t>
            </a:r>
            <a:r>
              <a:rPr lang="en-US" dirty="0" err="1" smtClean="0">
                <a:latin typeface="Courier New" pitchFamily="49" charset="0"/>
                <a:cs typeface="Courier New" pitchFamily="49" charset="0"/>
              </a:rPr>
              <a:t>IOException</a:t>
            </a:r>
            <a:r>
              <a:rPr lang="en-US" dirty="0" smtClean="0">
                <a:latin typeface="Courier New" pitchFamily="49" charset="0"/>
                <a:cs typeface="Courier New" pitchFamily="49" charset="0"/>
              </a:rPr>
              <a:t> 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5602"/>
            <a:ext cx="4138890" cy="553998"/>
          </a:xfrm>
          <a:prstGeom prst="rect">
            <a:avLst/>
          </a:prstGeom>
          <a:noFill/>
        </p:spPr>
        <p:txBody>
          <a:bodyPr wrap="none" rtlCol="0">
            <a:spAutoFit/>
          </a:bodyPr>
          <a:lstStyle/>
          <a:p>
            <a:r>
              <a:rPr lang="en-US" sz="3000" b="1" dirty="0" smtClean="0"/>
              <a:t>Playing Media Resources</a:t>
            </a:r>
            <a:endParaRPr lang="en-US" sz="3000" b="1" dirty="0"/>
          </a:p>
        </p:txBody>
      </p:sp>
      <p:sp>
        <p:nvSpPr>
          <p:cNvPr id="11" name="Rectangle 10"/>
          <p:cNvSpPr/>
          <p:nvPr/>
        </p:nvSpPr>
        <p:spPr>
          <a:xfrm>
            <a:off x="0" y="6553200"/>
            <a:ext cx="6858000" cy="304800"/>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Mobile Computing II</a:t>
            </a:r>
            <a:endParaRPr lang="en-US" dirty="0"/>
          </a:p>
        </p:txBody>
      </p:sp>
      <p:sp>
        <p:nvSpPr>
          <p:cNvPr id="12" name="Rectangle 11"/>
          <p:cNvSpPr/>
          <p:nvPr/>
        </p:nvSpPr>
        <p:spPr>
          <a:xfrm>
            <a:off x="6858000" y="6553200"/>
            <a:ext cx="2286000" cy="3048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fld id="{71D00F36-FA00-435A-BA0E-2F982C1F1AA6}" type="slidenum">
              <a:rPr lang="en-US" smtClean="0"/>
              <a:pPr algn="r"/>
              <a:t>5</a:t>
            </a:fld>
            <a:endParaRPr lang="en-US" dirty="0"/>
          </a:p>
        </p:txBody>
      </p:sp>
      <p:sp>
        <p:nvSpPr>
          <p:cNvPr id="7" name="Rectangle 6"/>
          <p:cNvSpPr/>
          <p:nvPr/>
        </p:nvSpPr>
        <p:spPr>
          <a:xfrm>
            <a:off x="152400" y="762000"/>
            <a:ext cx="8686800" cy="5816977"/>
          </a:xfrm>
          <a:prstGeom prst="rect">
            <a:avLst/>
          </a:prstGeom>
        </p:spPr>
        <p:txBody>
          <a:bodyPr wrap="square">
            <a:spAutoFit/>
          </a:bodyPr>
          <a:lstStyle/>
          <a:p>
            <a:pPr>
              <a:tabLst>
                <a:tab pos="457200" algn="l"/>
                <a:tab pos="914400" algn="l"/>
                <a:tab pos="1371600" algn="l"/>
              </a:tabLst>
            </a:pPr>
            <a:r>
              <a:rPr lang="en-US" sz="2400" dirty="0" smtClean="0">
                <a:latin typeface="+mj-lt"/>
                <a:cs typeface="Courier New" pitchFamily="49" charset="0"/>
              </a:rPr>
              <a:t>Alternatively, the static </a:t>
            </a:r>
            <a:r>
              <a:rPr lang="en-US" dirty="0" smtClean="0">
                <a:latin typeface="Courier New" pitchFamily="49" charset="0"/>
                <a:cs typeface="Courier New" pitchFamily="49" charset="0"/>
              </a:rPr>
              <a:t>create</a:t>
            </a:r>
            <a:r>
              <a:rPr lang="en-US" sz="2400" dirty="0" smtClean="0">
                <a:latin typeface="+mj-lt"/>
                <a:cs typeface="Courier New" pitchFamily="49" charset="0"/>
              </a:rPr>
              <a:t> methods work as shortcuts, accepting media resources as a parameter and preparing them for playback, as shown in the following example, which plays back an application resource:</a:t>
            </a:r>
          </a:p>
          <a:p>
            <a:pPr>
              <a:tabLst>
                <a:tab pos="457200" algn="l"/>
                <a:tab pos="914400" algn="l"/>
                <a:tab pos="1371600" algn="l"/>
              </a:tabLst>
            </a:pPr>
            <a:r>
              <a:rPr lang="en-US" dirty="0" err="1" smtClean="0">
                <a:latin typeface="Courier New" pitchFamily="49" charset="0"/>
                <a:cs typeface="Courier New" pitchFamily="49" charset="0"/>
              </a:rPr>
              <a:t>MediaPlayer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mpRes</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MediaPlayer.create</a:t>
            </a:r>
            <a:r>
              <a:rPr lang="en-US" dirty="0" smtClean="0">
                <a:latin typeface="Courier New" pitchFamily="49" charset="0"/>
                <a:cs typeface="Courier New" pitchFamily="49" charset="0"/>
              </a:rPr>
              <a:t>(context, </a:t>
            </a:r>
            <a:r>
              <a:rPr lang="en-US" dirty="0" err="1" smtClean="0">
                <a:latin typeface="Courier New" pitchFamily="49" charset="0"/>
                <a:cs typeface="Courier New" pitchFamily="49" charset="0"/>
              </a:rPr>
              <a:t>R.raw.my_sound</a:t>
            </a:r>
            <a:r>
              <a:rPr lang="en-US" dirty="0" smtClean="0">
                <a:latin typeface="Courier New" pitchFamily="49" charset="0"/>
                <a:cs typeface="Courier New" pitchFamily="49" charset="0"/>
              </a:rPr>
              <a:t>);</a:t>
            </a:r>
          </a:p>
          <a:p>
            <a:pPr>
              <a:tabLst>
                <a:tab pos="457200" algn="l"/>
                <a:tab pos="914400" algn="l"/>
                <a:tab pos="1371600" algn="l"/>
              </a:tabLst>
            </a:pPr>
            <a:endParaRPr lang="en-US" dirty="0" smtClean="0">
              <a:latin typeface="Courier New" pitchFamily="49" charset="0"/>
              <a:cs typeface="Courier New" pitchFamily="49" charset="0"/>
            </a:endParaRPr>
          </a:p>
          <a:p>
            <a:pPr>
              <a:tabLst>
                <a:tab pos="457200" algn="l"/>
                <a:tab pos="914400" algn="l"/>
                <a:tab pos="1371600" algn="l"/>
              </a:tabLst>
            </a:pPr>
            <a:r>
              <a:rPr lang="en-US" sz="2400" dirty="0" smtClean="0">
                <a:latin typeface="+mj-lt"/>
                <a:cs typeface="Courier New" pitchFamily="49" charset="0"/>
              </a:rPr>
              <a:t>Note that if you use a </a:t>
            </a:r>
            <a:r>
              <a:rPr lang="en-US" sz="2000" dirty="0" smtClean="0">
                <a:latin typeface="Courier New" pitchFamily="49" charset="0"/>
                <a:cs typeface="Courier New" pitchFamily="49" charset="0"/>
              </a:rPr>
              <a:t>create</a:t>
            </a:r>
            <a:r>
              <a:rPr lang="en-US" sz="2400" dirty="0" smtClean="0">
                <a:latin typeface="+mj-lt"/>
                <a:cs typeface="Courier New" pitchFamily="49" charset="0"/>
              </a:rPr>
              <a:t> method to generate your </a:t>
            </a:r>
            <a:r>
              <a:rPr lang="en-US" sz="2000" dirty="0" err="1" smtClean="0">
                <a:latin typeface="Courier New" pitchFamily="49" charset="0"/>
                <a:cs typeface="Courier New" pitchFamily="49" charset="0"/>
              </a:rPr>
              <a:t>MediaPlayer</a:t>
            </a:r>
            <a:r>
              <a:rPr lang="en-US" sz="2400" dirty="0" smtClean="0">
                <a:latin typeface="+mj-lt"/>
                <a:cs typeface="Courier New" pitchFamily="49" charset="0"/>
              </a:rPr>
              <a:t> object, </a:t>
            </a:r>
            <a:r>
              <a:rPr lang="en-US" sz="2000" dirty="0" smtClean="0">
                <a:latin typeface="Courier New" pitchFamily="49" charset="0"/>
                <a:cs typeface="Courier New" pitchFamily="49" charset="0"/>
              </a:rPr>
              <a:t>prepare</a:t>
            </a:r>
            <a:r>
              <a:rPr lang="en-US" sz="2400" dirty="0" smtClean="0">
                <a:latin typeface="+mj-lt"/>
                <a:cs typeface="Courier New" pitchFamily="49" charset="0"/>
              </a:rPr>
              <a:t> is called for you. Once a Media Player is prepared, call</a:t>
            </a:r>
            <a:r>
              <a:rPr lang="en-US" sz="2000" dirty="0" smtClean="0">
                <a:latin typeface="Courier New" pitchFamily="49" charset="0"/>
                <a:cs typeface="Courier New" pitchFamily="49" charset="0"/>
              </a:rPr>
              <a:t> start </a:t>
            </a:r>
            <a:r>
              <a:rPr lang="en-US" sz="2400" dirty="0" smtClean="0">
                <a:latin typeface="+mj-lt"/>
                <a:cs typeface="Courier New" pitchFamily="49" charset="0"/>
              </a:rPr>
              <a:t>as shown below to begin playback of the associated </a:t>
            </a:r>
          </a:p>
          <a:p>
            <a:pPr>
              <a:tabLst>
                <a:tab pos="457200" algn="l"/>
                <a:tab pos="914400" algn="l"/>
                <a:tab pos="1371600" algn="l"/>
              </a:tabLst>
            </a:pPr>
            <a:r>
              <a:rPr lang="en-US" sz="2400" dirty="0" smtClean="0">
                <a:latin typeface="+mj-lt"/>
                <a:cs typeface="Courier New" pitchFamily="49" charset="0"/>
              </a:rPr>
              <a:t>media resource. </a:t>
            </a:r>
          </a:p>
          <a:p>
            <a:pPr>
              <a:tabLst>
                <a:tab pos="457200" algn="l"/>
                <a:tab pos="914400" algn="l"/>
                <a:tab pos="1371600" algn="l"/>
              </a:tabLst>
            </a:pPr>
            <a:r>
              <a:rPr lang="en-US" dirty="0" err="1" smtClean="0">
                <a:latin typeface="Courier New" pitchFamily="49" charset="0"/>
                <a:cs typeface="Courier New" pitchFamily="49" charset="0"/>
              </a:rPr>
              <a:t>mpRes.start</a:t>
            </a:r>
            <a:r>
              <a:rPr lang="en-US" dirty="0" smtClean="0">
                <a:latin typeface="Courier New" pitchFamily="49" charset="0"/>
                <a:cs typeface="Courier New" pitchFamily="49" charset="0"/>
              </a:rPr>
              <a:t>();</a:t>
            </a:r>
          </a:p>
          <a:p>
            <a:pPr>
              <a:tabLst>
                <a:tab pos="457200" algn="l"/>
                <a:tab pos="914400" algn="l"/>
                <a:tab pos="1371600" algn="l"/>
              </a:tabLst>
            </a:pPr>
            <a:r>
              <a:rPr lang="en-US" dirty="0" err="1" smtClean="0">
                <a:latin typeface="Courier New" pitchFamily="49" charset="0"/>
                <a:cs typeface="Courier New" pitchFamily="49" charset="0"/>
              </a:rPr>
              <a:t>mpFile.start</a:t>
            </a:r>
            <a:r>
              <a:rPr lang="en-US" dirty="0" smtClean="0">
                <a:latin typeface="Courier New" pitchFamily="49" charset="0"/>
                <a:cs typeface="Courier New" pitchFamily="49" charset="0"/>
              </a:rPr>
              <a:t>();</a:t>
            </a:r>
          </a:p>
          <a:p>
            <a:pPr>
              <a:tabLst>
                <a:tab pos="457200" algn="l"/>
                <a:tab pos="914400" algn="l"/>
                <a:tab pos="1371600" algn="l"/>
              </a:tabLst>
            </a:pPr>
            <a:endParaRPr lang="en-US" dirty="0" smtClean="0">
              <a:latin typeface="Courier New" pitchFamily="49" charset="0"/>
              <a:cs typeface="Courier New" pitchFamily="49" charset="0"/>
            </a:endParaRPr>
          </a:p>
          <a:p>
            <a:pPr>
              <a:tabLst>
                <a:tab pos="457200" algn="l"/>
                <a:tab pos="914400" algn="l"/>
                <a:tab pos="1371600" algn="l"/>
              </a:tabLst>
            </a:pPr>
            <a:r>
              <a:rPr lang="en-US" sz="2400" i="1" dirty="0" smtClean="0">
                <a:latin typeface="+mj-lt"/>
                <a:cs typeface="Courier New" pitchFamily="49" charset="0"/>
              </a:rPr>
              <a:t>The Android Emulator simulates audio playback using the audio output of your development platform.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5602"/>
            <a:ext cx="4138890" cy="553998"/>
          </a:xfrm>
          <a:prstGeom prst="rect">
            <a:avLst/>
          </a:prstGeom>
          <a:noFill/>
        </p:spPr>
        <p:txBody>
          <a:bodyPr wrap="none" rtlCol="0">
            <a:spAutoFit/>
          </a:bodyPr>
          <a:lstStyle/>
          <a:p>
            <a:r>
              <a:rPr lang="en-US" sz="3000" b="1" dirty="0" smtClean="0"/>
              <a:t>Playing Media Resources</a:t>
            </a:r>
            <a:endParaRPr lang="en-US" sz="3000" b="1" dirty="0"/>
          </a:p>
        </p:txBody>
      </p:sp>
      <p:sp>
        <p:nvSpPr>
          <p:cNvPr id="11" name="Rectangle 10"/>
          <p:cNvSpPr/>
          <p:nvPr/>
        </p:nvSpPr>
        <p:spPr>
          <a:xfrm>
            <a:off x="0" y="6553200"/>
            <a:ext cx="6858000" cy="304800"/>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Mobile Computing II</a:t>
            </a:r>
            <a:endParaRPr lang="en-US" dirty="0"/>
          </a:p>
        </p:txBody>
      </p:sp>
      <p:sp>
        <p:nvSpPr>
          <p:cNvPr id="12" name="Rectangle 11"/>
          <p:cNvSpPr/>
          <p:nvPr/>
        </p:nvSpPr>
        <p:spPr>
          <a:xfrm>
            <a:off x="6858000" y="6553200"/>
            <a:ext cx="2286000" cy="3048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fld id="{71D00F36-FA00-435A-BA0E-2F982C1F1AA6}" type="slidenum">
              <a:rPr lang="en-US" smtClean="0"/>
              <a:pPr algn="r"/>
              <a:t>6</a:t>
            </a:fld>
            <a:endParaRPr lang="en-US" dirty="0"/>
          </a:p>
        </p:txBody>
      </p:sp>
      <p:sp>
        <p:nvSpPr>
          <p:cNvPr id="7" name="Rectangle 6"/>
          <p:cNvSpPr/>
          <p:nvPr/>
        </p:nvSpPr>
        <p:spPr>
          <a:xfrm>
            <a:off x="152400" y="762000"/>
            <a:ext cx="8686800" cy="5139869"/>
          </a:xfrm>
          <a:prstGeom prst="rect">
            <a:avLst/>
          </a:prstGeom>
        </p:spPr>
        <p:txBody>
          <a:bodyPr wrap="square">
            <a:spAutoFit/>
          </a:bodyPr>
          <a:lstStyle/>
          <a:p>
            <a:pPr>
              <a:tabLst>
                <a:tab pos="457200" algn="l"/>
                <a:tab pos="914400" algn="l"/>
                <a:tab pos="1371600" algn="l"/>
              </a:tabLst>
            </a:pPr>
            <a:r>
              <a:rPr lang="en-US" sz="2400" dirty="0" smtClean="0">
                <a:latin typeface="+mj-lt"/>
                <a:cs typeface="Courier New" pitchFamily="49" charset="0"/>
              </a:rPr>
              <a:t>The Media Player includes </a:t>
            </a:r>
            <a:r>
              <a:rPr lang="en-US" sz="2000" dirty="0" smtClean="0">
                <a:latin typeface="Courier New" pitchFamily="49" charset="0"/>
                <a:cs typeface="Courier New" pitchFamily="49" charset="0"/>
              </a:rPr>
              <a:t>stop, pause</a:t>
            </a:r>
            <a:r>
              <a:rPr lang="en-US" sz="2400" dirty="0" smtClean="0">
                <a:latin typeface="+mj-lt"/>
                <a:cs typeface="Courier New" pitchFamily="49" charset="0"/>
              </a:rPr>
              <a:t>, and </a:t>
            </a:r>
            <a:r>
              <a:rPr lang="en-US" sz="2000" dirty="0" err="1" smtClean="0">
                <a:latin typeface="Courier New" pitchFamily="49" charset="0"/>
                <a:cs typeface="Courier New" pitchFamily="49" charset="0"/>
              </a:rPr>
              <a:t>seek</a:t>
            </a:r>
            <a:r>
              <a:rPr lang="en-US" sz="2400" dirty="0" err="1" smtClean="0">
                <a:latin typeface="+mj-lt"/>
                <a:cs typeface="Courier New" pitchFamily="49" charset="0"/>
              </a:rPr>
              <a:t>methods</a:t>
            </a:r>
            <a:r>
              <a:rPr lang="en-US" sz="2400" dirty="0" smtClean="0">
                <a:latin typeface="+mj-lt"/>
                <a:cs typeface="Courier New" pitchFamily="49" charset="0"/>
              </a:rPr>
              <a:t> to control playback, as well as methods to find the duration, position, and image size of the associated media. </a:t>
            </a:r>
          </a:p>
          <a:p>
            <a:pPr>
              <a:tabLst>
                <a:tab pos="457200" algn="l"/>
                <a:tab pos="914400" algn="l"/>
                <a:tab pos="1371600" algn="l"/>
              </a:tabLst>
            </a:pPr>
            <a:endParaRPr lang="en-US" sz="2400" dirty="0" smtClean="0">
              <a:latin typeface="+mj-lt"/>
              <a:cs typeface="Courier New" pitchFamily="49" charset="0"/>
            </a:endParaRPr>
          </a:p>
          <a:p>
            <a:pPr>
              <a:tabLst>
                <a:tab pos="457200" algn="l"/>
                <a:tab pos="914400" algn="l"/>
                <a:tab pos="1371600" algn="l"/>
              </a:tabLst>
            </a:pPr>
            <a:r>
              <a:rPr lang="en-US" sz="2400" dirty="0" smtClean="0">
                <a:latin typeface="+mj-lt"/>
                <a:cs typeface="Courier New" pitchFamily="49" charset="0"/>
              </a:rPr>
              <a:t>To loop or repeat playback, use the </a:t>
            </a:r>
            <a:r>
              <a:rPr lang="en-US" sz="2000" dirty="0" err="1" smtClean="0">
                <a:latin typeface="Courier New" pitchFamily="49" charset="0"/>
                <a:cs typeface="Courier New" pitchFamily="49" charset="0"/>
              </a:rPr>
              <a:t>setLoopin</a:t>
            </a:r>
            <a:r>
              <a:rPr lang="en-US" sz="2400" dirty="0" err="1" smtClean="0">
                <a:latin typeface="+mj-lt"/>
                <a:cs typeface="Courier New" pitchFamily="49" charset="0"/>
              </a:rPr>
              <a:t>g</a:t>
            </a:r>
            <a:r>
              <a:rPr lang="en-US" sz="2400" dirty="0" smtClean="0">
                <a:latin typeface="+mj-lt"/>
                <a:cs typeface="Courier New" pitchFamily="49" charset="0"/>
              </a:rPr>
              <a:t> method.</a:t>
            </a:r>
          </a:p>
          <a:p>
            <a:pPr>
              <a:tabLst>
                <a:tab pos="457200" algn="l"/>
                <a:tab pos="914400" algn="l"/>
                <a:tab pos="1371600" algn="l"/>
              </a:tabLst>
            </a:pPr>
            <a:endParaRPr lang="en-US" sz="2400" dirty="0" smtClean="0">
              <a:latin typeface="+mj-lt"/>
              <a:cs typeface="Courier New" pitchFamily="49" charset="0"/>
            </a:endParaRPr>
          </a:p>
          <a:p>
            <a:pPr>
              <a:tabLst>
                <a:tab pos="457200" algn="l"/>
                <a:tab pos="914400" algn="l"/>
                <a:tab pos="1371600" algn="l"/>
              </a:tabLst>
            </a:pPr>
            <a:r>
              <a:rPr lang="en-US" sz="2400" i="1" dirty="0" smtClean="0">
                <a:latin typeface="+mj-lt"/>
                <a:cs typeface="Courier New" pitchFamily="49" charset="0"/>
              </a:rPr>
              <a:t>When playing video resources, </a:t>
            </a:r>
            <a:r>
              <a:rPr lang="en-US" sz="2000" dirty="0" err="1" smtClean="0">
                <a:latin typeface="Courier New" pitchFamily="49" charset="0"/>
                <a:cs typeface="Courier New" pitchFamily="49" charset="0"/>
              </a:rPr>
              <a:t>getFrame</a:t>
            </a:r>
            <a:r>
              <a:rPr lang="en-US" sz="2400" i="1" dirty="0" smtClean="0">
                <a:latin typeface="+mj-lt"/>
                <a:cs typeface="Courier New" pitchFamily="49" charset="0"/>
              </a:rPr>
              <a:t> will take a screen grab of video media at the specified frame and return a bitmap resource.</a:t>
            </a:r>
          </a:p>
          <a:p>
            <a:pPr>
              <a:tabLst>
                <a:tab pos="457200" algn="l"/>
                <a:tab pos="914400" algn="l"/>
                <a:tab pos="1371600" algn="l"/>
              </a:tabLst>
            </a:pPr>
            <a:endParaRPr lang="en-US" sz="2400" dirty="0" smtClean="0">
              <a:latin typeface="+mj-lt"/>
              <a:cs typeface="Courier New" pitchFamily="49" charset="0"/>
            </a:endParaRPr>
          </a:p>
          <a:p>
            <a:pPr>
              <a:tabLst>
                <a:tab pos="457200" algn="l"/>
                <a:tab pos="914400" algn="l"/>
                <a:tab pos="1371600" algn="l"/>
              </a:tabLst>
            </a:pPr>
            <a:r>
              <a:rPr lang="en-US" sz="2400" dirty="0" smtClean="0">
                <a:latin typeface="+mj-lt"/>
                <a:cs typeface="Courier New" pitchFamily="49" charset="0"/>
              </a:rPr>
              <a:t>Once you’ve finished with the Media Player, be sure to call </a:t>
            </a:r>
            <a:r>
              <a:rPr lang="en-US" sz="2000" dirty="0" smtClean="0">
                <a:latin typeface="Courier New" pitchFamily="49" charset="0"/>
                <a:cs typeface="Courier New" pitchFamily="49" charset="0"/>
              </a:rPr>
              <a:t>release</a:t>
            </a:r>
            <a:r>
              <a:rPr lang="en-US" sz="2400" dirty="0" smtClean="0">
                <a:latin typeface="+mj-lt"/>
                <a:cs typeface="Courier New" pitchFamily="49" charset="0"/>
              </a:rPr>
              <a:t> to free the associated resources, as shown below:</a:t>
            </a:r>
          </a:p>
          <a:p>
            <a:pPr>
              <a:tabLst>
                <a:tab pos="457200" algn="l"/>
                <a:tab pos="914400" algn="l"/>
                <a:tab pos="1371600" algn="l"/>
              </a:tabLst>
            </a:pPr>
            <a:endParaRPr lang="en-US" sz="2400" dirty="0" smtClean="0">
              <a:latin typeface="+mj-lt"/>
              <a:cs typeface="Courier New" pitchFamily="49" charset="0"/>
            </a:endParaRPr>
          </a:p>
          <a:p>
            <a:pPr>
              <a:tabLst>
                <a:tab pos="457200" algn="l"/>
                <a:tab pos="914400" algn="l"/>
                <a:tab pos="1371600" algn="l"/>
              </a:tabLst>
            </a:pPr>
            <a:r>
              <a:rPr lang="en-US" sz="2000" dirty="0" err="1" smtClean="0">
                <a:latin typeface="Courier New" pitchFamily="49" charset="0"/>
                <a:cs typeface="Courier New" pitchFamily="49" charset="0"/>
              </a:rPr>
              <a:t>mpRes.release</a:t>
            </a:r>
            <a:r>
              <a:rPr lang="en-US" sz="2000" dirty="0" smtClean="0">
                <a:latin typeface="Courier New" pitchFamily="49" charset="0"/>
                <a:cs typeface="Courier New" pitchFamily="49" charset="0"/>
              </a:rPr>
              <a:t>();</a:t>
            </a:r>
          </a:p>
          <a:p>
            <a:pPr>
              <a:tabLst>
                <a:tab pos="457200" algn="l"/>
                <a:tab pos="914400" algn="l"/>
                <a:tab pos="1371600" algn="l"/>
              </a:tabLst>
            </a:pPr>
            <a:r>
              <a:rPr lang="en-US" sz="2000" dirty="0" err="1" smtClean="0">
                <a:latin typeface="Courier New" pitchFamily="49" charset="0"/>
                <a:cs typeface="Courier New" pitchFamily="49" charset="0"/>
              </a:rPr>
              <a:t>mpFile.release</a:t>
            </a:r>
            <a:r>
              <a:rPr lang="en-US" sz="20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5602"/>
            <a:ext cx="4138890" cy="553998"/>
          </a:xfrm>
          <a:prstGeom prst="rect">
            <a:avLst/>
          </a:prstGeom>
          <a:noFill/>
        </p:spPr>
        <p:txBody>
          <a:bodyPr wrap="none" rtlCol="0">
            <a:spAutoFit/>
          </a:bodyPr>
          <a:lstStyle/>
          <a:p>
            <a:r>
              <a:rPr lang="en-US" sz="3000" b="1" dirty="0" smtClean="0"/>
              <a:t>Playing Media Resources</a:t>
            </a:r>
            <a:endParaRPr lang="en-US" sz="3000" b="1" dirty="0"/>
          </a:p>
        </p:txBody>
      </p:sp>
      <p:sp>
        <p:nvSpPr>
          <p:cNvPr id="11" name="Rectangle 10"/>
          <p:cNvSpPr/>
          <p:nvPr/>
        </p:nvSpPr>
        <p:spPr>
          <a:xfrm>
            <a:off x="0" y="6553200"/>
            <a:ext cx="6858000" cy="304800"/>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Mobile Computing II</a:t>
            </a:r>
            <a:endParaRPr lang="en-US" dirty="0"/>
          </a:p>
        </p:txBody>
      </p:sp>
      <p:sp>
        <p:nvSpPr>
          <p:cNvPr id="12" name="Rectangle 11"/>
          <p:cNvSpPr/>
          <p:nvPr/>
        </p:nvSpPr>
        <p:spPr>
          <a:xfrm>
            <a:off x="6858000" y="6553200"/>
            <a:ext cx="2286000" cy="3048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fld id="{71D00F36-FA00-435A-BA0E-2F982C1F1AA6}" type="slidenum">
              <a:rPr lang="en-US" smtClean="0"/>
              <a:pPr algn="r"/>
              <a:t>7</a:t>
            </a:fld>
            <a:endParaRPr lang="en-US" dirty="0"/>
          </a:p>
        </p:txBody>
      </p:sp>
      <p:sp>
        <p:nvSpPr>
          <p:cNvPr id="7" name="Rectangle 6"/>
          <p:cNvSpPr/>
          <p:nvPr/>
        </p:nvSpPr>
        <p:spPr>
          <a:xfrm>
            <a:off x="152400" y="762000"/>
            <a:ext cx="8686800" cy="3046988"/>
          </a:xfrm>
          <a:prstGeom prst="rect">
            <a:avLst/>
          </a:prstGeom>
        </p:spPr>
        <p:txBody>
          <a:bodyPr wrap="square">
            <a:spAutoFit/>
          </a:bodyPr>
          <a:lstStyle/>
          <a:p>
            <a:pPr>
              <a:tabLst>
                <a:tab pos="457200" algn="l"/>
                <a:tab pos="914400" algn="l"/>
                <a:tab pos="1371600" algn="l"/>
              </a:tabLst>
            </a:pPr>
            <a:r>
              <a:rPr lang="en-US" sz="2400" dirty="0" smtClean="0">
                <a:cs typeface="Courier New" pitchFamily="49" charset="0"/>
              </a:rPr>
              <a:t>Since Android only supports a limited number of simultaneous Media Player objects, not releasing them can cause runtime exceptions.</a:t>
            </a:r>
          </a:p>
          <a:p>
            <a:pPr>
              <a:tabLst>
                <a:tab pos="457200" algn="l"/>
                <a:tab pos="914400" algn="l"/>
                <a:tab pos="1371600" algn="l"/>
              </a:tabLst>
            </a:pPr>
            <a:endParaRPr lang="en-US" sz="2400" dirty="0" smtClean="0">
              <a:cs typeface="Courier New" pitchFamily="49" charset="0"/>
            </a:endParaRPr>
          </a:p>
          <a:p>
            <a:pPr>
              <a:tabLst>
                <a:tab pos="457200" algn="l"/>
                <a:tab pos="914400" algn="l"/>
                <a:tab pos="1371600" algn="l"/>
              </a:tabLst>
            </a:pPr>
            <a:r>
              <a:rPr lang="en-US" sz="2400" i="1" dirty="0" smtClean="0">
                <a:cs typeface="Courier New" pitchFamily="49" charset="0"/>
              </a:rPr>
              <a:t>On Android devices, the Media Player always plays audio using the standard output device —  the speaker or connected Bluetooth headset. It’s not currently possible to play audio into a phone </a:t>
            </a:r>
          </a:p>
          <a:p>
            <a:pPr>
              <a:tabLst>
                <a:tab pos="457200" algn="l"/>
                <a:tab pos="914400" algn="l"/>
                <a:tab pos="1371600" algn="l"/>
              </a:tabLst>
            </a:pPr>
            <a:r>
              <a:rPr lang="en-US" sz="2400" i="1" dirty="0" smtClean="0">
                <a:cs typeface="Courier New" pitchFamily="49" charset="0"/>
              </a:rPr>
              <a:t>conversation.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5602"/>
            <a:ext cx="3726341" cy="553998"/>
          </a:xfrm>
          <a:prstGeom prst="rect">
            <a:avLst/>
          </a:prstGeom>
          <a:noFill/>
        </p:spPr>
        <p:txBody>
          <a:bodyPr wrap="none" rtlCol="0">
            <a:spAutoFit/>
          </a:bodyPr>
          <a:lstStyle/>
          <a:p>
            <a:r>
              <a:rPr lang="en-US" sz="3000" b="1" dirty="0" smtClean="0"/>
              <a:t>Recording Multimedia</a:t>
            </a:r>
            <a:endParaRPr lang="en-US" sz="3000" b="1" dirty="0"/>
          </a:p>
        </p:txBody>
      </p:sp>
      <p:sp>
        <p:nvSpPr>
          <p:cNvPr id="11" name="Rectangle 10"/>
          <p:cNvSpPr/>
          <p:nvPr/>
        </p:nvSpPr>
        <p:spPr>
          <a:xfrm>
            <a:off x="0" y="6553200"/>
            <a:ext cx="6858000" cy="304800"/>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Mobile Computing II</a:t>
            </a:r>
            <a:endParaRPr lang="en-US" dirty="0"/>
          </a:p>
        </p:txBody>
      </p:sp>
      <p:sp>
        <p:nvSpPr>
          <p:cNvPr id="12" name="Rectangle 11"/>
          <p:cNvSpPr/>
          <p:nvPr/>
        </p:nvSpPr>
        <p:spPr>
          <a:xfrm>
            <a:off x="6858000" y="6553200"/>
            <a:ext cx="2286000" cy="3048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fld id="{71D00F36-FA00-435A-BA0E-2F982C1F1AA6}" type="slidenum">
              <a:rPr lang="en-US" smtClean="0"/>
              <a:pPr algn="r"/>
              <a:t>8</a:t>
            </a:fld>
            <a:endParaRPr lang="en-US" dirty="0"/>
          </a:p>
        </p:txBody>
      </p:sp>
      <p:sp>
        <p:nvSpPr>
          <p:cNvPr id="7" name="Rectangle 6"/>
          <p:cNvSpPr/>
          <p:nvPr/>
        </p:nvSpPr>
        <p:spPr>
          <a:xfrm>
            <a:off x="152400" y="762000"/>
            <a:ext cx="8686800" cy="5324535"/>
          </a:xfrm>
          <a:prstGeom prst="rect">
            <a:avLst/>
          </a:prstGeom>
        </p:spPr>
        <p:txBody>
          <a:bodyPr wrap="square">
            <a:spAutoFit/>
          </a:bodyPr>
          <a:lstStyle/>
          <a:p>
            <a:pPr>
              <a:tabLst>
                <a:tab pos="457200" algn="l"/>
                <a:tab pos="914400" algn="l"/>
                <a:tab pos="1371600" algn="l"/>
              </a:tabLst>
            </a:pPr>
            <a:r>
              <a:rPr lang="en-US" sz="2400" dirty="0" smtClean="0">
                <a:cs typeface="Courier New" pitchFamily="49" charset="0"/>
              </a:rPr>
              <a:t>Multimedia recording is handled by the aptly named </a:t>
            </a:r>
            <a:r>
              <a:rPr lang="en-US" sz="2000" dirty="0" err="1" smtClean="0">
                <a:latin typeface="Courier New" pitchFamily="49" charset="0"/>
                <a:cs typeface="Courier New" pitchFamily="49" charset="0"/>
              </a:rPr>
              <a:t>MediaRecorder</a:t>
            </a:r>
            <a:r>
              <a:rPr lang="en-US" sz="2000" dirty="0" smtClean="0">
                <a:latin typeface="Courier New" pitchFamily="49" charset="0"/>
                <a:cs typeface="Courier New" pitchFamily="49" charset="0"/>
              </a:rPr>
              <a:t> </a:t>
            </a:r>
            <a:r>
              <a:rPr lang="en-US" sz="2400" dirty="0" smtClean="0">
                <a:cs typeface="Courier New" pitchFamily="49" charset="0"/>
              </a:rPr>
              <a:t>class. To record audio or video, create a new Media Recorder object, as shown in the following code snippet:</a:t>
            </a:r>
          </a:p>
          <a:p>
            <a:pPr>
              <a:tabLst>
                <a:tab pos="457200" algn="l"/>
                <a:tab pos="914400" algn="l"/>
                <a:tab pos="1371600" algn="l"/>
              </a:tabLst>
            </a:pPr>
            <a:endParaRPr lang="en-US" sz="2400" dirty="0" smtClean="0">
              <a:cs typeface="Courier New" pitchFamily="49" charset="0"/>
            </a:endParaRPr>
          </a:p>
          <a:p>
            <a:pPr>
              <a:tabLst>
                <a:tab pos="457200" algn="l"/>
                <a:tab pos="914400" algn="l"/>
                <a:tab pos="1371600" algn="l"/>
              </a:tabLst>
            </a:pPr>
            <a:r>
              <a:rPr lang="en-US" sz="2000" dirty="0" err="1" smtClean="0">
                <a:latin typeface="Courier New" pitchFamily="49" charset="0"/>
                <a:cs typeface="Courier New" pitchFamily="49" charset="0"/>
              </a:rPr>
              <a:t>MediaRecorder</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mediaRecorder</a:t>
            </a:r>
            <a:r>
              <a:rPr lang="en-US" sz="2000" dirty="0" smtClean="0">
                <a:latin typeface="Courier New" pitchFamily="49" charset="0"/>
                <a:cs typeface="Courier New" pitchFamily="49" charset="0"/>
              </a:rPr>
              <a:t> = new </a:t>
            </a:r>
            <a:r>
              <a:rPr lang="en-US" sz="2000" dirty="0" err="1" smtClean="0">
                <a:latin typeface="Courier New" pitchFamily="49" charset="0"/>
                <a:cs typeface="Courier New" pitchFamily="49" charset="0"/>
              </a:rPr>
              <a:t>MediaRecorder</a:t>
            </a:r>
            <a:r>
              <a:rPr lang="en-US" sz="2000" dirty="0" smtClean="0">
                <a:latin typeface="Courier New" pitchFamily="49" charset="0"/>
                <a:cs typeface="Courier New" pitchFamily="49" charset="0"/>
              </a:rPr>
              <a:t>();</a:t>
            </a:r>
          </a:p>
          <a:p>
            <a:pPr>
              <a:tabLst>
                <a:tab pos="457200" algn="l"/>
                <a:tab pos="914400" algn="l"/>
                <a:tab pos="1371600" algn="l"/>
              </a:tabLst>
            </a:pPr>
            <a:endParaRPr lang="en-US" sz="2400" dirty="0" smtClean="0">
              <a:cs typeface="Courier New" pitchFamily="49" charset="0"/>
            </a:endParaRPr>
          </a:p>
          <a:p>
            <a:pPr>
              <a:tabLst>
                <a:tab pos="457200" algn="l"/>
                <a:tab pos="914400" algn="l"/>
                <a:tab pos="1371600" algn="l"/>
              </a:tabLst>
            </a:pPr>
            <a:r>
              <a:rPr lang="en-US" sz="2400" dirty="0" smtClean="0">
                <a:cs typeface="Courier New" pitchFamily="49" charset="0"/>
              </a:rPr>
              <a:t>Before you can record any media in Android, your application needs the RECORD_AUDIO and / or RECORD_VIDEO permissions. Add </a:t>
            </a:r>
            <a:r>
              <a:rPr lang="en-US" sz="2000" dirty="0" smtClean="0">
                <a:latin typeface="Courier New" pitchFamily="49" charset="0"/>
                <a:cs typeface="Courier New" pitchFamily="49" charset="0"/>
              </a:rPr>
              <a:t>uses-permission</a:t>
            </a:r>
            <a:r>
              <a:rPr lang="en-US" sz="2400" dirty="0" smtClean="0">
                <a:cs typeface="Courier New" pitchFamily="49" charset="0"/>
              </a:rPr>
              <a:t> tags for each of them, as appropriate, in your application manifest.</a:t>
            </a:r>
          </a:p>
          <a:p>
            <a:pPr>
              <a:tabLst>
                <a:tab pos="457200" algn="l"/>
                <a:tab pos="914400" algn="l"/>
                <a:tab pos="1371600" algn="l"/>
              </a:tabLst>
            </a:pPr>
            <a:endParaRPr lang="en-US" sz="2400" dirty="0" smtClean="0">
              <a:cs typeface="Courier New" pitchFamily="49" charset="0"/>
            </a:endParaRPr>
          </a:p>
          <a:p>
            <a:pPr>
              <a:tabLst>
                <a:tab pos="457200" algn="l"/>
                <a:tab pos="914400" algn="l"/>
                <a:tab pos="1371600" algn="l"/>
              </a:tabLst>
            </a:pPr>
            <a:r>
              <a:rPr lang="en-US" sz="2000" dirty="0" smtClean="0">
                <a:latin typeface="Courier New" pitchFamily="49" charset="0"/>
                <a:cs typeface="Courier New" pitchFamily="49" charset="0"/>
              </a:rPr>
              <a:t>&lt;uses-permission </a:t>
            </a:r>
            <a:r>
              <a:rPr lang="en-US" sz="2000" dirty="0" err="1" smtClean="0">
                <a:latin typeface="Courier New" pitchFamily="49" charset="0"/>
                <a:cs typeface="Courier New" pitchFamily="49" charset="0"/>
              </a:rPr>
              <a:t>android:name</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android.permission.RECORD_AUDIO</a:t>
            </a:r>
            <a:r>
              <a:rPr lang="en-US" sz="2000" dirty="0" smtClean="0">
                <a:latin typeface="Courier New" pitchFamily="49" charset="0"/>
                <a:cs typeface="Courier New" pitchFamily="49" charset="0"/>
              </a:rPr>
              <a:t>”/&gt;</a:t>
            </a:r>
          </a:p>
          <a:p>
            <a:pPr>
              <a:tabLst>
                <a:tab pos="457200" algn="l"/>
                <a:tab pos="914400" algn="l"/>
                <a:tab pos="1371600" algn="l"/>
              </a:tabLst>
            </a:pPr>
            <a:r>
              <a:rPr lang="en-US" sz="2000" dirty="0" smtClean="0">
                <a:latin typeface="Courier New" pitchFamily="49" charset="0"/>
                <a:cs typeface="Courier New" pitchFamily="49" charset="0"/>
              </a:rPr>
              <a:t>&lt;uses-permission </a:t>
            </a:r>
            <a:r>
              <a:rPr lang="en-US" sz="2000" dirty="0" err="1" smtClean="0">
                <a:latin typeface="Courier New" pitchFamily="49" charset="0"/>
                <a:cs typeface="Courier New" pitchFamily="49" charset="0"/>
              </a:rPr>
              <a:t>android:name</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android.permission.RECORD_VIDEO</a:t>
            </a:r>
            <a:r>
              <a:rPr lang="en-US" sz="2000" dirty="0" smtClean="0">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6200" y="55602"/>
            <a:ext cx="3726341" cy="553998"/>
          </a:xfrm>
          <a:prstGeom prst="rect">
            <a:avLst/>
          </a:prstGeom>
          <a:noFill/>
        </p:spPr>
        <p:txBody>
          <a:bodyPr wrap="none" rtlCol="0">
            <a:spAutoFit/>
          </a:bodyPr>
          <a:lstStyle/>
          <a:p>
            <a:r>
              <a:rPr lang="en-US" sz="3000" b="1" dirty="0" smtClean="0"/>
              <a:t>Recording Multimedia</a:t>
            </a:r>
            <a:endParaRPr lang="en-US" sz="3000" b="1" dirty="0"/>
          </a:p>
        </p:txBody>
      </p:sp>
      <p:sp>
        <p:nvSpPr>
          <p:cNvPr id="11" name="Rectangle 10"/>
          <p:cNvSpPr/>
          <p:nvPr/>
        </p:nvSpPr>
        <p:spPr>
          <a:xfrm>
            <a:off x="0" y="6553200"/>
            <a:ext cx="6858000" cy="304800"/>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Mobile Computing II</a:t>
            </a:r>
            <a:endParaRPr lang="en-US" dirty="0"/>
          </a:p>
        </p:txBody>
      </p:sp>
      <p:sp>
        <p:nvSpPr>
          <p:cNvPr id="12" name="Rectangle 11"/>
          <p:cNvSpPr/>
          <p:nvPr/>
        </p:nvSpPr>
        <p:spPr>
          <a:xfrm>
            <a:off x="6858000" y="6553200"/>
            <a:ext cx="2286000" cy="3048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fld id="{71D00F36-FA00-435A-BA0E-2F982C1F1AA6}" type="slidenum">
              <a:rPr lang="en-US" smtClean="0"/>
              <a:pPr algn="r"/>
              <a:t>9</a:t>
            </a:fld>
            <a:endParaRPr lang="en-US" dirty="0"/>
          </a:p>
        </p:txBody>
      </p:sp>
      <p:sp>
        <p:nvSpPr>
          <p:cNvPr id="7" name="Rectangle 6"/>
          <p:cNvSpPr/>
          <p:nvPr/>
        </p:nvSpPr>
        <p:spPr>
          <a:xfrm>
            <a:off x="152400" y="762000"/>
            <a:ext cx="8686800" cy="5386090"/>
          </a:xfrm>
          <a:prstGeom prst="rect">
            <a:avLst/>
          </a:prstGeom>
        </p:spPr>
        <p:txBody>
          <a:bodyPr wrap="square">
            <a:spAutoFit/>
          </a:bodyPr>
          <a:lstStyle/>
          <a:p>
            <a:pPr>
              <a:tabLst>
                <a:tab pos="457200" algn="l"/>
                <a:tab pos="914400" algn="l"/>
                <a:tab pos="1371600" algn="l"/>
              </a:tabLst>
            </a:pPr>
            <a:r>
              <a:rPr lang="en-US" sz="2400" dirty="0" smtClean="0">
                <a:latin typeface="+mj-lt"/>
                <a:cs typeface="Courier New" pitchFamily="49" charset="0"/>
              </a:rPr>
              <a:t>The Media Recorder can be used to </a:t>
            </a:r>
            <a:r>
              <a:rPr lang="en-US" sz="2400" dirty="0" err="1" smtClean="0">
                <a:latin typeface="+mj-lt"/>
                <a:cs typeface="Courier New" pitchFamily="49" charset="0"/>
              </a:rPr>
              <a:t>confi</a:t>
            </a:r>
            <a:r>
              <a:rPr lang="en-US" sz="2400" dirty="0" smtClean="0">
                <a:latin typeface="+mj-lt"/>
                <a:cs typeface="Courier New" pitchFamily="49" charset="0"/>
              </a:rPr>
              <a:t> </a:t>
            </a:r>
            <a:r>
              <a:rPr lang="en-US" sz="2400" dirty="0" err="1" smtClean="0">
                <a:latin typeface="+mj-lt"/>
                <a:cs typeface="Courier New" pitchFamily="49" charset="0"/>
              </a:rPr>
              <a:t>gure</a:t>
            </a:r>
            <a:r>
              <a:rPr lang="en-US" sz="2400" dirty="0" smtClean="0">
                <a:latin typeface="+mj-lt"/>
                <a:cs typeface="Courier New" pitchFamily="49" charset="0"/>
              </a:rPr>
              <a:t> the video and audio sources (generally the camera and microphone), output format, video size and frame rate, and the video and audio encoders to use.</a:t>
            </a:r>
          </a:p>
          <a:p>
            <a:pPr>
              <a:tabLst>
                <a:tab pos="457200" algn="l"/>
                <a:tab pos="914400" algn="l"/>
                <a:tab pos="1371600" algn="l"/>
              </a:tabLst>
            </a:pPr>
            <a:r>
              <a:rPr lang="en-US" sz="2400" dirty="0" smtClean="0">
                <a:latin typeface="+mj-lt"/>
                <a:cs typeface="Courier New" pitchFamily="49" charset="0"/>
              </a:rPr>
              <a:t>The following code snippet shows how to configure a Media Recorder to record audio from the microphone using the default format and encoder:</a:t>
            </a:r>
          </a:p>
          <a:p>
            <a:pPr>
              <a:tabLst>
                <a:tab pos="457200" algn="l"/>
                <a:tab pos="914400" algn="l"/>
                <a:tab pos="1371600" algn="l"/>
              </a:tabLst>
            </a:pPr>
            <a:endParaRPr lang="en-US" sz="2000" dirty="0" smtClean="0">
              <a:latin typeface="Courier New" pitchFamily="49" charset="0"/>
              <a:cs typeface="Courier New" pitchFamily="49" charset="0"/>
            </a:endParaRPr>
          </a:p>
          <a:p>
            <a:pPr>
              <a:tabLst>
                <a:tab pos="457200" algn="l"/>
                <a:tab pos="914400" algn="l"/>
                <a:tab pos="1371600" algn="l"/>
              </a:tabLst>
            </a:pPr>
            <a:r>
              <a:rPr lang="en-US" sz="2000" dirty="0" smtClean="0">
                <a:latin typeface="Courier New" pitchFamily="49" charset="0"/>
                <a:cs typeface="Courier New" pitchFamily="49" charset="0"/>
              </a:rPr>
              <a:t>// Set the audio source.</a:t>
            </a:r>
          </a:p>
          <a:p>
            <a:pPr>
              <a:tabLst>
                <a:tab pos="457200" algn="l"/>
                <a:tab pos="914400" algn="l"/>
                <a:tab pos="1371600" algn="l"/>
              </a:tabLst>
            </a:pPr>
            <a:r>
              <a:rPr lang="en-US" sz="2000" dirty="0" err="1" smtClean="0">
                <a:latin typeface="Courier New" pitchFamily="49" charset="0"/>
                <a:cs typeface="Courier New" pitchFamily="49" charset="0"/>
              </a:rPr>
              <a:t>mediaRecorder.setAudioSource</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MediaRecorder.AudioSource.MIC</a:t>
            </a:r>
            <a:r>
              <a:rPr lang="en-US" sz="2000" dirty="0" smtClean="0">
                <a:latin typeface="Courier New" pitchFamily="49" charset="0"/>
                <a:cs typeface="Courier New" pitchFamily="49" charset="0"/>
              </a:rPr>
              <a:t>);</a:t>
            </a:r>
          </a:p>
          <a:p>
            <a:pPr>
              <a:tabLst>
                <a:tab pos="457200" algn="l"/>
                <a:tab pos="914400" algn="l"/>
                <a:tab pos="1371600" algn="l"/>
              </a:tabLst>
            </a:pPr>
            <a:r>
              <a:rPr lang="en-US" sz="2000" dirty="0" smtClean="0">
                <a:latin typeface="Courier New" pitchFamily="49" charset="0"/>
                <a:cs typeface="Courier New" pitchFamily="49" charset="0"/>
              </a:rPr>
              <a:t>// Set the output format.</a:t>
            </a:r>
          </a:p>
          <a:p>
            <a:pPr>
              <a:tabLst>
                <a:tab pos="457200" algn="l"/>
                <a:tab pos="914400" algn="l"/>
                <a:tab pos="1371600" algn="l"/>
              </a:tabLst>
            </a:pPr>
            <a:r>
              <a:rPr lang="en-US" sz="2000" dirty="0" err="1" smtClean="0">
                <a:latin typeface="Courier New" pitchFamily="49" charset="0"/>
                <a:cs typeface="Courier New" pitchFamily="49" charset="0"/>
              </a:rPr>
              <a:t>mediaRecorder.setOutputFormat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MediaRecorder.OutputFormat.DEFAULT</a:t>
            </a:r>
            <a:r>
              <a:rPr lang="en-US" sz="2000" dirty="0" smtClean="0">
                <a:latin typeface="Courier New" pitchFamily="49" charset="0"/>
                <a:cs typeface="Courier New" pitchFamily="49" charset="0"/>
              </a:rPr>
              <a:t>);</a:t>
            </a:r>
          </a:p>
          <a:p>
            <a:pPr>
              <a:tabLst>
                <a:tab pos="457200" algn="l"/>
                <a:tab pos="914400" algn="l"/>
                <a:tab pos="1371600" algn="l"/>
              </a:tabLst>
            </a:pPr>
            <a:r>
              <a:rPr lang="en-US" sz="2000" dirty="0" smtClean="0">
                <a:latin typeface="Courier New" pitchFamily="49" charset="0"/>
                <a:cs typeface="Courier New" pitchFamily="49" charset="0"/>
              </a:rPr>
              <a:t>// Set the audio encoders to use.</a:t>
            </a:r>
          </a:p>
          <a:p>
            <a:pPr>
              <a:tabLst>
                <a:tab pos="457200" algn="l"/>
                <a:tab pos="914400" algn="l"/>
                <a:tab pos="1371600" algn="l"/>
              </a:tabLst>
            </a:pPr>
            <a:r>
              <a:rPr lang="en-US" sz="2000" dirty="0" err="1" smtClean="0">
                <a:latin typeface="Courier New" pitchFamily="49" charset="0"/>
                <a:cs typeface="Courier New" pitchFamily="49" charset="0"/>
              </a:rPr>
              <a:t>mediaRecorder.setAudioEncoder</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MediaRecorder.AudioEncoder.DEFAULT</a:t>
            </a:r>
            <a:r>
              <a:rPr lang="en-US" sz="20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10012</TotalTime>
  <Words>1730</Words>
  <Application>Microsoft Office PowerPoint</Application>
  <PresentationFormat>On-screen Show (4:3)</PresentationFormat>
  <Paragraphs>228</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LenovoY430</dc:creator>
  <cp:lastModifiedBy>M.Priyono Tri S</cp:lastModifiedBy>
  <cp:revision>462</cp:revision>
  <dcterms:created xsi:type="dcterms:W3CDTF">2006-08-16T00:00:00Z</dcterms:created>
  <dcterms:modified xsi:type="dcterms:W3CDTF">2015-12-15T02:12:42Z</dcterms:modified>
</cp:coreProperties>
</file>