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5" autoAdjust="0"/>
    <p:restoredTop sz="94660"/>
  </p:normalViewPr>
  <p:slideViewPr>
    <p:cSldViewPr>
      <p:cViewPr varScale="1">
        <p:scale>
          <a:sx n="60" d="100"/>
          <a:sy n="60" d="100"/>
        </p:scale>
        <p:origin x="-276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1303" y="1752600"/>
            <a:ext cx="6382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II 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Pemrogaman</a:t>
            </a:r>
            <a:r>
              <a:rPr lang="en-US" sz="3200" b="1" dirty="0" smtClean="0">
                <a:solidFill>
                  <a:srgbClr val="FFFF00"/>
                </a:solidFill>
              </a:rPr>
              <a:t> Layout </a:t>
            </a:r>
            <a:r>
              <a:rPr lang="en-US" sz="3200" b="1" dirty="0" err="1" smtClean="0">
                <a:solidFill>
                  <a:srgbClr val="FFFF00"/>
                </a:solidFill>
              </a:rPr>
              <a:t>Dinamis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90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Penambahan</a:t>
            </a:r>
            <a:r>
              <a:rPr lang="en-US" sz="3000" b="1" dirty="0" smtClean="0"/>
              <a:t> parameter Layout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Rule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RelatiiveLayout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Button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LayoutParam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WRAP.CONTENT </a:t>
            </a:r>
            <a:r>
              <a:rPr lang="en-US" dirty="0" err="1" smtClean="0"/>
              <a:t>dan</a:t>
            </a:r>
            <a:r>
              <a:rPr lang="en-US" dirty="0" smtClean="0"/>
              <a:t> WRAP.CONTENT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layout </a:t>
            </a:r>
            <a:r>
              <a:rPr lang="en-US" dirty="0" err="1" smtClean="0"/>
              <a:t>menempatkan</a:t>
            </a:r>
            <a:r>
              <a:rPr lang="en-US" dirty="0" smtClean="0"/>
              <a:t> Button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 </a:t>
            </a:r>
            <a:r>
              <a:rPr lang="en-US" dirty="0" err="1" smtClean="0"/>
              <a:t>semisal</a:t>
            </a:r>
            <a:r>
              <a:rPr lang="en-US" dirty="0" smtClean="0"/>
              <a:t>  </a:t>
            </a:r>
            <a:r>
              <a:rPr lang="en-US" dirty="0" err="1" smtClean="0"/>
              <a:t>posisi</a:t>
            </a:r>
            <a:r>
              <a:rPr lang="en-US" dirty="0" smtClean="0"/>
              <a:t> center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horisontal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LayoutParams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)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paramButton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View </a:t>
            </a:r>
            <a:r>
              <a:rPr lang="en-US" dirty="0" err="1" smtClean="0"/>
              <a:t>anak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parameter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View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 </a:t>
            </a:r>
            <a:r>
              <a:rPr lang="en-US" dirty="0" err="1" smtClean="0"/>
              <a:t>setLayoutParams</a:t>
            </a:r>
            <a:r>
              <a:rPr lang="en-US" dirty="0" smtClean="0"/>
              <a:t>()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1828800"/>
          <a:ext cx="6858000" cy="736092"/>
        </p:xfrm>
        <a:graphic>
          <a:graphicData uri="http://schemas.openxmlformats.org/drawingml/2006/table">
            <a:tbl>
              <a:tblPr/>
              <a:tblGrid>
                <a:gridCol w="464075"/>
                <a:gridCol w="6393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buttonParams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100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RelativeLayout.LayoutParams.</a:t>
                      </a:r>
                      <a:r>
                        <a:rPr lang="en-US" sz="1100" i="1" dirty="0" err="1" smtClean="0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RelativeLayout.LayoutParams.</a:t>
                      </a:r>
                      <a:r>
                        <a:rPr lang="en-US" sz="1100" i="1" dirty="0" err="1" smtClean="0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		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3640074"/>
          <a:ext cx="6080760" cy="490728"/>
        </p:xfrm>
        <a:graphic>
          <a:graphicData uri="http://schemas.openxmlformats.org/drawingml/2006/table">
            <a:tbl>
              <a:tblPr/>
              <a:tblGrid>
                <a:gridCol w="411480"/>
                <a:gridCol w="56692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buttonParams.addRule(RelativeLayout.</a:t>
                      </a:r>
                      <a:r>
                        <a:rPr lang="en-US" sz="11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CENTER_HORIZONTAL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buttonParams.addRule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</a:t>
                      </a:r>
                      <a:r>
                        <a:rPr lang="en-US" sz="1100" i="1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CENTER_VERTICAL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4531614"/>
          <a:ext cx="6080760" cy="245364"/>
        </p:xfrm>
        <a:graphic>
          <a:graphicData uri="http://schemas.openxmlformats.org/drawingml/2006/table">
            <a:tbl>
              <a:tblPr/>
              <a:tblGrid>
                <a:gridCol w="411480"/>
                <a:gridCol w="56692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mLayout.addView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myButton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buttonParams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5638800"/>
          <a:ext cx="6080760" cy="210312"/>
        </p:xfrm>
        <a:graphic>
          <a:graphicData uri="http://schemas.openxmlformats.org/drawingml/2006/table">
            <a:tbl>
              <a:tblPr/>
              <a:tblGrid>
                <a:gridCol w="411480"/>
                <a:gridCol w="56692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onsolas" pitchFamily="49" charset="0"/>
                          <a:ea typeface="Calibri"/>
                          <a:cs typeface="Consolas" pitchFamily="49" charset="0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onsolas" pitchFamily="49" charset="0"/>
                          <a:ea typeface="Calibri"/>
                          <a:cs typeface="Consolas" pitchFamily="49" charset="0"/>
                        </a:rPr>
                        <a:t>		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myButton.setLayoutParams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buttonParams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90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Penambahan</a:t>
            </a:r>
            <a:r>
              <a:rPr lang="en-US" sz="3000" b="1" dirty="0" smtClean="0"/>
              <a:t> parameter Layout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Rule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Pemrograman</a:t>
            </a:r>
            <a:r>
              <a:rPr lang="en-US" dirty="0" smtClean="0"/>
              <a:t> Java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 parameter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layout </a:t>
            </a:r>
            <a:r>
              <a:rPr lang="en-US" dirty="0" err="1" smtClean="0"/>
              <a:t>menjadi</a:t>
            </a:r>
            <a:r>
              <a:rPr lang="en-US" dirty="0" smtClean="0"/>
              <a:t> MATCH.PARENT, </a:t>
            </a:r>
            <a:r>
              <a:rPr lang="en-US" dirty="0" err="1" smtClean="0"/>
              <a:t>dan</a:t>
            </a:r>
            <a:r>
              <a:rPr lang="en-US" dirty="0" smtClean="0"/>
              <a:t> compile program,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?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1" y="1343406"/>
          <a:ext cx="4724400" cy="4171188"/>
        </p:xfrm>
        <a:graphic>
          <a:graphicData uri="http://schemas.openxmlformats.org/drawingml/2006/table">
            <a:tbl>
              <a:tblPr/>
              <a:tblGrid>
                <a:gridCol w="319696"/>
                <a:gridCol w="4404704"/>
              </a:tblGrid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MainActivity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extends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Activity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protected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onCreate(Bundle savedInstanceState)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.onCreate(savedInstanceState);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 mLayout =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RelativeLayout(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 myButton =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Button(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myButton.setText(</a:t>
                      </a:r>
                      <a:r>
                        <a:rPr lang="en-US" sz="100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"Hello World"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myButton.setBackgroundColor(Color.</a:t>
                      </a:r>
                      <a:r>
                        <a:rPr lang="en-US" sz="10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YELLOW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mLayout.setBackgroundColor(Color.</a:t>
                      </a:r>
                      <a:r>
                        <a:rPr lang="en-US" sz="10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BLUE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3415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RelativeLayout.LayoutParams buttonParams =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RelativeLayout.LayoutParams(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RelativeLayout.LayoutParams.</a:t>
                      </a:r>
                      <a:r>
                        <a:rPr lang="en-US" sz="1000" b="1" i="1" dirty="0" err="1" smtClean="0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3415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RelativeLayout.LayoutParams.</a:t>
                      </a:r>
                      <a:r>
                        <a:rPr lang="en-US" sz="1000" b="1" i="1" dirty="0" err="1" smtClean="0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		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buttonParams.addRule(RelativeLayout.</a:t>
                      </a:r>
                      <a:r>
                        <a:rPr lang="en-US" sz="10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CENTER_HORIZONTAL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buttonParams.addRule(RelativeLayout.</a:t>
                      </a:r>
                      <a:r>
                        <a:rPr lang="en-US" sz="10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CENTER_VERTICAL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mLayout.addView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myButton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buttonParams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setContentView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mLayout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	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3147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8" marR="668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562600" y="83820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Screenshot: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371600"/>
            <a:ext cx="2562384" cy="380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744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Menggunakan</a:t>
            </a:r>
            <a:r>
              <a:rPr lang="en-US" sz="3000" b="1" dirty="0" smtClean="0"/>
              <a:t> id View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ditambahkan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View yang lain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</a:t>
            </a:r>
            <a:r>
              <a:rPr lang="en-US" sz="1600" dirty="0" err="1" smtClean="0"/>
              <a:t>EditText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diletakkan</a:t>
            </a:r>
            <a:r>
              <a:rPr lang="en-US" sz="1600" dirty="0" smtClean="0"/>
              <a:t> 80 pixel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Button.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</a:t>
            </a:r>
            <a:r>
              <a:rPr lang="en-US" sz="1600" dirty="0" smtClean="0"/>
              <a:t> ID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Button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EditText</a:t>
            </a:r>
            <a:r>
              <a:rPr lang="en-US" sz="1600" dirty="0" smtClean="0"/>
              <a:t> </a:t>
            </a:r>
            <a:r>
              <a:rPr lang="en-US" sz="1600" dirty="0" err="1" smtClean="0"/>
              <a:t>masing-masing</a:t>
            </a:r>
            <a:r>
              <a:rPr lang="en-US" sz="1600" dirty="0" smtClean="0"/>
              <a:t> 1 </a:t>
            </a:r>
            <a:r>
              <a:rPr lang="en-US" sz="1600" dirty="0" err="1" smtClean="0"/>
              <a:t>dan</a:t>
            </a:r>
            <a:r>
              <a:rPr lang="en-US" sz="1600" dirty="0" smtClean="0"/>
              <a:t> 2. Parameter layout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dibentuk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EditText</a:t>
            </a:r>
            <a:r>
              <a:rPr lang="en-US" sz="1600" dirty="0" smtClean="0"/>
              <a:t> aligned with (</a:t>
            </a:r>
            <a:r>
              <a:rPr lang="en-US" sz="1600" dirty="0" err="1" smtClean="0"/>
              <a:t>menyesuaikan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) Button.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smtClean="0"/>
              <a:t>Screenshot: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29000" y="1828800"/>
          <a:ext cx="5410200" cy="4732020"/>
        </p:xfrm>
        <a:graphic>
          <a:graphicData uri="http://schemas.openxmlformats.org/drawingml/2006/table">
            <a:tbl>
              <a:tblPr/>
              <a:tblGrid>
                <a:gridCol w="276577"/>
                <a:gridCol w="5133623"/>
              </a:tblGrid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05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 mLayout = </a:t>
                      </a:r>
                      <a:r>
                        <a:rPr lang="en-US" sz="9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RelativeLayout(</a:t>
                      </a:r>
                      <a:r>
                        <a:rPr lang="en-US" sz="9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06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 myButton = 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Button(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07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myButton.setText(</a:t>
                      </a:r>
                      <a:r>
                        <a:rPr lang="en-US" sz="90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"Hello World"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08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myButton.setBackgroundColor(Color.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YELLOW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09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mLayout.setBackgroundColor(Color.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BLUE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EditText myText = 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EditText(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myButton.setId(1);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myText.setId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(2);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RelativeLayout.LayoutParams buttonParams = 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RelativeLayout.LayoutParams(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16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		RelativeLayout.LayoutParams.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17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		RelativeLayout.LayoutParams.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18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RelativeLayout.LayoutParams textParams = </a:t>
                      </a:r>
                      <a:r>
                        <a:rPr lang="en-US" sz="9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RelativeLayout.LayoutParams(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19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		RelativeLayout.LayoutParams.</a:t>
                      </a:r>
                      <a:r>
                        <a:rPr lang="en-US" sz="9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20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		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RelativeLayout.LayoutParams.</a:t>
                      </a:r>
                      <a:r>
                        <a:rPr lang="en-US" sz="900" b="1" i="1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WRAP_CONTENT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21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22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textParams.addRule(RelativeLayout.</a:t>
                      </a:r>
                      <a:r>
                        <a:rPr lang="en-US" sz="9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ABOVE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,myButton.getId());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23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textParams.addRule(RelativeLayout.</a:t>
                      </a:r>
                      <a:r>
                        <a:rPr lang="en-US" sz="900" b="1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CENTER_HORIZONTAL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24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textParams.setMargins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(0, 0, 0, 80);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25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26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buttonParams.addRule(RelativeLayout.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CENTER_HORIZONTAL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27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buttonParams.addRule(RelativeLayout.</a:t>
                      </a:r>
                      <a:r>
                        <a:rPr lang="en-US" sz="9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CENTER_VERTICAL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28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endParaRPr lang="en-US" sz="9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29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mLayout.addView(myButton, buttonParams);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30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mLayout.addView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myText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textParams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31</a:t>
                      </a:r>
                      <a:endParaRPr lang="en-US"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4140" algn="l"/>
                          <a:tab pos="247015" algn="l"/>
                          <a:tab pos="38036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setContentView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mLayout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544" marR="535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33662"/>
            <a:ext cx="234691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567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Konversi</a:t>
            </a:r>
            <a:r>
              <a:rPr lang="en-US" sz="3000" b="1" dirty="0" smtClean="0"/>
              <a:t> Density Independent Pixel (</a:t>
            </a:r>
            <a:r>
              <a:rPr lang="en-US" sz="3000" b="1" dirty="0" err="1" smtClean="0"/>
              <a:t>dp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merangcang</a:t>
            </a:r>
            <a:r>
              <a:rPr lang="en-US" sz="1600" dirty="0" smtClean="0"/>
              <a:t> UI Android, setting </a:t>
            </a:r>
            <a:r>
              <a:rPr lang="en-US" sz="1600" dirty="0" err="1" smtClean="0"/>
              <a:t>ukuran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posisi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layout UI </a:t>
            </a:r>
            <a:r>
              <a:rPr lang="en-US" sz="1600" dirty="0" err="1" smtClean="0"/>
              <a:t>dianjurkan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desity</a:t>
            </a:r>
            <a:r>
              <a:rPr lang="en-US" sz="1600" dirty="0" smtClean="0"/>
              <a:t> independent pixel (</a:t>
            </a:r>
            <a:r>
              <a:rPr lang="en-US" sz="1600" dirty="0" err="1" smtClean="0"/>
              <a:t>dp</a:t>
            </a:r>
            <a:r>
              <a:rPr lang="en-US" sz="1600" dirty="0" smtClean="0"/>
              <a:t>) </a:t>
            </a:r>
            <a:r>
              <a:rPr lang="en-US" sz="1600" dirty="0" err="1" smtClean="0"/>
              <a:t>daripada</a:t>
            </a:r>
            <a:r>
              <a:rPr lang="en-US" sz="1600" dirty="0" smtClean="0"/>
              <a:t> pixel (</a:t>
            </a:r>
            <a:r>
              <a:rPr lang="en-US" sz="1600" dirty="0" err="1" smtClean="0"/>
              <a:t>px</a:t>
            </a:r>
            <a:r>
              <a:rPr lang="en-US" sz="1600" dirty="0" smtClean="0"/>
              <a:t>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dp</a:t>
            </a:r>
            <a:r>
              <a:rPr lang="en-US" sz="1600" dirty="0" smtClean="0"/>
              <a:t>, </a:t>
            </a:r>
            <a:r>
              <a:rPr lang="en-US" sz="1600" dirty="0" err="1" smtClean="0"/>
              <a:t>terlebih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dahulu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mengkonversi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dp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px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run-time.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kali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lebar</a:t>
            </a:r>
            <a:r>
              <a:rPr lang="en-US" sz="1600" dirty="0" smtClean="0"/>
              <a:t> </a:t>
            </a:r>
            <a:r>
              <a:rPr lang="en-US" sz="1600" dirty="0" err="1" smtClean="0"/>
              <a:t>EditText</a:t>
            </a:r>
            <a:r>
              <a:rPr lang="en-US" sz="1600" dirty="0" smtClean="0"/>
              <a:t> </a:t>
            </a:r>
            <a:r>
              <a:rPr lang="en-US" sz="1600" dirty="0" err="1" smtClean="0"/>
              <a:t>diset</a:t>
            </a:r>
            <a:r>
              <a:rPr lang="en-US" sz="1600" dirty="0" smtClean="0"/>
              <a:t> 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200dp.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16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16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16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smtClean="0"/>
              <a:t>Screenshot: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2438400"/>
          <a:ext cx="7025958" cy="981456"/>
        </p:xfrm>
        <a:graphic>
          <a:graphicData uri="http://schemas.openxmlformats.org/drawingml/2006/table">
            <a:tbl>
              <a:tblPr/>
              <a:tblGrid>
                <a:gridCol w="359176"/>
                <a:gridCol w="666678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66065" algn="l"/>
                          <a:tab pos="380365" algn="l"/>
                          <a:tab pos="494665" algn="l"/>
                        </a:tabLs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Resources r = getResources();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27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66065" algn="l"/>
                          <a:tab pos="380365" algn="l"/>
                          <a:tab pos="494665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px = (</a:t>
                      </a:r>
                      <a:r>
                        <a:rPr lang="en-US" sz="11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 TypedValue.</a:t>
                      </a:r>
                      <a:r>
                        <a:rPr lang="en-US" sz="1100" i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applyDimension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(TypedValue.</a:t>
                      </a:r>
                      <a:r>
                        <a:rPr lang="en-US" sz="11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COMPLEX_UNIT_DIP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,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28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66065" algn="l"/>
                          <a:tab pos="380365" algn="l"/>
                          <a:tab pos="494665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		200,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r.getDisplayMetrics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());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29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66065" algn="l"/>
                          <a:tab pos="380365" algn="l"/>
                          <a:tab pos="494665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myText.setWidth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px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657600"/>
            <a:ext cx="19404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0816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Tugas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373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dirty="0" err="1" smtClean="0"/>
              <a:t>Buatlah</a:t>
            </a:r>
            <a:r>
              <a:rPr lang="en-US" sz="1600" dirty="0" smtClean="0"/>
              <a:t> layout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memrogram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Java (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file XML) </a:t>
            </a:r>
            <a:r>
              <a:rPr lang="en-US" sz="1600" dirty="0" err="1" smtClean="0"/>
              <a:t>dari</a:t>
            </a:r>
            <a:r>
              <a:rPr lang="en-US" sz="1600" dirty="0" smtClean="0"/>
              <a:t> layout XML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87005" y="68178"/>
          <a:ext cx="5004595" cy="6624828"/>
        </p:xfrm>
        <a:graphic>
          <a:graphicData uri="http://schemas.openxmlformats.org/drawingml/2006/table">
            <a:tbl>
              <a:tblPr/>
              <a:tblGrid>
                <a:gridCol w="255842"/>
                <a:gridCol w="4748753"/>
              </a:tblGrid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01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 b="1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 b="1" dirty="0" err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LinearLayout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b="1" dirty="0" err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xmlns:android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b="1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"http://schemas.android.com/apk/res/android"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xmlns:tools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"http://schemas.android.com/tools"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"@+id/LinearLayout1"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android:layout_width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"match_parent"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 dirty="0" err="1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android:layout_height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r>
                        <a:rPr lang="en-US" sz="800" i="1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match_parent</a:t>
                      </a:r>
                      <a:r>
                        <a:rPr lang="en-US" sz="800" i="1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android:orientation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"vertical"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tools:context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"${relativePackage}.${activityClass}"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endParaRPr lang="en-US" sz="8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LinearLayout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"@+id/hor"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android:layout_width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"match_parent"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android:layout_height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 u="sng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 u="sng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EditText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"@+id/editText1"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android:layout_width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android:layout_height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android:layout_alignBottom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"@+id/button1"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android:layout_alignParentLeft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"true"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android:layout_marginLeft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"10dp"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android:ems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requestFocus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EditText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endParaRPr lang="en-US" sz="8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Button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"@+id/button1"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android:layout_width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android:layout_height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android:text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"Go!"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29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LinearLayout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endParaRPr lang="en-US" sz="8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n-US" sz="800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TextView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android:id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"@+id/textView1"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33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android:layout_width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"match_parent"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34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android:layout_height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"wrap_content"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35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android:layout_marginBottom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"10dp"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36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android:layout_marginLeft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"10dp"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37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android:layout_marginRight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"10dp"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38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android:layout_marginTop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"0dp"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39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android:layout_weight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"0.95"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40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 u="sng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android:text</a:t>
                      </a:r>
                      <a:r>
                        <a:rPr lang="en-US" sz="800" u="sng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 u="sng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"Large Text"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41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800">
                          <a:solidFill>
                            <a:srgbClr val="7F00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android:textAppearance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800" i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"?android:attr/textAppearanceLarge"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/&gt;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42</a:t>
                      </a:r>
                      <a:endParaRPr lang="en-US" sz="9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615" algn="l"/>
                          <a:tab pos="208915" algn="l"/>
                          <a:tab pos="323215" algn="l"/>
                        </a:tabLst>
                      </a:pPr>
                      <a:r>
                        <a:rPr lang="en-US" sz="8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&lt;/</a:t>
                      </a:r>
                      <a:r>
                        <a:rPr lang="en-US" sz="800" dirty="0" err="1">
                          <a:solidFill>
                            <a:srgbClr val="3F7F7F"/>
                          </a:solidFill>
                          <a:latin typeface="Consolas"/>
                          <a:ea typeface="Calibri"/>
                          <a:cs typeface="Times New Roman"/>
                        </a:rPr>
                        <a:t>LinearLayout</a:t>
                      </a:r>
                      <a:r>
                        <a:rPr lang="en-US" sz="800" dirty="0">
                          <a:solidFill>
                            <a:srgbClr val="008080"/>
                          </a:solidFill>
                          <a:latin typeface="Consolas"/>
                          <a:ea typeface="Calibri"/>
                          <a:cs typeface="Times New Roman"/>
                        </a:rPr>
                        <a:t>&gt;</a:t>
                      </a:r>
                      <a:endParaRPr lang="en-US" sz="9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421" marR="344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38154"/>
            <a:ext cx="1995980" cy="33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219409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Layout </a:t>
            </a:r>
            <a:r>
              <a:rPr lang="en-US" sz="2000" dirty="0" err="1" smtClean="0"/>
              <a:t>Lanjut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Pemrograman</a:t>
            </a:r>
            <a:r>
              <a:rPr lang="en-US" sz="2000" dirty="0" smtClean="0"/>
              <a:t> Layout </a:t>
            </a:r>
            <a:r>
              <a:rPr lang="en-US" sz="2000" dirty="0" err="1" smtClean="0"/>
              <a:t>Dinamis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Aturan</a:t>
            </a:r>
            <a:r>
              <a:rPr lang="en-US" sz="2000" dirty="0" smtClean="0"/>
              <a:t> layout UI Android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Database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Lanjut</a:t>
            </a: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91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Layout XML versus  Layout Program Java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051560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Layout</a:t>
                      </a:r>
                      <a:r>
                        <a:rPr lang="en-US" sz="2400" baseline="0" dirty="0" smtClean="0"/>
                        <a:t> XML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Layout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Program Java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Dapat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menggunakan</a:t>
                      </a:r>
                      <a:r>
                        <a:rPr lang="en-US" sz="2400" baseline="0" dirty="0" smtClean="0"/>
                        <a:t> Graphical Layout Tool </a:t>
                      </a:r>
                      <a:r>
                        <a:rPr lang="en-US" sz="2400" baseline="0" dirty="0" err="1" smtClean="0"/>
                        <a:t>untuk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mendesain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Membuat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aplikasi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dengan</a:t>
                      </a:r>
                      <a:r>
                        <a:rPr lang="en-US" sz="2400" dirty="0" smtClean="0"/>
                        <a:t> UI </a:t>
                      </a:r>
                      <a:r>
                        <a:rPr lang="en-US" sz="2400" dirty="0" err="1" smtClean="0"/>
                        <a:t>dinamis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Perubaan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layar</a:t>
                      </a:r>
                      <a:r>
                        <a:rPr lang="en-US" sz="2400" dirty="0" smtClean="0"/>
                        <a:t> UI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dapat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mudah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dibuat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mengubah</a:t>
                      </a:r>
                      <a:r>
                        <a:rPr lang="en-US" sz="2400" baseline="0" dirty="0" smtClean="0"/>
                        <a:t> file XML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Perubahan</a:t>
                      </a:r>
                      <a:r>
                        <a:rPr lang="en-US" sz="2400" dirty="0" smtClean="0"/>
                        <a:t> UI </a:t>
                      </a:r>
                      <a:r>
                        <a:rPr lang="en-US" sz="2400" dirty="0" err="1" smtClean="0"/>
                        <a:t>saat</a:t>
                      </a:r>
                      <a:r>
                        <a:rPr lang="en-US" sz="2400" dirty="0" smtClean="0"/>
                        <a:t> run-time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Feedback </a:t>
                      </a:r>
                      <a:r>
                        <a:rPr lang="en-US" sz="2400" baseline="0" dirty="0" err="1" smtClean="0"/>
                        <a:t>tampilan</a:t>
                      </a:r>
                      <a:r>
                        <a:rPr lang="en-US" sz="2400" baseline="0" dirty="0" smtClean="0"/>
                        <a:t> UI </a:t>
                      </a:r>
                      <a:r>
                        <a:rPr lang="en-US" sz="2400" baseline="0" dirty="0" err="1" smtClean="0"/>
                        <a:t>antara</a:t>
                      </a:r>
                      <a:r>
                        <a:rPr lang="en-US" sz="2400" baseline="0" dirty="0" smtClean="0"/>
                        <a:t> editor XML </a:t>
                      </a:r>
                      <a:r>
                        <a:rPr lang="en-US" sz="2400" baseline="0" dirty="0" err="1" smtClean="0"/>
                        <a:t>dengan</a:t>
                      </a:r>
                      <a:r>
                        <a:rPr lang="en-US" sz="2400" baseline="0" dirty="0" smtClean="0"/>
                        <a:t> Graphical </a:t>
                      </a:r>
                      <a:r>
                        <a:rPr lang="en-US" sz="2400" baseline="0" dirty="0" err="1" smtClean="0"/>
                        <a:t>Lyout</a:t>
                      </a:r>
                      <a:r>
                        <a:rPr lang="en-US" sz="2400" baseline="0" dirty="0" smtClean="0"/>
                        <a:t> 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78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Pembuatan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objek</a:t>
            </a:r>
            <a:r>
              <a:rPr lang="en-US" sz="3000" b="1" dirty="0" smtClean="0"/>
              <a:t> View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View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addView</a:t>
            </a:r>
            <a:r>
              <a:rPr lang="en-US" sz="2400" dirty="0" smtClean="0"/>
              <a:t>()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id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setId</a:t>
            </a:r>
            <a:r>
              <a:rPr lang="en-US" sz="2400" dirty="0" smtClean="0"/>
              <a:t>()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id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getId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00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Properti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parameter Layout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8229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Tiap</a:t>
            </a:r>
            <a:r>
              <a:rPr lang="en-US" sz="2400" dirty="0" smtClean="0"/>
              <a:t> View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,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, </a:t>
            </a:r>
            <a:r>
              <a:rPr lang="en-US" sz="2400" dirty="0" err="1" smtClean="0"/>
              <a:t>warna</a:t>
            </a:r>
            <a:r>
              <a:rPr lang="en-US" sz="2400" dirty="0" smtClean="0"/>
              <a:t> background,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Parameter layout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mengontrol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View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View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sekitarnya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LayoutPararams</a:t>
            </a:r>
            <a:r>
              <a:rPr lang="en-US" sz="2400" dirty="0" smtClean="0"/>
              <a:t>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mendeklarasi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View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View </a:t>
            </a:r>
            <a:r>
              <a:rPr lang="en-US" sz="2400" dirty="0" err="1" smtClean="0"/>
              <a:t>akar</a:t>
            </a:r>
            <a:r>
              <a:rPr lang="en-US" sz="2400" dirty="0" smtClean="0"/>
              <a:t>/</a:t>
            </a:r>
            <a:r>
              <a:rPr lang="en-US" sz="2400" dirty="0" err="1" smtClean="0"/>
              <a:t>orangtuanya</a:t>
            </a:r>
            <a:r>
              <a:rPr lang="en-US" sz="24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LayoutParam</a:t>
            </a:r>
            <a:r>
              <a:rPr lang="en-US" sz="2400" dirty="0" smtClean="0"/>
              <a:t> ,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addRule</a:t>
            </a:r>
            <a:r>
              <a:rPr lang="en-US" sz="2400" dirty="0" smtClean="0"/>
              <a:t>().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92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Menambah</a:t>
            </a:r>
            <a:r>
              <a:rPr lang="en-US" sz="3000" b="1" dirty="0" smtClean="0"/>
              <a:t> View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Activity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Method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 </a:t>
            </a:r>
            <a:r>
              <a:rPr lang="en-US" sz="2000" dirty="0" err="1" smtClean="0"/>
              <a:t>didesain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file resource layout </a:t>
            </a:r>
            <a:r>
              <a:rPr lang="en-US" sz="2000" dirty="0" err="1" smtClean="0"/>
              <a:t>dan</a:t>
            </a:r>
            <a:r>
              <a:rPr lang="en-US" sz="2000" dirty="0" smtClean="0"/>
              <a:t> fragment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UI.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memodifikasi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Java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RelativeLayout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Button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View </a:t>
            </a:r>
            <a:r>
              <a:rPr lang="en-US" sz="2000" dirty="0" err="1" smtClean="0"/>
              <a:t>pada</a:t>
            </a:r>
            <a:r>
              <a:rPr lang="en-US" sz="2000" dirty="0" smtClean="0"/>
              <a:t> Activity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1380744"/>
          <a:ext cx="8763000" cy="981456"/>
        </p:xfrm>
        <a:graphic>
          <a:graphicData uri="http://schemas.openxmlformats.org/drawingml/2006/table">
            <a:tbl>
              <a:tblPr/>
              <a:tblGrid>
                <a:gridCol w="671287"/>
                <a:gridCol w="809171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@Override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02</a:t>
                      </a:r>
                      <a:endParaRPr lang="en-US" sz="12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protected void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onCreate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(Bundle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savedInstanceState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03</a:t>
                      </a:r>
                      <a:endParaRPr lang="en-US" sz="12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super.onCreate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savedInstanceState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04</a:t>
                      </a:r>
                      <a:endParaRPr lang="en-US" sz="12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3485007"/>
          <a:ext cx="8839200" cy="2727960"/>
        </p:xfrm>
        <a:graphic>
          <a:graphicData uri="http://schemas.openxmlformats.org/drawingml/2006/table">
            <a:tbl>
              <a:tblPr/>
              <a:tblGrid>
                <a:gridCol w="598141"/>
                <a:gridCol w="824105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public class MainActivity extends Activity {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@Override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protected void onCreate(Bundle savedInstanceState) {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  super.onCreate(savedInstanceState);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RelativeLayout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myLayout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new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RelativeLayout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(this);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Button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myButton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new Button(this);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myButton.setText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(“Hello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World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myLayout.addView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myButton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setContentView(myLayout);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92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Menambah</a:t>
            </a:r>
            <a:r>
              <a:rPr lang="en-US" sz="3000" b="1" dirty="0" smtClean="0"/>
              <a:t> View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Activity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Screenshot: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28713"/>
            <a:ext cx="30765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92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Menambah</a:t>
            </a:r>
            <a:r>
              <a:rPr lang="en-US" sz="3000" b="1" dirty="0" smtClean="0"/>
              <a:t> View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Activity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Perbandingan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Java 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layout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Java 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733800" y="1676400"/>
          <a:ext cx="5257800" cy="2681478"/>
        </p:xfrm>
        <a:graphic>
          <a:graphicData uri="http://schemas.openxmlformats.org/drawingml/2006/table">
            <a:tbl>
              <a:tblPr/>
              <a:tblGrid>
                <a:gridCol w="430968"/>
                <a:gridCol w="482683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</a:t>
                      </a:r>
                      <a:r>
                        <a:rPr lang="en-US" sz="1050" b="1" dirty="0" err="1">
                          <a:solidFill>
                            <a:srgbClr val="3F7F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RelativeLayout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xmlns:android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b="1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"http://schemas.android.com/apk/res/android"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US" sz="1050" dirty="0" err="1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xmlns:tools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"http://schemas.android.com/tools"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US" sz="1050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android:layout_width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"match_parent"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04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US" sz="1050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android:layout_height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"match_parent"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05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US" sz="1050" dirty="0" err="1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tools:context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"${</a:t>
                      </a:r>
                      <a:r>
                        <a:rPr lang="en-US" sz="1050" i="1" dirty="0" err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relativePackage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}.${</a:t>
                      </a:r>
                      <a:r>
                        <a:rPr lang="en-US" sz="1050" i="1" dirty="0" err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activityClass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}"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06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</a:t>
                      </a:r>
                      <a:r>
                        <a:rPr lang="en-US" sz="105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</a:t>
                      </a:r>
                      <a:r>
                        <a:rPr lang="en-US" sz="1050">
                          <a:solidFill>
                            <a:srgbClr val="3F7F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Button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07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US" sz="1050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android:layout_width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"wrap_content"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08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US" sz="1050" dirty="0" err="1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android:layout_height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</a:t>
                      </a:r>
                      <a:r>
                        <a:rPr lang="en-US" sz="1050" i="1" dirty="0" err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wrap_content</a:t>
                      </a:r>
                      <a:r>
                        <a:rPr lang="en-US" sz="1050" i="1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09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US" sz="1050" u="sng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android:layout_alignParentLeft</a:t>
                      </a:r>
                      <a:r>
                        <a:rPr lang="en-US" sz="1050" u="sng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 u="sng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"true"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US" sz="1050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android:layout_alignParentTop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"true"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11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</a:t>
                      </a:r>
                      <a:r>
                        <a:rPr lang="en-US" sz="1050" u="sng">
                          <a:solidFill>
                            <a:srgbClr val="7F00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android:text</a:t>
                      </a:r>
                      <a:r>
                        <a:rPr lang="en-US" sz="1050" u="sng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=</a:t>
                      </a:r>
                      <a:r>
                        <a:rPr lang="en-US" sz="1050" i="1" u="sng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"Hello World"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05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/&gt;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12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&lt;/</a:t>
                      </a:r>
                      <a:r>
                        <a:rPr lang="en-US" sz="1050" dirty="0" err="1">
                          <a:solidFill>
                            <a:srgbClr val="3F7F7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RelativeLayout</a:t>
                      </a:r>
                      <a:r>
                        <a:rPr lang="en-US" sz="1050" dirty="0">
                          <a:solidFill>
                            <a:srgbClr val="00808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" y="1693164"/>
          <a:ext cx="3352800" cy="1209294"/>
        </p:xfrm>
        <a:graphic>
          <a:graphicData uri="http://schemas.openxmlformats.org/drawingml/2006/table">
            <a:tbl>
              <a:tblPr/>
              <a:tblGrid>
                <a:gridCol w="381000"/>
                <a:gridCol w="2971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RelativeLayout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mLayout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US" sz="105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RelativeLayout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this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Button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myButton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new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Button(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this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myButton.setText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"Hello World"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04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mLayout.addView(myButton);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05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setContentView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mLayout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93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properti</a:t>
            </a:r>
            <a:r>
              <a:rPr lang="en-US" sz="3000" b="1" dirty="0" smtClean="0"/>
              <a:t> View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22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, background 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RelativeLayout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Button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</a:t>
            </a:r>
            <a:r>
              <a:rPr lang="en-US" sz="2000" dirty="0" err="1" smtClean="0"/>
              <a:t>warna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</a:t>
            </a:r>
            <a:r>
              <a:rPr lang="en-US" sz="2000" dirty="0" err="1" smtClean="0"/>
              <a:t>masing</a:t>
            </a:r>
            <a:r>
              <a:rPr lang="en-US" sz="2000" dirty="0" smtClean="0"/>
              <a:t> </a:t>
            </a:r>
            <a:r>
              <a:rPr lang="en-US" sz="2000" dirty="0" err="1" smtClean="0"/>
              <a:t>biru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kuning</a:t>
            </a:r>
            <a:r>
              <a:rPr lang="en-US" sz="20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8620" y="1983105"/>
          <a:ext cx="4640580" cy="2891790"/>
        </p:xfrm>
        <a:graphic>
          <a:graphicData uri="http://schemas.openxmlformats.org/drawingml/2006/table">
            <a:tbl>
              <a:tblPr/>
              <a:tblGrid>
                <a:gridCol w="314024"/>
                <a:gridCol w="432655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class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MainActivity </a:t>
                      </a:r>
                      <a:r>
                        <a:rPr lang="en-US" sz="100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extends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Activity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endParaRPr lang="en-US" sz="100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Times New Roman"/>
                        </a:rPr>
                        <a:t>@Override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protected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onCreate(Bundle savedInstanceState) {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super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.onCreate(savedInstanceState);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06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3F7F5F"/>
                          </a:solidFill>
                          <a:latin typeface="Consolas"/>
                          <a:ea typeface="Calibri"/>
                          <a:cs typeface="Times New Roman"/>
                        </a:rPr>
                        <a:t>//		setContentView(R.layout.activity_main);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07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RelativeLayout mLayout =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RelativeLayout(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08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Button myButton = 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Button(</a:t>
                      </a:r>
                      <a:r>
                        <a:rPr lang="en-US" sz="1000" b="1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Times New Roman"/>
                        </a:rPr>
                        <a:t>this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09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myButton.setText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"Hello World"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myButton.setBackgroundColor(Color.</a:t>
                      </a:r>
                      <a:r>
                        <a:rPr lang="en-US" sz="10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YELLOW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mLayout.setBackgroundColor(Color.</a:t>
                      </a:r>
                      <a:r>
                        <a:rPr lang="en-US" sz="1000" i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Times New Roman"/>
                        </a:rPr>
                        <a:t>BLUE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mLayout.addView(myButton);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	setContentView(mLayout);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	}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" algn="l"/>
                          <a:tab pos="36957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410200" y="167640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Screenshot: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133600"/>
            <a:ext cx="2743200" cy="41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1161</Words>
  <Application>Microsoft Office PowerPoint</Application>
  <PresentationFormat>On-screen Show (4:3)</PresentationFormat>
  <Paragraphs>417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96</cp:revision>
  <dcterms:created xsi:type="dcterms:W3CDTF">2006-08-16T00:00:00Z</dcterms:created>
  <dcterms:modified xsi:type="dcterms:W3CDTF">2015-10-06T08:07:49Z</dcterms:modified>
</cp:coreProperties>
</file>