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3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5" autoAdjust="0"/>
    <p:restoredTop sz="94660"/>
  </p:normalViewPr>
  <p:slideViewPr>
    <p:cSldViewPr>
      <p:cViewPr varScale="1">
        <p:scale>
          <a:sx n="88" d="100"/>
          <a:sy n="88" d="100"/>
        </p:scale>
        <p:origin x="-786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-2292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8474" y="1752600"/>
            <a:ext cx="66882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 (TSI354)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 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Database </a:t>
            </a:r>
            <a:r>
              <a:rPr lang="en-US" sz="3200" b="1" dirty="0" err="1" smtClean="0">
                <a:solidFill>
                  <a:srgbClr val="FFFF00"/>
                </a:solidFill>
              </a:rPr>
              <a:t>Lanjut</a:t>
            </a:r>
            <a:r>
              <a:rPr lang="en-US" sz="3200" b="1" dirty="0" smtClean="0">
                <a:solidFill>
                  <a:srgbClr val="FFFF00"/>
                </a:solidFill>
              </a:rPr>
              <a:t>&gt; Android Networking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79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AsynTask</a:t>
            </a:r>
            <a:r>
              <a:rPr lang="en-US" sz="3000" b="1" dirty="0" smtClean="0"/>
              <a:t> 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" y="838200"/>
          <a:ext cx="8610600" cy="3167888"/>
        </p:xfrm>
        <a:graphic>
          <a:graphicData uri="http://schemas.openxmlformats.org/drawingml/2006/table">
            <a:tbl>
              <a:tblPr/>
              <a:tblGrid>
                <a:gridCol w="266700"/>
                <a:gridCol w="8343900"/>
              </a:tblGrid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46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 dirty="0">
                          <a:solidFill>
                            <a:srgbClr val="505050"/>
                          </a:solidFill>
                          <a:latin typeface="Consolas"/>
                        </a:rPr>
                        <a:t>@Override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47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protected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303090"/>
                          </a:solidFill>
                          <a:latin typeface="Consolas"/>
                        </a:rPr>
                        <a:t>void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0060B0"/>
                          </a:solidFill>
                          <a:latin typeface="Consolas"/>
                        </a:rPr>
                        <a:t>onPostExecute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String result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48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finalResult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setText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result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49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200" dirty="0">
                        <a:solidFill>
                          <a:srgbClr val="365F91"/>
                        </a:solidFill>
                        <a:latin typeface="Consolas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51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200" dirty="0">
                        <a:solidFill>
                          <a:srgbClr val="365F91"/>
                        </a:solidFill>
                        <a:latin typeface="Consolas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 dirty="0">
                          <a:solidFill>
                            <a:srgbClr val="505050"/>
                          </a:solidFill>
                          <a:latin typeface="Consolas"/>
                        </a:rPr>
                        <a:t>@Override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53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protected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303090"/>
                          </a:solidFill>
                          <a:latin typeface="Consolas"/>
                        </a:rPr>
                        <a:t>void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0060B0"/>
                          </a:solidFill>
                          <a:latin typeface="Consolas"/>
                        </a:rPr>
                        <a:t>onPreExecute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()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54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55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200" dirty="0">
                        <a:solidFill>
                          <a:srgbClr val="365F91"/>
                        </a:solidFill>
                        <a:latin typeface="Consolas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 dirty="0">
                          <a:solidFill>
                            <a:srgbClr val="505050"/>
                          </a:solidFill>
                          <a:latin typeface="Consolas"/>
                        </a:rPr>
                        <a:t>@Override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57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protected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303090"/>
                          </a:solidFill>
                          <a:latin typeface="Consolas"/>
                        </a:rPr>
                        <a:t>void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0060B0"/>
                          </a:solidFill>
                          <a:latin typeface="Consolas"/>
                        </a:rPr>
                        <a:t>onProgressUpdate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String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...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text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58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finalResult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setText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text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[</a:t>
                      </a:r>
                      <a:r>
                        <a:rPr lang="id-ID" sz="1200" b="1" dirty="0">
                          <a:solidFill>
                            <a:srgbClr val="0000D0"/>
                          </a:solidFill>
                          <a:latin typeface="Consolas"/>
                        </a:rPr>
                        <a:t>0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]);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59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60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61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677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Pokok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Bahasan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Kuliah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57200" y="6858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Lanjut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Dinamis</a:t>
            </a: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buFontTx/>
              <a:buAutoNum type="arabicPeriod"/>
            </a:pP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</a:rPr>
              <a:t>Aturan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 layout UI Android</a:t>
            </a:r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Material Design</a:t>
            </a:r>
          </a:p>
          <a:p>
            <a:pPr marL="457200" indent="-457200">
              <a:buFontTx/>
              <a:buAutoNum type="arabicPeriod"/>
            </a:pPr>
            <a:r>
              <a:rPr lang="id-ID" sz="2000" dirty="0" smtClean="0"/>
              <a:t>Aplikasi Database </a:t>
            </a:r>
            <a:r>
              <a:rPr lang="en-US" sz="2000" dirty="0" err="1" smtClean="0"/>
              <a:t>Lanjut</a:t>
            </a:r>
            <a:r>
              <a:rPr lang="id-ID" sz="2000" dirty="0" smtClean="0"/>
              <a:t> 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smtClean="0"/>
              <a:t>Networking</a:t>
            </a:r>
            <a:endParaRPr lang="en-US" sz="2000" dirty="0" smtClean="0"/>
          </a:p>
          <a:p>
            <a:pPr marL="914400" lvl="1" indent="-457200">
              <a:buFontTx/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Web-service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Game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Import Game Engine Library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Pemrograman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dengan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game engine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 untuk  akses hardware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Akselerometer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Kompas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, GPS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Telepon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Bluetooth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Wifi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Kamera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indent="-457200"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Pemrograman SMS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Tx/>
              <a:buAutoNum type="arabicPeriod"/>
            </a:pPr>
            <a:r>
              <a:rPr lang="id-ID" sz="2000" dirty="0" smtClean="0">
                <a:solidFill>
                  <a:schemeClr val="bg1">
                    <a:lumMod val="75000"/>
                  </a:schemeClr>
                </a:solidFill>
              </a:rPr>
              <a:t>Aplikasi mobile tingkat lanjut </a:t>
            </a:r>
            <a:endParaRPr lang="en-US" sz="20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4469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Cek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, </a:t>
            </a:r>
            <a:r>
              <a:rPr lang="en-US" sz="2000" dirty="0" err="1" smtClean="0"/>
              <a:t>terlebih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dahulu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terkoneki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, internet,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sebagainya</a:t>
            </a:r>
            <a:r>
              <a:rPr lang="en-US" sz="20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Android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kelas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ConnectivityManager</a:t>
            </a:r>
            <a:r>
              <a:rPr lang="en-US" sz="2000" b="1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koneksi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 </a:t>
            </a:r>
            <a:r>
              <a:rPr lang="en-US" sz="2000" dirty="0" err="1" smtClean="0"/>
              <a:t>memanggil</a:t>
            </a:r>
            <a:r>
              <a:rPr lang="en-US" sz="2000" dirty="0" smtClean="0"/>
              <a:t> method </a:t>
            </a:r>
            <a:r>
              <a:rPr lang="en-US" sz="2000" b="1" dirty="0" err="1" smtClean="0"/>
              <a:t>getSystemService</a:t>
            </a:r>
            <a:r>
              <a:rPr lang="en-US" sz="2000" b="1" dirty="0" smtClean="0"/>
              <a:t>()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objek</a:t>
            </a:r>
            <a:r>
              <a:rPr lang="en-US" sz="2000" dirty="0" smtClean="0"/>
              <a:t> </a:t>
            </a:r>
            <a:r>
              <a:rPr lang="en-US" sz="2000" dirty="0" err="1" smtClean="0"/>
              <a:t>ConnectivityManager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Sintaksnya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3276600"/>
          <a:ext cx="7696200" cy="2569337"/>
        </p:xfrm>
        <a:graphic>
          <a:graphicData uri="http://schemas.openxmlformats.org/drawingml/2006/table">
            <a:tbl>
              <a:tblPr/>
              <a:tblGrid>
                <a:gridCol w="432998"/>
                <a:gridCol w="7263202"/>
              </a:tblGrid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01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ConnectivityManager check = (ConnectivityManager)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//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membuat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objek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02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this.context.getSystemService(Context.CONNECTIVITY_SERVICE);  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03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04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NetworkInfo[] info = check.getAllNetworkInfo</a:t>
                      </a:r>
                      <a:r>
                        <a:rPr lang="id-ID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();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//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informasi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jaringan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05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06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>
                          <a:solidFill>
                            <a:srgbClr val="000000"/>
                          </a:solidFill>
                          <a:latin typeface="Calibri"/>
                        </a:rPr>
                        <a:t>for (int i = 0; i&lt;info.length; i++){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07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   if (info[i].getState() == NetworkInfo.State.CONNECTED</a:t>
                      </a:r>
                      <a:r>
                        <a:rPr lang="id-ID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){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//status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jaringan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08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>
                          <a:solidFill>
                            <a:srgbClr val="000000"/>
                          </a:solidFill>
                          <a:latin typeface="Calibri"/>
                        </a:rPr>
                        <a:t>      Toast.makeText(context, "Internet is connected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09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>
                          <a:solidFill>
                            <a:srgbClr val="000000"/>
                          </a:solidFill>
                          <a:latin typeface="Calibri"/>
                        </a:rPr>
                        <a:t>      Toast.LENGTH_SHORT).show();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>
                          <a:solidFill>
                            <a:srgbClr val="000000"/>
                          </a:solidFill>
                          <a:latin typeface="Calibri"/>
                        </a:rPr>
                        <a:t>   }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Consolas"/>
                          <a:ea typeface="Calibri"/>
                          <a:cs typeface="Times New Roman"/>
                        </a:rPr>
                        <a:t>}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8547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Status </a:t>
            </a:r>
            <a:r>
              <a:rPr lang="en-US" sz="3000" b="1" dirty="0" err="1" smtClean="0"/>
              <a:t>koneksi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Beberapa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keluaran</a:t>
            </a:r>
            <a:r>
              <a:rPr lang="en-US" sz="2000" dirty="0" smtClean="0"/>
              <a:t> method </a:t>
            </a:r>
            <a:r>
              <a:rPr lang="en-US" sz="2000" dirty="0" err="1" smtClean="0"/>
              <a:t>getState</a:t>
            </a:r>
            <a:r>
              <a:rPr lang="en-US" sz="2000" dirty="0" smtClean="0"/>
              <a:t>()</a:t>
            </a:r>
            <a:endParaRPr lang="en-US" sz="20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1447800"/>
          <a:ext cx="6096000" cy="2194560"/>
        </p:xfrm>
        <a:graphic>
          <a:graphicData uri="http://schemas.openxmlformats.org/drawingml/2006/table">
            <a:tbl>
              <a:tblPr/>
              <a:tblGrid>
                <a:gridCol w="8382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id-ID"/>
                        <a:t>Sr.No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/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/>
                        <a:t>Connecting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/>
                        <a:t>Disconnected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/>
                        <a:t>Disconnecting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/>
                        <a:t>Suspended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Unknown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4603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Melakukan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operasi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jaringan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mengecek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</a:t>
            </a:r>
            <a:r>
              <a:rPr lang="en-US" sz="2000" dirty="0" err="1" smtClean="0"/>
              <a:t>terhubung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internet,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,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mendapatkan</a:t>
            </a:r>
            <a:r>
              <a:rPr lang="en-US" sz="2000" dirty="0" smtClean="0"/>
              <a:t> </a:t>
            </a:r>
            <a:r>
              <a:rPr lang="en-US" sz="2000" dirty="0" err="1" smtClean="0"/>
              <a:t>kode</a:t>
            </a:r>
            <a:r>
              <a:rPr lang="en-US" sz="2000" dirty="0" smtClean="0"/>
              <a:t> html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url</a:t>
            </a:r>
            <a:endParaRPr lang="en-US" sz="2000" dirty="0" smtClean="0"/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smtClean="0"/>
              <a:t>Android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HttpURLConnection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URL 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menghandel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, </a:t>
            </a:r>
            <a:r>
              <a:rPr lang="en-US" sz="2000" dirty="0" err="1" smtClean="0"/>
              <a:t>sintaknya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2362200"/>
          <a:ext cx="7924800" cy="3867912"/>
        </p:xfrm>
        <a:graphic>
          <a:graphicData uri="http://schemas.openxmlformats.org/drawingml/2006/table">
            <a:tbl>
              <a:tblPr/>
              <a:tblGrid>
                <a:gridCol w="445860"/>
                <a:gridCol w="7478940"/>
              </a:tblGrid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01</a:t>
                      </a:r>
                      <a:endParaRPr lang="id-ID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String link = "http://www.google.com</a:t>
                      </a:r>
                      <a:r>
                        <a:rPr lang="id-ID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";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02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URL url = new URL(link);  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//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objek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URL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03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 b="0">
                        <a:solidFill>
                          <a:srgbClr val="000000"/>
                        </a:solidFill>
                        <a:latin typeface="Consolas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04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HttpURLConnection conn = (HttpURLConnection) url.openConnection</a:t>
                      </a:r>
                      <a:r>
                        <a:rPr lang="id-ID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();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//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objek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utk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koneksi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http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dengan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masukan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alamat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url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05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conn.connect();		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//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koneksi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http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06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b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07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InputStream is = conn.getInputStream</a:t>
                      </a:r>
                      <a:r>
                        <a:rPr lang="id-ID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();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//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mengdapatkan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respon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dari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koneksi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berupa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stream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08</a:t>
                      </a:r>
                      <a:endParaRPr lang="id-ID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BufferedReader reader =new BufferedReader(new InputStreamReader(is, "UTF-8</a:t>
                      </a:r>
                      <a:r>
                        <a:rPr lang="id-ID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"));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//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membaca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data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09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>
                          <a:solidFill>
                            <a:srgbClr val="000000"/>
                          </a:solidFill>
                          <a:latin typeface="Calibri"/>
                        </a:rPr>
                        <a:t>String webPage = "",data="";</a:t>
                      </a:r>
                      <a:endParaRPr lang="id-ID" sz="1600" b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600" b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while ((data = reader.readLine()) != null</a:t>
                      </a:r>
                      <a:r>
                        <a:rPr lang="id-ID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){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//</a:t>
                      </a:r>
                      <a:r>
                        <a:rPr lang="en-US" sz="1600" b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mendapatkan</a:t>
                      </a:r>
                      <a:r>
                        <a:rPr lang="en-US" sz="1600" b="0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data </a:t>
                      </a:r>
                      <a:r>
                        <a:rPr lang="en-US" sz="1600" b="0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perbaris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d-ID" sz="16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   webPage += data + "\n";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1696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id-ID" sz="16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600" b="0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id-ID" sz="1600" b="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66401" marR="66401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5421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Method </a:t>
            </a:r>
            <a:r>
              <a:rPr lang="en-US" sz="3000" b="1" dirty="0" err="1" smtClean="0"/>
              <a:t>dari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HttpURLConnection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066800"/>
          <a:ext cx="8229600" cy="5201916"/>
        </p:xfrm>
        <a:graphic>
          <a:graphicData uri="http://schemas.openxmlformats.org/drawingml/2006/table">
            <a:tbl>
              <a:tblPr/>
              <a:tblGrid>
                <a:gridCol w="788786"/>
                <a:gridCol w="7440814"/>
              </a:tblGrid>
              <a:tr h="216747">
                <a:tc>
                  <a:txBody>
                    <a:bodyPr/>
                    <a:lstStyle/>
                    <a:p>
                      <a:r>
                        <a:rPr lang="id-ID" sz="2000" dirty="0" smtClean="0"/>
                        <a:t>No</a:t>
                      </a:r>
                      <a:endParaRPr lang="id-ID" sz="2000" dirty="0"/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2000"/>
                        <a:t>Method &amp; description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427">
                <a:tc>
                  <a:txBody>
                    <a:bodyPr/>
                    <a:lstStyle/>
                    <a:p>
                      <a:r>
                        <a:rPr lang="id-ID" sz="2000"/>
                        <a:t>1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disconnect</a:t>
                      </a:r>
                      <a:r>
                        <a:rPr lang="en-US" sz="2000" b="1" dirty="0" smtClean="0"/>
                        <a:t>()</a:t>
                      </a:r>
                    </a:p>
                    <a:p>
                      <a:r>
                        <a:rPr lang="en-US" sz="2000" dirty="0" smtClean="0"/>
                        <a:t>This </a:t>
                      </a:r>
                      <a:r>
                        <a:rPr lang="en-US" sz="2000" dirty="0"/>
                        <a:t>method releases this connection so that its resources may be either reused or closed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987">
                <a:tc>
                  <a:txBody>
                    <a:bodyPr/>
                    <a:lstStyle/>
                    <a:p>
                      <a:r>
                        <a:rPr lang="id-ID" sz="2000"/>
                        <a:t>2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getRequestMethod</a:t>
                      </a:r>
                      <a:r>
                        <a:rPr lang="en-US" sz="2000" b="1" dirty="0" smtClean="0"/>
                        <a:t>()</a:t>
                      </a:r>
                    </a:p>
                    <a:p>
                      <a:r>
                        <a:rPr lang="en-US" sz="2000" dirty="0" smtClean="0"/>
                        <a:t>This </a:t>
                      </a:r>
                      <a:r>
                        <a:rPr lang="en-US" sz="2000" dirty="0"/>
                        <a:t>method returns the request method which will be used to make the request to the remote HTTP server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427">
                <a:tc>
                  <a:txBody>
                    <a:bodyPr/>
                    <a:lstStyle/>
                    <a:p>
                      <a:r>
                        <a:rPr lang="id-ID" sz="2000" dirty="0"/>
                        <a:t>3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getResponseCode</a:t>
                      </a:r>
                      <a:r>
                        <a:rPr lang="en-US" sz="2000" b="1" dirty="0" smtClean="0"/>
                        <a:t>()</a:t>
                      </a:r>
                    </a:p>
                    <a:p>
                      <a:r>
                        <a:rPr lang="en-US" sz="2000" dirty="0" smtClean="0"/>
                        <a:t>This </a:t>
                      </a:r>
                      <a:r>
                        <a:rPr lang="en-US" sz="2000" dirty="0"/>
                        <a:t>method returns response code returned by the remote HTTP server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987">
                <a:tc>
                  <a:txBody>
                    <a:bodyPr/>
                    <a:lstStyle/>
                    <a:p>
                      <a:r>
                        <a:rPr lang="id-ID" sz="2000"/>
                        <a:t>4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setRequestMethod</a:t>
                      </a:r>
                      <a:r>
                        <a:rPr lang="en-US" sz="2000" b="1" dirty="0"/>
                        <a:t>(String method</a:t>
                      </a:r>
                      <a:r>
                        <a:rPr lang="en-US" sz="2000" b="1" dirty="0" smtClean="0"/>
                        <a:t>)</a:t>
                      </a:r>
                    </a:p>
                    <a:p>
                      <a:r>
                        <a:rPr lang="en-US" sz="2000" dirty="0" smtClean="0"/>
                        <a:t>This </a:t>
                      </a:r>
                      <a:r>
                        <a:rPr lang="en-US" sz="2000" dirty="0"/>
                        <a:t>method Sets the request command which will be sent to the remote HTTP server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4427">
                <a:tc>
                  <a:txBody>
                    <a:bodyPr/>
                    <a:lstStyle/>
                    <a:p>
                      <a:r>
                        <a:rPr lang="id-ID" sz="2000"/>
                        <a:t>5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usingProxy</a:t>
                      </a:r>
                      <a:r>
                        <a:rPr lang="en-US" sz="2000" b="1" dirty="0" smtClean="0"/>
                        <a:t>()</a:t>
                      </a:r>
                    </a:p>
                    <a:p>
                      <a:r>
                        <a:rPr lang="en-US" sz="2000" dirty="0" smtClean="0"/>
                        <a:t>This </a:t>
                      </a:r>
                      <a:r>
                        <a:rPr lang="en-US" sz="2000" dirty="0"/>
                        <a:t>method returns whether this connection uses a proxy server or not</a:t>
                      </a:r>
                    </a:p>
                  </a:txBody>
                  <a:tcPr marL="54187" marR="54187" marT="27093" marB="270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8040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smtClean="0"/>
              <a:t>AsyncTask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762000"/>
            <a:ext cx="85344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menyebabkan</a:t>
            </a:r>
            <a:r>
              <a:rPr lang="en-US" sz="2000" dirty="0" smtClean="0"/>
              <a:t> delay yang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diprediksi</a:t>
            </a:r>
            <a:r>
              <a:rPr lang="en-US" sz="2000" dirty="0" smtClean="0"/>
              <a:t>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mencegah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menyebabkan</a:t>
            </a:r>
            <a:r>
              <a:rPr lang="en-US" sz="2000" dirty="0" smtClean="0"/>
              <a:t> </a:t>
            </a:r>
            <a:r>
              <a:rPr lang="en-US" sz="2000" dirty="0" err="1" smtClean="0"/>
              <a:t>disain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buruk</a:t>
            </a:r>
            <a:r>
              <a:rPr lang="en-US" sz="2000" dirty="0" smtClean="0"/>
              <a:t>, </a:t>
            </a:r>
            <a:r>
              <a:rPr lang="en-US" sz="2000" dirty="0" err="1" smtClean="0"/>
              <a:t>sebaiknya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 </a:t>
            </a:r>
            <a:r>
              <a:rPr lang="en-US" sz="2000" dirty="0" err="1" smtClean="0"/>
              <a:t>diletakkan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thread yang </a:t>
            </a:r>
            <a:r>
              <a:rPr lang="en-US" sz="2000" dirty="0" err="1" smtClean="0"/>
              <a:t>terpisah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UI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AsynTask</a:t>
            </a:r>
            <a:r>
              <a:rPr lang="en-US" sz="2000" dirty="0" smtClean="0"/>
              <a:t> </a:t>
            </a:r>
            <a:r>
              <a:rPr lang="en-US" sz="2000" dirty="0" err="1" smtClean="0"/>
              <a:t>menyediakan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r>
              <a:rPr lang="en-US" sz="2000" dirty="0" smtClean="0"/>
              <a:t> 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task </a:t>
            </a:r>
            <a:r>
              <a:rPr lang="en-US" sz="2000" dirty="0" err="1" smtClean="0"/>
              <a:t>baru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terpisah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thread UI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Caranya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diturunkan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AsynTask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meng</a:t>
            </a:r>
            <a:r>
              <a:rPr lang="en-US" sz="2000" dirty="0" smtClean="0"/>
              <a:t>-override method :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doInBackground</a:t>
            </a:r>
            <a:r>
              <a:rPr lang="en-US" sz="2000" dirty="0" smtClean="0"/>
              <a:t>() -&gt;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operasi</a:t>
            </a:r>
            <a:r>
              <a:rPr lang="en-US" sz="2000" dirty="0" smtClean="0"/>
              <a:t> yang lama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unduh</a:t>
            </a:r>
            <a:r>
              <a:rPr lang="en-US" sz="2000" dirty="0" smtClean="0"/>
              <a:t> file video </a:t>
            </a:r>
            <a:r>
              <a:rPr lang="en-US" sz="2000" dirty="0" err="1" smtClean="0"/>
              <a:t>atau</a:t>
            </a:r>
            <a:r>
              <a:rPr lang="en-US" sz="2000" dirty="0" smtClean="0"/>
              <a:t> file </a:t>
            </a:r>
            <a:r>
              <a:rPr lang="en-US" sz="2000" dirty="0" err="1" smtClean="0"/>
              <a:t>berukuran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endParaRPr lang="en-US" sz="20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onPostExecute</a:t>
            </a:r>
            <a:r>
              <a:rPr lang="en-US" sz="2000" dirty="0" smtClean="0"/>
              <a:t>().  -&gt;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dipanggil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doInBackground</a:t>
            </a:r>
            <a:r>
              <a:rPr lang="en-US" sz="2000" dirty="0" smtClean="0"/>
              <a:t>() </a:t>
            </a:r>
            <a:r>
              <a:rPr lang="en-US" sz="2000" dirty="0" err="1" smtClean="0"/>
              <a:t>selesai</a:t>
            </a:r>
            <a:endParaRPr lang="en-US" sz="2000" dirty="0" smtClean="0"/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onPreExecute</a:t>
            </a:r>
            <a:r>
              <a:rPr lang="en-US" sz="2000" dirty="0" smtClean="0"/>
              <a:t>() -&gt;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dipanggil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doInBackground</a:t>
            </a:r>
            <a:r>
              <a:rPr lang="en-US" sz="2000" dirty="0" smtClean="0"/>
              <a:t>()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000" dirty="0" err="1" smtClean="0"/>
              <a:t>onProgressUpdate</a:t>
            </a:r>
            <a:r>
              <a:rPr lang="en-US" sz="2000" dirty="0" smtClean="0"/>
              <a:t>() -&gt; 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publishProgress</a:t>
            </a:r>
            <a:r>
              <a:rPr lang="en-US" sz="2000" dirty="0" smtClean="0"/>
              <a:t> </a:t>
            </a:r>
            <a:r>
              <a:rPr lang="en-US" sz="2000" dirty="0" err="1" smtClean="0"/>
              <a:t>setiapkali</a:t>
            </a:r>
            <a:r>
              <a:rPr lang="en-US" sz="2000" dirty="0" smtClean="0"/>
              <a:t> </a:t>
            </a:r>
            <a:r>
              <a:rPr lang="en-US" sz="2000" dirty="0" err="1" smtClean="0"/>
              <a:t>doInBackground</a:t>
            </a:r>
            <a:r>
              <a:rPr lang="en-US" sz="2000" dirty="0" smtClean="0"/>
              <a:t>() </a:t>
            </a:r>
            <a:r>
              <a:rPr lang="en-US" sz="2000" dirty="0" err="1" smtClean="0"/>
              <a:t>dipanggil</a:t>
            </a:r>
            <a:endParaRPr lang="en-US" sz="2000" dirty="0" smtClean="0"/>
          </a:p>
          <a:p>
            <a:pPr marL="457200" indent="-457200">
              <a:spcAft>
                <a:spcPts val="1200"/>
              </a:spcAft>
            </a:pPr>
            <a:endParaRPr lang="en-US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79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AsynTask</a:t>
            </a:r>
            <a:r>
              <a:rPr lang="en-US" sz="3000" b="1" dirty="0" smtClean="0"/>
              <a:t> 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825754"/>
          <a:ext cx="8610600" cy="4355846"/>
        </p:xfrm>
        <a:graphic>
          <a:graphicData uri="http://schemas.openxmlformats.org/drawingml/2006/table">
            <a:tbl>
              <a:tblPr/>
              <a:tblGrid>
                <a:gridCol w="228600"/>
                <a:gridCol w="8382000"/>
              </a:tblGrid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01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008000"/>
                          </a:solidFill>
                          <a:latin typeface="Consolas"/>
                        </a:rPr>
                        <a:t>public</a:t>
                      </a:r>
                      <a:r>
                        <a:rPr lang="id-ID" sz="1200" b="1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008000"/>
                          </a:solidFill>
                          <a:latin typeface="Consolas"/>
                        </a:rPr>
                        <a:t>class</a:t>
                      </a:r>
                      <a:r>
                        <a:rPr lang="id-ID" sz="1200" b="1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B00060"/>
                          </a:solidFill>
                          <a:latin typeface="Consolas"/>
                        </a:rPr>
                        <a:t>MainActivity</a:t>
                      </a:r>
                      <a:r>
                        <a:rPr lang="id-ID" sz="1200" b="1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008000"/>
                          </a:solidFill>
                          <a:latin typeface="Consolas"/>
                        </a:rPr>
                        <a:t>extends</a:t>
                      </a:r>
                      <a:r>
                        <a:rPr lang="id-ID" sz="1200" b="1" dirty="0">
                          <a:solidFill>
                            <a:srgbClr val="365F91"/>
                          </a:solidFill>
                          <a:latin typeface="Consolas"/>
                        </a:rPr>
                        <a:t> Activity </a:t>
                      </a:r>
                      <a:r>
                        <a:rPr lang="id-ID" sz="1200" b="1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02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private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Button button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03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private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EditText time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04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private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TextView finalResult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05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200">
                        <a:solidFill>
                          <a:srgbClr val="365F91"/>
                        </a:solidFill>
                        <a:latin typeface="Consolas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06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505050"/>
                          </a:solidFill>
                          <a:latin typeface="Consolas"/>
                        </a:rPr>
                        <a:t>@Override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07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protected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303090"/>
                          </a:solidFill>
                          <a:latin typeface="Consolas"/>
                        </a:rPr>
                        <a:t>void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0060B0"/>
                          </a:solidFill>
                          <a:latin typeface="Consolas"/>
                        </a:rPr>
                        <a:t>onCreate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Bundle savedInstanceState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08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super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onCreate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savedInstanceState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09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setContentView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R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layout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activity_main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time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EditText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findViewById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R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id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et_time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button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Button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findViewById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R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id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btn_do_it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finalResult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TextView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findViewById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R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id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tv_result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button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setOnClickListener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new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View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OnClickListener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()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 </a:t>
                      </a:r>
                      <a:r>
                        <a:rPr lang="id-ID" sz="1200" b="1">
                          <a:solidFill>
                            <a:srgbClr val="505050"/>
                          </a:solidFill>
                          <a:latin typeface="Consolas"/>
                        </a:rPr>
                        <a:t>@Override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 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public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303090"/>
                          </a:solidFill>
                          <a:latin typeface="Consolas"/>
                        </a:rPr>
                        <a:t>void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0060B0"/>
                          </a:solidFill>
                          <a:latin typeface="Consolas"/>
                        </a:rPr>
                        <a:t>onClick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View v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16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  AsyncTaskRunner runner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new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AsyncTaskRunner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();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17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  String sleepTime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time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getText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().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toString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();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18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  runner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>
                          <a:solidFill>
                            <a:srgbClr val="0000C0"/>
                          </a:solidFill>
                          <a:latin typeface="Consolas"/>
                        </a:rPr>
                        <a:t>execute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sleepTime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});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21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22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200" dirty="0">
                        <a:solidFill>
                          <a:srgbClr val="365F91"/>
                        </a:solidFill>
                        <a:latin typeface="Consolas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079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AsynTask</a:t>
            </a:r>
            <a:r>
              <a:rPr lang="en-US" sz="3000" b="1" dirty="0" smtClean="0"/>
              <a:t> : </a:t>
            </a:r>
            <a:r>
              <a:rPr lang="en-US" sz="3000" b="1" dirty="0" err="1" smtClean="0"/>
              <a:t>Contoh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Mobile Computing II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010412"/>
          <a:ext cx="8610600" cy="4837176"/>
        </p:xfrm>
        <a:graphic>
          <a:graphicData uri="http://schemas.openxmlformats.org/drawingml/2006/table">
            <a:tbl>
              <a:tblPr/>
              <a:tblGrid>
                <a:gridCol w="304800"/>
                <a:gridCol w="8305800"/>
              </a:tblGrid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private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class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B00060"/>
                          </a:solidFill>
                          <a:latin typeface="Consolas"/>
                        </a:rPr>
                        <a:t>AsyncTaskRunner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extends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AsyncTask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&lt;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String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,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String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,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String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&gt;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24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200">
                        <a:solidFill>
                          <a:srgbClr val="365F91"/>
                        </a:solidFill>
                        <a:latin typeface="Consolas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>
                          <a:solidFill>
                            <a:srgbClr val="008000"/>
                          </a:solidFill>
                          <a:latin typeface="Consolas"/>
                        </a:rPr>
                        <a:t>private</a:t>
                      </a:r>
                      <a:r>
                        <a:rPr lang="id-ID" sz="1200">
                          <a:solidFill>
                            <a:srgbClr val="365F91"/>
                          </a:solidFill>
                          <a:latin typeface="Consolas"/>
                        </a:rPr>
                        <a:t> String resp</a:t>
                      </a:r>
                      <a:r>
                        <a:rPr lang="id-ID" sz="1200">
                          <a:solidFill>
                            <a:srgbClr val="303030"/>
                          </a:solidFill>
                          <a:latin typeface="Consolas"/>
                        </a:rPr>
                        <a:t>;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200" dirty="0">
                        <a:solidFill>
                          <a:srgbClr val="365F91"/>
                        </a:solidFill>
                        <a:latin typeface="Consolas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27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 dirty="0">
                          <a:solidFill>
                            <a:srgbClr val="505050"/>
                          </a:solidFill>
                          <a:latin typeface="Consolas"/>
                        </a:rPr>
                        <a:t>@Override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28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protected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String </a:t>
                      </a:r>
                      <a:r>
                        <a:rPr lang="id-ID" sz="1200" b="1" dirty="0">
                          <a:solidFill>
                            <a:srgbClr val="0060B0"/>
                          </a:solidFill>
                          <a:latin typeface="Consolas"/>
                        </a:rPr>
                        <a:t>doInBackground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String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...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params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publishProgress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"Sleeping..."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// Calls onProgressUpdate()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try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31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// Do your long operations here and return the result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32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</a:t>
                      </a:r>
                      <a:r>
                        <a:rPr lang="id-ID" sz="1200" b="1" dirty="0">
                          <a:solidFill>
                            <a:srgbClr val="303090"/>
                          </a:solidFill>
                          <a:latin typeface="Consolas"/>
                        </a:rPr>
                        <a:t>int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time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Integer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parseInt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params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[</a:t>
                      </a:r>
                      <a:r>
                        <a:rPr lang="id-ID" sz="1200" b="1" dirty="0">
                          <a:solidFill>
                            <a:srgbClr val="0000D0"/>
                          </a:solidFill>
                          <a:latin typeface="Consolas"/>
                        </a:rPr>
                        <a:t>0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]);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33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// Sleeping for given time period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Thread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sleep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time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35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resp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"Slept for "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+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time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+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" milliseconds"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catch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InterruptedException 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printStackTrace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();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38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resp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getMessage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();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39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catch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Exception 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)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{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printStackTrace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();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41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 resp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=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.</a:t>
                      </a:r>
                      <a:r>
                        <a:rPr lang="id-ID" sz="1200" dirty="0">
                          <a:solidFill>
                            <a:srgbClr val="0000C0"/>
                          </a:solidFill>
                          <a:latin typeface="Consolas"/>
                        </a:rPr>
                        <a:t>getMessage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();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42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43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 </a:t>
                      </a:r>
                      <a:r>
                        <a:rPr lang="id-ID" sz="1200" b="1" dirty="0">
                          <a:solidFill>
                            <a:srgbClr val="008000"/>
                          </a:solidFill>
                          <a:latin typeface="Consolas"/>
                        </a:rPr>
                        <a:t>return</a:t>
                      </a:r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resp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;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44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1200" dirty="0">
                          <a:solidFill>
                            <a:srgbClr val="365F91"/>
                          </a:solidFill>
                          <a:latin typeface="Consolas"/>
                        </a:rPr>
                        <a:t>  </a:t>
                      </a:r>
                      <a:r>
                        <a:rPr lang="id-ID" sz="1200" dirty="0">
                          <a:solidFill>
                            <a:srgbClr val="303030"/>
                          </a:solidFill>
                          <a:latin typeface="Consolas"/>
                        </a:rPr>
                        <a:t>}</a:t>
                      </a:r>
                      <a:endParaRPr lang="id-ID" sz="1200" dirty="0">
                        <a:solidFill>
                          <a:srgbClr val="365F91"/>
                        </a:solidFill>
                        <a:latin typeface="Calibri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D3DFEE"/>
                    </a:solidFill>
                  </a:tcPr>
                </a:tc>
              </a:tr>
              <a:tr h="6662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365F9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id-ID" sz="1200">
                        <a:solidFill>
                          <a:srgbClr val="365F9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id-ID" sz="1200" dirty="0">
                        <a:solidFill>
                          <a:srgbClr val="365F91"/>
                        </a:solidFill>
                        <a:latin typeface="Consolas"/>
                      </a:endParaRPr>
                    </a:p>
                  </a:txBody>
                  <a:tcPr marL="26070" marR="2607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968</Words>
  <Application>Microsoft Office PowerPoint</Application>
  <PresentationFormat>On-screen Show (4:3)</PresentationFormat>
  <Paragraphs>260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112</cp:revision>
  <dcterms:created xsi:type="dcterms:W3CDTF">2006-08-16T00:00:00Z</dcterms:created>
  <dcterms:modified xsi:type="dcterms:W3CDTF">2015-11-10T09:30:01Z</dcterms:modified>
</cp:coreProperties>
</file>