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73" r:id="rId3"/>
    <p:sldId id="292" r:id="rId4"/>
    <p:sldId id="293" r:id="rId5"/>
    <p:sldId id="296" r:id="rId6"/>
    <p:sldId id="297" r:id="rId7"/>
    <p:sldId id="298" r:id="rId8"/>
    <p:sldId id="299" r:id="rId9"/>
    <p:sldId id="294" r:id="rId10"/>
    <p:sldId id="29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5" autoAdjust="0"/>
    <p:restoredTop sz="94660"/>
  </p:normalViewPr>
  <p:slideViewPr>
    <p:cSldViewPr>
      <p:cViewPr varScale="1">
        <p:scale>
          <a:sx n="75" d="100"/>
          <a:sy n="75" d="100"/>
        </p:scale>
        <p:origin x="-1152" y="-96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-2292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crockford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ecma-international.org/publications/files/ecma-st/ECMA-262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ssociative_arra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46" y="1752600"/>
            <a:ext cx="87379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II (TSI354)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V :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Database </a:t>
            </a:r>
            <a:r>
              <a:rPr lang="en-US" sz="3200" b="1" dirty="0" err="1" smtClean="0">
                <a:solidFill>
                  <a:srgbClr val="FFFF00"/>
                </a:solidFill>
              </a:rPr>
              <a:t>Lanjut</a:t>
            </a:r>
            <a:r>
              <a:rPr lang="en-US" sz="3200" b="1" dirty="0" smtClean="0">
                <a:solidFill>
                  <a:srgbClr val="FFFF00"/>
                </a:solidFill>
              </a:rPr>
              <a:t>&gt; </a:t>
            </a:r>
            <a:r>
              <a:rPr lang="en-US" sz="3200" b="1" dirty="0" err="1" smtClean="0">
                <a:solidFill>
                  <a:srgbClr val="FFFF00"/>
                </a:solidFill>
              </a:rPr>
              <a:t>koneksi</a:t>
            </a:r>
            <a:r>
              <a:rPr lang="en-US" sz="3200" b="1" dirty="0" smtClean="0">
                <a:solidFill>
                  <a:srgbClr val="FFFF00"/>
                </a:solidFill>
              </a:rPr>
              <a:t> Database Server &amp; JSON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4456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Padanan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dalam</a:t>
            </a:r>
            <a:r>
              <a:rPr lang="en-US" sz="3000" b="1" dirty="0" smtClean="0"/>
              <a:t> XML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066800"/>
          <a:ext cx="8229600" cy="4632960"/>
        </p:xfrm>
        <a:graphic>
          <a:graphicData uri="http://schemas.openxmlformats.org/drawingml/2006/table">
            <a:tbl>
              <a:tblPr/>
              <a:tblGrid>
                <a:gridCol w="463008"/>
                <a:gridCol w="7766592"/>
              </a:tblGrid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01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1">
                          <a:solidFill>
                            <a:srgbClr val="000000"/>
                          </a:solidFill>
                          <a:latin typeface="Calibri"/>
                        </a:rPr>
                        <a:t>&lt;!DOCTYPE glossary PUBLIC "-//OASIS//DTD DocBook V3.1//EN"&gt;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02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 &lt;glossary&gt;&lt;title&gt;example glossary&lt;/title&gt;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03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  &lt;GlossDiv&gt;&lt;title&gt;S&lt;/title&gt;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04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   &lt;GlossList&gt;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05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    &lt;GlossEntry ID="SGML" SortAs="SGML"&gt;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06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     &lt;GlossTerm&gt;Standard Generalized Markup Language&lt;/GlossTerm&gt;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07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     &lt;Acronym&gt;SGML&lt;/Acronym&gt;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08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     &lt;Abbrev&gt;ISO 8879:1986&lt;/Abbrev&gt;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09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     &lt;GlossDef&gt;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      &lt;para&gt;A meta-markup language, used to create markup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languages such as DocBook.&lt;/para&gt;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      &lt;GlossSeeAlso OtherTerm="GML"&gt;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      &lt;GlossSeeAlso OtherTerm="XML"&gt;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     &lt;/GlossDef&gt;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     &lt;GlossSee OtherTerm="markup"&gt;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    &lt;/GlossEntry&gt;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   &lt;/GlossList&gt;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>
                          <a:solidFill>
                            <a:srgbClr val="000000"/>
                          </a:solidFill>
                          <a:latin typeface="Calibri"/>
                        </a:rPr>
                        <a:t>  &lt;/GlossDiv&gt;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dirty="0">
                          <a:solidFill>
                            <a:srgbClr val="000000"/>
                          </a:solidFill>
                          <a:latin typeface="Calibri"/>
                        </a:rPr>
                        <a:t> &lt;/glossary&gt;</a:t>
                      </a:r>
                      <a:endParaRPr lang="id-ID" sz="16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6858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Layout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Lanjut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Pemrograman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Layout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Dinamis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Aturan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layout UI Android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Material Design</a:t>
            </a:r>
          </a:p>
          <a:p>
            <a:pPr marL="457200" indent="-457200">
              <a:buFontTx/>
              <a:buAutoNum type="arabicPeriod"/>
            </a:pPr>
            <a:r>
              <a:rPr lang="id-ID" sz="2000" dirty="0" smtClean="0"/>
              <a:t>Aplikasi Database </a:t>
            </a:r>
            <a:r>
              <a:rPr lang="en-US" sz="2000" dirty="0" err="1" smtClean="0"/>
              <a:t>Lanjut</a:t>
            </a:r>
            <a:r>
              <a:rPr lang="id-ID" sz="2000" dirty="0" smtClean="0"/>
              <a:t> </a:t>
            </a:r>
            <a:endParaRPr lang="en-US" sz="2000" dirty="0" smtClean="0"/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Database Server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/>
              <a:t>Web-service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JSON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Game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Import Game Engine Library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Pemrograman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dengan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game engine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Pemrograman  untuk  akses hardware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Akselerometer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Kompas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GPS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Telepon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Bluetooth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Wifi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Kamera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Pemrograman SMS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mobile tingkat lanjut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JSON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914400"/>
            <a:ext cx="8610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itchFamily="2" charset="2"/>
              <a:buChar char="ü"/>
            </a:pPr>
            <a:r>
              <a:rPr lang="id-ID" sz="2400" b="1" dirty="0" smtClean="0"/>
              <a:t>JSON</a:t>
            </a:r>
            <a:r>
              <a:rPr lang="id-ID" sz="2400" dirty="0" smtClean="0"/>
              <a:t> (</a:t>
            </a:r>
            <a:r>
              <a:rPr lang="id-ID" sz="2400" i="1" dirty="0" smtClean="0"/>
              <a:t>JavaScript Object Notation</a:t>
            </a:r>
            <a:r>
              <a:rPr lang="id-ID" sz="2400" dirty="0" smtClean="0"/>
              <a:t>) adalah format pertukaran data yang ringan, mudah dibaca dan ditulis oleh manusia, serta mudah diterjemahkan dan dibuat (</a:t>
            </a:r>
            <a:r>
              <a:rPr lang="id-ID" sz="2400" i="1" dirty="0" smtClean="0"/>
              <a:t>generate</a:t>
            </a:r>
            <a:r>
              <a:rPr lang="id-ID" sz="2400" dirty="0" smtClean="0"/>
              <a:t>) oleh komputer. Format ini dibuat berdasarkan bagian dari </a:t>
            </a:r>
            <a:r>
              <a:rPr lang="id-ID" sz="2400" dirty="0" smtClean="0">
                <a:hlinkClick r:id="rId3"/>
              </a:rPr>
              <a:t>Bahasa Pemprograman JavaScript</a:t>
            </a:r>
            <a:r>
              <a:rPr lang="id-ID" sz="2400" dirty="0" smtClean="0"/>
              <a:t>, </a:t>
            </a:r>
            <a:r>
              <a:rPr lang="id-ID" sz="2400" dirty="0" smtClean="0">
                <a:hlinkClick r:id="rId4"/>
              </a:rPr>
              <a:t>Standar ECMA-262 Edisi ke-3 - Desember 1999</a:t>
            </a:r>
            <a:r>
              <a:rPr lang="id-ID" sz="2400" dirty="0" smtClean="0"/>
              <a:t>. </a:t>
            </a:r>
            <a:endParaRPr lang="en-US" sz="2400" dirty="0" smtClean="0"/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ü"/>
            </a:pPr>
            <a:r>
              <a:rPr lang="id-ID" sz="2400" dirty="0" smtClean="0"/>
              <a:t>JSON merupakan format teks yang tidak bergantung pada bahasa pemprograman apapun karena menggunakan gaya bahasa yang umum digunakan oleh programmer keluarga C termasuk C, C++, C#, Java, JavaScript, Perl, Python dll. </a:t>
            </a:r>
            <a:endParaRPr lang="en-US" sz="2400" dirty="0" smtClean="0"/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ü"/>
            </a:pPr>
            <a:r>
              <a:rPr lang="id-ID" sz="2400" dirty="0" smtClean="0"/>
              <a:t>Oleh karena sifat-sifat tersebut, menjadikan JSON ideal sebagai bahasa pertukaran-data.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JSON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914400"/>
            <a:ext cx="86106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Aft>
                <a:spcPts val="1200"/>
              </a:spcAft>
            </a:pPr>
            <a:r>
              <a:rPr lang="id-ID" sz="2400" dirty="0" smtClean="0"/>
              <a:t>JSON terbuat dari dua struktur:</a:t>
            </a:r>
          </a:p>
          <a:p>
            <a:pPr marL="228600" indent="-228600">
              <a:spcAft>
                <a:spcPts val="1200"/>
              </a:spcAft>
              <a:buFont typeface="Wingdings" pitchFamily="2" charset="2"/>
              <a:buChar char="ü"/>
            </a:pPr>
            <a:r>
              <a:rPr lang="id-ID" sz="2400" dirty="0" smtClean="0"/>
              <a:t>Kumpulan pasangan nama/nilai. Pada beberapa bahasa, hal ini dinyatakan sebagai objek (</a:t>
            </a:r>
            <a:r>
              <a:rPr lang="id-ID" sz="2400" i="1" dirty="0" smtClean="0"/>
              <a:t>object</a:t>
            </a:r>
            <a:r>
              <a:rPr lang="id-ID" sz="2400" dirty="0" smtClean="0"/>
              <a:t>), rekaman (</a:t>
            </a:r>
            <a:r>
              <a:rPr lang="id-ID" sz="2400" i="1" dirty="0" smtClean="0"/>
              <a:t>record</a:t>
            </a:r>
            <a:r>
              <a:rPr lang="id-ID" sz="2400" dirty="0" smtClean="0"/>
              <a:t>), struktur (</a:t>
            </a:r>
            <a:r>
              <a:rPr lang="id-ID" sz="2400" i="1" dirty="0" smtClean="0"/>
              <a:t>struct</a:t>
            </a:r>
            <a:r>
              <a:rPr lang="id-ID" sz="2400" dirty="0" smtClean="0"/>
              <a:t>), kamus (</a:t>
            </a:r>
            <a:r>
              <a:rPr lang="id-ID" sz="2400" i="1" dirty="0" smtClean="0"/>
              <a:t>dictionary</a:t>
            </a:r>
            <a:r>
              <a:rPr lang="id-ID" sz="2400" dirty="0" smtClean="0"/>
              <a:t>), tabel hash (</a:t>
            </a:r>
            <a:r>
              <a:rPr lang="id-ID" sz="2400" i="1" dirty="0" smtClean="0"/>
              <a:t>hash table</a:t>
            </a:r>
            <a:r>
              <a:rPr lang="id-ID" sz="2400" dirty="0" smtClean="0"/>
              <a:t>), daftar berkunci (</a:t>
            </a:r>
            <a:r>
              <a:rPr lang="id-ID" sz="2400" i="1" dirty="0" smtClean="0"/>
              <a:t>keyed list</a:t>
            </a:r>
            <a:r>
              <a:rPr lang="id-ID" sz="2400" dirty="0" smtClean="0"/>
              <a:t>), atau </a:t>
            </a:r>
            <a:r>
              <a:rPr lang="id-ID" sz="2400" i="1" dirty="0" smtClean="0">
                <a:hlinkClick r:id="rId3"/>
              </a:rPr>
              <a:t>associative array</a:t>
            </a:r>
            <a:r>
              <a:rPr lang="id-ID" sz="2400" dirty="0" smtClean="0"/>
              <a:t>.</a:t>
            </a:r>
          </a:p>
          <a:p>
            <a:pPr marL="228600" indent="-228600">
              <a:spcAft>
                <a:spcPts val="1200"/>
              </a:spcAft>
              <a:buFont typeface="Wingdings" pitchFamily="2" charset="2"/>
              <a:buChar char="ü"/>
            </a:pPr>
            <a:r>
              <a:rPr lang="id-ID" sz="2400" dirty="0" smtClean="0"/>
              <a:t>Daftar nilai terurutkan (</a:t>
            </a:r>
            <a:r>
              <a:rPr lang="id-ID" sz="2400" i="1" dirty="0" smtClean="0"/>
              <a:t>an ordered list of values</a:t>
            </a:r>
            <a:r>
              <a:rPr lang="id-ID" sz="2400" dirty="0" smtClean="0"/>
              <a:t>). Pada kebanyakan bahasa, hal ini dinyatakan sebagai larik (</a:t>
            </a:r>
            <a:r>
              <a:rPr lang="id-ID" sz="2400" i="1" dirty="0" smtClean="0"/>
              <a:t>array</a:t>
            </a:r>
            <a:r>
              <a:rPr lang="id-ID" sz="2400" dirty="0" smtClean="0"/>
              <a:t>), vektor (</a:t>
            </a:r>
            <a:r>
              <a:rPr lang="id-ID" sz="2400" i="1" dirty="0" smtClean="0"/>
              <a:t>vector</a:t>
            </a:r>
            <a:r>
              <a:rPr lang="id-ID" sz="2400" dirty="0" smtClean="0"/>
              <a:t>), daftar (</a:t>
            </a:r>
            <a:r>
              <a:rPr lang="id-ID" sz="2400" i="1" dirty="0" smtClean="0"/>
              <a:t>list</a:t>
            </a:r>
            <a:r>
              <a:rPr lang="id-ID" sz="2400" dirty="0" smtClean="0"/>
              <a:t>), atau urutan (</a:t>
            </a:r>
            <a:r>
              <a:rPr lang="id-ID" sz="2400" i="1" dirty="0" smtClean="0"/>
              <a:t>sequence</a:t>
            </a:r>
            <a:r>
              <a:rPr lang="id-ID" sz="2400" dirty="0" smtClean="0"/>
              <a:t>). </a:t>
            </a:r>
          </a:p>
          <a:p>
            <a:pPr marL="228600" indent="-228600">
              <a:spcAft>
                <a:spcPts val="1200"/>
              </a:spcAft>
            </a:pPr>
            <a:endParaRPr lang="en-US" sz="24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1924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Bentuk</a:t>
            </a:r>
            <a:r>
              <a:rPr lang="en-US" sz="3000" b="1" dirty="0" smtClean="0"/>
              <a:t> data </a:t>
            </a:r>
            <a:r>
              <a:rPr lang="en-US" sz="3000" b="1" dirty="0" err="1" smtClean="0"/>
              <a:t>dalam</a:t>
            </a:r>
            <a:r>
              <a:rPr lang="en-US" sz="3000" b="1" dirty="0" smtClean="0"/>
              <a:t> JSON 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914400"/>
            <a:ext cx="861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JSON menggunakan bentuk sebagai berikut: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id-ID" sz="2400" b="1" dirty="0" smtClean="0"/>
              <a:t>Objek</a:t>
            </a:r>
            <a:r>
              <a:rPr lang="id-ID" sz="2400" dirty="0" smtClean="0"/>
              <a:t> adalah sepasang nama/nilai yang tidak terurutkan. Objek dimulai dengan { (kurung kurawal buka) dan diakhiri dengan } (kurung kurawal tutup). Setiap nama diikuti dengan : (titik dua) dan setiap pasangan nama/nilai dipisahkan oleh , (koma).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sz="2400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sz="2400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sz="2400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sz="24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id-ID" sz="2400" b="1" dirty="0" smtClean="0"/>
              <a:t>Larik</a:t>
            </a:r>
            <a:r>
              <a:rPr lang="en-US" sz="2400" b="1" dirty="0" smtClean="0"/>
              <a:t> (array)</a:t>
            </a:r>
            <a:r>
              <a:rPr lang="id-ID" sz="2400" dirty="0" smtClean="0"/>
              <a:t> adalah kumpulan nilai yang terurutkan. Larik dimulai dengan [ (kurung kotak buka) dan diakhiri dengan ] (kurung kotak tutup). Setiap nilai dipisahkan oleh , (koma).</a:t>
            </a:r>
          </a:p>
          <a:p>
            <a:pPr marL="228600" indent="-228600">
              <a:spcAft>
                <a:spcPts val="1200"/>
              </a:spcAft>
            </a:pPr>
            <a:endParaRPr lang="en-US" sz="2400" dirty="0" smtClean="0"/>
          </a:p>
        </p:txBody>
      </p:sp>
      <p:pic>
        <p:nvPicPr>
          <p:cNvPr id="26629" name="Picture 5" descr="http://www.json.org/objec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200400"/>
            <a:ext cx="5695950" cy="1076326"/>
          </a:xfrm>
          <a:prstGeom prst="rect">
            <a:avLst/>
          </a:prstGeom>
          <a:noFill/>
        </p:spPr>
      </p:pic>
      <p:pic>
        <p:nvPicPr>
          <p:cNvPr id="26631" name="Picture 7" descr="http://www.json.org/array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5410200"/>
            <a:ext cx="5695950" cy="1076326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1924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Bentuk</a:t>
            </a:r>
            <a:r>
              <a:rPr lang="en-US" sz="3000" b="1" dirty="0" smtClean="0"/>
              <a:t> data </a:t>
            </a:r>
            <a:r>
              <a:rPr lang="en-US" sz="3000" b="1" dirty="0" err="1" smtClean="0"/>
              <a:t>dalam</a:t>
            </a:r>
            <a:r>
              <a:rPr lang="en-US" sz="3000" b="1" dirty="0" smtClean="0"/>
              <a:t> JSON 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91440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id-ID" sz="2400" b="1" dirty="0" smtClean="0"/>
              <a:t>Nilai</a:t>
            </a:r>
            <a:r>
              <a:rPr lang="id-ID" sz="2400" dirty="0" smtClean="0"/>
              <a:t> (</a:t>
            </a:r>
            <a:r>
              <a:rPr lang="id-ID" sz="2400" i="1" dirty="0" smtClean="0"/>
              <a:t>value</a:t>
            </a:r>
            <a:r>
              <a:rPr lang="id-ID" sz="2400" dirty="0" smtClean="0"/>
              <a:t>) dapat berupa sebuah </a:t>
            </a:r>
            <a:r>
              <a:rPr lang="id-ID" sz="2400" b="1" dirty="0" smtClean="0"/>
              <a:t>string</a:t>
            </a:r>
            <a:r>
              <a:rPr lang="id-ID" sz="2400" dirty="0" smtClean="0"/>
              <a:t> dalam tanda kutip ganda, atau </a:t>
            </a:r>
            <a:r>
              <a:rPr lang="id-ID" sz="2400" i="1" dirty="0" smtClean="0"/>
              <a:t>angka</a:t>
            </a:r>
            <a:r>
              <a:rPr lang="id-ID" sz="2400" dirty="0" smtClean="0"/>
              <a:t>, atau true atau false atau null, atau sebuah </a:t>
            </a:r>
            <a:r>
              <a:rPr lang="id-ID" sz="2400" i="1" dirty="0" smtClean="0"/>
              <a:t>objek</a:t>
            </a:r>
            <a:r>
              <a:rPr lang="id-ID" sz="2400" dirty="0" smtClean="0"/>
              <a:t> atau sebuah </a:t>
            </a:r>
            <a:r>
              <a:rPr lang="id-ID" sz="2400" i="1" dirty="0" smtClean="0"/>
              <a:t>larik</a:t>
            </a:r>
            <a:r>
              <a:rPr lang="id-ID" sz="2400" dirty="0" smtClean="0"/>
              <a:t>. Struktur-struktur tersebut dapat disusun bertingkat.</a:t>
            </a:r>
            <a:endParaRPr lang="en-US" sz="2400" dirty="0" smtClean="0"/>
          </a:p>
        </p:txBody>
      </p:sp>
      <p:pic>
        <p:nvPicPr>
          <p:cNvPr id="29698" name="Picture 2" descr="http://www.json.org/valu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438400"/>
            <a:ext cx="5695950" cy="2647951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1924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Bentuk</a:t>
            </a:r>
            <a:r>
              <a:rPr lang="en-US" sz="3000" b="1" dirty="0" smtClean="0"/>
              <a:t> data </a:t>
            </a:r>
            <a:r>
              <a:rPr lang="en-US" sz="3000" b="1" dirty="0" err="1" smtClean="0"/>
              <a:t>dalam</a:t>
            </a:r>
            <a:r>
              <a:rPr lang="en-US" sz="3000" b="1" dirty="0" smtClean="0"/>
              <a:t> JSON 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096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id-ID" sz="2400" b="1" dirty="0" smtClean="0"/>
              <a:t>String</a:t>
            </a:r>
            <a:r>
              <a:rPr lang="id-ID" sz="2400" dirty="0" smtClean="0"/>
              <a:t> adalah kumpulan dari nol atau lebih karakter Unicode, yang dibungkus dengan tanda kutip ganda. Di dalam string dapat digunakan </a:t>
            </a:r>
            <a:r>
              <a:rPr lang="id-ID" sz="2400" i="1" dirty="0" smtClean="0"/>
              <a:t>backslash escapes</a:t>
            </a:r>
            <a:r>
              <a:rPr lang="id-ID" sz="2400" dirty="0" smtClean="0"/>
              <a:t> "\" untuk membentuk karakter khusus. Sebuah karakter mewakili karakter tunggal pada string. String sangat mirip dengan string C atau Java.</a:t>
            </a:r>
            <a:endParaRPr lang="en-US" sz="2400" dirty="0" smtClean="0"/>
          </a:p>
        </p:txBody>
      </p:sp>
      <p:pic>
        <p:nvPicPr>
          <p:cNvPr id="31746" name="Picture 2" descr="http://www.json.org/stri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590800"/>
            <a:ext cx="5695950" cy="3933826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1924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Bentuk</a:t>
            </a:r>
            <a:r>
              <a:rPr lang="en-US" sz="3000" b="1" dirty="0" smtClean="0"/>
              <a:t> data </a:t>
            </a:r>
            <a:r>
              <a:rPr lang="en-US" sz="3000" b="1" dirty="0" err="1" smtClean="0"/>
              <a:t>dalam</a:t>
            </a:r>
            <a:r>
              <a:rPr lang="en-US" sz="3000" b="1" dirty="0" smtClean="0"/>
              <a:t> JSON 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096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id-ID" sz="2400" b="1" dirty="0" smtClean="0"/>
              <a:t>Angka</a:t>
            </a:r>
            <a:r>
              <a:rPr lang="en-US" sz="2400" b="1" dirty="0" smtClean="0"/>
              <a:t> (number)</a:t>
            </a:r>
            <a:r>
              <a:rPr lang="id-ID" sz="2400" dirty="0" smtClean="0"/>
              <a:t> adalah sangat mirip dengan angka di C atau Java, kecuali format oktal dan heksadesimal tidak digunakan</a:t>
            </a:r>
            <a:endParaRPr lang="en-US" sz="2400" dirty="0" smtClean="0"/>
          </a:p>
        </p:txBody>
      </p:sp>
      <p:pic>
        <p:nvPicPr>
          <p:cNvPr id="33794" name="Picture 2" descr="http://www.json.org/numb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28800"/>
            <a:ext cx="5695950" cy="2533651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045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data JSON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6968" y="930501"/>
          <a:ext cx="8128431" cy="4816614"/>
        </p:xfrm>
        <a:graphic>
          <a:graphicData uri="http://schemas.openxmlformats.org/drawingml/2006/table">
            <a:tbl>
              <a:tblPr/>
              <a:tblGrid>
                <a:gridCol w="300922"/>
                <a:gridCol w="7827509"/>
              </a:tblGrid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01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b="1" dirty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02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    "glossary": {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03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        "title": "example glossary",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04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id-ID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GlossDiv": {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05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           "title": "S",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06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id-ID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GlossList": {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07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>
                          <a:solidFill>
                            <a:srgbClr val="000000"/>
                          </a:solidFill>
                          <a:latin typeface="Calibri"/>
                        </a:rPr>
                        <a:t>                "GlossEntry": {</a:t>
                      </a:r>
                      <a:endParaRPr lang="id-ID" sz="14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08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>
                          <a:solidFill>
                            <a:srgbClr val="000000"/>
                          </a:solidFill>
                          <a:latin typeface="Calibri"/>
                        </a:rPr>
                        <a:t>                    "ID": "SGML",</a:t>
                      </a:r>
                      <a:endParaRPr lang="id-ID" sz="14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09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id-ID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SortAs": "SGML",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7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id-ID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GlossTerm": "Standard Generalized Markup Language",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id-ID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Acronym": "SGML",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id-ID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Abbrev": "ISO 8879:1986",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id-ID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GlossDef": {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"para": "A meta-markup language, used to create markup languages such as DocBook.",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317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id-ID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GlossSeeAlso": ["GML", "XML"]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  },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30307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	</a:t>
                      </a:r>
                      <a:r>
                        <a:rPr lang="id-ID" sz="14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"</a:t>
                      </a:r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GlossSee": "markup"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>
                          <a:solidFill>
                            <a:srgbClr val="000000"/>
                          </a:solidFill>
                          <a:latin typeface="Calibri"/>
                        </a:rPr>
                        <a:t>                }</a:t>
                      </a:r>
                      <a:endParaRPr lang="id-ID" sz="14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            }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        }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21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    }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2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</a:t>
                      </a:r>
                      <a:endParaRPr lang="id-ID" sz="10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400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id-ID" sz="14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1993" marR="619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725</Words>
  <Application>Microsoft Office PowerPoint</Application>
  <PresentationFormat>On-screen Show (4:3)</PresentationFormat>
  <Paragraphs>158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114</cp:revision>
  <dcterms:created xsi:type="dcterms:W3CDTF">2006-08-16T00:00:00Z</dcterms:created>
  <dcterms:modified xsi:type="dcterms:W3CDTF">2015-11-13T05:32:57Z</dcterms:modified>
</cp:coreProperties>
</file>