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3" r:id="rId3"/>
    <p:sldId id="292" r:id="rId4"/>
    <p:sldId id="293" r:id="rId5"/>
    <p:sldId id="300" r:id="rId6"/>
    <p:sldId id="296" r:id="rId7"/>
    <p:sldId id="295" r:id="rId8"/>
    <p:sldId id="298" r:id="rId9"/>
    <p:sldId id="301" r:id="rId10"/>
    <p:sldId id="299" r:id="rId11"/>
    <p:sldId id="302" r:id="rId12"/>
    <p:sldId id="303" r:id="rId13"/>
    <p:sldId id="304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3" autoAdjust="0"/>
    <p:restoredTop sz="94660"/>
  </p:normalViewPr>
  <p:slideViewPr>
    <p:cSldViewPr>
      <p:cViewPr varScale="1">
        <p:scale>
          <a:sx n="88" d="100"/>
          <a:sy n="88" d="100"/>
        </p:scale>
        <p:origin x="-750" y="-9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-2292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1303" y="1752600"/>
            <a:ext cx="6382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 (TSI354)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IV :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Material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634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tema</a:t>
            </a:r>
            <a:r>
              <a:rPr lang="en-US" sz="3000" b="1" dirty="0" smtClean="0"/>
              <a:t> Material Design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762000"/>
            <a:ext cx="85344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Dalam</a:t>
            </a:r>
            <a:r>
              <a:rPr lang="en-US" dirty="0" smtClean="0"/>
              <a:t> folder res/ </a:t>
            </a:r>
            <a:r>
              <a:rPr lang="en-US" dirty="0" err="1" smtClean="0"/>
              <a:t>buat</a:t>
            </a:r>
            <a:r>
              <a:rPr lang="en-US" dirty="0" smtClean="0"/>
              <a:t> folder </a:t>
            </a:r>
            <a:r>
              <a:rPr lang="en-US" b="1" dirty="0" smtClean="0"/>
              <a:t>values-v21,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b="1" dirty="0" smtClean="0"/>
              <a:t>styles.xml </a:t>
            </a:r>
            <a:r>
              <a:rPr lang="en-US" dirty="0" smtClean="0"/>
              <a:t>yang lain: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smtClean="0"/>
              <a:t>Screenshot: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0600" y="1371600"/>
          <a:ext cx="7391400" cy="2313432"/>
        </p:xfrm>
        <a:graphic>
          <a:graphicData uri="http://schemas.openxmlformats.org/drawingml/2006/table">
            <a:tbl>
              <a:tblPr/>
              <a:tblGrid>
                <a:gridCol w="361234"/>
                <a:gridCol w="703016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&lt;?</a:t>
                      </a:r>
                      <a:r>
                        <a:rPr lang="en-US" sz="1000" b="1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xml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b="1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"1.0"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encoding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b="1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"utf-8"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?&gt;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resources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style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"AppTheme"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parent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"AppBaseTheme"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"android:windowContentTransitions"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true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"android:windowAllowEnterTransitionOverlap"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true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"android:windowAllowReturnTransitionOverlap"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true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"android:windowSharedElementEnterTransition"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@android:transition/move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09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android:windowSharedElementExitTransition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android:transition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/move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style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resources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057650"/>
            <a:ext cx="56959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88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Menambah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ActionBar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762000"/>
            <a:ext cx="8534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Ubah</a:t>
            </a:r>
            <a:r>
              <a:rPr lang="en-US" dirty="0" smtClean="0"/>
              <a:t> file </a:t>
            </a:r>
            <a:r>
              <a:rPr lang="en-US" b="1" dirty="0" smtClean="0"/>
              <a:t>MainActivity.java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b="1" dirty="0" smtClean="0"/>
              <a:t>Activity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b="1" dirty="0" err="1" smtClean="0"/>
              <a:t>AppCompatActivity</a:t>
            </a:r>
            <a:r>
              <a:rPr lang="en-US" dirty="0" smtClean="0"/>
              <a:t>:</a:t>
            </a: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1455420"/>
          <a:ext cx="4495800" cy="4371023"/>
        </p:xfrm>
        <a:graphic>
          <a:graphicData uri="http://schemas.openxmlformats.org/drawingml/2006/table">
            <a:tbl>
              <a:tblPr/>
              <a:tblGrid>
                <a:gridCol w="304800"/>
                <a:gridCol w="4191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public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class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MainActivity </a:t>
                      </a:r>
                      <a:r>
                        <a:rPr lang="en-US" sz="100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extends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AppCompatActivity {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endParaRPr lang="en-US" sz="10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>
                          <a:solidFill>
                            <a:srgbClr val="646464"/>
                          </a:solidFill>
                          <a:latin typeface="Consolas"/>
                          <a:ea typeface="Calibri"/>
                          <a:cs typeface="Times New Roman"/>
                        </a:rPr>
                        <a:t>@Override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protected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void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onCreate(Bundle savedInstanceState) {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super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.onCreate(savedInstanceState);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setContentView(R.layout.</a:t>
                      </a:r>
                      <a:r>
                        <a:rPr lang="en-US" sz="10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activity_main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ActionBar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mBar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getSupportActionBar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();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09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mBar.setDisplayHomeAsUpEnabled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true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}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>
                          <a:solidFill>
                            <a:srgbClr val="646464"/>
                          </a:solidFill>
                          <a:latin typeface="Consolas"/>
                          <a:ea typeface="Calibri"/>
                          <a:cs typeface="Times New Roman"/>
                        </a:rPr>
                        <a:t>@Override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public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onCreateOptionsMenu(Menu menu) {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>
                          <a:solidFill>
                            <a:srgbClr val="3F7F5F"/>
                          </a:solidFill>
                          <a:latin typeface="Consolas"/>
                          <a:ea typeface="Calibri"/>
                          <a:cs typeface="Times New Roman"/>
                        </a:rPr>
                        <a:t>// </a:t>
                      </a:r>
                      <a:r>
                        <a:rPr lang="en-US" sz="1000" b="1">
                          <a:solidFill>
                            <a:srgbClr val="7F9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TODO</a:t>
                      </a:r>
                      <a:r>
                        <a:rPr lang="en-US" sz="1000">
                          <a:solidFill>
                            <a:srgbClr val="3F7F5F"/>
                          </a:solidFill>
                          <a:latin typeface="Consolas"/>
                          <a:ea typeface="Calibri"/>
                          <a:cs typeface="Times New Roman"/>
                        </a:rPr>
                        <a:t> Auto-generated method stub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return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super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.onCreateOptionsMenu(menu);		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}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endParaRPr lang="en-US" sz="10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>
                          <a:solidFill>
                            <a:srgbClr val="646464"/>
                          </a:solidFill>
                          <a:latin typeface="Consolas"/>
                          <a:ea typeface="Calibri"/>
                          <a:cs typeface="Times New Roman"/>
                        </a:rPr>
                        <a:t>@Override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19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public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onOptionsItemSelected(MenuItem item) {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>
                          <a:solidFill>
                            <a:srgbClr val="3F7F5F"/>
                          </a:solidFill>
                          <a:latin typeface="Consolas"/>
                          <a:ea typeface="Calibri"/>
                          <a:cs typeface="Times New Roman"/>
                        </a:rPr>
                        <a:t>// </a:t>
                      </a:r>
                      <a:r>
                        <a:rPr lang="en-US" sz="1000" b="1">
                          <a:solidFill>
                            <a:srgbClr val="7F9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TODO</a:t>
                      </a:r>
                      <a:r>
                        <a:rPr lang="en-US" sz="1000">
                          <a:solidFill>
                            <a:srgbClr val="3F7F5F"/>
                          </a:solidFill>
                          <a:latin typeface="Consolas"/>
                          <a:ea typeface="Calibri"/>
                          <a:cs typeface="Times New Roman"/>
                        </a:rPr>
                        <a:t> Auto-generated method stub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21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return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super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.onOptionsItemSelected(item);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}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" algn="l"/>
                          <a:tab pos="272415" algn="l"/>
                          <a:tab pos="37592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0" y="1447800"/>
            <a:ext cx="3467100" cy="300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8184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Menambah</a:t>
            </a:r>
            <a:r>
              <a:rPr lang="en-US" sz="3000" b="1" dirty="0" smtClean="0"/>
              <a:t> Menu Icon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7620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Tambah</a:t>
            </a:r>
            <a:r>
              <a:rPr lang="en-US" dirty="0" smtClean="0"/>
              <a:t> file main_menu.xml </a:t>
            </a:r>
            <a:r>
              <a:rPr lang="en-US" dirty="0" err="1" smtClean="0"/>
              <a:t>di</a:t>
            </a:r>
            <a:r>
              <a:rPr lang="en-US" dirty="0" smtClean="0"/>
              <a:t> folder res/menu/: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Ubah</a:t>
            </a:r>
            <a:r>
              <a:rPr lang="en-US" dirty="0" smtClean="0"/>
              <a:t> method </a:t>
            </a:r>
            <a:r>
              <a:rPr lang="en-US" b="1" dirty="0" err="1" smtClean="0"/>
              <a:t>onCreateOptionMenu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menu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MainActivity.java: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53440" y="1188720"/>
          <a:ext cx="6080760" cy="3154680"/>
        </p:xfrm>
        <a:graphic>
          <a:graphicData uri="http://schemas.openxmlformats.org/drawingml/2006/table">
            <a:tbl>
              <a:tblPr/>
              <a:tblGrid>
                <a:gridCol w="297180"/>
                <a:gridCol w="57835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01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&lt;?</a:t>
                      </a:r>
                      <a:r>
                        <a:rPr lang="en-US" sz="1000" b="1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xml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b="1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"1.0"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encoding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b="1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"utf-8"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?&gt;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menu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xmlns:android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"http://schemas.android.com/apk/res/android"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xmlns:app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"http://schemas.android.com/apk/res-auto"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xmlns:tools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"http://schemas.android.com/tools"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tools:context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"com.example.matdesign4.MainActivity"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android:id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"@+id/action_settings"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09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android:orderInCategory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"100"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 u="sng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android:title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u="sng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"Setting"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app:showAsAction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"never"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/&gt;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android:id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"@+id/action_search"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android:icon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"@drawable/abc_ic_search_api_mtrl_alpha"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android:orderInCategory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"100"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 u="sng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android:title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u="sng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"Search"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 u="sng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app:showAsAction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u="sng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"always"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/&gt;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menu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" y="5349240"/>
          <a:ext cx="6080760" cy="1051560"/>
        </p:xfrm>
        <a:graphic>
          <a:graphicData uri="http://schemas.openxmlformats.org/drawingml/2006/table">
            <a:tbl>
              <a:tblPr/>
              <a:tblGrid>
                <a:gridCol w="297180"/>
                <a:gridCol w="57835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7950" algn="l"/>
                          <a:tab pos="217170" algn="l"/>
                          <a:tab pos="358140" algn="l"/>
                        </a:tabLs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 b="1">
                          <a:solidFill>
                            <a:srgbClr val="646464"/>
                          </a:solidFill>
                          <a:latin typeface="Consolas"/>
                          <a:ea typeface="Calibri"/>
                          <a:cs typeface="Times New Roman"/>
                        </a:rPr>
                        <a:t>@Override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7950" algn="l"/>
                          <a:tab pos="217170" algn="l"/>
                          <a:tab pos="35814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public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onCreateOptionsMenu(Menu menu) {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7950" algn="l"/>
                          <a:tab pos="217170" algn="l"/>
                          <a:tab pos="35814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>
                          <a:solidFill>
                            <a:srgbClr val="3F7F5F"/>
                          </a:solidFill>
                          <a:latin typeface="Consolas"/>
                          <a:ea typeface="Calibri"/>
                          <a:cs typeface="Times New Roman"/>
                        </a:rPr>
                        <a:t>// </a:t>
                      </a:r>
                      <a:r>
                        <a:rPr lang="en-US" sz="1000" b="1">
                          <a:solidFill>
                            <a:srgbClr val="7F9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TODO</a:t>
                      </a:r>
                      <a:r>
                        <a:rPr lang="en-US" sz="1000">
                          <a:solidFill>
                            <a:srgbClr val="3F7F5F"/>
                          </a:solidFill>
                          <a:latin typeface="Consolas"/>
                          <a:ea typeface="Calibri"/>
                          <a:cs typeface="Times New Roman"/>
                        </a:rPr>
                        <a:t> Auto-generated method stub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7950" algn="l"/>
                          <a:tab pos="217170" algn="l"/>
                          <a:tab pos="358140" algn="l"/>
                        </a:tabLs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getMenuInflater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().inflate(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R.menu.</a:t>
                      </a:r>
                      <a:r>
                        <a:rPr lang="en-US" sz="1000" b="1" i="1" dirty="0" err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main_menu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, menu);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7950" algn="l"/>
                          <a:tab pos="217170" algn="l"/>
                          <a:tab pos="35814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return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super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.onCreateOptionsMenu(menu);		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7950" algn="l"/>
                          <a:tab pos="217170" algn="l"/>
                          <a:tab pos="35814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}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956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Screenshot </a:t>
            </a:r>
            <a:r>
              <a:rPr lang="en-US" sz="3000" b="1" dirty="0" err="1" smtClean="0"/>
              <a:t>akhir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4572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smtClean="0"/>
              <a:t>Di tablet Asus </a:t>
            </a:r>
            <a:r>
              <a:rPr lang="en-US" dirty="0" err="1" smtClean="0"/>
              <a:t>Fonepad</a:t>
            </a:r>
            <a:r>
              <a:rPr lang="en-US" dirty="0" smtClean="0"/>
              <a:t> (Android v.5.0.1)</a:t>
            </a: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648200" y="762000"/>
            <a:ext cx="4267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smtClean="0"/>
              <a:t>Di LG P698</a:t>
            </a:r>
            <a:r>
              <a:rPr lang="en-US" dirty="0" smtClean="0"/>
              <a:t> (Android v.2.3.4)</a:t>
            </a: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33475"/>
            <a:ext cx="3449934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8103" y="1119187"/>
            <a:ext cx="2335697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782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Pengembangan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Lebih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Lanjut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7543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 smtClean="0"/>
              <a:t>Navigation Drawer</a:t>
            </a:r>
            <a:r>
              <a:rPr lang="en-US" dirty="0" smtClean="0"/>
              <a:t>: Menu </a:t>
            </a:r>
            <a:r>
              <a:rPr lang="en-US" dirty="0" err="1" smtClean="0"/>
              <a:t>tersembunyi</a:t>
            </a:r>
            <a:r>
              <a:rPr lang="en-US" dirty="0" smtClean="0"/>
              <a:t> yang </a:t>
            </a:r>
            <a:r>
              <a:rPr lang="en-US" dirty="0" err="1" smtClean="0"/>
              <a:t>diaktifkan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swipe(</a:t>
            </a:r>
            <a:r>
              <a:rPr lang="en-US" dirty="0" err="1" smtClean="0"/>
              <a:t>mengusap</a:t>
            </a:r>
            <a:r>
              <a:rPr lang="en-US" dirty="0" smtClean="0"/>
              <a:t>)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14450"/>
            <a:ext cx="46196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6858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smtClean="0"/>
              <a:t>Layout </a:t>
            </a:r>
            <a:r>
              <a:rPr lang="en-US" sz="2000" dirty="0" err="1" smtClean="0"/>
              <a:t>Lanjut</a:t>
            </a:r>
            <a:endParaRPr lang="en-US" sz="2000" dirty="0" smtClean="0"/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Layout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Dinamis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Aturan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layout UI Android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/>
              <a:t>Material Design</a:t>
            </a:r>
          </a:p>
          <a:p>
            <a:pPr marL="457200" indent="-457200">
              <a:buFontTx/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Database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Lanjut</a:t>
            </a: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Akses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ke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Database Server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Web-service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Game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Import Game Engine Library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game engine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 untuk  akses hardware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Akselerometer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Kompas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GPS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Telepon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Bluetooth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Kamera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SMS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mobile tingkat lanjut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800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Material Design (intro)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173301"/>
            <a:ext cx="5562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Material Design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desain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Google. (</a:t>
            </a:r>
            <a:r>
              <a:rPr lang="en-US" sz="2000" dirty="0" err="1" smtClean="0"/>
              <a:t>mulai</a:t>
            </a:r>
            <a:r>
              <a:rPr lang="en-US" sz="2000" dirty="0" smtClean="0"/>
              <a:t> Android v5.0+)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Desain</a:t>
            </a:r>
            <a:r>
              <a:rPr lang="en-US" sz="2000" dirty="0" smtClean="0"/>
              <a:t> </a:t>
            </a:r>
            <a:r>
              <a:rPr lang="en-US" sz="2000" dirty="0" err="1" smtClean="0"/>
              <a:t>menerapkan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peningkatan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grid, </a:t>
            </a:r>
            <a:r>
              <a:rPr lang="en-US" sz="2000" dirty="0" err="1" smtClean="0"/>
              <a:t>anismasi</a:t>
            </a:r>
            <a:r>
              <a:rPr lang="en-US" sz="2000" dirty="0" smtClean="0"/>
              <a:t> </a:t>
            </a:r>
            <a:r>
              <a:rPr lang="en-US" sz="2000" dirty="0" err="1" smtClean="0"/>
              <a:t>responsif</a:t>
            </a:r>
            <a:r>
              <a:rPr lang="en-US" sz="2000" dirty="0" smtClean="0"/>
              <a:t>, </a:t>
            </a:r>
            <a:r>
              <a:rPr lang="en-US" sz="2000" dirty="0" err="1" smtClean="0"/>
              <a:t>tansisi</a:t>
            </a:r>
            <a:r>
              <a:rPr lang="en-US" sz="2000" dirty="0" smtClean="0"/>
              <a:t>, padding, </a:t>
            </a:r>
            <a:r>
              <a:rPr lang="en-US" sz="2000" dirty="0" err="1" smtClean="0"/>
              <a:t>efek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kedalaman</a:t>
            </a:r>
            <a:r>
              <a:rPr lang="en-US" sz="2000" dirty="0" smtClean="0"/>
              <a:t>, </a:t>
            </a:r>
            <a:r>
              <a:rPr lang="en-US" sz="2000" dirty="0" err="1" smtClean="0"/>
              <a:t>pencahayaan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bayangan</a:t>
            </a:r>
            <a:r>
              <a:rPr lang="en-US" sz="20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Sumber</a:t>
            </a:r>
            <a:r>
              <a:rPr lang="en-US" sz="2000" dirty="0" smtClean="0"/>
              <a:t>: https://www.google.com/design/spec/material-design/introduction.html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990600"/>
            <a:ext cx="25622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736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Pemilihan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warna</a:t>
            </a:r>
            <a:r>
              <a:rPr lang="en-US" sz="3000" b="1" dirty="0" smtClean="0"/>
              <a:t> Material Design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975" y="3200400"/>
            <a:ext cx="4543425" cy="335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762000"/>
            <a:ext cx="8534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smtClean="0"/>
              <a:t>Material Design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Material Design . </a:t>
            </a:r>
            <a:r>
              <a:rPr lang="en-US" dirty="0" err="1" smtClean="0"/>
              <a:t>Berikut</a:t>
            </a:r>
            <a:r>
              <a:rPr lang="en-US" dirty="0" smtClean="0"/>
              <a:t> 5 </a:t>
            </a:r>
            <a:r>
              <a:rPr lang="en-US" dirty="0" err="1" smtClean="0"/>
              <a:t>atribut</a:t>
            </a:r>
            <a:r>
              <a:rPr lang="en-US" dirty="0" smtClean="0"/>
              <a:t> 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: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b="1" dirty="0" err="1" smtClean="0"/>
              <a:t>colorPrimaryDark</a:t>
            </a:r>
            <a:r>
              <a:rPr lang="en-US" dirty="0" smtClean="0"/>
              <a:t>: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 paling </a:t>
            </a:r>
            <a:r>
              <a:rPr lang="en-US" dirty="0" err="1" smtClean="0"/>
              <a:t>gelap</a:t>
            </a:r>
            <a:r>
              <a:rPr lang="en-US" dirty="0" smtClean="0"/>
              <a:t> yang </a:t>
            </a:r>
            <a:r>
              <a:rPr lang="en-US" dirty="0" err="1" smtClean="0"/>
              <a:t>diaplikasikan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notification bar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b="1" dirty="0" err="1" smtClean="0"/>
              <a:t>colorPrimary</a:t>
            </a:r>
            <a:r>
              <a:rPr lang="en-US" dirty="0" smtClean="0"/>
              <a:t>: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app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b="1" dirty="0" err="1" smtClean="0"/>
              <a:t>textColorPrimary</a:t>
            </a:r>
            <a:r>
              <a:rPr lang="en-US" dirty="0" smtClean="0"/>
              <a:t>: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b="1" dirty="0" err="1" smtClean="0"/>
              <a:t>windowBackground</a:t>
            </a:r>
            <a:r>
              <a:rPr lang="en-US" dirty="0" smtClean="0"/>
              <a:t>: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default app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b="1" dirty="0" err="1" smtClean="0"/>
              <a:t>navigationBarColor</a:t>
            </a:r>
            <a:r>
              <a:rPr lang="en-US" b="1" dirty="0" smtClean="0"/>
              <a:t>: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navigation bar </a:t>
            </a:r>
            <a:r>
              <a:rPr lang="en-US" dirty="0" err="1" smtClean="0"/>
              <a:t>bawah</a:t>
            </a: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3900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Pembuatan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85800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Android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kompability</a:t>
            </a:r>
            <a:r>
              <a:rPr lang="en-US" dirty="0" smtClean="0"/>
              <a:t> </a:t>
            </a:r>
            <a:r>
              <a:rPr lang="en-US" dirty="0" err="1" smtClean="0"/>
              <a:t>minSDK</a:t>
            </a:r>
            <a:r>
              <a:rPr lang="en-US" dirty="0" smtClean="0"/>
              <a:t>=8 </a:t>
            </a:r>
            <a:r>
              <a:rPr lang="en-US" dirty="0" err="1" smtClean="0"/>
              <a:t>maxSDK</a:t>
            </a:r>
            <a:r>
              <a:rPr lang="en-US" dirty="0" smtClean="0"/>
              <a:t>=21</a:t>
            </a: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b="1" dirty="0" smtClean="0"/>
              <a:t>colors.xml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folder </a:t>
            </a:r>
            <a:r>
              <a:rPr lang="en-US" dirty="0" smtClean="0"/>
              <a:t>res/values:</a:t>
            </a: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8200" y="1219200"/>
          <a:ext cx="6080760" cy="2278380"/>
        </p:xfrm>
        <a:graphic>
          <a:graphicData uri="http://schemas.openxmlformats.org/drawingml/2006/table">
            <a:tbl>
              <a:tblPr/>
              <a:tblGrid>
                <a:gridCol w="297180"/>
                <a:gridCol w="57835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import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u="sng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android.app.Activity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import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android.os.Bundle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import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android.view.Menu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04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import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android.view.MenuItem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05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public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class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MainActivity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extends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Activity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 dirty="0">
                          <a:solidFill>
                            <a:srgbClr val="646464"/>
                          </a:solidFill>
                          <a:latin typeface="Consolas"/>
                          <a:ea typeface="Calibri"/>
                          <a:cs typeface="Times New Roman"/>
                        </a:rPr>
                        <a:t>@Override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protected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void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onCreate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(Bundle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savedInstanceState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 {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09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 dirty="0" err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super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.onCreate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savedInstanceState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setContentView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R.layout.</a:t>
                      </a:r>
                      <a:r>
                        <a:rPr lang="en-US" sz="1000" i="1" dirty="0" err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activity_main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}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14400" y="4191000"/>
          <a:ext cx="4114800" cy="1903418"/>
        </p:xfrm>
        <a:graphic>
          <a:graphicData uri="http://schemas.openxmlformats.org/drawingml/2006/table">
            <a:tbl>
              <a:tblPr/>
              <a:tblGrid>
                <a:gridCol w="304799"/>
                <a:gridCol w="38100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01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&lt;?</a:t>
                      </a:r>
                      <a:r>
                        <a:rPr lang="en-US" sz="900" b="1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xml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b="1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"1.0"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encoding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b="1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"utf-8"</a:t>
                      </a:r>
                      <a:r>
                        <a:rPr lang="en-US" sz="900" b="1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?&gt;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02</a:t>
                      </a:r>
                      <a:endParaRPr lang="en-US" sz="105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resources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5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03</a:t>
                      </a:r>
                      <a:endParaRPr lang="en-US" sz="105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04</a:t>
                      </a:r>
                      <a:endParaRPr lang="en-US" sz="105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colorPrimary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#F50057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05</a:t>
                      </a:r>
                      <a:endParaRPr lang="en-US" sz="105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colorPrimaryDark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#C51162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06</a:t>
                      </a:r>
                      <a:endParaRPr lang="en-US" sz="105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textColorPrimary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#FFFFFF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07</a:t>
                      </a:r>
                      <a:endParaRPr lang="en-US" sz="105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windowBackground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#FFFFFF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08</a:t>
                      </a:r>
                      <a:endParaRPr lang="en-US" sz="105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navigationBarColor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#000000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09</a:t>
                      </a:r>
                      <a:endParaRPr lang="en-US" sz="105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colorAccent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#FF80AB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10</a:t>
                      </a:r>
                      <a:endParaRPr lang="en-US" sz="105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11</a:t>
                      </a:r>
                      <a:endParaRPr lang="en-US" sz="105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resources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886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Palet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warna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 (</a:t>
            </a:r>
            <a:r>
              <a:rPr lang="en-US" sz="1400" b="1" dirty="0" smtClean="0"/>
              <a:t>http://www.google.com/design/spec/style/color.html#color-color-palette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8175"/>
            <a:ext cx="8839200" cy="584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685800"/>
            <a:ext cx="88582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6200" y="55602"/>
            <a:ext cx="8886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Palet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warna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 (</a:t>
            </a:r>
            <a:r>
              <a:rPr lang="en-US" sz="1400" b="1" dirty="0" smtClean="0"/>
              <a:t>http://www.google.com/design/spec/style/color.html#color-color-palette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634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tema</a:t>
            </a:r>
            <a:r>
              <a:rPr lang="en-US" sz="3000" b="1" dirty="0" smtClean="0"/>
              <a:t> Material Design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762000"/>
            <a:ext cx="8534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smtClean="0"/>
              <a:t>Edit file </a:t>
            </a:r>
            <a:r>
              <a:rPr lang="en-US" b="1" dirty="0" smtClean="0"/>
              <a:t>styles.xml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folder res/values: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8200" y="1219200"/>
          <a:ext cx="7772400" cy="4492437"/>
        </p:xfrm>
        <a:graphic>
          <a:graphicData uri="http://schemas.openxmlformats.org/drawingml/2006/table">
            <a:tbl>
              <a:tblPr/>
              <a:tblGrid>
                <a:gridCol w="379854"/>
                <a:gridCol w="7392546"/>
              </a:tblGrid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 b="1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resources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02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03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&lt;!--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04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Base application theme, dependent on API level. This theme is replaced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05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by AppBaseTheme from res/values-vXX/styles.xml on newer devices.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06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--&gt;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07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style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dirty="0" smtClean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“</a:t>
                      </a:r>
                      <a:r>
                        <a:rPr lang="en-US" sz="1000" i="1" dirty="0" err="1" smtClean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MyAppBaseTheme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parent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i="1" dirty="0" err="1" smtClean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Theme.AppCompat.Light.DarkActionBar</a:t>
                      </a:r>
                      <a:r>
                        <a:rPr lang="en-US" sz="1000" i="1" dirty="0" smtClean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dirty="0" smtClean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08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 dirty="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&lt;!--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09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Theme customizations available in newer API levels can go in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res/values-</a:t>
                      </a:r>
                      <a:r>
                        <a:rPr lang="en-US" sz="1000" dirty="0" err="1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vXX</a:t>
                      </a:r>
                      <a:r>
                        <a:rPr lang="en-US" sz="1000" dirty="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/styles.xml, while customizations related to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11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backward-compatibility can go here.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12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--&gt;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13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14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windowActionBar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true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15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colorPrimary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@color/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colorPrimary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16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colorPrimaryDark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@color/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colorPrimaryDark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17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colorAccent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@color/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colorAccent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18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style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19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 dirty="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&lt;!-- Application theme. --&gt;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21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style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dirty="0" smtClean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“</a:t>
                      </a:r>
                      <a:r>
                        <a:rPr lang="en-US" sz="1000" i="1" dirty="0" err="1" smtClean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MyAppTheme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parent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000" i="1" dirty="0" smtClean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“</a:t>
                      </a:r>
                      <a:r>
                        <a:rPr lang="en-US" sz="1000" i="1" dirty="0" err="1" smtClean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MyAppBaseTheme</a:t>
                      </a:r>
                      <a:r>
                        <a:rPr lang="en-US" sz="10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22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000" dirty="0">
                          <a:solidFill>
                            <a:srgbClr val="3F5FBF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&lt;!-- All customizations that are NOT specific to a particular API-level can go here. --&gt;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23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style</a:t>
                      </a:r>
                      <a:r>
                        <a:rPr lang="en-US" sz="10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24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25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10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resources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95" marR="559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634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tema</a:t>
            </a:r>
            <a:r>
              <a:rPr lang="en-US" sz="3000" b="1" dirty="0" smtClean="0"/>
              <a:t> Material Design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7620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Ubah</a:t>
            </a:r>
            <a:r>
              <a:rPr lang="en-US" b="1" dirty="0" smtClean="0"/>
              <a:t> Android</a:t>
            </a:r>
            <a:r>
              <a:rPr lang="en-US" b="1" dirty="0" smtClean="0"/>
              <a:t>Manifest.xml :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299591"/>
          <a:ext cx="5222338" cy="4258818"/>
        </p:xfrm>
        <a:graphic>
          <a:graphicData uri="http://schemas.openxmlformats.org/drawingml/2006/table">
            <a:tbl>
              <a:tblPr/>
              <a:tblGrid>
                <a:gridCol w="255227"/>
                <a:gridCol w="4967111"/>
              </a:tblGrid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01</a:t>
                      </a:r>
                      <a:endParaRPr lang="en-US" sz="9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&lt;?</a:t>
                      </a:r>
                      <a:r>
                        <a:rPr lang="en-US" sz="900" b="1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xml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b="1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"1.0"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encoding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b="1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"utf-8"</a:t>
                      </a:r>
                      <a:r>
                        <a:rPr lang="en-US" sz="900" b="1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?&gt;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02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manifest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xmlns:android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"http://schemas.android.com/apk/res/android"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03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package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"com.example.matdesign4"</a:t>
                      </a:r>
                      <a:endParaRPr lang="en-US" sz="9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04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android:versionCode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05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android:versionName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"1.0"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06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07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uses-sdk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08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android:minSdkVersion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"8"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09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android:targetSdkVersion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"21"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/&gt;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10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11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application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12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android:allowBackup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"true"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13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android:icon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"@drawable/ic_launcher"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14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android:label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"@string/app_name"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15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android:theme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"@style/MyAppTheme"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16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activity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17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android:name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".MainActivity"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18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android:label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"@string/app_name"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19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intent-filter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20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   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action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android:name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"android.intent.action.MAIN"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/&gt;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21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22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   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9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category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android:name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9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"android.intent.category.LAUNCHER"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/&gt;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23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9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intent-filter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24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9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activity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25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9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application</a:t>
                      </a:r>
                      <a:r>
                        <a:rPr lang="en-US" sz="9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26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27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900" dirty="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manifest</a:t>
                      </a:r>
                      <a:r>
                        <a:rPr lang="en-US" sz="9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899" marR="588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1142</Words>
  <Application>Microsoft Office PowerPoint</Application>
  <PresentationFormat>On-screen Show (4:3)</PresentationFormat>
  <Paragraphs>397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117</cp:revision>
  <dcterms:created xsi:type="dcterms:W3CDTF">2006-08-16T00:00:00Z</dcterms:created>
  <dcterms:modified xsi:type="dcterms:W3CDTF">2015-10-16T06:39:10Z</dcterms:modified>
</cp:coreProperties>
</file>