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2" r:id="rId2"/>
    <p:sldId id="313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11" r:id="rId13"/>
    <p:sldId id="308" r:id="rId14"/>
    <p:sldId id="312" r:id="rId15"/>
    <p:sldId id="309" r:id="rId16"/>
    <p:sldId id="310" r:id="rId17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4" autoAdjust="0"/>
    <p:restoredTop sz="94660"/>
  </p:normalViewPr>
  <p:slideViewPr>
    <p:cSldViewPr>
      <p:cViewPr>
        <p:scale>
          <a:sx n="60" d="100"/>
          <a:sy n="60" d="100"/>
        </p:scale>
        <p:origin x="-1644" y="-684"/>
      </p:cViewPr>
      <p:guideLst>
        <p:guide orient="horz" pos="2160"/>
        <p:guide orient="horz" pos="432"/>
        <p:guide orient="horz" pos="3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1532" y="1752600"/>
            <a:ext cx="65821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Mobile Computing II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XI : </a:t>
            </a:r>
            <a:r>
              <a:rPr lang="en-US" sz="3200" b="1" dirty="0" err="1" smtClean="0">
                <a:solidFill>
                  <a:srgbClr val="FFFF00"/>
                </a:solidFill>
              </a:rPr>
              <a:t>Akses</a:t>
            </a:r>
            <a:r>
              <a:rPr lang="en-US" sz="3200" b="1" dirty="0" smtClean="0">
                <a:solidFill>
                  <a:srgbClr val="FFFF00"/>
                </a:solidFill>
              </a:rPr>
              <a:t> Hardware:</a:t>
            </a: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Pengaturan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</a:rPr>
              <a:t>Jaringan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</a:rPr>
              <a:t>dan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</a:rPr>
              <a:t>Koneksi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</a:rPr>
              <a:t>Wifi</a:t>
            </a:r>
            <a:endParaRPr lang="en-US" sz="3200" b="1" dirty="0" smtClean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2239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Memonitor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koneksi</a:t>
            </a:r>
            <a:r>
              <a:rPr lang="en-US" sz="3000" b="1" dirty="0" smtClean="0"/>
              <a:t> Wi-Fi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763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smtClean="0">
                <a:latin typeface="+mj-lt"/>
                <a:cs typeface="Courier New" pitchFamily="49" charset="0"/>
              </a:rPr>
              <a:t>Intent broadcast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WifiManager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kapanpun</a:t>
            </a:r>
            <a:r>
              <a:rPr lang="en-US" sz="2000" dirty="0" smtClean="0">
                <a:latin typeface="+mj-lt"/>
                <a:cs typeface="Courier New" pitchFamily="49" charset="0"/>
              </a:rPr>
              <a:t> status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perubahan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Wi-Fi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memakai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aksi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berikut</a:t>
            </a:r>
            <a:r>
              <a:rPr lang="en-US" sz="2000" dirty="0" smtClean="0">
                <a:latin typeface="+mj-lt"/>
                <a:cs typeface="Courier New" pitchFamily="49" charset="0"/>
              </a:rPr>
              <a:t>:</a:t>
            </a:r>
          </a:p>
          <a:p>
            <a:pPr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WifiManager.WIFI_STATE_CHANGED_ACTION</a:t>
            </a:r>
            <a:r>
              <a:rPr lang="en-US" sz="2000" dirty="0" smtClean="0">
                <a:latin typeface="+mj-lt"/>
                <a:cs typeface="Courier New" pitchFamily="49" charset="0"/>
              </a:rPr>
              <a:t>, </a:t>
            </a:r>
            <a:r>
              <a:rPr lang="en-US" sz="2000" dirty="0" err="1" smtClean="0">
                <a:cs typeface="Courier New" pitchFamily="49" charset="0"/>
              </a:rPr>
              <a:t>mengindikasikan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bahwa</a:t>
            </a:r>
            <a:r>
              <a:rPr lang="en-US" sz="2000" dirty="0" smtClean="0">
                <a:cs typeface="Courier New" pitchFamily="49" charset="0"/>
              </a:rPr>
              <a:t> status hardware WI-</a:t>
            </a:r>
            <a:r>
              <a:rPr lang="en-US" sz="2000" dirty="0" err="1" smtClean="0">
                <a:cs typeface="Courier New" pitchFamily="49" charset="0"/>
              </a:rPr>
              <a:t>Fi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telah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berubah</a:t>
            </a:r>
            <a:r>
              <a:rPr lang="en-US" sz="2000" dirty="0" smtClean="0">
                <a:cs typeface="Courier New" pitchFamily="49" charset="0"/>
              </a:rPr>
              <a:t> (</a:t>
            </a:r>
            <a:r>
              <a:rPr lang="en-US" sz="2000" dirty="0" err="1" smtClean="0">
                <a:cs typeface="Courier New" pitchFamily="49" charset="0"/>
              </a:rPr>
              <a:t>dari</a:t>
            </a:r>
            <a:r>
              <a:rPr lang="en-US" sz="2000" dirty="0" smtClean="0">
                <a:cs typeface="Courier New" pitchFamily="49" charset="0"/>
              </a:rPr>
              <a:t> enabling, enabled, disabling, disabled, </a:t>
            </a:r>
            <a:r>
              <a:rPr lang="en-US" sz="2000" dirty="0" err="1" smtClean="0">
                <a:cs typeface="Courier New" pitchFamily="49" charset="0"/>
              </a:rPr>
              <a:t>dan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tidak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dikenali</a:t>
            </a:r>
            <a:r>
              <a:rPr lang="en-US" sz="2000" dirty="0" smtClean="0">
                <a:cs typeface="Courier New" pitchFamily="49" charset="0"/>
              </a:rPr>
              <a:t>). </a:t>
            </a:r>
            <a:r>
              <a:rPr lang="en-US" sz="2000" dirty="0" err="1" smtClean="0">
                <a:cs typeface="Courier New" pitchFamily="49" charset="0"/>
              </a:rPr>
              <a:t>Ini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termasuk</a:t>
            </a:r>
            <a:r>
              <a:rPr lang="en-US" sz="2000" dirty="0" smtClean="0">
                <a:cs typeface="Courier New" pitchFamily="49" charset="0"/>
              </a:rPr>
              <a:t> extra 2 </a:t>
            </a:r>
            <a:r>
              <a:rPr lang="en-US" sz="2000" dirty="0" err="1" smtClean="0">
                <a:cs typeface="Courier New" pitchFamily="49" charset="0"/>
              </a:rPr>
              <a:t>nilai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dalam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EXTRA_WIFI_STATE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dan</a:t>
            </a:r>
            <a:r>
              <a:rPr lang="en-US" sz="2000" dirty="0" smtClean="0">
                <a:cs typeface="Courier New" pitchFamily="49" charset="0"/>
              </a:rPr>
              <a:t> EXTRA_PREVIOUS_STATE yang </a:t>
            </a:r>
            <a:r>
              <a:rPr lang="en-US" sz="2000" dirty="0" err="1" smtClean="0">
                <a:cs typeface="Courier New" pitchFamily="49" charset="0"/>
              </a:rPr>
              <a:t>menyediakan</a:t>
            </a:r>
            <a:r>
              <a:rPr lang="en-US" sz="2000" dirty="0" smtClean="0">
                <a:cs typeface="Courier New" pitchFamily="49" charset="0"/>
              </a:rPr>
              <a:t> status Wi-Fi  yang </a:t>
            </a:r>
            <a:r>
              <a:rPr lang="en-US" sz="2000" dirty="0" err="1" smtClean="0">
                <a:cs typeface="Courier New" pitchFamily="49" charset="0"/>
              </a:rPr>
              <a:t>sebelum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dan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baru</a:t>
            </a:r>
            <a:r>
              <a:rPr lang="en-US" sz="2000" dirty="0" smtClean="0">
                <a:cs typeface="Courier New" pitchFamily="49" charset="0"/>
              </a:rPr>
              <a:t>. </a:t>
            </a:r>
            <a:endParaRPr lang="en-US" sz="2000" dirty="0" smtClean="0">
              <a:latin typeface="+mj-lt"/>
              <a:cs typeface="Courier New" pitchFamily="49" charset="0"/>
            </a:endParaRPr>
          </a:p>
          <a:p>
            <a:pPr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WifiManager.SUPPLICANT_CONNECTION_CHANGE_ACTION</a:t>
            </a:r>
            <a:r>
              <a:rPr lang="en-US" sz="2000" dirty="0" smtClean="0">
                <a:latin typeface="+mj-lt"/>
                <a:cs typeface="Courier New" pitchFamily="49" charset="0"/>
              </a:rPr>
              <a:t>, intent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ini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adalah</a:t>
            </a:r>
            <a:r>
              <a:rPr lang="en-US" sz="2000" dirty="0" smtClean="0">
                <a:latin typeface="+mj-lt"/>
                <a:cs typeface="Courier New" pitchFamily="49" charset="0"/>
              </a:rPr>
              <a:t> broadcast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ketika</a:t>
            </a:r>
            <a:r>
              <a:rPr lang="en-US" sz="2000" dirty="0" smtClean="0">
                <a:latin typeface="+mj-lt"/>
                <a:cs typeface="Courier New" pitchFamily="49" charset="0"/>
              </a:rPr>
              <a:t> status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dalam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akses</a:t>
            </a:r>
            <a:r>
              <a:rPr lang="en-US" sz="2000" dirty="0" smtClean="0">
                <a:latin typeface="+mj-lt"/>
                <a:cs typeface="Courier New" pitchFamily="49" charset="0"/>
              </a:rPr>
              <a:t> point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berubah</a:t>
            </a:r>
            <a:r>
              <a:rPr lang="en-US" sz="2000" dirty="0" smtClean="0">
                <a:latin typeface="+mj-lt"/>
                <a:cs typeface="Courier New" pitchFamily="49" charset="0"/>
              </a:rPr>
              <a:t>.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Ini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dipanggil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ketika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baru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dibuat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atau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ada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terputus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memakai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EXTRA_NEW_STATE</a:t>
            </a:r>
            <a:r>
              <a:rPr lang="en-US" sz="2000" dirty="0" smtClean="0">
                <a:latin typeface="+mj-lt"/>
                <a:cs typeface="Courier New" pitchFamily="49" charset="0"/>
              </a:rPr>
              <a:t>.</a:t>
            </a:r>
          </a:p>
          <a:p>
            <a:pPr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WifiManager.NETWORK_STATE_CHANGED_ACTION</a:t>
            </a:r>
            <a:r>
              <a:rPr lang="en-US" sz="2000" dirty="0" smtClean="0">
                <a:latin typeface="+mj-lt"/>
                <a:cs typeface="Courier New" pitchFamily="49" charset="0"/>
              </a:rPr>
              <a:t>, </a:t>
            </a:r>
            <a:r>
              <a:rPr lang="en-US" sz="2000" dirty="0" smtClean="0">
                <a:cs typeface="Courier New" pitchFamily="49" charset="0"/>
              </a:rPr>
              <a:t>broadcast </a:t>
            </a:r>
            <a:r>
              <a:rPr lang="en-US" sz="2000" dirty="0" err="1" smtClean="0">
                <a:cs typeface="Courier New" pitchFamily="49" charset="0"/>
              </a:rPr>
              <a:t>perubahan</a:t>
            </a:r>
            <a:r>
              <a:rPr lang="en-US" sz="2000" dirty="0" smtClean="0">
                <a:cs typeface="Courier New" pitchFamily="49" charset="0"/>
              </a:rPr>
              <a:t> status </a:t>
            </a:r>
            <a:r>
              <a:rPr lang="en-US" sz="2000" dirty="0" err="1" smtClean="0">
                <a:cs typeface="Courier New" pitchFamily="49" charset="0"/>
              </a:rPr>
              <a:t>jaringan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dipanggil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kapanpun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ketika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peruabahan</a:t>
            </a:r>
            <a:r>
              <a:rPr lang="en-US" sz="2000" dirty="0" smtClean="0">
                <a:cs typeface="Courier New" pitchFamily="49" charset="0"/>
              </a:rPr>
              <a:t> status </a:t>
            </a:r>
            <a:r>
              <a:rPr lang="en-US" sz="2000" dirty="0" err="1" smtClean="0">
                <a:cs typeface="Courier New" pitchFamily="49" charset="0"/>
              </a:rPr>
              <a:t>koneksi</a:t>
            </a:r>
            <a:r>
              <a:rPr lang="en-US" sz="2000" dirty="0" smtClean="0">
                <a:cs typeface="Courier New" pitchFamily="49" charset="0"/>
              </a:rPr>
              <a:t> Wi-Fi. Intent </a:t>
            </a:r>
            <a:r>
              <a:rPr lang="en-US" sz="2000" dirty="0" err="1" smtClean="0">
                <a:cs typeface="Courier New" pitchFamily="49" charset="0"/>
              </a:rPr>
              <a:t>ini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memasukkan</a:t>
            </a:r>
            <a:r>
              <a:rPr lang="en-US" sz="2000" dirty="0" smtClean="0">
                <a:cs typeface="Courier New" pitchFamily="49" charset="0"/>
              </a:rPr>
              <a:t> extra </a:t>
            </a:r>
            <a:r>
              <a:rPr lang="en-US" sz="2000" dirty="0" err="1" smtClean="0">
                <a:cs typeface="Courier New" pitchFamily="49" charset="0"/>
              </a:rPr>
              <a:t>dua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nilai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(EXTRA_NETWORK_INFO </a:t>
            </a:r>
            <a:r>
              <a:rPr lang="en-US" sz="2000" dirty="0" smtClean="0">
                <a:cs typeface="Courier New" pitchFamily="49" charset="0"/>
              </a:rPr>
              <a:t>yang </a:t>
            </a:r>
            <a:r>
              <a:rPr lang="en-US" sz="2000" dirty="0" err="1" smtClean="0">
                <a:cs typeface="Courier New" pitchFamily="49" charset="0"/>
              </a:rPr>
              <a:t>memuat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objek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NetworkInfo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tentang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detil</a:t>
            </a:r>
            <a:r>
              <a:rPr lang="en-US" sz="2000" dirty="0" smtClean="0">
                <a:cs typeface="Courier New" pitchFamily="49" charset="0"/>
              </a:rPr>
              <a:t> status </a:t>
            </a:r>
            <a:r>
              <a:rPr lang="en-US" sz="2000" dirty="0" err="1" smtClean="0">
                <a:cs typeface="Courier New" pitchFamily="49" charset="0"/>
              </a:rPr>
              <a:t>jaringan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sekarang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dan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EXTRA_BSSID</a:t>
            </a:r>
            <a:r>
              <a:rPr lang="en-US" sz="2000" dirty="0" smtClean="0">
                <a:cs typeface="Courier New" pitchFamily="49" charset="0"/>
              </a:rPr>
              <a:t> yang </a:t>
            </a:r>
            <a:r>
              <a:rPr lang="en-US" sz="2000" dirty="0" err="1" smtClean="0">
                <a:cs typeface="Courier New" pitchFamily="49" charset="0"/>
              </a:rPr>
              <a:t>memuat</a:t>
            </a:r>
            <a:r>
              <a:rPr lang="en-US" sz="2000" dirty="0" smtClean="0">
                <a:cs typeface="Courier New" pitchFamily="49" charset="0"/>
              </a:rPr>
              <a:t> BSSID </a:t>
            </a:r>
            <a:r>
              <a:rPr lang="en-US" sz="2000" dirty="0" err="1" smtClean="0">
                <a:cs typeface="Courier New" pitchFamily="49" charset="0"/>
              </a:rPr>
              <a:t>dari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akses</a:t>
            </a:r>
            <a:r>
              <a:rPr lang="en-US" sz="2000" dirty="0" smtClean="0">
                <a:cs typeface="Courier New" pitchFamily="49" charset="0"/>
              </a:rPr>
              <a:t> point yang </a:t>
            </a:r>
            <a:r>
              <a:rPr lang="en-US" sz="2000" dirty="0" err="1" smtClean="0">
                <a:cs typeface="Courier New" pitchFamily="49" charset="0"/>
              </a:rPr>
              <a:t>terhubung</a:t>
            </a:r>
            <a:r>
              <a:rPr lang="en-US" sz="2000" dirty="0" smtClean="0">
                <a:cs typeface="Courier New" pitchFamily="49" charset="0"/>
              </a:rPr>
              <a:t>).</a:t>
            </a:r>
            <a:endParaRPr lang="en-US" sz="2000" dirty="0" smtClean="0">
              <a:latin typeface="+mj-lt"/>
              <a:cs typeface="Courier New" pitchFamily="49" charset="0"/>
            </a:endParaRPr>
          </a:p>
          <a:p>
            <a:pPr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WifiManager.RSSI_CHANGED_ACTION</a:t>
            </a:r>
            <a:r>
              <a:rPr lang="en-US" sz="2000" dirty="0" smtClean="0">
                <a:latin typeface="+mj-lt"/>
                <a:cs typeface="Courier New" pitchFamily="49" charset="0"/>
              </a:rPr>
              <a:t>, 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memonitor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kekuatan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sinyal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Wi-Fi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terhubung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dengan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menjalankan</a:t>
            </a:r>
            <a:r>
              <a:rPr lang="en-US" sz="2000" dirty="0" smtClean="0">
                <a:latin typeface="+mj-lt"/>
                <a:cs typeface="Courier New" pitchFamily="49" charset="0"/>
              </a:rPr>
              <a:t> Intent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RSSI_CHANGED_ACTION</a:t>
            </a:r>
            <a:r>
              <a:rPr lang="en-US" sz="2000" dirty="0" smtClean="0">
                <a:latin typeface="+mj-lt"/>
                <a:cs typeface="Courier New" pitchFamily="49" charset="0"/>
              </a:rPr>
              <a:t>. Intent broadcast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ini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memuat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ekstra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nilai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EXTRA_NEW_RSSI </a:t>
            </a:r>
            <a:r>
              <a:rPr lang="en-US" sz="2000" dirty="0" smtClean="0">
                <a:latin typeface="+mj-lt"/>
                <a:cs typeface="Courier New" pitchFamily="49" charset="0"/>
              </a:rPr>
              <a:t>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menyimpan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kekuatan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sinyal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sekarang</a:t>
            </a:r>
            <a:r>
              <a:rPr lang="en-US" sz="2000" dirty="0" smtClean="0">
                <a:latin typeface="+mj-lt"/>
                <a:cs typeface="Courier New" pitchFamily="49" charset="0"/>
              </a:rPr>
              <a:t>.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menggunakannya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dengan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memanggil</a:t>
            </a:r>
            <a:r>
              <a:rPr lang="en-US" sz="2000" dirty="0" smtClean="0">
                <a:latin typeface="+mj-lt"/>
                <a:cs typeface="Courier New" pitchFamily="49" charset="0"/>
              </a:rPr>
              <a:t> method static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calculateSignalLeve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l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dalam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WifiManager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konversi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ke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dalam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nilai</a:t>
            </a:r>
            <a:r>
              <a:rPr lang="en-US" sz="2000" dirty="0" smtClean="0">
                <a:latin typeface="+mj-lt"/>
                <a:cs typeface="Courier New" pitchFamily="49" charset="0"/>
              </a:rPr>
              <a:t> integer.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81208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Memonitor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koneksi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Wi-Fi:Membuat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koneksi</a:t>
            </a:r>
            <a:r>
              <a:rPr lang="en-US" sz="3000" b="1" dirty="0" smtClean="0"/>
              <a:t> Wi-Fi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7630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smtClean="0">
                <a:latin typeface="+mj-lt"/>
                <a:cs typeface="Courier New" pitchFamily="49" charset="0"/>
              </a:rPr>
              <a:t>Kita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dapat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menggunakan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WifiManager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mengatur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pengaturan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terkonfigurasi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mengontrol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terkoneksi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.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Sekali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terkoneksi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kita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dapat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mengecek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aktif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mendapatkan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detil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tambahan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konfigurasi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pengaturan</a:t>
            </a:r>
            <a:r>
              <a:rPr lang="en-US" sz="2000" dirty="0" smtClean="0">
                <a:latin typeface="+mj-lt"/>
                <a:cs typeface="Courier New" pitchFamily="49" charset="0"/>
              </a:rPr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mendapatkan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daftar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konfigurasi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digunakan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getConfigureNetworks</a:t>
            </a:r>
            <a:r>
              <a:rPr lang="en-US" sz="2000" dirty="0" smtClean="0">
                <a:latin typeface="+mj-lt"/>
                <a:cs typeface="Courier New" pitchFamily="49" charset="0"/>
              </a:rPr>
              <a:t>.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Daftar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objek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WifiConfiguration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memuat</a:t>
            </a:r>
            <a:r>
              <a:rPr lang="en-US" sz="2000" dirty="0" smtClean="0">
                <a:latin typeface="+mj-lt"/>
                <a:cs typeface="Courier New" pitchFamily="49" charset="0"/>
              </a:rPr>
              <a:t> network ID, SSID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detil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lainnya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setiap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konfigurasi</a:t>
            </a:r>
            <a:r>
              <a:rPr lang="en-US" sz="2000" dirty="0" smtClean="0">
                <a:latin typeface="+mj-lt"/>
                <a:cs typeface="Courier New" pitchFamily="49" charset="0"/>
              </a:rPr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menggunakan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konfigurasi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dimaksud</a:t>
            </a:r>
            <a:r>
              <a:rPr lang="en-US" sz="2000" dirty="0" smtClean="0">
                <a:latin typeface="+mj-lt"/>
                <a:cs typeface="Courier New" pitchFamily="49" charset="0"/>
              </a:rPr>
              <a:t>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memakai</a:t>
            </a:r>
            <a:r>
              <a:rPr lang="en-US" sz="2000" dirty="0" smtClean="0">
                <a:latin typeface="+mj-lt"/>
                <a:cs typeface="Courier New" pitchFamily="49" charset="0"/>
              </a:rPr>
              <a:t> method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enableNetwork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melewatkan</a:t>
            </a:r>
            <a:r>
              <a:rPr lang="en-US" sz="2000" dirty="0" smtClean="0">
                <a:latin typeface="+mj-lt"/>
                <a:cs typeface="Courier New" pitchFamily="49" charset="0"/>
              </a:rPr>
              <a:t> parameter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networkID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seperti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kode</a:t>
            </a:r>
            <a:r>
              <a:rPr lang="en-US" sz="2000" dirty="0" smtClean="0">
                <a:latin typeface="+mj-lt"/>
                <a:cs typeface="Courier New" pitchFamily="49" charset="0"/>
              </a:rPr>
              <a:t> program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berikut</a:t>
            </a:r>
            <a:r>
              <a:rPr lang="en-US" sz="2000" dirty="0" smtClean="0">
                <a:latin typeface="+mj-lt"/>
                <a:cs typeface="Courier New" pitchFamily="49" charset="0"/>
              </a:rPr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Get a list of available configurations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WifiConfiguration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configurations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wifi.getConfiguredNetworks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Get the network ID for the first one.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configurations.size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&gt; 0)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netID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configurations.get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(0).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networkId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Enable that network.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disableAllOthers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wifi.enableNetwork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netID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disableAllOtherstrue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81208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Memonitor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koneksi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Wi-Fi:Membuat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koneksi</a:t>
            </a:r>
            <a:r>
              <a:rPr lang="en-US" sz="3000" b="1" dirty="0" smtClean="0"/>
              <a:t> Wi-Fi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763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>
                <a:latin typeface="+mj-lt"/>
                <a:cs typeface="Courier New" pitchFamily="49" charset="0"/>
              </a:rPr>
              <a:t>Sekali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aktif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dibangun</a:t>
            </a:r>
            <a:r>
              <a:rPr lang="en-US" sz="2000" dirty="0" smtClean="0">
                <a:latin typeface="+mj-lt"/>
                <a:cs typeface="Courier New" pitchFamily="49" charset="0"/>
              </a:rPr>
              <a:t>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gunakan</a:t>
            </a:r>
            <a:r>
              <a:rPr lang="en-US" sz="2000" dirty="0" smtClean="0">
                <a:latin typeface="+mj-lt"/>
                <a:cs typeface="Courier New" pitchFamily="49" charset="0"/>
              </a:rPr>
              <a:t> method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getConnectionInfo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mendapatkan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informasi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000" dirty="0" smtClean="0">
                <a:latin typeface="+mj-lt"/>
                <a:cs typeface="Courier New" pitchFamily="49" charset="0"/>
              </a:rPr>
              <a:t> status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aktif</a:t>
            </a:r>
            <a:r>
              <a:rPr lang="en-US" sz="2000" dirty="0" smtClean="0">
                <a:latin typeface="+mj-lt"/>
                <a:cs typeface="Courier New" pitchFamily="49" charset="0"/>
              </a:rPr>
              <a:t>.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Objek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WifiInfo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memuat</a:t>
            </a:r>
            <a:r>
              <a:rPr lang="en-US" sz="2000" dirty="0" smtClean="0">
                <a:latin typeface="+mj-lt"/>
                <a:cs typeface="Courier New" pitchFamily="49" charset="0"/>
              </a:rPr>
              <a:t> BSSID, Mac address, IP address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akses</a:t>
            </a:r>
            <a:r>
              <a:rPr lang="en-US" sz="2000" dirty="0" smtClean="0">
                <a:latin typeface="+mj-lt"/>
                <a:cs typeface="Courier New" pitchFamily="49" charset="0"/>
              </a:rPr>
              <a:t> point,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kecepatan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sambungan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kekuatan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sinyal</a:t>
            </a:r>
            <a:r>
              <a:rPr lang="en-US" sz="2000" dirty="0" smtClean="0">
                <a:latin typeface="+mj-lt"/>
                <a:cs typeface="Courier New" pitchFamily="49" charset="0"/>
              </a:rPr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>
                <a:latin typeface="+mj-lt"/>
                <a:cs typeface="Courier New" pitchFamily="49" charset="0"/>
              </a:rPr>
              <a:t>Kode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berikut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000" dirty="0" smtClean="0">
                <a:latin typeface="+mj-lt"/>
                <a:cs typeface="Courier New" pitchFamily="49" charset="0"/>
              </a:rPr>
              <a:t> men-query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Wi-Fi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aktid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menampilkannya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dalam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kecepatan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kekuatan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sinyal</a:t>
            </a:r>
            <a:r>
              <a:rPr lang="en-US" sz="2000" dirty="0" smtClean="0">
                <a:latin typeface="+mj-lt"/>
                <a:cs typeface="Courier New" pitchFamily="49" charset="0"/>
              </a:rPr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WifiInfo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info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wifi.getConnectionInfo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info.getBSSID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!= null)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strength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WifiManager.calculateSignalLevel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info.getRssi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(), 5);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speed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info.getLinkSpeed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units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WifiInfo.LINK_SPEED_UNITS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ssid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info.getSSID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toastText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String.format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(“Connected to {0} at {1}{2}. Strength {3}/5”,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ssid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speed, units, strength);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(this,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toastText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Toast.LENGTH_LONG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73622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Memonitor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koneksi</a:t>
            </a:r>
            <a:r>
              <a:rPr lang="en-US" sz="3000" b="1" dirty="0" smtClean="0"/>
              <a:t> Wi-Fi: </a:t>
            </a:r>
            <a:r>
              <a:rPr lang="en-US" sz="3000" b="1" dirty="0" err="1" smtClean="0"/>
              <a:t>Pencarian</a:t>
            </a:r>
            <a:r>
              <a:rPr lang="en-US" sz="3000" b="1" dirty="0" smtClean="0"/>
              <a:t> Hotspot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763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>
                <a:latin typeface="+mj-lt"/>
                <a:cs typeface="Courier New" pitchFamily="49" charset="0"/>
              </a:rPr>
              <a:t>WifiManager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dapat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digunakan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pencarian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akses</a:t>
            </a:r>
            <a:r>
              <a:rPr lang="en-US" sz="2400" dirty="0" smtClean="0">
                <a:latin typeface="+mj-lt"/>
                <a:cs typeface="Courier New" pitchFamily="49" charset="0"/>
              </a:rPr>
              <a:t> point yang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memakai</a:t>
            </a:r>
            <a:r>
              <a:rPr lang="en-US" sz="2400" dirty="0" smtClean="0">
                <a:latin typeface="+mj-lt"/>
                <a:cs typeface="Courier New" pitchFamily="49" charset="0"/>
              </a:rPr>
              <a:t> method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startScan</a:t>
            </a:r>
            <a:r>
              <a:rPr lang="en-US" sz="2400" dirty="0" smtClean="0">
                <a:latin typeface="+mj-lt"/>
                <a:cs typeface="Courier New" pitchFamily="49" charset="0"/>
              </a:rPr>
              <a:t>. Intent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dengan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SCAN_RESULTS_AVAILABLE_ACTION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dibroadcast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secara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asinkron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ketika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pencarian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selesai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hasilnya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tersedia</a:t>
            </a:r>
            <a:r>
              <a:rPr lang="en-US" sz="2400" dirty="0" smtClean="0">
                <a:latin typeface="+mj-lt"/>
                <a:cs typeface="Courier New" pitchFamily="49" charset="0"/>
              </a:rPr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>
                <a:latin typeface="+mj-lt"/>
                <a:cs typeface="Courier New" pitchFamily="49" charset="0"/>
              </a:rPr>
              <a:t>Memangil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getScanResults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mendapatkan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hasil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sebagai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daftar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objek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ScanResult</a:t>
            </a:r>
            <a:r>
              <a:rPr lang="en-US" sz="2400" dirty="0" smtClean="0">
                <a:latin typeface="+mj-lt"/>
                <a:cs typeface="Courier New" pitchFamily="49" charset="0"/>
              </a:rPr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>
                <a:latin typeface="+mj-lt"/>
                <a:cs typeface="Courier New" pitchFamily="49" charset="0"/>
              </a:rPr>
              <a:t>Setiap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ScanResul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memuat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detil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akses</a:t>
            </a:r>
            <a:r>
              <a:rPr lang="en-US" sz="2400" dirty="0" smtClean="0">
                <a:latin typeface="+mj-lt"/>
                <a:cs typeface="Courier New" pitchFamily="49" charset="0"/>
              </a:rPr>
              <a:t> point yang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terdeteksi</a:t>
            </a:r>
            <a:r>
              <a:rPr lang="en-US" sz="2400" dirty="0" smtClean="0">
                <a:latin typeface="+mj-lt"/>
                <a:cs typeface="Courier New" pitchFamily="49" charset="0"/>
              </a:rPr>
              <a:t>,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termasuk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kecepatan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400" dirty="0" smtClean="0">
                <a:latin typeface="+mj-lt"/>
                <a:cs typeface="Courier New" pitchFamily="49" charset="0"/>
              </a:rPr>
              <a:t>,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kekuatan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sinyal</a:t>
            </a:r>
            <a:r>
              <a:rPr lang="en-US" sz="2400" dirty="0" smtClean="0">
                <a:latin typeface="+mj-lt"/>
                <a:cs typeface="Courier New" pitchFamily="49" charset="0"/>
              </a:rPr>
              <a:t>, SSID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teknik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autentifikasi</a:t>
            </a:r>
            <a:r>
              <a:rPr lang="en-US" sz="24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didukung</a:t>
            </a:r>
            <a:r>
              <a:rPr lang="en-US" sz="2400" dirty="0" smtClean="0">
                <a:latin typeface="+mj-lt"/>
                <a:cs typeface="Courier New" pitchFamily="49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73622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Memonitor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koneksi</a:t>
            </a:r>
            <a:r>
              <a:rPr lang="en-US" sz="3000" b="1" dirty="0" smtClean="0"/>
              <a:t> Wi-Fi: </a:t>
            </a:r>
            <a:r>
              <a:rPr lang="en-US" sz="3000" b="1" dirty="0" err="1" smtClean="0"/>
              <a:t>Pencarian</a:t>
            </a:r>
            <a:r>
              <a:rPr lang="en-US" sz="3000" b="1" dirty="0" smtClean="0"/>
              <a:t> Hotspot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763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>
                <a:cs typeface="Courier New" pitchFamily="49" charset="0"/>
              </a:rPr>
              <a:t>Kode</a:t>
            </a:r>
            <a:r>
              <a:rPr lang="en-US" sz="2000" dirty="0" smtClean="0">
                <a:cs typeface="Courier New" pitchFamily="49" charset="0"/>
              </a:rPr>
              <a:t> program </a:t>
            </a:r>
            <a:r>
              <a:rPr lang="en-US" sz="2000" dirty="0" err="1" smtClean="0">
                <a:cs typeface="Courier New" pitchFamily="49" charset="0"/>
              </a:rPr>
              <a:t>berikut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memperlihatkan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bagaimana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menginisialisasi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pencarian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akses</a:t>
            </a:r>
            <a:r>
              <a:rPr lang="en-US" sz="2000" dirty="0" smtClean="0">
                <a:cs typeface="Courier New" pitchFamily="49" charset="0"/>
              </a:rPr>
              <a:t> point </a:t>
            </a:r>
            <a:r>
              <a:rPr lang="en-US" sz="2000" dirty="0" err="1" smtClean="0">
                <a:cs typeface="Courier New" pitchFamily="49" charset="0"/>
              </a:rPr>
              <a:t>dan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menampilkan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jumlah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akses</a:t>
            </a:r>
            <a:r>
              <a:rPr lang="en-US" sz="2000" dirty="0" smtClean="0">
                <a:cs typeface="Courier New" pitchFamily="49" charset="0"/>
              </a:rPr>
              <a:t> point yang </a:t>
            </a:r>
            <a:r>
              <a:rPr lang="en-US" sz="2000" dirty="0" err="1" smtClean="0">
                <a:cs typeface="Courier New" pitchFamily="49" charset="0"/>
              </a:rPr>
              <a:t>ditemukan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dan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nama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akses</a:t>
            </a:r>
            <a:r>
              <a:rPr lang="en-US" sz="2000" dirty="0" smtClean="0">
                <a:cs typeface="Courier New" pitchFamily="49" charset="0"/>
              </a:rPr>
              <a:t> point </a:t>
            </a:r>
            <a:r>
              <a:rPr lang="en-US" sz="2000" dirty="0" err="1" smtClean="0">
                <a:cs typeface="Courier New" pitchFamily="49" charset="0"/>
              </a:rPr>
              <a:t>beserta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sinyal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terkuatnya</a:t>
            </a:r>
            <a:r>
              <a:rPr lang="en-US" sz="2000" dirty="0" smtClean="0">
                <a:cs typeface="Courier New" pitchFamily="49" charset="0"/>
              </a:rPr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Register a broadcast receiver that listens for scan results.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registerReceiver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BroadcastReceiver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@Override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onReceive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(Context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Intent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intent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List&lt;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ScanResult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results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wifi.getScanResults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ScanResult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bestSignal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ScanResult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 : results)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bestSignal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== null || 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WifiManager.compareSignalLevel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bestSignal.level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result.level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&lt; 0)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bestSignal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result;}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toastText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String.format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(“{0} networks found. {1} is the strongest.”,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results.size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bestSignal.SSID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getApplicationContext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toastText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Toast.LENGTH_LONG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}, 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IntentFilter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WifiManager.SCAN_RESULTS_AVAILABLE_ACTION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Initiate a scan.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wifi.startScan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1542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Pengaturan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konfigurasi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jaringan</a:t>
            </a:r>
            <a:r>
              <a:rPr lang="en-US" sz="3000" b="1" dirty="0" smtClean="0"/>
              <a:t> Wi-Fi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763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mengkoneksikan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pada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sebuah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Wi-Fi,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kita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butuh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membuat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000" dirty="0" smtClean="0">
                <a:latin typeface="+mj-lt"/>
                <a:cs typeface="Courier New" pitchFamily="49" charset="0"/>
              </a:rPr>
              <a:t> 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meregister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sebuah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konfigurasi</a:t>
            </a:r>
            <a:r>
              <a:rPr lang="en-US" sz="2000" dirty="0" smtClean="0">
                <a:latin typeface="+mj-lt"/>
                <a:cs typeface="Courier New" pitchFamily="49" charset="0"/>
              </a:rPr>
              <a:t>.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Normalnya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pengguna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melakukan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ini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dengan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memakai</a:t>
            </a:r>
            <a:r>
              <a:rPr lang="en-US" sz="2000" dirty="0" smtClean="0">
                <a:latin typeface="+mj-lt"/>
                <a:cs typeface="Courier New" pitchFamily="49" charset="0"/>
              </a:rPr>
              <a:t> 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pengaturan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konfigurasi</a:t>
            </a:r>
            <a:r>
              <a:rPr lang="en-US" sz="2000" dirty="0" smtClean="0">
                <a:latin typeface="+mj-lt"/>
                <a:cs typeface="Courier New" pitchFamily="49" charset="0"/>
              </a:rPr>
              <a:t> Wi-Fi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asli</a:t>
            </a:r>
            <a:r>
              <a:rPr lang="en-US" sz="2000" dirty="0" smtClean="0">
                <a:latin typeface="+mj-lt"/>
                <a:cs typeface="Courier New" pitchFamily="49" charset="0"/>
              </a:rPr>
              <a:t>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tetapi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tidak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terdapat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alasan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kita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tidak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dapat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menampilkan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fungsi</a:t>
            </a:r>
            <a:r>
              <a:rPr lang="en-US" sz="20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sama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dalam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aplikasi</a:t>
            </a:r>
            <a:r>
              <a:rPr lang="en-US" sz="2000" dirty="0" smtClean="0">
                <a:latin typeface="+mj-lt"/>
                <a:cs typeface="Courier New" pitchFamily="49" charset="0"/>
              </a:rPr>
              <a:t>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atau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alasan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mengganti</a:t>
            </a:r>
            <a:r>
              <a:rPr lang="en-US" sz="2000" dirty="0" smtClean="0">
                <a:latin typeface="+mj-lt"/>
                <a:cs typeface="Courier New" pitchFamily="49" charset="0"/>
              </a:rPr>
              <a:t> Activity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konfigurasi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WiFi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asli</a:t>
            </a:r>
            <a:r>
              <a:rPr lang="en-US" sz="2000" dirty="0" smtClean="0">
                <a:latin typeface="+mj-lt"/>
                <a:cs typeface="Courier New" pitchFamily="49" charset="0"/>
              </a:rPr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>
                <a:latin typeface="+mj-lt"/>
                <a:cs typeface="Courier New" pitchFamily="49" charset="0"/>
              </a:rPr>
              <a:t>Konfigurasi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disimpan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sebagai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objek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WifiConfiguration</a:t>
            </a:r>
            <a:r>
              <a:rPr lang="en-US" sz="2000" dirty="0" smtClean="0">
                <a:latin typeface="+mj-lt"/>
                <a:cs typeface="Courier New" pitchFamily="49" charset="0"/>
              </a:rPr>
              <a:t>.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Berikut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daftar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beberapa</a:t>
            </a:r>
            <a:r>
              <a:rPr lang="en-US" sz="2000" dirty="0" smtClean="0">
                <a:latin typeface="+mj-lt"/>
                <a:cs typeface="Courier New" pitchFamily="49" charset="0"/>
              </a:rPr>
              <a:t> field public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ada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masing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konfigurasi</a:t>
            </a:r>
            <a:r>
              <a:rPr lang="en-US" sz="2000" dirty="0" smtClean="0">
                <a:latin typeface="+mj-lt"/>
                <a:cs typeface="Courier New" pitchFamily="49" charset="0"/>
              </a:rPr>
              <a:t> Wi-Fi:</a:t>
            </a:r>
          </a:p>
          <a:p>
            <a:pPr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BSSID</a:t>
            </a:r>
            <a:r>
              <a:rPr lang="en-US" sz="2000" dirty="0" smtClean="0">
                <a:latin typeface="+mj-lt"/>
                <a:cs typeface="Courier New" pitchFamily="49" charset="0"/>
              </a:rPr>
              <a:t>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menentukan</a:t>
            </a:r>
            <a:r>
              <a:rPr lang="en-US" sz="2000" dirty="0" smtClean="0">
                <a:latin typeface="+mj-lt"/>
                <a:cs typeface="Courier New" pitchFamily="49" charset="0"/>
              </a:rPr>
              <a:t> BSSID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sebagai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akses</a:t>
            </a:r>
            <a:r>
              <a:rPr lang="en-US" sz="2000" dirty="0" smtClean="0">
                <a:latin typeface="+mj-lt"/>
                <a:cs typeface="Courier New" pitchFamily="49" charset="0"/>
              </a:rPr>
              <a:t> point</a:t>
            </a:r>
          </a:p>
          <a:p>
            <a:pPr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SSID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tertentu</a:t>
            </a:r>
            <a:endParaRPr lang="en-US" sz="2000" dirty="0" smtClean="0">
              <a:latin typeface="+mj-lt"/>
              <a:cs typeface="Courier New" pitchFamily="49" charset="0"/>
            </a:endParaRPr>
          </a:p>
          <a:p>
            <a:pPr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networkId</a:t>
            </a:r>
            <a:r>
              <a:rPr lang="en-US" sz="2000" dirty="0" smtClean="0">
                <a:latin typeface="+mj-lt"/>
                <a:cs typeface="Courier New" pitchFamily="49" charset="0"/>
              </a:rPr>
              <a:t>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identitas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unik</a:t>
            </a:r>
            <a:r>
              <a:rPr lang="en-US" sz="20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digunakan</a:t>
            </a:r>
            <a:r>
              <a:rPr lang="en-US" sz="2000" dirty="0" smtClean="0">
                <a:latin typeface="+mj-lt"/>
                <a:cs typeface="Courier New" pitchFamily="49" charset="0"/>
              </a:rPr>
              <a:t> 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mengidentifikasikan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konfigurasi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terakhir</a:t>
            </a:r>
            <a:r>
              <a:rPr lang="en-US" sz="2000" dirty="0" smtClean="0">
                <a:latin typeface="+mj-lt"/>
                <a:cs typeface="Courier New" pitchFamily="49" charset="0"/>
              </a:rPr>
              <a:t>.</a:t>
            </a:r>
          </a:p>
          <a:p>
            <a:pPr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priority</a:t>
            </a:r>
            <a:r>
              <a:rPr lang="en-US" sz="2000" dirty="0" smtClean="0">
                <a:latin typeface="+mj-lt"/>
                <a:cs typeface="Courier New" pitchFamily="49" charset="0"/>
              </a:rPr>
              <a:t>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prioritas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masing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konfigurasi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ketika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pemilihan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banyak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aksen</a:t>
            </a:r>
            <a:r>
              <a:rPr lang="en-US" sz="2000" dirty="0" smtClean="0">
                <a:latin typeface="+mj-lt"/>
                <a:cs typeface="Courier New" pitchFamily="49" charset="0"/>
              </a:rPr>
              <a:t> point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dikoneksikan</a:t>
            </a:r>
            <a:endParaRPr lang="en-US" sz="2000" dirty="0" smtClean="0">
              <a:latin typeface="+mj-lt"/>
              <a:cs typeface="Courier New" pitchFamily="49" charset="0"/>
            </a:endParaRPr>
          </a:p>
          <a:p>
            <a:pPr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smtClean="0">
                <a:latin typeface="+mj-lt"/>
                <a:cs typeface="Courier New" pitchFamily="49" charset="0"/>
              </a:rPr>
              <a:t>Status, status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sekarang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dapat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berupa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salah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satu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000" dirty="0" smtClean="0">
                <a:latin typeface="+mj-lt"/>
                <a:cs typeface="Courier New" pitchFamily="49" charset="0"/>
              </a:rPr>
              <a:t>:</a:t>
            </a:r>
          </a:p>
          <a:p>
            <a:pPr lvl="1"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WifiConfiguration.Status.ENABLED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WifiConfiguration.Status.DISABLED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atau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WifiConfiguration.Status.CURRENT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78015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Pengaturan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konfigurasi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jaringan</a:t>
            </a:r>
            <a:r>
              <a:rPr lang="en-US" sz="3000" b="1" dirty="0" smtClean="0"/>
              <a:t> Wi-Fi (</a:t>
            </a:r>
            <a:r>
              <a:rPr lang="en-US" sz="3000" b="1" dirty="0" err="1" smtClean="0"/>
              <a:t>lanjutan</a:t>
            </a:r>
            <a:r>
              <a:rPr lang="en-US" sz="3000" b="1" dirty="0" smtClean="0"/>
              <a:t>)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763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>
                <a:latin typeface="+mj-lt"/>
                <a:cs typeface="Courier New" pitchFamily="49" charset="0"/>
              </a:rPr>
              <a:t>Objek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konfigurasi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juga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berisi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teknik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autentifikasi</a:t>
            </a:r>
            <a:r>
              <a:rPr lang="en-US" sz="24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didukung</a:t>
            </a:r>
            <a:r>
              <a:rPr lang="en-US" sz="2400" dirty="0" smtClean="0">
                <a:latin typeface="+mj-lt"/>
                <a:cs typeface="Courier New" pitchFamily="49" charset="0"/>
              </a:rPr>
              <a:t>,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seperti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kunci</a:t>
            </a:r>
            <a:r>
              <a:rPr lang="en-US" sz="24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digunakan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sebelumnya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mengautentifikasi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dengan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akses</a:t>
            </a:r>
            <a:r>
              <a:rPr lang="en-US" sz="2400" dirty="0" smtClean="0">
                <a:latin typeface="+mj-lt"/>
                <a:cs typeface="Courier New" pitchFamily="49" charset="0"/>
              </a:rPr>
              <a:t> point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smtClean="0">
                <a:latin typeface="+mj-lt"/>
                <a:cs typeface="Courier New" pitchFamily="49" charset="0"/>
              </a:rPr>
              <a:t>Method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addNetwork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mengijinkan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menentukan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konfigurasi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baru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menambahkan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pada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daftar</a:t>
            </a:r>
            <a:r>
              <a:rPr lang="en-US" sz="24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sekarang</a:t>
            </a:r>
            <a:r>
              <a:rPr lang="en-US" sz="2400" dirty="0" smtClean="0">
                <a:latin typeface="+mj-lt"/>
                <a:cs typeface="Courier New" pitchFamily="49" charset="0"/>
              </a:rPr>
              <a:t>,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demikian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halnya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updateNetwor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mengijinkan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mengupdate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konfigurasi</a:t>
            </a:r>
            <a:r>
              <a:rPr lang="en-US" sz="2400" dirty="0" smtClean="0">
                <a:latin typeface="+mj-lt"/>
                <a:cs typeface="Courier New" pitchFamily="49" charset="0"/>
              </a:rPr>
              <a:t> 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dengan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melewatkan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WifiConfiguration</a:t>
            </a:r>
            <a:r>
              <a:rPr lang="en-US" sz="2400" dirty="0" smtClean="0">
                <a:latin typeface="+mj-lt"/>
                <a:cs typeface="Courier New" pitchFamily="49" charset="0"/>
              </a:rPr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smtClean="0">
                <a:latin typeface="+mj-lt"/>
                <a:cs typeface="Courier New" pitchFamily="49" charset="0"/>
              </a:rPr>
              <a:t>Kita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juga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dapat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menggunakan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removeNetwork</a:t>
            </a:r>
            <a:r>
              <a:rPr lang="en-US" sz="2400" dirty="0" smtClean="0">
                <a:latin typeface="+mj-lt"/>
                <a:cs typeface="Courier New" pitchFamily="49" charset="0"/>
              </a:rPr>
              <a:t> (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melewatkan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networkId</a:t>
            </a:r>
            <a:r>
              <a:rPr lang="en-US" sz="2400" dirty="0" smtClean="0">
                <a:latin typeface="+mj-lt"/>
                <a:cs typeface="Courier New" pitchFamily="49" charset="0"/>
              </a:rPr>
              <a:t>)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menghapus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konfigurasi</a:t>
            </a:r>
            <a:endParaRPr lang="en-US" sz="24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menjaga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perubahan</a:t>
            </a:r>
            <a:r>
              <a:rPr lang="en-US" sz="24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ada</a:t>
            </a:r>
            <a:r>
              <a:rPr lang="en-US" sz="2400" dirty="0" smtClean="0">
                <a:latin typeface="+mj-lt"/>
                <a:cs typeface="Courier New" pitchFamily="49" charset="0"/>
              </a:rPr>
              <a:t> ,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kita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harus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memanggil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saveConfiguration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76077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Tugas</a:t>
            </a:r>
            <a:r>
              <a:rPr lang="en-US" sz="3000" b="1" dirty="0" smtClean="0"/>
              <a:t> </a:t>
            </a:r>
            <a:r>
              <a:rPr lang="en-US" sz="3000" b="1" dirty="0" smtClean="0"/>
              <a:t>(</a:t>
            </a:r>
            <a:r>
              <a:rPr lang="en-US" sz="3000" b="1" dirty="0" smtClean="0"/>
              <a:t>8</a:t>
            </a:r>
            <a:r>
              <a:rPr lang="en-US" sz="3000" b="1" dirty="0" smtClean="0"/>
              <a:t>/12/2015) </a:t>
            </a:r>
            <a:r>
              <a:rPr lang="en-US" sz="3000" b="1" dirty="0" err="1" smtClean="0"/>
              <a:t>pengganti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pertemuan</a:t>
            </a:r>
            <a:r>
              <a:rPr lang="en-US" sz="3000" b="1" dirty="0" smtClean="0"/>
              <a:t> ke-13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763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>
                <a:cs typeface="Courier New" pitchFamily="49" charset="0"/>
              </a:rPr>
              <a:t>Materi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kuliah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pertemuan</a:t>
            </a:r>
            <a:r>
              <a:rPr lang="en-US" sz="2400" dirty="0" smtClean="0">
                <a:cs typeface="Courier New" pitchFamily="49" charset="0"/>
              </a:rPr>
              <a:t> 11,12 ( </a:t>
            </a:r>
            <a:r>
              <a:rPr lang="en-US" sz="2400" dirty="0" err="1" smtClean="0">
                <a:cs typeface="Courier New" pitchFamily="49" charset="0"/>
              </a:rPr>
              <a:t>ada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di</a:t>
            </a:r>
            <a:r>
              <a:rPr lang="en-US" sz="2400" dirty="0" smtClean="0">
                <a:cs typeface="Courier New" pitchFamily="49" charset="0"/>
              </a:rPr>
              <a:t> github.com/</a:t>
            </a:r>
            <a:r>
              <a:rPr lang="en-US" sz="2400" dirty="0" err="1" smtClean="0">
                <a:cs typeface="Courier New" pitchFamily="49" charset="0"/>
              </a:rPr>
              <a:t>mpriyonots</a:t>
            </a:r>
            <a:r>
              <a:rPr lang="en-US" sz="2400" dirty="0" smtClean="0">
                <a:cs typeface="Courier New" pitchFamily="49" charset="0"/>
              </a:rPr>
              <a:t>/Mobile-Computing-II/)</a:t>
            </a:r>
            <a:endParaRPr lang="en-US" sz="2400" dirty="0" smtClean="0"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>
                <a:cs typeface="Courier New" pitchFamily="49" charset="0"/>
              </a:rPr>
              <a:t>Pelajari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dan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rangkumlah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materi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tentang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b="1" dirty="0" err="1" smtClean="0">
                <a:cs typeface="Courier New" pitchFamily="49" charset="0"/>
              </a:rPr>
              <a:t>Pemrograman</a:t>
            </a:r>
            <a:r>
              <a:rPr lang="en-US" sz="2400" b="1" dirty="0" smtClean="0">
                <a:cs typeface="Courier New" pitchFamily="49" charset="0"/>
              </a:rPr>
              <a:t> SMS </a:t>
            </a:r>
            <a:r>
              <a:rPr lang="en-US" sz="2400" dirty="0" err="1" smtClean="0">
                <a:cs typeface="Courier New" pitchFamily="49" charset="0"/>
              </a:rPr>
              <a:t>di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dalam</a:t>
            </a:r>
            <a:r>
              <a:rPr lang="en-US" sz="2400" dirty="0" smtClean="0">
                <a:cs typeface="Courier New" pitchFamily="49" charset="0"/>
              </a:rPr>
              <a:t> Android yang </a:t>
            </a:r>
            <a:r>
              <a:rPr lang="en-US" sz="2400" dirty="0" err="1" smtClean="0">
                <a:cs typeface="Courier New" pitchFamily="49" charset="0"/>
              </a:rPr>
              <a:t>materinya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mencangkup</a:t>
            </a:r>
            <a:r>
              <a:rPr lang="en-US" sz="2400" dirty="0" smtClean="0">
                <a:cs typeface="Courier New" pitchFamily="49" charset="0"/>
              </a:rPr>
              <a:t>:</a:t>
            </a:r>
          </a:p>
          <a:p>
            <a:pPr marL="346075" lvl="0" indent="-346075">
              <a:buFont typeface="Wingdings" pitchFamily="2" charset="2"/>
              <a:buChar char="§"/>
            </a:pPr>
            <a:r>
              <a:rPr lang="id-ID" sz="2400" b="1" dirty="0" smtClean="0"/>
              <a:t>Penggunaan SMS </a:t>
            </a:r>
            <a:endParaRPr lang="en-US" sz="2400" dirty="0" smtClean="0"/>
          </a:p>
          <a:p>
            <a:pPr marL="346075" lvl="0" indent="-346075">
              <a:buFont typeface="Wingdings" pitchFamily="2" charset="2"/>
              <a:buChar char="§"/>
            </a:pPr>
            <a:r>
              <a:rPr lang="id-ID" sz="2400" b="1" dirty="0" smtClean="0"/>
              <a:t>Mengirim pesan SMS </a:t>
            </a:r>
            <a:endParaRPr lang="en-US" sz="2400" dirty="0" smtClean="0"/>
          </a:p>
          <a:p>
            <a:pPr marL="346075" lvl="0" indent="-346075">
              <a:buFont typeface="Wingdings" pitchFamily="2" charset="2"/>
              <a:buChar char="§"/>
            </a:pPr>
            <a:r>
              <a:rPr lang="id-ID" sz="2400" b="1" dirty="0" smtClean="0"/>
              <a:t>Mengirim pesan data </a:t>
            </a:r>
            <a:endParaRPr lang="en-US" sz="2400" dirty="0" smtClean="0"/>
          </a:p>
          <a:p>
            <a:pPr marL="346075" lvl="0" indent="-346075">
              <a:buFont typeface="Wingdings" pitchFamily="2" charset="2"/>
              <a:buChar char="§"/>
            </a:pPr>
            <a:r>
              <a:rPr lang="id-ID" sz="2400" b="1" dirty="0" smtClean="0"/>
              <a:t>Menerima pesan SMS </a:t>
            </a:r>
            <a:endParaRPr lang="en-US" sz="2400" dirty="0" smtClean="0"/>
          </a:p>
          <a:p>
            <a:pPr marL="346075" lvl="0" indent="-346075">
              <a:buFont typeface="Wingdings" pitchFamily="2" charset="2"/>
              <a:buChar char="§"/>
            </a:pPr>
            <a:r>
              <a:rPr lang="id-ID" sz="2400" b="1" dirty="0" smtClean="0"/>
              <a:t>Mensimulasikan </a:t>
            </a:r>
            <a:r>
              <a:rPr lang="en-US" sz="2400" b="1" dirty="0" err="1" smtClean="0"/>
              <a:t>pengiriman</a:t>
            </a:r>
            <a:r>
              <a:rPr lang="en-US" sz="2400" b="1" dirty="0" smtClean="0"/>
              <a:t> </a:t>
            </a:r>
            <a:r>
              <a:rPr lang="id-ID" sz="2400" b="1" dirty="0" smtClean="0"/>
              <a:t>pesan SMS</a:t>
            </a:r>
            <a:endParaRPr lang="en-US" sz="2400" b="1" dirty="0" smtClean="0"/>
          </a:p>
          <a:p>
            <a:pPr marL="346075" lvl="0" indent="-346075"/>
            <a:endParaRPr lang="en-US" sz="2400" b="1" dirty="0" smtClean="0"/>
          </a:p>
          <a:p>
            <a:pPr marL="346075" lvl="0" indent="-346075"/>
            <a:r>
              <a:rPr lang="en-US" sz="2400" b="1" dirty="0" err="1" smtClean="0"/>
              <a:t>Dikumpulkan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hari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Selasa</a:t>
            </a:r>
            <a:r>
              <a:rPr lang="en-US" sz="2400" b="1" dirty="0" smtClean="0"/>
              <a:t> </a:t>
            </a:r>
            <a:r>
              <a:rPr lang="en-US" sz="2400" b="1" dirty="0" smtClean="0"/>
              <a:t>15</a:t>
            </a:r>
            <a:r>
              <a:rPr lang="en-US" sz="2400" b="1" dirty="0" smtClean="0"/>
              <a:t>/12/2015</a:t>
            </a:r>
            <a:endParaRPr lang="en-US" sz="24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961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Intro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763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>
                <a:latin typeface="+mj-lt"/>
                <a:cs typeface="Courier New" pitchFamily="49" charset="0"/>
              </a:rPr>
              <a:t>Perkembangan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servis</a:t>
            </a:r>
            <a:r>
              <a:rPr lang="en-US" sz="2000" dirty="0" smtClean="0">
                <a:latin typeface="+mj-lt"/>
                <a:cs typeface="Courier New" pitchFamily="49" charset="0"/>
              </a:rPr>
              <a:t> internet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luar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biasa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keberadaan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perangkat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bergerak</a:t>
            </a:r>
            <a:r>
              <a:rPr lang="en-US" sz="2000" dirty="0" smtClean="0">
                <a:latin typeface="+mj-lt"/>
                <a:cs typeface="Courier New" pitchFamily="49" charset="0"/>
              </a:rPr>
              <a:t> (mobile devices)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telah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membuat</a:t>
            </a:r>
            <a:r>
              <a:rPr lang="en-US" sz="2000" dirty="0" smtClean="0">
                <a:latin typeface="+mj-lt"/>
                <a:cs typeface="Courier New" pitchFamily="49" charset="0"/>
              </a:rPr>
              <a:t> internet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bergerak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mengakses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fitur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lazim</a:t>
            </a:r>
            <a:r>
              <a:rPr lang="en-US" sz="20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berkembang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dalam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telepon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seluler</a:t>
            </a:r>
            <a:r>
              <a:rPr lang="en-US" sz="2000" dirty="0" smtClean="0">
                <a:latin typeface="+mj-lt"/>
                <a:cs typeface="Courier New" pitchFamily="49" charset="0"/>
              </a:rPr>
              <a:t>. 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>
                <a:latin typeface="+mj-lt"/>
                <a:cs typeface="Courier New" pitchFamily="49" charset="0"/>
              </a:rPr>
              <a:t>Dengan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kecepatan</a:t>
            </a:r>
            <a:r>
              <a:rPr lang="en-US" sz="2000" dirty="0" smtClean="0">
                <a:latin typeface="+mj-lt"/>
                <a:cs typeface="Courier New" pitchFamily="49" charset="0"/>
              </a:rPr>
              <a:t>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realiabitas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harga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000" dirty="0" smtClean="0">
                <a:latin typeface="+mj-lt"/>
                <a:cs typeface="Courier New" pitchFamily="49" charset="0"/>
              </a:rPr>
              <a:t>  internet,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konektivitas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tergantung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pada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teknologi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digunakan</a:t>
            </a:r>
            <a:r>
              <a:rPr lang="en-US" sz="2000" dirty="0" smtClean="0">
                <a:latin typeface="+mj-lt"/>
                <a:cs typeface="Courier New" pitchFamily="49" charset="0"/>
              </a:rPr>
              <a:t> (Wi-Fi, GPRS, 3G), 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menjadikan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aplikasi</a:t>
            </a:r>
            <a:r>
              <a:rPr lang="en-US" sz="2000" dirty="0" smtClean="0">
                <a:latin typeface="+mj-lt"/>
                <a:cs typeface="Courier New" pitchFamily="49" charset="0"/>
              </a:rPr>
              <a:t> 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mengetahui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mengatur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ini</a:t>
            </a:r>
            <a:r>
              <a:rPr lang="en-US" sz="20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dapat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membantu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memastikan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dapat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berjalan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secara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efisien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responsif</a:t>
            </a:r>
            <a:r>
              <a:rPr lang="en-US" sz="2000" dirty="0" smtClean="0">
                <a:latin typeface="+mj-lt"/>
                <a:cs typeface="Courier New" pitchFamily="49" charset="0"/>
              </a:rPr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smtClean="0">
                <a:latin typeface="+mj-lt"/>
                <a:cs typeface="Courier New" pitchFamily="49" charset="0"/>
              </a:rPr>
              <a:t>Android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menyediakan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akses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pada</a:t>
            </a:r>
            <a:r>
              <a:rPr lang="en-US" sz="2000" dirty="0" smtClean="0">
                <a:latin typeface="+mj-lt"/>
                <a:cs typeface="Courier New" pitchFamily="49" charset="0"/>
              </a:rPr>
              <a:t> status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dasar</a:t>
            </a:r>
            <a:r>
              <a:rPr lang="en-US" sz="2000" dirty="0" smtClean="0">
                <a:latin typeface="+mj-lt"/>
                <a:cs typeface="Courier New" pitchFamily="49" charset="0"/>
              </a:rPr>
              <a:t>, intent broadcast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memberitahukan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komponen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aplikasi</a:t>
            </a:r>
            <a:r>
              <a:rPr lang="en-US" sz="2000" dirty="0" smtClean="0">
                <a:latin typeface="+mj-lt"/>
                <a:cs typeface="Courier New" pitchFamily="49" charset="0"/>
              </a:rPr>
              <a:t> 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000" dirty="0" smtClean="0">
                <a:latin typeface="+mj-lt"/>
                <a:cs typeface="Courier New" pitchFamily="49" charset="0"/>
              </a:rPr>
              <a:t> 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perubahan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dalam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pemberian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kontrol</a:t>
            </a:r>
            <a:r>
              <a:rPr lang="en-US" sz="2000" dirty="0" smtClean="0">
                <a:latin typeface="+mj-lt"/>
                <a:cs typeface="Courier New" pitchFamily="49" charset="0"/>
              </a:rPr>
              <a:t> 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pada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pengaturan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>
                <a:latin typeface="+mj-lt"/>
                <a:cs typeface="Courier New" pitchFamily="49" charset="0"/>
              </a:rPr>
              <a:t>Sistem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Android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secara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prinsip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dihandel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dengan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ConnectivityManager</a:t>
            </a:r>
            <a:r>
              <a:rPr lang="en-US" sz="2000" dirty="0" smtClean="0">
                <a:latin typeface="+mj-lt"/>
                <a:cs typeface="Courier New" pitchFamily="49" charset="0"/>
              </a:rPr>
              <a:t>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sebuah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servis</a:t>
            </a:r>
            <a:r>
              <a:rPr lang="en-US" sz="20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memonitor</a:t>
            </a:r>
            <a:r>
              <a:rPr lang="en-US" sz="2000" dirty="0" smtClean="0">
                <a:latin typeface="+mj-lt"/>
                <a:cs typeface="Courier New" pitchFamily="49" charset="0"/>
              </a:rPr>
              <a:t> status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mengatur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sesuai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mengatur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kegagalan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>
                <a:latin typeface="+mj-lt"/>
                <a:cs typeface="Courier New" pitchFamily="49" charset="0"/>
              </a:rPr>
              <a:t>Kemudian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dibahas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bagaimana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menggunakan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WifiManager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memonitor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mengontrol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perangkat</a:t>
            </a:r>
            <a:r>
              <a:rPr lang="en-US" sz="2000" dirty="0" smtClean="0">
                <a:latin typeface="+mj-lt"/>
                <a:cs typeface="Courier New" pitchFamily="49" charset="0"/>
              </a:rPr>
              <a:t> 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Wi-Fi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secara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spesifik</a:t>
            </a:r>
            <a:r>
              <a:rPr lang="en-US" sz="2000" dirty="0" smtClean="0">
                <a:latin typeface="+mj-lt"/>
                <a:cs typeface="Courier New" pitchFamily="49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5080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Monitor </a:t>
            </a:r>
            <a:r>
              <a:rPr lang="en-US" sz="3000" b="1" dirty="0" err="1" smtClean="0"/>
              <a:t>dan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mengatur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koneksi</a:t>
            </a:r>
            <a:r>
              <a:rPr lang="en-US" sz="3000" b="1" dirty="0" smtClean="0"/>
              <a:t> Internet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7630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ConnectivityManager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merepresentasikan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servis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.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Ini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digunakan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memonitor</a:t>
            </a:r>
            <a:r>
              <a:rPr lang="en-US" sz="2000" dirty="0" smtClean="0">
                <a:latin typeface="+mj-lt"/>
                <a:cs typeface="Courier New" pitchFamily="49" charset="0"/>
              </a:rPr>
              <a:t> status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mengkonfigurasikan</a:t>
            </a:r>
            <a:r>
              <a:rPr lang="en-US" sz="2000" dirty="0" smtClean="0">
                <a:latin typeface="+mj-lt"/>
                <a:cs typeface="Courier New" pitchFamily="49" charset="0"/>
              </a:rPr>
              <a:t> setting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kegagalan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mengontrol</a:t>
            </a:r>
            <a:r>
              <a:rPr lang="en-US" sz="2000" dirty="0" smtClean="0">
                <a:latin typeface="+mj-lt"/>
                <a:cs typeface="Courier New" pitchFamily="49" charset="0"/>
              </a:rPr>
              <a:t> radio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>
                <a:latin typeface="+mj-lt"/>
                <a:cs typeface="Courier New" pitchFamily="49" charset="0"/>
              </a:rPr>
              <a:t>Pengaksesan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ConnectivityManager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dengan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memanggil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getSystemService</a:t>
            </a:r>
            <a:r>
              <a:rPr lang="en-US" sz="20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melewatkan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Context.CONNECTIVTY_SERVICE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sebagai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nama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servis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seperti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kode</a:t>
            </a:r>
            <a:r>
              <a:rPr lang="en-US" sz="2000" dirty="0" smtClean="0">
                <a:latin typeface="+mj-lt"/>
                <a:cs typeface="Courier New" pitchFamily="49" charset="0"/>
              </a:rPr>
              <a:t> program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berikut</a:t>
            </a:r>
            <a:r>
              <a:rPr lang="en-US" sz="2000" dirty="0" smtClean="0">
                <a:latin typeface="+mj-lt"/>
                <a:cs typeface="Courier New" pitchFamily="49" charset="0"/>
              </a:rPr>
              <a:t>: 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service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Context.CONNECTIVITY_SERVICE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ConnectivityManager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connectivity =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ConnectivityManager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getSystemService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(service);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>
                <a:latin typeface="+mj-lt"/>
                <a:cs typeface="Courier New" pitchFamily="49" charset="0"/>
              </a:rPr>
              <a:t>Sebelum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menggunakan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ConnetivityManager</a:t>
            </a:r>
            <a:r>
              <a:rPr lang="en-US" sz="2000" dirty="0" smtClean="0">
                <a:latin typeface="+mj-lt"/>
                <a:cs typeface="Courier New" pitchFamily="49" charset="0"/>
              </a:rPr>
              <a:t>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aplikasi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butuh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permisi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akses</a:t>
            </a:r>
            <a:r>
              <a:rPr lang="en-US" sz="2000" dirty="0" smtClean="0">
                <a:latin typeface="+mj-lt"/>
                <a:cs typeface="Courier New" pitchFamily="49" charset="0"/>
              </a:rPr>
              <a:t> status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Read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000" dirty="0" smtClean="0">
                <a:latin typeface="+mj-lt"/>
                <a:cs typeface="Courier New" pitchFamily="49" charset="0"/>
              </a:rPr>
              <a:t> Write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ditambahkan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dalam</a:t>
            </a:r>
            <a:r>
              <a:rPr lang="en-US" sz="2000" dirty="0" smtClean="0">
                <a:latin typeface="+mj-lt"/>
                <a:cs typeface="Courier New" pitchFamily="49" charset="0"/>
              </a:rPr>
              <a:t> file manifest: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&lt;uses-permission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=”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android.permission.ACCESS_NETWORK_STATE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”/&gt;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&lt;uses-permission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=”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android.permission.CHANGE_NETWORK_STATE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9869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Pengaturan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Koneksi</a:t>
            </a:r>
            <a:r>
              <a:rPr lang="en-US" sz="3000" b="1" dirty="0" smtClean="0"/>
              <a:t> yang </a:t>
            </a:r>
            <a:r>
              <a:rPr lang="en-US" sz="3000" b="1" dirty="0" err="1" smtClean="0"/>
              <a:t>aktif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7630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ConnectivityManager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menyediakan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gambaran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tingkat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tinggi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4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ada</a:t>
            </a:r>
            <a:r>
              <a:rPr lang="en-US" sz="2400" dirty="0" smtClean="0">
                <a:latin typeface="+mj-lt"/>
                <a:cs typeface="Courier New" pitchFamily="49" charset="0"/>
              </a:rPr>
              <a:t>. 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Dalam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penggunaan</a:t>
            </a:r>
            <a:r>
              <a:rPr lang="en-US" sz="2400" dirty="0" smtClean="0">
                <a:latin typeface="+mj-lt"/>
                <a:cs typeface="Courier New" pitchFamily="49" charset="0"/>
              </a:rPr>
              <a:t> method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getActiveNetworkInfo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atau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getNetworkInfo</a:t>
            </a:r>
            <a:r>
              <a:rPr lang="en-US" sz="2400" dirty="0" smtClean="0">
                <a:latin typeface="+mj-lt"/>
                <a:cs typeface="Courier New" pitchFamily="49" charset="0"/>
              </a:rPr>
              <a:t>,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kita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meminta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objek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NetworkInfo</a:t>
            </a:r>
            <a:r>
              <a:rPr lang="en-US" sz="24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memasukkan</a:t>
            </a:r>
            <a:r>
              <a:rPr lang="en-US" sz="2400" dirty="0" smtClean="0">
                <a:latin typeface="+mj-lt"/>
                <a:cs typeface="Courier New" pitchFamily="49" charset="0"/>
              </a:rPr>
              <a:t> detail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aktif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sekarang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atau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tidak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aktif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400" dirty="0" smtClean="0">
                <a:latin typeface="+mj-lt"/>
                <a:cs typeface="Courier New" pitchFamily="49" charset="0"/>
              </a:rPr>
              <a:t> 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tipe</a:t>
            </a:r>
            <a:r>
              <a:rPr lang="en-US" sz="24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dispesifikan</a:t>
            </a:r>
            <a:r>
              <a:rPr lang="en-US" sz="2400" dirty="0" smtClean="0">
                <a:latin typeface="+mj-lt"/>
                <a:cs typeface="Courier New" pitchFamily="49" charset="0"/>
              </a:rPr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>
                <a:latin typeface="+mj-lt"/>
                <a:cs typeface="Courier New" pitchFamily="49" charset="0"/>
              </a:rPr>
              <a:t>Pada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kedua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kasus</a:t>
            </a:r>
            <a:r>
              <a:rPr lang="en-US" sz="2400" dirty="0" smtClean="0">
                <a:latin typeface="+mj-lt"/>
                <a:cs typeface="Courier New" pitchFamily="49" charset="0"/>
              </a:rPr>
              <a:t>,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pengembalian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nilai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NetworkInfo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memasukkan</a:t>
            </a:r>
            <a:r>
              <a:rPr lang="en-US" sz="2400" dirty="0" smtClean="0">
                <a:latin typeface="+mj-lt"/>
                <a:cs typeface="Courier New" pitchFamily="49" charset="0"/>
              </a:rPr>
              <a:t>  method yang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mengindikasikan</a:t>
            </a:r>
            <a:r>
              <a:rPr lang="en-US" sz="2400" dirty="0" smtClean="0">
                <a:latin typeface="+mj-lt"/>
                <a:cs typeface="Courier New" pitchFamily="49" charset="0"/>
              </a:rPr>
              <a:t> status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tipe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4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dispesifikan</a:t>
            </a:r>
            <a:r>
              <a:rPr lang="en-US" sz="2400" dirty="0" smtClean="0">
                <a:latin typeface="+mj-lt"/>
                <a:cs typeface="Courier New" pitchFamily="49" charset="0"/>
              </a:rPr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86713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Pengaturan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Koneksi</a:t>
            </a:r>
            <a:r>
              <a:rPr lang="en-US" sz="3000" b="1" dirty="0" smtClean="0"/>
              <a:t> yang </a:t>
            </a:r>
            <a:r>
              <a:rPr lang="en-US" sz="3000" b="1" dirty="0" err="1" smtClean="0"/>
              <a:t>aktif</a:t>
            </a:r>
            <a:r>
              <a:rPr lang="en-US" sz="3000" b="1" dirty="0" smtClean="0"/>
              <a:t>: </a:t>
            </a:r>
            <a:r>
              <a:rPr lang="en-US" sz="3000" b="1" dirty="0" err="1" smtClean="0"/>
              <a:t>Konfigurasi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Jaringan</a:t>
            </a:r>
            <a:r>
              <a:rPr lang="en-US" sz="3000" b="1" dirty="0" smtClean="0"/>
              <a:t> 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7630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ConnectivityManager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dapat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juga</a:t>
            </a:r>
            <a:r>
              <a:rPr lang="en-US" sz="2000" dirty="0" smtClean="0">
                <a:latin typeface="+mj-lt"/>
                <a:cs typeface="Courier New" pitchFamily="49" charset="0"/>
              </a:rPr>
              <a:t> 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digunakan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mengontrol</a:t>
            </a:r>
            <a:r>
              <a:rPr lang="en-US" sz="2000" dirty="0" smtClean="0">
                <a:latin typeface="+mj-lt"/>
                <a:cs typeface="Courier New" pitchFamily="49" charset="0"/>
              </a:rPr>
              <a:t> hardware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menkonfigurasi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preferensi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kegagalan</a:t>
            </a:r>
            <a:r>
              <a:rPr lang="en-US" sz="2000" dirty="0" smtClean="0">
                <a:latin typeface="+mj-lt"/>
                <a:cs typeface="Courier New" pitchFamily="49" charset="0"/>
              </a:rPr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smtClean="0">
                <a:latin typeface="+mj-lt"/>
                <a:cs typeface="Courier New" pitchFamily="49" charset="0"/>
              </a:rPr>
              <a:t>Android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mencoba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mengkoneksikaan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diinginkan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memakai</a:t>
            </a:r>
            <a:r>
              <a:rPr lang="en-US" sz="2000" dirty="0" smtClean="0">
                <a:latin typeface="+mj-lt"/>
                <a:cs typeface="Courier New" pitchFamily="49" charset="0"/>
              </a:rPr>
              <a:t> method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SetNetworkPreference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menspesifikan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memilih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seperti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kode</a:t>
            </a:r>
            <a:r>
              <a:rPr lang="en-US" sz="2000" dirty="0" smtClean="0">
                <a:latin typeface="+mj-lt"/>
                <a:cs typeface="Courier New" pitchFamily="49" charset="0"/>
              </a:rPr>
              <a:t> program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berikut</a:t>
            </a:r>
            <a:r>
              <a:rPr lang="en-US" sz="2000" dirty="0" smtClean="0">
                <a:latin typeface="+mj-lt"/>
                <a:cs typeface="Courier New" pitchFamily="49" charset="0"/>
              </a:rPr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connectivity.setNetworkPreference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NetworkPreference.PREFER_WIFI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>
                <a:latin typeface="+mj-lt"/>
                <a:cs typeface="Courier New" pitchFamily="49" charset="0"/>
              </a:rPr>
              <a:t>Jika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dirty="0" smtClean="0">
                <a:latin typeface="+mj-lt"/>
                <a:cs typeface="Courier New" pitchFamily="49" charset="0"/>
              </a:rPr>
              <a:t> yang </a:t>
            </a:r>
            <a:r>
              <a:rPr lang="en-US" dirty="0" err="1" smtClean="0">
                <a:latin typeface="+mj-lt"/>
                <a:cs typeface="Courier New" pitchFamily="49" charset="0"/>
              </a:rPr>
              <a:t>diinginkan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tidak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tersedia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atau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dalam</a:t>
            </a:r>
            <a:r>
              <a:rPr lang="en-US" dirty="0" smtClean="0">
                <a:latin typeface="+mj-lt"/>
                <a:cs typeface="Courier New" pitchFamily="49" charset="0"/>
              </a:rPr>
              <a:t> network </a:t>
            </a:r>
            <a:r>
              <a:rPr lang="en-US" dirty="0" err="1" smtClean="0">
                <a:latin typeface="+mj-lt"/>
                <a:cs typeface="Courier New" pitchFamily="49" charset="0"/>
              </a:rPr>
              <a:t>hilang</a:t>
            </a:r>
            <a:r>
              <a:rPr lang="en-US" dirty="0" smtClean="0">
                <a:latin typeface="+mj-lt"/>
                <a:cs typeface="Courier New" pitchFamily="49" charset="0"/>
              </a:rPr>
              <a:t>, Android </a:t>
            </a:r>
            <a:r>
              <a:rPr lang="en-US" dirty="0" err="1" smtClean="0">
                <a:latin typeface="+mj-lt"/>
                <a:cs typeface="Courier New" pitchFamily="49" charset="0"/>
              </a:rPr>
              <a:t>akan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secara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otomatis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mencoba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dirty="0" smtClean="0">
                <a:latin typeface="+mj-lt"/>
                <a:cs typeface="Courier New" pitchFamily="49" charset="0"/>
              </a:rPr>
              <a:t>  </a:t>
            </a:r>
            <a:r>
              <a:rPr lang="en-US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kedua</a:t>
            </a:r>
            <a:r>
              <a:rPr lang="en-US" dirty="0" smtClean="0">
                <a:latin typeface="+mj-lt"/>
                <a:cs typeface="Courier New" pitchFamily="49" charset="0"/>
              </a:rPr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latin typeface="+mj-lt"/>
                <a:cs typeface="Courier New" pitchFamily="49" charset="0"/>
              </a:rPr>
              <a:t>Kita </a:t>
            </a:r>
            <a:r>
              <a:rPr lang="en-US" dirty="0" err="1" smtClean="0">
                <a:latin typeface="+mj-lt"/>
                <a:cs typeface="Courier New" pitchFamily="49" charset="0"/>
              </a:rPr>
              <a:t>dapat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mengontrol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keberadaan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tipe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dengan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menggunakan</a:t>
            </a:r>
            <a:r>
              <a:rPr lang="en-US" dirty="0" smtClean="0">
                <a:latin typeface="+mj-lt"/>
                <a:cs typeface="Courier New" pitchFamily="49" charset="0"/>
              </a:rPr>
              <a:t>  method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setRadio</a:t>
            </a:r>
            <a:r>
              <a:rPr lang="en-US" dirty="0" smtClean="0">
                <a:latin typeface="+mj-lt"/>
                <a:cs typeface="Courier New" pitchFamily="49" charset="0"/>
              </a:rPr>
              <a:t>. Method </a:t>
            </a:r>
            <a:r>
              <a:rPr lang="en-US" dirty="0" err="1" smtClean="0">
                <a:latin typeface="+mj-lt"/>
                <a:cs typeface="Courier New" pitchFamily="49" charset="0"/>
              </a:rPr>
              <a:t>ini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mengatur</a:t>
            </a:r>
            <a:r>
              <a:rPr lang="en-US" dirty="0" smtClean="0">
                <a:latin typeface="+mj-lt"/>
                <a:cs typeface="Courier New" pitchFamily="49" charset="0"/>
              </a:rPr>
              <a:t> status </a:t>
            </a:r>
            <a:r>
              <a:rPr lang="en-US" dirty="0" err="1" smtClean="0">
                <a:latin typeface="+mj-lt"/>
                <a:cs typeface="Courier New" pitchFamily="49" charset="0"/>
              </a:rPr>
              <a:t>gelombang</a:t>
            </a:r>
            <a:r>
              <a:rPr lang="en-US" dirty="0" smtClean="0">
                <a:latin typeface="+mj-lt"/>
                <a:cs typeface="Courier New" pitchFamily="49" charset="0"/>
              </a:rPr>
              <a:t> radio yang </a:t>
            </a:r>
            <a:r>
              <a:rPr lang="en-US" dirty="0" err="1" smtClean="0">
                <a:latin typeface="+mj-lt"/>
                <a:cs typeface="Courier New" pitchFamily="49" charset="0"/>
              </a:rPr>
              <a:t>diasosiasikan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dengan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tertentu</a:t>
            </a:r>
            <a:r>
              <a:rPr lang="en-US" dirty="0" smtClean="0">
                <a:latin typeface="+mj-lt"/>
                <a:cs typeface="Courier New" pitchFamily="49" charset="0"/>
              </a:rPr>
              <a:t> (Wi-Fi , </a:t>
            </a:r>
            <a:r>
              <a:rPr lang="en-US" dirty="0" err="1" smtClean="0">
                <a:latin typeface="+mj-lt"/>
                <a:cs typeface="Courier New" pitchFamily="49" charset="0"/>
              </a:rPr>
              <a:t>seluler</a:t>
            </a:r>
            <a:r>
              <a:rPr lang="en-US" dirty="0" smtClean="0">
                <a:latin typeface="+mj-lt"/>
                <a:cs typeface="Courier New" pitchFamily="49" charset="0"/>
              </a:rPr>
              <a:t>, </a:t>
            </a:r>
            <a:r>
              <a:rPr lang="en-US" dirty="0" err="1" smtClean="0">
                <a:latin typeface="+mj-lt"/>
                <a:cs typeface="Courier New" pitchFamily="49" charset="0"/>
              </a:rPr>
              <a:t>dll</a:t>
            </a:r>
            <a:r>
              <a:rPr lang="en-US" dirty="0" smtClean="0">
                <a:latin typeface="+mj-lt"/>
                <a:cs typeface="Courier New" pitchFamily="49" charset="0"/>
              </a:rPr>
              <a:t>). </a:t>
            </a:r>
            <a:r>
              <a:rPr lang="en-US" dirty="0" err="1" smtClean="0">
                <a:latin typeface="+mj-lt"/>
                <a:cs typeface="Courier New" pitchFamily="49" charset="0"/>
              </a:rPr>
              <a:t>Contoh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kode</a:t>
            </a:r>
            <a:r>
              <a:rPr lang="en-US" dirty="0" smtClean="0">
                <a:latin typeface="+mj-lt"/>
                <a:cs typeface="Courier New" pitchFamily="49" charset="0"/>
              </a:rPr>
              <a:t> program </a:t>
            </a:r>
            <a:r>
              <a:rPr lang="en-US" dirty="0" err="1" smtClean="0">
                <a:latin typeface="+mj-lt"/>
                <a:cs typeface="Courier New" pitchFamily="49" charset="0"/>
              </a:rPr>
              <a:t>berikut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mengatur</a:t>
            </a:r>
            <a:r>
              <a:rPr lang="en-US" dirty="0" smtClean="0">
                <a:latin typeface="+mj-lt"/>
                <a:cs typeface="Courier New" pitchFamily="49" charset="0"/>
              </a:rPr>
              <a:t> radio Wi-Fi </a:t>
            </a:r>
            <a:r>
              <a:rPr lang="en-US" dirty="0" err="1" smtClean="0">
                <a:latin typeface="+mj-lt"/>
                <a:cs typeface="Courier New" pitchFamily="49" charset="0"/>
              </a:rPr>
              <a:t>dinonaktifkan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dan</a:t>
            </a:r>
            <a:r>
              <a:rPr lang="en-US" dirty="0" smtClean="0">
                <a:latin typeface="+mj-lt"/>
                <a:cs typeface="Courier New" pitchFamily="49" charset="0"/>
              </a:rPr>
              <a:t> radio </a:t>
            </a:r>
            <a:r>
              <a:rPr lang="en-US" dirty="0" err="1" smtClean="0">
                <a:latin typeface="+mj-lt"/>
                <a:cs typeface="Courier New" pitchFamily="49" charset="0"/>
              </a:rPr>
              <a:t>perangkat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bergerak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diaktifkan</a:t>
            </a:r>
            <a:r>
              <a:rPr lang="en-US" dirty="0" smtClean="0">
                <a:latin typeface="+mj-lt"/>
                <a:cs typeface="Courier New" pitchFamily="49" charset="0"/>
              </a:rPr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connectivity.setRadio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NetworkType.WIFI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false);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connectivity.setRadio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NetworkType.MOBILE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true);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9176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Pengaturan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Koneksi</a:t>
            </a:r>
            <a:r>
              <a:rPr lang="en-US" sz="3000" b="1" dirty="0" smtClean="0"/>
              <a:t> yang </a:t>
            </a:r>
            <a:r>
              <a:rPr lang="en-US" sz="3000" b="1" dirty="0" err="1" smtClean="0"/>
              <a:t>aktif</a:t>
            </a:r>
            <a:r>
              <a:rPr lang="en-US" sz="3000" b="1" dirty="0" smtClean="0"/>
              <a:t>: Monitor </a:t>
            </a:r>
            <a:r>
              <a:rPr lang="en-US" sz="3000" b="1" dirty="0" err="1" smtClean="0"/>
              <a:t>koneksi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jaringan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533936"/>
            <a:ext cx="8763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7"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>
                <a:latin typeface="+mj-lt"/>
                <a:cs typeface="Courier New" pitchFamily="49" charset="0"/>
              </a:rPr>
              <a:t>Salah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satu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fungsi</a:t>
            </a:r>
            <a:r>
              <a:rPr lang="en-US" sz="2000" dirty="0" smtClean="0">
                <a:latin typeface="+mj-lt"/>
                <a:cs typeface="Courier New" pitchFamily="49" charset="0"/>
              </a:rPr>
              <a:t> paling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berguna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ConnectivityManager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adalah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memberitakan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aplikasi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perubahan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dalam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>
              <a:latin typeface="+mj-lt"/>
              <a:cs typeface="Courier New" pitchFamily="49" charset="0"/>
            </a:endParaRPr>
          </a:p>
          <a:p>
            <a:pPr marL="0" lvl="7"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memonitor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buat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implementasi</a:t>
            </a:r>
            <a:r>
              <a:rPr lang="en-US" sz="2000" dirty="0" smtClean="0">
                <a:latin typeface="+mj-lt"/>
                <a:cs typeface="Courier New" pitchFamily="49" charset="0"/>
              </a:rPr>
              <a:t> broadcast receiver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mendengar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pada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ConnectivityManager.CONNECTVITY_ACTION</a:t>
            </a:r>
            <a:r>
              <a:rPr lang="en-US" sz="2000" dirty="0" smtClean="0">
                <a:latin typeface="+mj-lt"/>
                <a:cs typeface="Courier New" pitchFamily="49" charset="0"/>
              </a:rPr>
              <a:t>. Intent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ini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memasukkan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ekstra</a:t>
            </a:r>
            <a:r>
              <a:rPr lang="en-US" sz="20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menyediakan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eksra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detil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tambahan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pada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perubahan</a:t>
            </a:r>
            <a:r>
              <a:rPr lang="en-US" sz="2000" dirty="0" smtClean="0">
                <a:latin typeface="+mj-lt"/>
                <a:cs typeface="Courier New" pitchFamily="49" charset="0"/>
              </a:rPr>
              <a:t> status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:</a:t>
            </a:r>
          </a:p>
          <a:p>
            <a:pPr marL="0" lvl="7"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ConnectivityManager.EXTRA_IS_FAILOVER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adalah</a:t>
            </a:r>
            <a:r>
              <a:rPr lang="en-US" sz="2000" dirty="0" smtClean="0">
                <a:latin typeface="+mj-lt"/>
                <a:cs typeface="Courier New" pitchFamily="49" charset="0"/>
              </a:rPr>
              <a:t> Boolean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mengembalikan</a:t>
            </a:r>
            <a:r>
              <a:rPr lang="en-US" sz="2000" dirty="0" smtClean="0">
                <a:latin typeface="+mj-lt"/>
                <a:cs typeface="Courier New" pitchFamily="49" charset="0"/>
              </a:rPr>
              <a:t> true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jika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sekarang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adalah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hasil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000" dirty="0" smtClean="0">
                <a:latin typeface="+mj-lt"/>
                <a:cs typeface="Courier New" pitchFamily="49" charset="0"/>
              </a:rPr>
              <a:t> failover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diinginkan</a:t>
            </a:r>
            <a:endParaRPr lang="en-US" sz="2000" dirty="0" smtClean="0">
              <a:latin typeface="+mj-lt"/>
              <a:cs typeface="Courier New" pitchFamily="49" charset="0"/>
            </a:endParaRPr>
          </a:p>
          <a:p>
            <a:pPr marL="0" lvl="7"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ConnectivityManager.EXTRA_NO_CONNECTIVITY</a:t>
            </a:r>
            <a:r>
              <a:rPr lang="en-US" sz="2000" i="1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adalah</a:t>
            </a:r>
            <a:r>
              <a:rPr lang="en-US" sz="2000" dirty="0" smtClean="0">
                <a:latin typeface="+mj-lt"/>
                <a:cs typeface="Courier New" pitchFamily="49" charset="0"/>
              </a:rPr>
              <a:t> Boolean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mengembalikan</a:t>
            </a:r>
            <a:r>
              <a:rPr lang="en-US" sz="2000" dirty="0" smtClean="0">
                <a:latin typeface="+mj-lt"/>
                <a:cs typeface="Courier New" pitchFamily="49" charset="0"/>
              </a:rPr>
              <a:t> true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jika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divais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tidak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berkoneksi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pada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apapun</a:t>
            </a:r>
            <a:r>
              <a:rPr lang="en-US" sz="2000" dirty="0" smtClean="0">
                <a:latin typeface="+mj-lt"/>
                <a:cs typeface="Courier New" pitchFamily="49" charset="0"/>
              </a:rPr>
              <a:t>.</a:t>
            </a:r>
          </a:p>
          <a:p>
            <a:pPr marL="0" lvl="7"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ConnectivityManager.EXTRA_REASON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cs typeface="Courier New" pitchFamily="49" charset="0"/>
              </a:rPr>
              <a:t>jika</a:t>
            </a:r>
            <a:r>
              <a:rPr lang="en-US" sz="2000" dirty="0" smtClean="0">
                <a:cs typeface="Courier New" pitchFamily="49" charset="0"/>
              </a:rPr>
              <a:t> broadcast </a:t>
            </a:r>
            <a:r>
              <a:rPr lang="en-US" sz="2000" dirty="0" err="1" smtClean="0">
                <a:cs typeface="Courier New" pitchFamily="49" charset="0"/>
              </a:rPr>
              <a:t>merepresentasikan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kegagalan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koneksi</a:t>
            </a:r>
            <a:endParaRPr lang="en-US" sz="2000" dirty="0" smtClean="0">
              <a:cs typeface="Courier New" pitchFamily="49" charset="0"/>
            </a:endParaRPr>
          </a:p>
          <a:p>
            <a:pPr marL="0" lvl="7"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ConnectivityManager.EXTRA_NETWORK_INFO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mengembalikan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nilai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dari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objek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NetworkInfo</a:t>
            </a:r>
            <a:endParaRPr lang="en-US" sz="2000" dirty="0" smtClean="0">
              <a:cs typeface="Courier New" pitchFamily="49" charset="0"/>
            </a:endParaRPr>
          </a:p>
          <a:p>
            <a:pPr marL="0" lvl="7"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ConnectivityManager.EXTRA_OTHER_NETWORK_INFO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setelah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putus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koneksi,fungsi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ini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mengembalikan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objek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NetworkInfo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lvl="7"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ConnectivityManager.EXTRA_EXTRA_INFO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+mj-lt"/>
                <a:cs typeface="Courier New" pitchFamily="49" charset="0"/>
              </a:rPr>
              <a:t>berisi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detil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ekstra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tambahan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ekstra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khusus</a:t>
            </a:r>
            <a:r>
              <a:rPr lang="en-US" dirty="0" smtClean="0">
                <a:latin typeface="+mj-lt"/>
                <a:cs typeface="Courier New" pitchFamily="49" charset="0"/>
              </a:rPr>
              <a:t>.  </a:t>
            </a:r>
            <a:endParaRPr lang="en-US" sz="1600" dirty="0" smtClean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033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Pengaturan</a:t>
            </a:r>
            <a:r>
              <a:rPr lang="en-US" sz="3000" b="1" dirty="0" smtClean="0"/>
              <a:t> Wi-Fi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763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WifiManager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merepresentasikan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servis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Wi-Fi Android.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Ini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dapat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digunakan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mengkonfigurasi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Wi-Fi,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mengatur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Wi-Fi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sekarang</a:t>
            </a:r>
            <a:r>
              <a:rPr lang="en-US" sz="2000" dirty="0" smtClean="0">
                <a:latin typeface="+mj-lt"/>
                <a:cs typeface="Courier New" pitchFamily="49" charset="0"/>
              </a:rPr>
              <a:t>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mencari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akses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poin</a:t>
            </a:r>
            <a:r>
              <a:rPr lang="en-US" sz="2000" dirty="0" smtClean="0">
                <a:latin typeface="+mj-lt"/>
                <a:cs typeface="Courier New" pitchFamily="49" charset="0"/>
              </a:rPr>
              <a:t>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memonitor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perubahan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dalam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Wi-Fi.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>
                <a:latin typeface="+mj-lt"/>
                <a:cs typeface="Courier New" pitchFamily="49" charset="0"/>
              </a:rPr>
              <a:t>Seperti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dengan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ConnectivityManager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WifiManager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menggunakan</a:t>
            </a:r>
            <a:r>
              <a:rPr lang="en-US" sz="2000" dirty="0" smtClean="0">
                <a:latin typeface="+mj-lt"/>
                <a:cs typeface="Courier New" pitchFamily="49" charset="0"/>
              </a:rPr>
              <a:t> method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getSystemService</a:t>
            </a:r>
            <a:r>
              <a:rPr lang="en-US" sz="2000" dirty="0" smtClean="0">
                <a:latin typeface="+mj-lt"/>
                <a:cs typeface="Courier New" pitchFamily="49" charset="0"/>
              </a:rPr>
              <a:t>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melewatkan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konstanta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Context.WIFI_SERVICE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seperti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terlihat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kode</a:t>
            </a:r>
            <a:r>
              <a:rPr lang="en-US" sz="2000" dirty="0" smtClean="0">
                <a:latin typeface="+mj-lt"/>
                <a:cs typeface="Courier New" pitchFamily="49" charset="0"/>
              </a:rPr>
              <a:t> program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berikut</a:t>
            </a:r>
            <a:r>
              <a:rPr lang="en-US" sz="2000" dirty="0" smtClean="0">
                <a:latin typeface="+mj-lt"/>
                <a:cs typeface="Courier New" pitchFamily="49" charset="0"/>
              </a:rPr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service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Context.WIFI_SERVICE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final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WifiManager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wifi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WifiManager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getSystemService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(service);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menggunakan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WifiManager</a:t>
            </a:r>
            <a:r>
              <a:rPr lang="en-US" sz="2000" dirty="0" smtClean="0">
                <a:latin typeface="+mj-lt"/>
                <a:cs typeface="Courier New" pitchFamily="49" charset="0"/>
              </a:rPr>
              <a:t>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aplikasi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harus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memiliki</a:t>
            </a:r>
            <a:r>
              <a:rPr lang="en-US" sz="2000" dirty="0" smtClean="0">
                <a:latin typeface="+mj-lt"/>
                <a:cs typeface="Courier New" pitchFamily="49" charset="0"/>
              </a:rPr>
              <a:t> uses-permission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000" dirty="0" smtClean="0">
                <a:latin typeface="+mj-lt"/>
                <a:cs typeface="Courier New" pitchFamily="49" charset="0"/>
              </a:rPr>
              <a:t> Read/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Wirite</a:t>
            </a:r>
            <a:r>
              <a:rPr lang="en-US" sz="2000" dirty="0" smtClean="0">
                <a:latin typeface="+mj-lt"/>
                <a:cs typeface="Courier New" pitchFamily="49" charset="0"/>
              </a:rPr>
              <a:t> status Wi-Fi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terdapat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dalam</a:t>
            </a:r>
            <a:r>
              <a:rPr lang="en-US" sz="2000" dirty="0" smtClean="0">
                <a:latin typeface="+mj-lt"/>
                <a:cs typeface="Courier New" pitchFamily="49" charset="0"/>
              </a:rPr>
              <a:t> manifest: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&lt;uses-permission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=”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android.permission.ACCESS_WIFI_STATE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”/&gt;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&lt;uses-permission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=”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android.permission.CHANGE_WIFI_STATE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5754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Pengaturan</a:t>
            </a:r>
            <a:r>
              <a:rPr lang="en-US" sz="3000" b="1" dirty="0" smtClean="0"/>
              <a:t> Wi-Fi (</a:t>
            </a:r>
            <a:r>
              <a:rPr lang="en-US" sz="3000" b="1" dirty="0" err="1" smtClean="0"/>
              <a:t>lanjutan</a:t>
            </a:r>
            <a:r>
              <a:rPr lang="en-US" sz="3000" b="1" dirty="0" smtClean="0"/>
              <a:t>)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76300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smtClean="0">
                <a:latin typeface="+mj-lt"/>
                <a:cs typeface="Courier New" pitchFamily="49" charset="0"/>
              </a:rPr>
              <a:t>Kita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dapat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menggunakan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WifiManager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400" dirty="0" smtClean="0">
                <a:latin typeface="+mj-lt"/>
                <a:cs typeface="Courier New" pitchFamily="49" charset="0"/>
              </a:rPr>
              <a:t> enable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400" dirty="0" smtClean="0">
                <a:latin typeface="+mj-lt"/>
                <a:cs typeface="Courier New" pitchFamily="49" charset="0"/>
              </a:rPr>
              <a:t> disable hardware Wi-Fi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dengan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memakai</a:t>
            </a:r>
            <a:r>
              <a:rPr lang="en-US" sz="2400" dirty="0" smtClean="0">
                <a:latin typeface="+mj-lt"/>
                <a:cs typeface="Courier New" pitchFamily="49" charset="0"/>
              </a:rPr>
              <a:t> method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setWifiEnabled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atau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merequest</a:t>
            </a:r>
            <a:r>
              <a:rPr lang="en-US" sz="2400" dirty="0" smtClean="0">
                <a:latin typeface="+mj-lt"/>
                <a:cs typeface="Courier New" pitchFamily="49" charset="0"/>
              </a:rPr>
              <a:t> status Wi-Fi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terakhir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memakai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getWifiState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atau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isWifiEnabled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Kode</a:t>
            </a:r>
            <a:r>
              <a:rPr lang="en-US" sz="2400" dirty="0" smtClean="0">
                <a:latin typeface="+mj-lt"/>
                <a:cs typeface="Courier New" pitchFamily="49" charset="0"/>
              </a:rPr>
              <a:t> program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tertulis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sbg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berikut</a:t>
            </a:r>
            <a:r>
              <a:rPr lang="en-US" sz="2400" dirty="0" smtClean="0">
                <a:latin typeface="+mj-lt"/>
                <a:cs typeface="Courier New" pitchFamily="49" charset="0"/>
              </a:rPr>
              <a:t>:  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wifi.isWifiEnabled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wifi.getWifiState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 !=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WifiManager.WIFI_STATE_ENABLING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wifi.setWifiEnabled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(true);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>
                <a:latin typeface="+mj-lt"/>
                <a:cs typeface="Courier New" pitchFamily="49" charset="0"/>
              </a:rPr>
              <a:t>Bagian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selanjutnya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memulai</a:t>
            </a:r>
            <a:r>
              <a:rPr lang="en-US" sz="2400" dirty="0" smtClean="0">
                <a:latin typeface="+mj-lt"/>
                <a:cs typeface="Courier New" pitchFamily="49" charset="0"/>
              </a:rPr>
              <a:t> tracking (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pelacakan</a:t>
            </a:r>
            <a:r>
              <a:rPr lang="en-US" sz="2400" dirty="0" smtClean="0">
                <a:latin typeface="+mj-lt"/>
                <a:cs typeface="Courier New" pitchFamily="49" charset="0"/>
              </a:rPr>
              <a:t>) status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400" dirty="0" smtClean="0">
                <a:latin typeface="+mj-lt"/>
                <a:cs typeface="Courier New" pitchFamily="49" charset="0"/>
              </a:rPr>
              <a:t> Wi-Fi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sekarang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memonitor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perubahan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dalam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kekuatan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sinyal</a:t>
            </a:r>
            <a:r>
              <a:rPr lang="en-US" sz="2400" dirty="0" smtClean="0">
                <a:latin typeface="+mj-lt"/>
                <a:cs typeface="Courier New" pitchFamily="49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9975</TotalTime>
  <Words>1591</Words>
  <Application>Microsoft Office PowerPoint</Application>
  <PresentationFormat>On-screen Show (4:3)</PresentationFormat>
  <Paragraphs>208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454</cp:revision>
  <dcterms:created xsi:type="dcterms:W3CDTF">2006-08-16T00:00:00Z</dcterms:created>
  <dcterms:modified xsi:type="dcterms:W3CDTF">2015-12-08T05:38:11Z</dcterms:modified>
</cp:coreProperties>
</file>