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>
      <p:cViewPr varScale="1">
        <p:scale>
          <a:sx n="59" d="100"/>
          <a:sy n="59" d="100"/>
        </p:scale>
        <p:origin x="-162" y="-72"/>
      </p:cViewPr>
      <p:guideLst>
        <p:guide orient="horz" pos="2160"/>
        <p:guide orient="horz" pos="4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574" y="1752600"/>
            <a:ext cx="74100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 (TSI394)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III : </a:t>
            </a: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Lingkungan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Pengembangan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Pemrograman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2278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Latihan</a:t>
            </a:r>
            <a:r>
              <a:rPr lang="en-US" sz="3000" b="1" dirty="0" smtClean="0"/>
              <a:t> 1: </a:t>
            </a:r>
            <a:r>
              <a:rPr lang="en-US" sz="3000" b="1" dirty="0" err="1" smtClean="0"/>
              <a:t>Membuat</a:t>
            </a:r>
            <a:r>
              <a:rPr lang="en-US" sz="3000" b="1" dirty="0" smtClean="0"/>
              <a:t> App </a:t>
            </a:r>
            <a:r>
              <a:rPr lang="en-US" sz="3000" b="1" dirty="0" err="1" smtClean="0"/>
              <a:t>sederhana</a:t>
            </a:r>
            <a:r>
              <a:rPr lang="en-US" sz="3000" b="1" dirty="0" smtClean="0"/>
              <a:t> (cont’d)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685800"/>
            <a:ext cx="8458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2000" dirty="0" err="1" smtClean="0"/>
              <a:t>Muncul</a:t>
            </a:r>
            <a:r>
              <a:rPr lang="en-US" sz="2000" dirty="0" smtClean="0"/>
              <a:t> 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 source code Aplikasi.java </a:t>
            </a:r>
            <a:r>
              <a:rPr lang="en-US" sz="2000" dirty="0" err="1" smtClean="0"/>
              <a:t>dan</a:t>
            </a:r>
            <a:r>
              <a:rPr lang="en-US" sz="2000" dirty="0" smtClean="0"/>
              <a:t> activity_aplikasi.xml </a:t>
            </a:r>
            <a:r>
              <a:rPr lang="en-US" sz="2000" dirty="0" err="1" smtClean="0"/>
              <a:t>dari</a:t>
            </a:r>
            <a:r>
              <a:rPr lang="en-US" sz="2000" dirty="0" smtClean="0"/>
              <a:t> project yang </a:t>
            </a:r>
            <a:r>
              <a:rPr lang="en-US" sz="2000" dirty="0" err="1" smtClean="0"/>
              <a:t>dibuat</a:t>
            </a:r>
            <a:r>
              <a:rPr lang="en-US" sz="2000" dirty="0" smtClean="0"/>
              <a:t>.</a:t>
            </a:r>
          </a:p>
          <a:p>
            <a:pPr marL="914400" lvl="1" indent="-457200"/>
            <a:r>
              <a:rPr lang="en-US" sz="2000" dirty="0" smtClean="0"/>
              <a:t>Aplikasi1.java :</a:t>
            </a:r>
          </a:p>
          <a:p>
            <a:pPr marL="914400" lvl="1" indent="-457200"/>
            <a:endParaRPr lang="en-US" sz="2000" dirty="0" smtClean="0"/>
          </a:p>
          <a:p>
            <a:pPr marL="914400" lvl="1" indent="-457200"/>
            <a:endParaRPr lang="en-US" sz="2000" dirty="0" smtClean="0"/>
          </a:p>
          <a:p>
            <a:pPr marL="914400" lvl="1" indent="-457200"/>
            <a:endParaRPr lang="en-US" sz="2000" dirty="0" smtClean="0"/>
          </a:p>
          <a:p>
            <a:pPr marL="914400" lvl="1" indent="-457200"/>
            <a:endParaRPr lang="en-US" sz="2000" dirty="0" smtClean="0"/>
          </a:p>
          <a:p>
            <a:pPr marL="914400" lvl="1" indent="-457200"/>
            <a:endParaRPr lang="en-US" sz="2000" dirty="0" smtClean="0"/>
          </a:p>
          <a:p>
            <a:pPr marL="914400" lvl="1" indent="-457200"/>
            <a:endParaRPr lang="en-US" sz="2000" dirty="0" smtClean="0"/>
          </a:p>
          <a:p>
            <a:pPr marL="914400" lvl="1" indent="-457200"/>
            <a:r>
              <a:rPr lang="en-US" sz="2000" dirty="0" smtClean="0"/>
              <a:t>activity_aplikasi1.xml (</a:t>
            </a:r>
            <a:r>
              <a:rPr lang="en-US" sz="2000" dirty="0" err="1" smtClean="0"/>
              <a:t>pengaturan</a:t>
            </a:r>
            <a:r>
              <a:rPr lang="en-US" sz="2000" dirty="0" smtClean="0"/>
              <a:t> layout </a:t>
            </a:r>
            <a:r>
              <a:rPr lang="en-US" sz="2000" dirty="0" err="1" smtClean="0"/>
              <a:t>berisi</a:t>
            </a:r>
            <a:r>
              <a:rPr lang="en-US" sz="2000" dirty="0" smtClean="0"/>
              <a:t> </a:t>
            </a:r>
            <a:r>
              <a:rPr lang="en-US" sz="2000" dirty="0" err="1" smtClean="0"/>
              <a:t>grafik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text):</a:t>
            </a:r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371600"/>
            <a:ext cx="3810000" cy="214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3886200"/>
            <a:ext cx="4781550" cy="187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599" y="3886200"/>
            <a:ext cx="322746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2278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Latihan</a:t>
            </a:r>
            <a:r>
              <a:rPr lang="en-US" sz="3000" b="1" dirty="0" smtClean="0"/>
              <a:t> 1: </a:t>
            </a:r>
            <a:r>
              <a:rPr lang="en-US" sz="3000" b="1" dirty="0" err="1" smtClean="0"/>
              <a:t>Membuat</a:t>
            </a:r>
            <a:r>
              <a:rPr lang="en-US" sz="3000" b="1" dirty="0" smtClean="0"/>
              <a:t> App </a:t>
            </a:r>
            <a:r>
              <a:rPr lang="en-US" sz="3000" b="1" dirty="0" err="1" smtClean="0"/>
              <a:t>sederhana</a:t>
            </a:r>
            <a:r>
              <a:rPr lang="en-US" sz="3000" b="1" dirty="0" smtClean="0"/>
              <a:t> (cont’d)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2346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+mj-lt"/>
              <a:buAutoNum type="arabicPeriod" startAt="9"/>
            </a:pPr>
            <a:r>
              <a:rPr lang="en-US" sz="2000" dirty="0" err="1" smtClean="0"/>
              <a:t>Jalankan</a:t>
            </a:r>
            <a:r>
              <a:rPr lang="en-US" sz="2000" dirty="0" smtClean="0"/>
              <a:t> emulator </a:t>
            </a:r>
            <a:r>
              <a:rPr lang="en-US" sz="2000" dirty="0" err="1" smtClean="0"/>
              <a:t>divais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AVD (Android Virtual Device),</a:t>
            </a:r>
            <a:r>
              <a:rPr lang="en-US" sz="2000" dirty="0" err="1" smtClean="0"/>
              <a:t>klik</a:t>
            </a:r>
            <a:r>
              <a:rPr lang="en-US" sz="2000" dirty="0" smtClean="0"/>
              <a:t> </a:t>
            </a:r>
            <a:r>
              <a:rPr lang="en-US" sz="2000" dirty="0" err="1" smtClean="0"/>
              <a:t>ikon</a:t>
            </a:r>
            <a:endParaRPr lang="en-US" sz="2000" dirty="0" smtClean="0"/>
          </a:p>
          <a:p>
            <a:pPr lvl="1" indent="-457200">
              <a:buFont typeface="+mj-lt"/>
              <a:buAutoNum type="arabicPeriod" startAt="9"/>
            </a:pPr>
            <a:r>
              <a:rPr lang="en-US" sz="2000" dirty="0" err="1" smtClean="0"/>
              <a:t>Buat</a:t>
            </a:r>
            <a:r>
              <a:rPr lang="en-US" sz="2000" dirty="0" smtClean="0"/>
              <a:t> </a:t>
            </a:r>
            <a:r>
              <a:rPr lang="en-US" sz="2000" dirty="0" err="1" smtClean="0"/>
              <a:t>divais</a:t>
            </a:r>
            <a:r>
              <a:rPr lang="en-US" sz="2000" dirty="0" smtClean="0"/>
              <a:t> </a:t>
            </a:r>
            <a:r>
              <a:rPr lang="en-US" sz="2000" dirty="0" err="1" smtClean="0"/>
              <a:t>baru</a:t>
            </a:r>
            <a:r>
              <a:rPr lang="en-US" sz="2000" dirty="0" smtClean="0"/>
              <a:t>, </a:t>
            </a:r>
            <a:r>
              <a:rPr lang="en-US" sz="2000" dirty="0" err="1" smtClean="0"/>
              <a:t>klik</a:t>
            </a:r>
            <a:r>
              <a:rPr lang="en-US" sz="2000" dirty="0" smtClean="0"/>
              <a:t> “Create”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selesai</a:t>
            </a:r>
            <a:r>
              <a:rPr lang="en-US" sz="2000" dirty="0" smtClean="0"/>
              <a:t> </a:t>
            </a:r>
            <a:r>
              <a:rPr lang="en-US" sz="2000" dirty="0" err="1" smtClean="0"/>
              <a:t>klik</a:t>
            </a:r>
            <a:r>
              <a:rPr lang="en-US" sz="2000" dirty="0" smtClean="0"/>
              <a:t> “OK”</a:t>
            </a:r>
          </a:p>
          <a:p>
            <a:pPr lvl="1" indent="-457200">
              <a:buFont typeface="+mj-lt"/>
              <a:buAutoNum type="arabicPeriod" startAt="9"/>
            </a:pPr>
            <a:endParaRPr lang="en-US" sz="2000" dirty="0" smtClean="0"/>
          </a:p>
          <a:p>
            <a:pPr lvl="1" indent="-457200">
              <a:buFont typeface="+mj-lt"/>
              <a:buAutoNum type="arabicPeriod" startAt="9"/>
            </a:pPr>
            <a:endParaRPr lang="en-US" sz="2000" dirty="0" smtClean="0"/>
          </a:p>
          <a:p>
            <a:pPr lvl="1" indent="-457200">
              <a:buFont typeface="+mj-lt"/>
              <a:buAutoNum type="arabicPeriod" startAt="9"/>
            </a:pPr>
            <a:endParaRPr lang="en-US" sz="2000" dirty="0" smtClean="0"/>
          </a:p>
          <a:p>
            <a:pPr lvl="1" indent="-457200">
              <a:buFont typeface="+mj-lt"/>
              <a:buAutoNum type="arabicPeriod" startAt="9"/>
            </a:pPr>
            <a:endParaRPr lang="en-US" sz="2000" dirty="0" smtClean="0"/>
          </a:p>
          <a:p>
            <a:pPr lvl="1" indent="-457200">
              <a:buFont typeface="+mj-lt"/>
              <a:buAutoNum type="arabicPeriod" startAt="9"/>
            </a:pPr>
            <a:endParaRPr lang="en-US" sz="2000" dirty="0" smtClean="0"/>
          </a:p>
          <a:p>
            <a:pPr lvl="1" indent="-457200">
              <a:buFont typeface="+mj-lt"/>
              <a:buAutoNum type="arabicPeriod" startAt="9"/>
            </a:pPr>
            <a:endParaRPr lang="en-US" sz="2000" dirty="0" smtClean="0"/>
          </a:p>
          <a:p>
            <a:pPr lvl="1" indent="-457200">
              <a:buFont typeface="+mj-lt"/>
              <a:buAutoNum type="arabicPeriod" startAt="9"/>
            </a:pPr>
            <a:endParaRPr lang="en-US" sz="2000" dirty="0" smtClean="0"/>
          </a:p>
          <a:p>
            <a:pPr lvl="1" indent="-457200">
              <a:buFont typeface="+mj-lt"/>
              <a:buAutoNum type="arabicPeriod" startAt="9"/>
            </a:pPr>
            <a:endParaRPr lang="en-US" sz="2000" dirty="0" smtClean="0"/>
          </a:p>
          <a:p>
            <a:pPr lvl="1" indent="-457200">
              <a:buFont typeface="+mj-lt"/>
              <a:buAutoNum type="arabicPeriod" startAt="9"/>
            </a:pPr>
            <a:endParaRPr lang="en-US" sz="2000" dirty="0" smtClean="0"/>
          </a:p>
          <a:p>
            <a:pPr lvl="1" indent="-457200">
              <a:buFont typeface="+mj-lt"/>
              <a:buAutoNum type="arabicPeriod" startAt="9"/>
            </a:pPr>
            <a:r>
              <a:rPr lang="en-US" sz="2000" dirty="0" err="1" smtClean="0"/>
              <a:t>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divais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klik</a:t>
            </a:r>
            <a:r>
              <a:rPr lang="en-US" sz="2000" dirty="0" smtClean="0"/>
              <a:t> “Start” (</a:t>
            </a:r>
            <a:r>
              <a:rPr lang="en-US" sz="2000" dirty="0" err="1" smtClean="0"/>
              <a:t>tunggu</a:t>
            </a:r>
            <a:r>
              <a:rPr lang="en-US" sz="2000" dirty="0" smtClean="0"/>
              <a:t> </a:t>
            </a:r>
            <a:r>
              <a:rPr lang="en-US" sz="2000" dirty="0" err="1" smtClean="0"/>
              <a:t>bbrp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457200"/>
            <a:ext cx="557212" cy="58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1" y="1524450"/>
            <a:ext cx="3124199" cy="229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1251432"/>
            <a:ext cx="2362200" cy="280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0" y="1580532"/>
            <a:ext cx="3048000" cy="2243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4509660"/>
            <a:ext cx="1447800" cy="210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7400" y="4636660"/>
            <a:ext cx="22098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1" y="4355416"/>
            <a:ext cx="2743200" cy="249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2278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Latihan</a:t>
            </a:r>
            <a:r>
              <a:rPr lang="en-US" sz="3000" b="1" dirty="0" smtClean="0"/>
              <a:t> 1: </a:t>
            </a:r>
            <a:r>
              <a:rPr lang="en-US" sz="3000" b="1" dirty="0" err="1" smtClean="0"/>
              <a:t>Membuat</a:t>
            </a:r>
            <a:r>
              <a:rPr lang="en-US" sz="3000" b="1" dirty="0" smtClean="0"/>
              <a:t> App </a:t>
            </a:r>
            <a:r>
              <a:rPr lang="en-US" sz="3000" b="1" dirty="0" err="1" smtClean="0"/>
              <a:t>sederhana</a:t>
            </a:r>
            <a:r>
              <a:rPr lang="en-US" sz="3000" b="1" dirty="0" smtClean="0"/>
              <a:t> (cont’d)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685800"/>
            <a:ext cx="8305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+mj-lt"/>
              <a:buAutoNum type="arabicPeriod" startAt="12"/>
            </a:pPr>
            <a:r>
              <a:rPr lang="en-US" sz="2000" dirty="0" smtClean="0"/>
              <a:t>Compile Aplikasi1 (</a:t>
            </a:r>
            <a:r>
              <a:rPr lang="en-US" sz="2000" dirty="0" err="1" smtClean="0"/>
              <a:t>klik</a:t>
            </a:r>
            <a:r>
              <a:rPr lang="en-US" sz="2000" dirty="0" smtClean="0"/>
              <a:t>            )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pilih</a:t>
            </a:r>
            <a:r>
              <a:rPr lang="en-US" sz="2000" dirty="0" smtClean="0"/>
              <a:t> Run as Android Application:</a:t>
            </a:r>
          </a:p>
          <a:p>
            <a:pPr lvl="1" indent="-457200">
              <a:buFont typeface="+mj-lt"/>
              <a:buAutoNum type="arabicPeriod" startAt="12"/>
            </a:pPr>
            <a:r>
              <a:rPr lang="en-US" sz="2000" dirty="0" err="1" smtClean="0"/>
              <a:t>Muncul</a:t>
            </a:r>
            <a:r>
              <a:rPr lang="en-US" sz="2000" dirty="0" smtClean="0"/>
              <a:t> app Aplikasi1 </a:t>
            </a:r>
            <a:r>
              <a:rPr lang="en-US" sz="2000" dirty="0" err="1" smtClean="0"/>
              <a:t>di</a:t>
            </a:r>
            <a:r>
              <a:rPr lang="en-US" sz="2000" dirty="0" smtClean="0"/>
              <a:t> AVD </a:t>
            </a:r>
            <a:r>
              <a:rPr lang="en-US" sz="2000" dirty="0" err="1" smtClean="0"/>
              <a:t>bertuliskan</a:t>
            </a:r>
            <a:r>
              <a:rPr lang="en-US" sz="2000" dirty="0" smtClean="0"/>
              <a:t> Hello World</a:t>
            </a:r>
          </a:p>
          <a:p>
            <a:pPr lvl="1" indent="-457200">
              <a:buFont typeface="+mj-lt"/>
              <a:buAutoNum type="arabicPeriod" startAt="12"/>
            </a:pPr>
            <a:endParaRPr lang="en-US" sz="2000" dirty="0" smtClean="0"/>
          </a:p>
          <a:p>
            <a:pPr lvl="1" indent="-457200">
              <a:buFont typeface="+mj-lt"/>
              <a:buAutoNum type="arabicPeriod" startAt="12"/>
            </a:pPr>
            <a:endParaRPr lang="en-US" sz="2000" dirty="0" smtClean="0"/>
          </a:p>
          <a:p>
            <a:pPr lvl="1" indent="-457200">
              <a:buFont typeface="+mj-lt"/>
              <a:buAutoNum type="arabicPeriod" startAt="12"/>
            </a:pPr>
            <a:endParaRPr lang="en-US" sz="2000" dirty="0" smtClean="0"/>
          </a:p>
          <a:p>
            <a:pPr lvl="1" indent="-457200">
              <a:buFont typeface="+mj-lt"/>
              <a:buAutoNum type="arabicPeriod" startAt="12"/>
            </a:pPr>
            <a:endParaRPr lang="en-US" sz="2000" dirty="0" smtClean="0"/>
          </a:p>
          <a:p>
            <a:pPr lvl="1" indent="-457200">
              <a:buFont typeface="+mj-lt"/>
              <a:buAutoNum type="arabicPeriod" startAt="12"/>
            </a:pPr>
            <a:endParaRPr lang="en-US" sz="2000" dirty="0" smtClean="0"/>
          </a:p>
          <a:p>
            <a:pPr lvl="1" indent="-457200">
              <a:buFont typeface="+mj-lt"/>
              <a:buAutoNum type="arabicPeriod" startAt="12"/>
            </a:pPr>
            <a:endParaRPr lang="en-US" sz="2000" dirty="0" smtClean="0"/>
          </a:p>
          <a:p>
            <a:pPr lvl="1" indent="-457200">
              <a:buFont typeface="+mj-lt"/>
              <a:buAutoNum type="arabicPeriod" startAt="12"/>
            </a:pPr>
            <a:endParaRPr lang="en-US" sz="2000" dirty="0" smtClean="0"/>
          </a:p>
          <a:p>
            <a:pPr lvl="1" indent="-457200">
              <a:buFont typeface="+mj-lt"/>
              <a:buAutoNum type="arabicPeriod" startAt="12"/>
            </a:pPr>
            <a:endParaRPr lang="en-US" sz="2000" dirty="0" smtClean="0"/>
          </a:p>
          <a:p>
            <a:pPr lvl="1" indent="-457200">
              <a:buFont typeface="+mj-lt"/>
              <a:buAutoNum type="arabicPeriod" startAt="12"/>
            </a:pPr>
            <a:endParaRPr lang="en-US" sz="2000" dirty="0" smtClean="0"/>
          </a:p>
          <a:p>
            <a:pPr lvl="1" indent="-457200">
              <a:buFont typeface="+mj-lt"/>
              <a:buAutoNum type="arabicPeriod" startAt="12"/>
            </a:pPr>
            <a:endParaRPr lang="en-US" sz="2000" dirty="0" smtClean="0"/>
          </a:p>
          <a:p>
            <a:pPr lvl="1" indent="-457200">
              <a:buFont typeface="+mj-lt"/>
              <a:buAutoNum type="arabicPeriod" startAt="12"/>
            </a:pPr>
            <a:endParaRPr lang="en-US" sz="2000" dirty="0" smtClean="0"/>
          </a:p>
          <a:p>
            <a:pPr lvl="1" indent="-457200">
              <a:buFont typeface="+mj-lt"/>
              <a:buAutoNum type="arabicPeriod" startAt="12"/>
            </a:pPr>
            <a:endParaRPr lang="en-US" sz="2000" dirty="0" smtClean="0"/>
          </a:p>
          <a:p>
            <a:pPr lvl="1" indent="-457200">
              <a:buFont typeface="+mj-lt"/>
              <a:buAutoNum type="arabicPeriod" startAt="12"/>
            </a:pPr>
            <a:endParaRPr lang="en-US" sz="2000" dirty="0" smtClean="0"/>
          </a:p>
          <a:p>
            <a:pPr lvl="1" indent="-457200">
              <a:buFont typeface="+mj-lt"/>
              <a:buAutoNum type="arabicPeriod" startAt="12"/>
            </a:pPr>
            <a:endParaRPr lang="en-US" sz="2000" dirty="0" smtClean="0"/>
          </a:p>
          <a:p>
            <a:pPr lvl="1" indent="-457200">
              <a:buFont typeface="+mj-lt"/>
              <a:buAutoNum type="arabicPeriod" startAt="12"/>
            </a:pPr>
            <a:r>
              <a:rPr lang="en-US" sz="2000" dirty="0" err="1" smtClean="0"/>
              <a:t>Selamat</a:t>
            </a:r>
            <a:r>
              <a:rPr lang="en-US" sz="2000" dirty="0" smtClean="0"/>
              <a:t>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berhasil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App </a:t>
            </a:r>
            <a:r>
              <a:rPr lang="en-US" sz="2000" dirty="0" err="1" smtClean="0"/>
              <a:t>di</a:t>
            </a:r>
            <a:r>
              <a:rPr lang="en-US" sz="2000" dirty="0" smtClean="0"/>
              <a:t> Android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4070" y="685800"/>
            <a:ext cx="62593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752600"/>
            <a:ext cx="1981200" cy="2223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45400" y="1774449"/>
            <a:ext cx="3993600" cy="363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4699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Koneksi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smartphone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dengan</a:t>
            </a:r>
            <a:r>
              <a:rPr lang="en-US" sz="3000" b="1" dirty="0" smtClean="0"/>
              <a:t> Eclipse/PC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85800"/>
            <a:ext cx="8305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+mj-lt"/>
              <a:buAutoNum type="arabicPeriod"/>
            </a:pPr>
            <a:r>
              <a:rPr lang="en-US" sz="2000" dirty="0" err="1" smtClean="0"/>
              <a:t>Aktifkan</a:t>
            </a:r>
            <a:r>
              <a:rPr lang="en-US" sz="2000" dirty="0" smtClean="0"/>
              <a:t> </a:t>
            </a:r>
            <a:r>
              <a:rPr lang="en-US" sz="2000" dirty="0" err="1" smtClean="0"/>
              <a:t>fasilitas</a:t>
            </a:r>
            <a:r>
              <a:rPr lang="en-US" sz="2000" dirty="0" smtClean="0"/>
              <a:t> USB Debugging </a:t>
            </a:r>
            <a:r>
              <a:rPr lang="en-US" sz="2000" dirty="0" err="1" smtClean="0"/>
              <a:t>di</a:t>
            </a:r>
            <a:r>
              <a:rPr lang="en-US" sz="2000" dirty="0" smtClean="0"/>
              <a:t> Android:</a:t>
            </a:r>
          </a:p>
          <a:p>
            <a:pPr lvl="1" indent="-457200">
              <a:buFont typeface="+mj-lt"/>
              <a:buAutoNum type="arabicPeriod"/>
            </a:pPr>
            <a:endParaRPr lang="en-US" sz="2000" dirty="0" smtClean="0"/>
          </a:p>
          <a:p>
            <a:pPr lvl="1" indent="-457200">
              <a:buFont typeface="+mj-lt"/>
              <a:buAutoNum type="arabicPeriod"/>
            </a:pPr>
            <a:endParaRPr lang="en-US" sz="2000" dirty="0" smtClean="0"/>
          </a:p>
          <a:p>
            <a:pPr lvl="1" indent="-457200">
              <a:buFont typeface="+mj-lt"/>
              <a:buAutoNum type="arabicPeriod"/>
            </a:pPr>
            <a:endParaRPr lang="en-US" sz="2000" dirty="0" smtClean="0"/>
          </a:p>
          <a:p>
            <a:pPr lvl="1" indent="-457200">
              <a:buFont typeface="+mj-lt"/>
              <a:buAutoNum type="arabicPeriod"/>
            </a:pPr>
            <a:endParaRPr lang="en-US" sz="2000" dirty="0" smtClean="0"/>
          </a:p>
          <a:p>
            <a:pPr lvl="1" indent="-457200">
              <a:buFont typeface="+mj-lt"/>
              <a:buAutoNum type="arabicPeriod"/>
            </a:pPr>
            <a:endParaRPr lang="en-US" sz="2000" dirty="0" smtClean="0"/>
          </a:p>
          <a:p>
            <a:pPr lvl="1" indent="-457200">
              <a:buFont typeface="+mj-lt"/>
              <a:buAutoNum type="arabicPeriod"/>
            </a:pPr>
            <a:endParaRPr lang="en-US" sz="2000" dirty="0" smtClean="0"/>
          </a:p>
          <a:p>
            <a:pPr lvl="2" indent="-457200"/>
            <a:endParaRPr lang="en-US" sz="2000" dirty="0" smtClean="0"/>
          </a:p>
          <a:p>
            <a:pPr lvl="2" indent="-457200"/>
            <a:r>
              <a:rPr lang="en-US" sz="2000" dirty="0" smtClean="0"/>
              <a:t>Android 2.3.*                       Android 4.4.*</a:t>
            </a:r>
          </a:p>
          <a:p>
            <a:pPr lvl="1" indent="-457200">
              <a:buFont typeface="+mj-lt"/>
              <a:buAutoNum type="arabicPeriod"/>
            </a:pPr>
            <a:r>
              <a:rPr lang="en-US" sz="2000" dirty="0" smtClean="0"/>
              <a:t>Install </a:t>
            </a:r>
            <a:r>
              <a:rPr lang="en-US" sz="2000" dirty="0" err="1" smtClean="0"/>
              <a:t>Adb</a:t>
            </a:r>
            <a:r>
              <a:rPr lang="en-US" sz="2000" dirty="0" smtClean="0"/>
              <a:t> USB driver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perusahaan</a:t>
            </a:r>
            <a:r>
              <a:rPr lang="en-US" sz="2000" dirty="0" smtClean="0"/>
              <a:t> </a:t>
            </a:r>
            <a:r>
              <a:rPr lang="en-US" sz="2000" dirty="0" err="1" smtClean="0"/>
              <a:t>pembuat</a:t>
            </a:r>
            <a:r>
              <a:rPr lang="en-US" sz="2000" dirty="0" smtClean="0"/>
              <a:t> </a:t>
            </a:r>
            <a:r>
              <a:rPr lang="en-US" sz="2000" dirty="0" err="1" smtClean="0"/>
              <a:t>smartphone</a:t>
            </a:r>
            <a:endParaRPr lang="en-US" sz="2000" dirty="0" smtClean="0"/>
          </a:p>
          <a:p>
            <a:pPr lvl="1" indent="-457200"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kompilasi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muncul</a:t>
            </a:r>
            <a:r>
              <a:rPr lang="en-US" sz="2000" dirty="0" smtClean="0"/>
              <a:t> window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menghubungkan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divais</a:t>
            </a:r>
            <a:r>
              <a:rPr lang="en-US" sz="2000" dirty="0" smtClean="0"/>
              <a:t>.                                                                           </a:t>
            </a:r>
            <a:r>
              <a:rPr lang="en-US" sz="2000" dirty="0" err="1" smtClean="0"/>
              <a:t>Hasil</a:t>
            </a:r>
            <a:r>
              <a:rPr lang="en-US" sz="2000" dirty="0" smtClean="0"/>
              <a:t> Aplikasi2 </a:t>
            </a:r>
            <a:r>
              <a:rPr lang="en-US" sz="2000" dirty="0" err="1" smtClean="0"/>
              <a:t>di</a:t>
            </a:r>
            <a:r>
              <a:rPr lang="en-US" sz="2000" dirty="0" smtClean="0"/>
              <a:t> LG P689</a:t>
            </a:r>
          </a:p>
          <a:p>
            <a:pPr lvl="1" indent="-457200">
              <a:buFont typeface="+mj-lt"/>
              <a:buAutoNum type="arabicPeriod"/>
            </a:pPr>
            <a:endParaRPr lang="en-US" sz="20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1" y="1597300"/>
            <a:ext cx="1196669" cy="181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4647215" y="1465348"/>
            <a:ext cx="2421837" cy="150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4381625"/>
            <a:ext cx="2971800" cy="21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9799" y="4369158"/>
            <a:ext cx="1447800" cy="219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9144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Konsep dasar pemrograman Mobile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accent1"/>
                </a:solidFill>
              </a:rPr>
              <a:t>Konsep Dasar Sistem Operasi Perangkat Bergerak.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	</a:t>
            </a:r>
          </a:p>
          <a:p>
            <a:pPr marL="457200" indent="-457200">
              <a:buAutoNum type="arabicPeriod"/>
            </a:pPr>
            <a:r>
              <a:rPr lang="id-ID" sz="2400" dirty="0" smtClean="0"/>
              <a:t>Lingkungan pengembangan pemrogra pada perangkat bergerak.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Basis antarmuka dengan desain Layout XML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Widget View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Layout Manager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Dialog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Pembuatan Menu.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Penyimpanan Data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Database Dasar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Akses Perangkat Keras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Tentang Pemrograman Location Based Service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id-ID" sz="2400" dirty="0" smtClean="0">
                <a:solidFill>
                  <a:schemeClr val="bg1">
                    <a:lumMod val="75000"/>
                  </a:schemeClr>
                </a:solidFill>
              </a:rPr>
              <a:t>Aplikasi Mobile 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018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Instalasi</a:t>
            </a:r>
            <a:r>
              <a:rPr lang="en-US" sz="3000" b="1" dirty="0" smtClean="0"/>
              <a:t>  JDK (Java Development Kit)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685800"/>
            <a:ext cx="8686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Unduh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install JDK (Java Development Kit)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b="1" dirty="0" smtClean="0"/>
              <a:t>java.oracle.com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Pengaturan</a:t>
            </a:r>
            <a:r>
              <a:rPr lang="en-US" sz="2000" dirty="0" smtClean="0"/>
              <a:t> path (System&gt;Advanced system settings&gt;</a:t>
            </a:r>
            <a:r>
              <a:rPr lang="en-US" sz="2000" dirty="0" err="1" smtClean="0"/>
              <a:t>Environtment</a:t>
            </a:r>
            <a:r>
              <a:rPr lang="en-US" sz="2000" dirty="0" smtClean="0"/>
              <a:t> Variables)</a:t>
            </a:r>
          </a:p>
          <a:p>
            <a:pPr marL="747713" lvl="1" indent="-290513">
              <a:buFont typeface="Wingdings" pitchFamily="2" charset="2"/>
              <a:buChar char="ü"/>
            </a:pPr>
            <a:r>
              <a:rPr lang="en-US" sz="2000" dirty="0" err="1" smtClean="0"/>
              <a:t>Tekan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/>
              </a:rPr>
              <a:t>+Break </a:t>
            </a:r>
            <a:r>
              <a:rPr lang="en-US" sz="2000" dirty="0" err="1" smtClean="0">
                <a:sym typeface="Wingdings"/>
              </a:rPr>
              <a:t>akan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err="1" smtClean="0">
                <a:sym typeface="Wingdings"/>
              </a:rPr>
              <a:t>muncul</a:t>
            </a:r>
            <a:r>
              <a:rPr lang="en-US" sz="2000" dirty="0" smtClean="0">
                <a:sym typeface="Wingdings"/>
              </a:rPr>
              <a:t> “System”, </a:t>
            </a:r>
            <a:r>
              <a:rPr lang="en-US" sz="2000" dirty="0" err="1" smtClean="0">
                <a:sym typeface="Wingdings"/>
              </a:rPr>
              <a:t>lalu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err="1" smtClean="0">
                <a:sym typeface="Wingdings"/>
              </a:rPr>
              <a:t>klik</a:t>
            </a:r>
            <a:r>
              <a:rPr lang="en-US" sz="2000" dirty="0" smtClean="0">
                <a:sym typeface="Wingdings"/>
              </a:rPr>
              <a:t> “Advanced system settings” </a:t>
            </a:r>
            <a:r>
              <a:rPr lang="en-US" sz="2000" dirty="0" err="1" smtClean="0">
                <a:sym typeface="Wingdings"/>
              </a:rPr>
              <a:t>akan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err="1" smtClean="0">
                <a:sym typeface="Wingdings"/>
              </a:rPr>
              <a:t>muncul</a:t>
            </a:r>
            <a:r>
              <a:rPr lang="en-US" sz="2000" dirty="0" smtClean="0">
                <a:sym typeface="Wingdings"/>
              </a:rPr>
              <a:t> “system properties” </a:t>
            </a:r>
            <a:r>
              <a:rPr lang="en-US" sz="2000" dirty="0" err="1" smtClean="0">
                <a:sym typeface="Wingdings"/>
              </a:rPr>
              <a:t>dan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err="1" smtClean="0">
                <a:sym typeface="Wingdings"/>
              </a:rPr>
              <a:t>pilih</a:t>
            </a:r>
            <a:r>
              <a:rPr lang="en-US" sz="2000" dirty="0" smtClean="0">
                <a:sym typeface="Wingdings"/>
              </a:rPr>
              <a:t> “</a:t>
            </a:r>
            <a:r>
              <a:rPr lang="en-US" sz="2000" dirty="0" err="1" smtClean="0">
                <a:sym typeface="Wingdings"/>
              </a:rPr>
              <a:t>Environtment</a:t>
            </a:r>
            <a:r>
              <a:rPr lang="en-US" sz="2000" dirty="0" smtClean="0">
                <a:sym typeface="Wingdings"/>
              </a:rPr>
              <a:t> Variables” </a:t>
            </a:r>
            <a:r>
              <a:rPr lang="en-US" sz="2000" dirty="0" err="1" smtClean="0">
                <a:sym typeface="Wingdings"/>
              </a:rPr>
              <a:t>lalu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err="1" smtClean="0">
                <a:sym typeface="Wingdings"/>
              </a:rPr>
              <a:t>klik</a:t>
            </a:r>
            <a:r>
              <a:rPr lang="en-US" sz="2000" dirty="0" smtClean="0">
                <a:sym typeface="Wingdings"/>
              </a:rPr>
              <a:t> Edit</a:t>
            </a:r>
          </a:p>
          <a:p>
            <a:pPr marL="914400" lvl="1" indent="-457200"/>
            <a:endParaRPr lang="en-US" sz="2000" dirty="0" smtClean="0">
              <a:sym typeface="Wingdings"/>
            </a:endParaRPr>
          </a:p>
          <a:p>
            <a:pPr marL="914400" lvl="1" indent="-457200"/>
            <a:endParaRPr lang="en-US" sz="2000" dirty="0" smtClean="0">
              <a:sym typeface="Wingdings"/>
            </a:endParaRPr>
          </a:p>
          <a:p>
            <a:pPr marL="914400" lvl="1" indent="-457200"/>
            <a:endParaRPr lang="en-US" sz="2000" dirty="0" smtClean="0">
              <a:sym typeface="Wingdings"/>
            </a:endParaRPr>
          </a:p>
          <a:p>
            <a:pPr marL="914400" lvl="1" indent="-457200"/>
            <a:endParaRPr lang="en-US" sz="2000" dirty="0" smtClean="0">
              <a:sym typeface="Wingdings"/>
            </a:endParaRPr>
          </a:p>
          <a:p>
            <a:pPr marL="914400" lvl="1" indent="-457200"/>
            <a:endParaRPr lang="en-US" sz="2000" dirty="0" smtClean="0">
              <a:sym typeface="Wingdings"/>
            </a:endParaRPr>
          </a:p>
          <a:p>
            <a:pPr marL="914400" lvl="1" indent="-457200"/>
            <a:endParaRPr lang="en-US" sz="2000" dirty="0" smtClean="0">
              <a:sym typeface="Wingdings"/>
            </a:endParaRPr>
          </a:p>
          <a:p>
            <a:pPr marL="914400" lvl="1" indent="-457200"/>
            <a:endParaRPr lang="en-US" sz="2000" dirty="0" smtClean="0">
              <a:sym typeface="Wingdings"/>
            </a:endParaRPr>
          </a:p>
          <a:p>
            <a:pPr marL="914400" lvl="1" indent="-457200"/>
            <a:endParaRPr lang="en-US" sz="2000" dirty="0" smtClean="0">
              <a:sym typeface="Wingdings"/>
            </a:endParaRPr>
          </a:p>
          <a:p>
            <a:pPr marL="747713" lvl="1" indent="-290513"/>
            <a:endParaRPr lang="en-US" sz="2000" dirty="0" smtClean="0">
              <a:sym typeface="Wingdings"/>
            </a:endParaRPr>
          </a:p>
          <a:p>
            <a:pPr marL="692150" lvl="1" indent="-234950">
              <a:buFont typeface="Wingdings" pitchFamily="2" charset="2"/>
              <a:buChar char="ü"/>
            </a:pPr>
            <a:r>
              <a:rPr lang="en-US" sz="2000" dirty="0" err="1" smtClean="0"/>
              <a:t>Ketik</a:t>
            </a:r>
            <a:r>
              <a:rPr lang="en-US" sz="2000" dirty="0" smtClean="0"/>
              <a:t> path JDK </a:t>
            </a:r>
            <a:r>
              <a:rPr lang="en-US" sz="2000" dirty="0" err="1" smtClean="0"/>
              <a:t>misal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ver. 1.7.65 = ;C:\Program Files\Java\jdk1.7.0_65\bin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197995"/>
            <a:ext cx="3743325" cy="286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03480" y="3257875"/>
            <a:ext cx="10668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133600"/>
            <a:ext cx="2562225" cy="2850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5410200" y="4374926"/>
            <a:ext cx="10668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2269036"/>
            <a:ext cx="2496162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6781800" y="4021636"/>
            <a:ext cx="22098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01000" y="4451126"/>
            <a:ext cx="457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28600" y="3476431"/>
            <a:ext cx="2286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105400" y="4357962"/>
            <a:ext cx="2286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629400" y="3793036"/>
            <a:ext cx="2286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8305800" y="4402636"/>
            <a:ext cx="2286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6791" y="5410200"/>
            <a:ext cx="2564609" cy="109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1917337" y="5929744"/>
            <a:ext cx="1579420" cy="214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626392" y="5867400"/>
            <a:ext cx="2286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5</a:t>
            </a:r>
            <a:endParaRPr lang="en-US" sz="12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2007392" y="6324600"/>
            <a:ext cx="2286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6</a:t>
            </a:r>
            <a:endParaRPr lang="en-US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2367612" y="6213765"/>
            <a:ext cx="457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7524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Instalasi</a:t>
            </a:r>
            <a:r>
              <a:rPr lang="en-US" sz="3000" b="1" dirty="0" smtClean="0"/>
              <a:t>  Eclipse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1143000"/>
            <a:ext cx="746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Unduh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install Eclipse + SDK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b="1" dirty="0" smtClean="0"/>
              <a:t>http://developer.android.com/sdk/index.html</a:t>
            </a:r>
          </a:p>
          <a:p>
            <a:pPr marL="914400" lvl="1" indent="-457200"/>
            <a:r>
              <a:rPr lang="en-US" sz="2000" dirty="0" smtClean="0"/>
              <a:t>Install Eclipse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extract file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tempatkan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C:\eclipse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Pengaturan</a:t>
            </a:r>
            <a:r>
              <a:rPr lang="en-US" sz="2000" dirty="0" smtClean="0"/>
              <a:t> path Eclipse (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langkah</a:t>
            </a:r>
            <a:r>
              <a:rPr lang="en-US" sz="2000" dirty="0" smtClean="0"/>
              <a:t> </a:t>
            </a:r>
            <a:r>
              <a:rPr lang="en-US" sz="2000" dirty="0" err="1" smtClean="0"/>
              <a:t>pengaturan</a:t>
            </a:r>
            <a:r>
              <a:rPr lang="en-US" sz="2000" dirty="0" smtClean="0"/>
              <a:t> path JDK)</a:t>
            </a:r>
          </a:p>
          <a:p>
            <a:pPr marL="457200" indent="-457200"/>
            <a:r>
              <a:rPr lang="en-US" sz="2000" dirty="0" smtClean="0"/>
              <a:t>	</a:t>
            </a:r>
            <a:r>
              <a:rPr lang="en-US" sz="2000" dirty="0" err="1" smtClean="0"/>
              <a:t>Ketik</a:t>
            </a:r>
            <a:r>
              <a:rPr lang="en-US" sz="2000" dirty="0" smtClean="0"/>
              <a:t> ;C:\eclipse\eclipse\bin</a:t>
            </a:r>
            <a:endParaRPr lang="en-US" sz="2000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733675"/>
            <a:ext cx="34004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7524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Instalasi</a:t>
            </a:r>
            <a:r>
              <a:rPr lang="en-US" sz="3000" b="1" dirty="0" smtClean="0"/>
              <a:t>  Eclipse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1143000"/>
            <a:ext cx="746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Unduh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install Eclipse + SDK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b="1" dirty="0" smtClean="0"/>
              <a:t>http://developer.android.com/sdk/index.html</a:t>
            </a:r>
          </a:p>
          <a:p>
            <a:pPr marL="914400" lvl="1" indent="-457200"/>
            <a:r>
              <a:rPr lang="en-US" sz="2000" dirty="0" smtClean="0"/>
              <a:t>Install Eclipse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extract file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tempatkan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C:\eclipse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Pengaturan</a:t>
            </a:r>
            <a:r>
              <a:rPr lang="en-US" sz="2000" dirty="0" smtClean="0"/>
              <a:t> path Eclipse (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langkah</a:t>
            </a:r>
            <a:r>
              <a:rPr lang="en-US" sz="2000" dirty="0" smtClean="0"/>
              <a:t> </a:t>
            </a:r>
            <a:r>
              <a:rPr lang="en-US" sz="2000" dirty="0" err="1" smtClean="0"/>
              <a:t>pengaturan</a:t>
            </a:r>
            <a:r>
              <a:rPr lang="en-US" sz="2000" dirty="0" smtClean="0"/>
              <a:t> path JDK)</a:t>
            </a:r>
          </a:p>
          <a:p>
            <a:pPr marL="457200" indent="-457200"/>
            <a:r>
              <a:rPr lang="en-US" sz="2000" dirty="0" smtClean="0"/>
              <a:t>	</a:t>
            </a:r>
            <a:r>
              <a:rPr lang="en-US" sz="2000" dirty="0" err="1" smtClean="0"/>
              <a:t>Ketik</a:t>
            </a:r>
            <a:r>
              <a:rPr lang="en-US" sz="2000" dirty="0" smtClean="0"/>
              <a:t> ;C:\eclipse\eclipse\bin</a:t>
            </a:r>
            <a:endParaRPr lang="en-US" sz="2000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733675"/>
            <a:ext cx="34004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819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Unduh</a:t>
            </a:r>
            <a:r>
              <a:rPr lang="en-US" sz="3000" b="1" dirty="0" smtClean="0"/>
              <a:t> library SDK </a:t>
            </a:r>
            <a:r>
              <a:rPr lang="en-US" sz="3000" b="1" dirty="0" err="1" smtClean="0"/>
              <a:t>tambahan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7467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Jalankan</a:t>
            </a:r>
            <a:r>
              <a:rPr lang="en-US" sz="2000" dirty="0" smtClean="0"/>
              <a:t> Eclipse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Klik</a:t>
            </a:r>
            <a:r>
              <a:rPr lang="en-US" sz="2000" dirty="0" smtClean="0"/>
              <a:t> SDK manager </a:t>
            </a:r>
            <a:r>
              <a:rPr lang="en-US" sz="2000" dirty="0" err="1" smtClean="0"/>
              <a:t>di</a:t>
            </a:r>
            <a:r>
              <a:rPr lang="en-US" sz="2000" dirty="0" smtClean="0"/>
              <a:t> toolbar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Pilih</a:t>
            </a:r>
            <a:r>
              <a:rPr lang="en-US" sz="2000" dirty="0" smtClean="0"/>
              <a:t> Android API yang </a:t>
            </a:r>
            <a:r>
              <a:rPr lang="en-US" sz="2000" dirty="0" err="1" smtClean="0"/>
              <a:t>dibutuhkan</a:t>
            </a:r>
            <a:r>
              <a:rPr lang="en-US" sz="2000" dirty="0" smtClean="0"/>
              <a:t> (</a:t>
            </a:r>
            <a:r>
              <a:rPr lang="en-US" sz="2000" dirty="0" err="1" smtClean="0"/>
              <a:t>misal</a:t>
            </a:r>
            <a:r>
              <a:rPr lang="en-US" sz="2000" dirty="0" smtClean="0"/>
              <a:t> </a:t>
            </a:r>
            <a:r>
              <a:rPr lang="en-US" sz="2000" dirty="0" err="1" smtClean="0"/>
              <a:t>ver</a:t>
            </a:r>
            <a:r>
              <a:rPr lang="en-US" sz="2000" dirty="0" smtClean="0"/>
              <a:t> 4.4.2),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klik</a:t>
            </a:r>
            <a:r>
              <a:rPr lang="en-US" sz="2000" dirty="0" smtClean="0"/>
              <a:t> install package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tunggu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download </a:t>
            </a:r>
            <a:r>
              <a:rPr lang="en-US" sz="2000" dirty="0" err="1" smtClean="0"/>
              <a:t>selesai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433" y="1676400"/>
            <a:ext cx="443256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600200" y="1981200"/>
            <a:ext cx="152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9726" y="1447800"/>
            <a:ext cx="289078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6899565" y="3761510"/>
            <a:ext cx="609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990600"/>
            <a:ext cx="49530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061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Istilah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dalam</a:t>
            </a:r>
            <a:r>
              <a:rPr lang="en-US" sz="3000" b="1" dirty="0" smtClean="0"/>
              <a:t> Android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914400"/>
            <a:ext cx="7696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/>
              <a:t>Activity =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window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desktop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/>
              <a:t>AVD (Android Virtual Device) = emulator </a:t>
            </a:r>
            <a:r>
              <a:rPr lang="en-US" sz="2000" dirty="0" err="1" smtClean="0"/>
              <a:t>divais</a:t>
            </a:r>
            <a:r>
              <a:rPr lang="en-US" sz="2000" dirty="0" smtClean="0"/>
              <a:t> Android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smtClean="0"/>
              <a:t>Callback interface = </a:t>
            </a:r>
            <a:r>
              <a:rPr lang="en-US" sz="2000" dirty="0" err="1" smtClean="0"/>
              <a:t>interaksi</a:t>
            </a:r>
            <a:r>
              <a:rPr lang="en-US" sz="2000" dirty="0" smtClean="0"/>
              <a:t> </a:t>
            </a:r>
            <a:r>
              <a:rPr lang="en-US" sz="2000" dirty="0" err="1" smtClean="0"/>
              <a:t>antarmuka</a:t>
            </a:r>
            <a:r>
              <a:rPr lang="en-US" sz="2000" dirty="0" smtClean="0"/>
              <a:t> widget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responnya</a:t>
            </a:r>
            <a:endParaRPr lang="en-US" sz="2000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en-US" sz="2000" dirty="0" err="1" smtClean="0"/>
              <a:t>Objek</a:t>
            </a:r>
            <a:r>
              <a:rPr lang="en-US" sz="2000" dirty="0" smtClean="0"/>
              <a:t> View = </a:t>
            </a:r>
            <a:r>
              <a:rPr lang="en-US" sz="2000" dirty="0" err="1" smtClean="0"/>
              <a:t>mempresentasikan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monitor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bertugas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interaksi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pemakai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event.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8055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Latihan</a:t>
            </a:r>
            <a:r>
              <a:rPr lang="en-US" sz="3000" b="1" dirty="0" smtClean="0"/>
              <a:t> 1: </a:t>
            </a:r>
            <a:r>
              <a:rPr lang="en-US" sz="3000" b="1" dirty="0" err="1" smtClean="0"/>
              <a:t>Membuat</a:t>
            </a:r>
            <a:r>
              <a:rPr lang="en-US" sz="3000" b="1" dirty="0" smtClean="0"/>
              <a:t> App (Application) </a:t>
            </a:r>
            <a:r>
              <a:rPr lang="en-US" sz="3000" b="1" dirty="0" err="1" smtClean="0"/>
              <a:t>sederhana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6858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Jalankan</a:t>
            </a:r>
            <a:r>
              <a:rPr lang="en-US" sz="2000" dirty="0" smtClean="0"/>
              <a:t> Eclipse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Membuat</a:t>
            </a:r>
            <a:r>
              <a:rPr lang="en-US" sz="2000" dirty="0" smtClean="0"/>
              <a:t> project </a:t>
            </a:r>
            <a:r>
              <a:rPr lang="en-US" sz="2000" dirty="0" err="1" smtClean="0"/>
              <a:t>baru</a:t>
            </a:r>
            <a:r>
              <a:rPr lang="en-US" sz="2000" dirty="0" smtClean="0"/>
              <a:t>: </a:t>
            </a:r>
            <a:r>
              <a:rPr lang="en-US" sz="2000" dirty="0" err="1" smtClean="0"/>
              <a:t>Klik</a:t>
            </a:r>
            <a:r>
              <a:rPr lang="en-US" sz="2000" dirty="0" smtClean="0"/>
              <a:t> New &gt; Android Application Project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Muncul</a:t>
            </a:r>
            <a:r>
              <a:rPr lang="en-US" sz="2000" dirty="0" smtClean="0"/>
              <a:t> “New Android Application”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isikan</a:t>
            </a:r>
            <a:r>
              <a:rPr lang="en-US" sz="2000" dirty="0" smtClean="0"/>
              <a:t> </a:t>
            </a:r>
            <a:r>
              <a:rPr lang="en-US" sz="2000" dirty="0" err="1" smtClean="0"/>
              <a:t>sbb</a:t>
            </a:r>
            <a:r>
              <a:rPr lang="en-US" sz="2000" dirty="0" smtClean="0"/>
              <a:t>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klik</a:t>
            </a:r>
            <a:r>
              <a:rPr lang="en-US" sz="2000" dirty="0" smtClean="0"/>
              <a:t> “Next”:</a:t>
            </a:r>
          </a:p>
          <a:p>
            <a:pPr marL="914400" lvl="1" indent="-457200"/>
            <a:r>
              <a:rPr lang="en-US" sz="2000" dirty="0" smtClean="0"/>
              <a:t>Application Name= Aplikasi1</a:t>
            </a:r>
          </a:p>
          <a:p>
            <a:pPr marL="914400" lvl="1" indent="-457200"/>
            <a:r>
              <a:rPr lang="en-US" sz="2000" dirty="0" smtClean="0"/>
              <a:t>Project Name= Aplikasi1 (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)</a:t>
            </a:r>
          </a:p>
          <a:p>
            <a:pPr marL="914400" lvl="1" indent="-457200"/>
            <a:r>
              <a:rPr lang="en-US" sz="2000" dirty="0" smtClean="0"/>
              <a:t>Package Name = com.aplikasi1</a:t>
            </a:r>
          </a:p>
          <a:p>
            <a:pPr marL="914400" lvl="1" indent="-457200"/>
            <a:r>
              <a:rPr lang="en-US" sz="2000" dirty="0" err="1" smtClean="0"/>
              <a:t>Mininimum</a:t>
            </a:r>
            <a:r>
              <a:rPr lang="en-US" sz="2000" dirty="0" smtClean="0"/>
              <a:t> SDK = API 8: Android 2.2</a:t>
            </a:r>
          </a:p>
          <a:p>
            <a:pPr marL="914400" lvl="1" indent="-457200"/>
            <a:r>
              <a:rPr lang="en-US" sz="2000" dirty="0" smtClean="0"/>
              <a:t>Target SDK = API 19: Android 4.4.2</a:t>
            </a:r>
          </a:p>
          <a:p>
            <a:pPr marL="914400" lvl="1" indent="-457200"/>
            <a:r>
              <a:rPr lang="en-US" sz="2000" dirty="0" smtClean="0"/>
              <a:t>Compile with = API 19:Android 4.4.2.</a:t>
            </a:r>
          </a:p>
          <a:p>
            <a:pPr marL="914400" lvl="1" indent="-457200"/>
            <a:r>
              <a:rPr lang="en-US" sz="2000" dirty="0" smtClean="0"/>
              <a:t>Theme=  None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1" y="1371600"/>
            <a:ext cx="4038599" cy="2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114800"/>
            <a:ext cx="285704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72278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Latihan</a:t>
            </a:r>
            <a:r>
              <a:rPr lang="en-US" sz="3000" b="1" dirty="0" smtClean="0"/>
              <a:t> 1: </a:t>
            </a:r>
            <a:r>
              <a:rPr lang="en-US" sz="3000" b="1" dirty="0" err="1" smtClean="0"/>
              <a:t>Membuat</a:t>
            </a:r>
            <a:r>
              <a:rPr lang="en-US" sz="3000" b="1" dirty="0" smtClean="0"/>
              <a:t> App </a:t>
            </a:r>
            <a:r>
              <a:rPr lang="en-US" sz="3000" b="1" dirty="0" err="1" smtClean="0"/>
              <a:t>sederhana</a:t>
            </a:r>
            <a:r>
              <a:rPr lang="en-US" sz="3000" b="1" dirty="0" smtClean="0"/>
              <a:t> (cont’d)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575608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 err="1" smtClean="0"/>
              <a:t>Muncul</a:t>
            </a:r>
            <a:r>
              <a:rPr lang="en-US" sz="2000" dirty="0" smtClean="0"/>
              <a:t> “Configure Project”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klik</a:t>
            </a:r>
            <a:r>
              <a:rPr lang="en-US" sz="2000" dirty="0" smtClean="0"/>
              <a:t> “Next”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 err="1" smtClean="0"/>
              <a:t>Muncul</a:t>
            </a:r>
            <a:r>
              <a:rPr lang="en-US" sz="2000" dirty="0" smtClean="0"/>
              <a:t> “Configure  the attributes of icon set”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klik</a:t>
            </a:r>
            <a:r>
              <a:rPr lang="en-US" sz="2000" dirty="0" smtClean="0"/>
              <a:t> “Next”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 err="1" smtClean="0"/>
              <a:t>Muncul</a:t>
            </a:r>
            <a:r>
              <a:rPr lang="en-US" sz="2000" dirty="0" smtClean="0"/>
              <a:t> “Create Activity”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pilih</a:t>
            </a:r>
            <a:r>
              <a:rPr lang="en-US" sz="2000" dirty="0" smtClean="0"/>
              <a:t> “Empty Activity”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klik</a:t>
            </a:r>
            <a:r>
              <a:rPr lang="en-US" sz="2000" dirty="0" smtClean="0"/>
              <a:t> “Next”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 err="1" smtClean="0"/>
              <a:t>Muncul</a:t>
            </a:r>
            <a:r>
              <a:rPr lang="en-US" sz="2000" dirty="0" smtClean="0"/>
              <a:t> “Empty Activity”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ubah</a:t>
            </a:r>
            <a:r>
              <a:rPr lang="en-US" sz="2000" dirty="0" smtClean="0"/>
              <a:t> </a:t>
            </a:r>
            <a:r>
              <a:rPr lang="en-US" sz="2000" dirty="0" err="1" smtClean="0"/>
              <a:t>namanya</a:t>
            </a:r>
            <a:r>
              <a:rPr lang="en-US" sz="2000" dirty="0" smtClean="0"/>
              <a:t> </a:t>
            </a:r>
            <a:r>
              <a:rPr lang="en-US" sz="2000" dirty="0" err="1" smtClean="0"/>
              <a:t>sbb</a:t>
            </a:r>
            <a:r>
              <a:rPr lang="en-US" sz="2000" dirty="0" smtClean="0"/>
              <a:t>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klik</a:t>
            </a:r>
            <a:r>
              <a:rPr lang="en-US" sz="2000" dirty="0" smtClean="0"/>
              <a:t> “Finish”:</a:t>
            </a:r>
          </a:p>
          <a:p>
            <a:pPr marL="914400" lvl="1" indent="-457200"/>
            <a:r>
              <a:rPr lang="en-US" sz="2000" dirty="0" smtClean="0"/>
              <a:t>Activity name = Aplikasi1</a:t>
            </a:r>
          </a:p>
          <a:p>
            <a:pPr marL="914400" lvl="1" indent="-457200"/>
            <a:r>
              <a:rPr lang="en-US" sz="2000" dirty="0" smtClean="0"/>
              <a:t>Layout name=activity_aplikasi1 (</a:t>
            </a:r>
            <a:r>
              <a:rPr lang="en-US" sz="2000" dirty="0" err="1" smtClean="0"/>
              <a:t>otomatis</a:t>
            </a:r>
            <a:r>
              <a:rPr lang="en-US" sz="2000" dirty="0" smtClean="0"/>
              <a:t>)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437485"/>
            <a:ext cx="2133600" cy="2063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361285"/>
            <a:ext cx="2215792" cy="215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1" y="4508508"/>
            <a:ext cx="2133600" cy="21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4496385"/>
            <a:ext cx="2209800" cy="2157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8158</TotalTime>
  <Words>671</Words>
  <Application>Microsoft Office PowerPoint</Application>
  <PresentationFormat>On-screen Show (4:3)</PresentationFormat>
  <Paragraphs>187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304</cp:revision>
  <dcterms:created xsi:type="dcterms:W3CDTF">2006-08-16T00:00:00Z</dcterms:created>
  <dcterms:modified xsi:type="dcterms:W3CDTF">2015-02-25T01:25:41Z</dcterms:modified>
</cp:coreProperties>
</file>