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2" r:id="rId2"/>
    <p:sldId id="293" r:id="rId3"/>
    <p:sldId id="298" r:id="rId4"/>
    <p:sldId id="296" r:id="rId5"/>
    <p:sldId id="299" r:id="rId6"/>
    <p:sldId id="300" r:id="rId7"/>
    <p:sldId id="301" r:id="rId8"/>
    <p:sldId id="302" r:id="rId9"/>
    <p:sldId id="303" r:id="rId10"/>
    <p:sldId id="29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>
      <p:cViewPr varScale="1">
        <p:scale>
          <a:sx n="59" d="100"/>
          <a:sy n="59" d="100"/>
        </p:scale>
        <p:origin x="-162" y="-84"/>
      </p:cViewPr>
      <p:guideLst>
        <p:guide orient="horz" pos="2160"/>
        <p:guide orient="horz" pos="43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55E52-1512-4397-87CC-2882E58DA483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2A6D5-4866-407F-ABC7-D806E7CF6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89433" y="1752600"/>
            <a:ext cx="62463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Mobile Computing I (TSI394)</a:t>
            </a:r>
          </a:p>
          <a:p>
            <a:pPr algn="ctr"/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Pertemuan</a:t>
            </a:r>
            <a:r>
              <a:rPr lang="en-US" sz="3200" b="1" dirty="0" smtClean="0">
                <a:solidFill>
                  <a:srgbClr val="FFFF00"/>
                </a:solidFill>
              </a:rPr>
              <a:t> VI : </a:t>
            </a:r>
          </a:p>
          <a:p>
            <a:pPr algn="ctr"/>
            <a:r>
              <a:rPr lang="en-US" sz="3200" b="1" smtClean="0">
                <a:solidFill>
                  <a:srgbClr val="FFFF00"/>
                </a:solidFill>
              </a:rPr>
              <a:t>Layout</a:t>
            </a:r>
            <a:endParaRPr lang="en-US" sz="3200" b="1" dirty="0" smtClean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71277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Contoh</a:t>
            </a:r>
            <a:r>
              <a:rPr lang="en-US" sz="3000" b="1" dirty="0" smtClean="0"/>
              <a:t> layout </a:t>
            </a:r>
            <a:r>
              <a:rPr lang="en-US" sz="3000" b="1" dirty="0" err="1" smtClean="0"/>
              <a:t>dengan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beberapa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kombinasi</a:t>
            </a:r>
            <a:r>
              <a:rPr lang="en-US" sz="3000" b="1" dirty="0" smtClean="0"/>
              <a:t>: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733425"/>
            <a:ext cx="3009900" cy="589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6772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Pokok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Bahasan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Kuliah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914400"/>
            <a:ext cx="8229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Konsep dasar pemrograman Mobile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Konsep Dasar Sistem Operasi Perangkat Bergerak.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	</a:t>
            </a: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Lingkungan pengembangan pemrogra</a:t>
            </a:r>
            <a:r>
              <a:rPr lang="en-US" sz="2400" dirty="0" smtClean="0">
                <a:solidFill>
                  <a:schemeClr val="accent1"/>
                </a:solidFill>
              </a:rPr>
              <a:t>man</a:t>
            </a:r>
            <a:r>
              <a:rPr lang="id-ID" sz="2400" dirty="0" smtClean="0">
                <a:solidFill>
                  <a:schemeClr val="accent1"/>
                </a:solidFill>
              </a:rPr>
              <a:t> pada perangkat bergerak.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Basis antarmuka dengan desain Layout XML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Widget View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/>
              <a:t>Layout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Dialog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Pembuatan Menu.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Penyimpanan Data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Database Dasar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Akses Perangkat Keras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Tentang Pemrograman Location Based Service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Aplikasi Mobile 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3101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Layout : Intro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914400"/>
            <a:ext cx="8229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lvl="0" indent="-461963">
              <a:buFont typeface="Wingdings" pitchFamily="2" charset="2"/>
              <a:buChar char="ü"/>
            </a:pPr>
            <a:r>
              <a:rPr lang="en-US" sz="2400" dirty="0" smtClean="0"/>
              <a:t>Layout </a:t>
            </a:r>
            <a:r>
              <a:rPr lang="en-US" sz="2400" dirty="0" err="1" smtClean="0"/>
              <a:t>mendefinisikan</a:t>
            </a:r>
            <a:r>
              <a:rPr lang="en-US" sz="2400" dirty="0" smtClean="0"/>
              <a:t> </a:t>
            </a:r>
            <a:r>
              <a:rPr lang="en-US" sz="2400" dirty="0" err="1" smtClean="0"/>
              <a:t>struktur</a:t>
            </a:r>
            <a:r>
              <a:rPr lang="en-US" sz="2400" dirty="0" smtClean="0"/>
              <a:t> visual </a:t>
            </a:r>
            <a:r>
              <a:rPr lang="en-US" sz="2400" dirty="0" err="1" smtClean="0"/>
              <a:t>untuk</a:t>
            </a:r>
            <a:r>
              <a:rPr lang="en-US" sz="2400" dirty="0" smtClean="0"/>
              <a:t> UI,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UI </a:t>
            </a:r>
            <a:r>
              <a:rPr lang="en-US" sz="2400" dirty="0" err="1" smtClean="0"/>
              <a:t>untuk</a:t>
            </a:r>
            <a:r>
              <a:rPr lang="en-US" sz="2400" dirty="0" smtClean="0"/>
              <a:t> activity </a:t>
            </a:r>
            <a:r>
              <a:rPr lang="en-US" sz="2400" dirty="0" err="1" smtClean="0"/>
              <a:t>atau</a:t>
            </a:r>
            <a:r>
              <a:rPr lang="en-US" sz="2400" dirty="0" smtClean="0"/>
              <a:t> app widget. </a:t>
            </a:r>
          </a:p>
          <a:p>
            <a:pPr marL="461963" lvl="0" indent="-461963">
              <a:buFont typeface="Wingdings" pitchFamily="2" charset="2"/>
              <a:buChar char="ü"/>
            </a:pPr>
            <a:endParaRPr lang="en-US" sz="2400" dirty="0" smtClean="0"/>
          </a:p>
          <a:p>
            <a:pPr marL="461963" lvl="0" indent="-461963">
              <a:buFont typeface="Wingdings" pitchFamily="2" charset="2"/>
              <a:buChar char="ü"/>
            </a:pPr>
            <a:r>
              <a:rPr lang="en-US" sz="2400" dirty="0" smtClean="0"/>
              <a:t>Layout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dideklarasikan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:</a:t>
            </a:r>
          </a:p>
          <a:p>
            <a:pPr marL="919163" lvl="1" indent="-461963">
              <a:buFont typeface="Wingdings" pitchFamily="2" charset="2"/>
              <a:buChar char="ü"/>
            </a:pPr>
            <a:r>
              <a:rPr lang="en-US" sz="2400" dirty="0" err="1" smtClean="0"/>
              <a:t>Deklarasi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UI </a:t>
            </a:r>
            <a:r>
              <a:rPr lang="en-US" sz="2400" dirty="0" err="1" smtClean="0"/>
              <a:t>dalam</a:t>
            </a:r>
            <a:r>
              <a:rPr lang="en-US" sz="2400" dirty="0" smtClean="0"/>
              <a:t> XML. Android </a:t>
            </a:r>
            <a:r>
              <a:rPr lang="en-US" sz="2400" dirty="0" err="1" smtClean="0"/>
              <a:t>menyediakan</a:t>
            </a:r>
            <a:r>
              <a:rPr lang="en-US" sz="2400" dirty="0" smtClean="0"/>
              <a:t> </a:t>
            </a:r>
            <a:r>
              <a:rPr lang="en-US" sz="2400" dirty="0" err="1" smtClean="0"/>
              <a:t>kamus</a:t>
            </a:r>
            <a:r>
              <a:rPr lang="en-US" sz="2400" dirty="0" smtClean="0"/>
              <a:t> XML yang </a:t>
            </a:r>
            <a:r>
              <a:rPr lang="en-US" sz="2400" dirty="0" err="1" smtClean="0"/>
              <a:t>berkaitan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sub-</a:t>
            </a:r>
            <a:r>
              <a:rPr lang="en-US" sz="2400" dirty="0" err="1" smtClean="0"/>
              <a:t>kelas</a:t>
            </a:r>
            <a:r>
              <a:rPr lang="en-US" sz="2400" dirty="0" smtClean="0"/>
              <a:t>, </a:t>
            </a:r>
            <a:r>
              <a:rPr lang="en-US" sz="2400" dirty="0" err="1" smtClean="0"/>
              <a:t>misalnya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widget </a:t>
            </a:r>
            <a:r>
              <a:rPr lang="en-US" sz="2400" dirty="0" err="1" smtClean="0"/>
              <a:t>dan</a:t>
            </a:r>
            <a:r>
              <a:rPr lang="en-US" sz="2400" dirty="0" smtClean="0"/>
              <a:t> layout.</a:t>
            </a:r>
          </a:p>
          <a:p>
            <a:pPr marL="919163" lvl="1" indent="-461963">
              <a:buFont typeface="Wingdings" pitchFamily="2" charset="2"/>
              <a:buChar char="ü"/>
            </a:pP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instan</a:t>
            </a:r>
            <a:r>
              <a:rPr lang="en-US" sz="2400" dirty="0" smtClean="0"/>
              <a:t> (</a:t>
            </a:r>
            <a:r>
              <a:rPr lang="en-US" sz="2400" dirty="0" err="1" smtClean="0"/>
              <a:t>objek</a:t>
            </a:r>
            <a:r>
              <a:rPr lang="en-US" sz="2400" dirty="0" smtClean="0"/>
              <a:t>)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kali runtime.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 View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ViewGroup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serta</a:t>
            </a:r>
            <a:r>
              <a:rPr lang="en-US" sz="2400" dirty="0" smtClean="0"/>
              <a:t> </a:t>
            </a:r>
            <a:r>
              <a:rPr lang="en-US" sz="2400" dirty="0" err="1" smtClean="0"/>
              <a:t>memanipulasinya</a:t>
            </a:r>
            <a:r>
              <a:rPr lang="en-US" sz="2400" dirty="0" smtClean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6320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Macam</a:t>
            </a:r>
            <a:r>
              <a:rPr lang="en-US" sz="3000" b="1" dirty="0" smtClean="0"/>
              <a:t> Layout: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914400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lvl="0" indent="-461963">
              <a:buFont typeface="Wingdings" pitchFamily="2" charset="2"/>
              <a:buChar char="ü"/>
            </a:pPr>
            <a:r>
              <a:rPr lang="id-ID" sz="2400" dirty="0" smtClean="0"/>
              <a:t>Linear Layout </a:t>
            </a:r>
            <a:endParaRPr lang="en-US" sz="2400" dirty="0" smtClean="0"/>
          </a:p>
          <a:p>
            <a:pPr marL="461963" lvl="0" indent="-461963">
              <a:buFont typeface="Wingdings" pitchFamily="2" charset="2"/>
              <a:buChar char="ü"/>
            </a:pPr>
            <a:r>
              <a:rPr lang="id-ID" sz="2400" dirty="0" smtClean="0"/>
              <a:t>Relative Layout </a:t>
            </a:r>
            <a:endParaRPr lang="en-US" sz="2400" dirty="0" smtClean="0"/>
          </a:p>
          <a:p>
            <a:pPr marL="461963" lvl="0" indent="-461963">
              <a:buFont typeface="Wingdings" pitchFamily="2" charset="2"/>
              <a:buChar char="ü"/>
            </a:pPr>
            <a:r>
              <a:rPr lang="en-US" sz="2400" dirty="0" err="1" smtClean="0"/>
              <a:t>ListView</a:t>
            </a:r>
            <a:endParaRPr lang="en-US" sz="2400" dirty="0" smtClean="0"/>
          </a:p>
          <a:p>
            <a:pPr marL="461963" lvl="0" indent="-461963">
              <a:buFont typeface="Wingdings" pitchFamily="2" charset="2"/>
              <a:buChar char="ü"/>
            </a:pPr>
            <a:r>
              <a:rPr lang="en-US" sz="2400" dirty="0" err="1" smtClean="0"/>
              <a:t>GridView</a:t>
            </a:r>
            <a:endParaRPr lang="en-US" sz="2400" dirty="0" smtClean="0"/>
          </a:p>
          <a:p>
            <a:pPr marL="461963" lvl="0" indent="-461963">
              <a:buFont typeface="Wingdings" pitchFamily="2" charset="2"/>
              <a:buChar char="ü"/>
            </a:pPr>
            <a:r>
              <a:rPr lang="id-ID" sz="2400" dirty="0" smtClean="0"/>
              <a:t>ScrollView </a:t>
            </a:r>
            <a:endParaRPr lang="en-US" sz="2400" dirty="0" smtClean="0"/>
          </a:p>
          <a:p>
            <a:pPr marL="461963" indent="-461963">
              <a:buFont typeface="Wingdings" pitchFamily="2" charset="2"/>
              <a:buChar char="ü"/>
            </a:pPr>
            <a:r>
              <a:rPr lang="id-ID" sz="2400" dirty="0" smtClean="0"/>
              <a:t>Kombinasi Layout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3232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Linear Layout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9144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lvl="0" indent="-461963">
              <a:buFont typeface="Wingdings" pitchFamily="2" charset="2"/>
              <a:buChar char="ü"/>
            </a:pPr>
            <a:r>
              <a:rPr lang="en-US" sz="2400" dirty="0" err="1" smtClean="0"/>
              <a:t>LinearLayout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grup</a:t>
            </a:r>
            <a:r>
              <a:rPr lang="en-US" sz="2400" dirty="0" smtClean="0"/>
              <a:t> View yang </a:t>
            </a:r>
            <a:r>
              <a:rPr lang="en-US" sz="2400" dirty="0" err="1" smtClean="0"/>
              <a:t>mengatur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anggotanya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arah</a:t>
            </a:r>
            <a:r>
              <a:rPr lang="en-US" sz="2400" dirty="0" smtClean="0"/>
              <a:t>,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vertikal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horisontal</a:t>
            </a:r>
            <a:r>
              <a:rPr lang="en-US" sz="2400" dirty="0" smtClean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362199"/>
            <a:ext cx="4419600" cy="3295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6268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Linear Layout: </a:t>
            </a:r>
            <a:r>
              <a:rPr lang="en-US" sz="3000" b="1" dirty="0" err="1" smtClean="0"/>
              <a:t>contoh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2" y="762000"/>
            <a:ext cx="7315198" cy="5733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626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Relative Layout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14400"/>
            <a:ext cx="8229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lvl="0" indent="-461963">
              <a:buFont typeface="Wingdings" pitchFamily="2" charset="2"/>
              <a:buChar char="ü"/>
            </a:pPr>
            <a:r>
              <a:rPr lang="en-US" sz="2400" dirty="0" err="1" smtClean="0"/>
              <a:t>RelativeLayout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grup</a:t>
            </a:r>
            <a:r>
              <a:rPr lang="en-US" sz="2400" dirty="0" smtClean="0"/>
              <a:t> View yang </a:t>
            </a:r>
            <a:r>
              <a:rPr lang="en-US" sz="2400" dirty="0" err="1" smtClean="0"/>
              <a:t>menampilkan</a:t>
            </a:r>
            <a:r>
              <a:rPr lang="en-US" sz="2400" dirty="0" smtClean="0"/>
              <a:t> </a:t>
            </a:r>
            <a:r>
              <a:rPr lang="en-US" sz="2400" dirty="0" err="1" smtClean="0"/>
              <a:t>anggotanya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posisi</a:t>
            </a:r>
            <a:r>
              <a:rPr lang="en-US" sz="2400" dirty="0" smtClean="0"/>
              <a:t> </a:t>
            </a:r>
            <a:r>
              <a:rPr lang="en-US" sz="2400" dirty="0" err="1" smtClean="0"/>
              <a:t>relatif</a:t>
            </a:r>
            <a:r>
              <a:rPr lang="en-US" sz="2400" dirty="0" smtClean="0"/>
              <a:t>. </a:t>
            </a:r>
          </a:p>
          <a:p>
            <a:pPr marL="461963" lvl="0" indent="-461963">
              <a:buFont typeface="Wingdings" pitchFamily="2" charset="2"/>
              <a:buChar char="ü"/>
            </a:pPr>
            <a:endParaRPr lang="en-US" sz="2400" dirty="0" smtClean="0"/>
          </a:p>
          <a:p>
            <a:pPr marL="461963" lvl="0" indent="-461963">
              <a:buFont typeface="Wingdings" pitchFamily="2" charset="2"/>
              <a:buChar char="ü"/>
            </a:pPr>
            <a:r>
              <a:rPr lang="en-US" sz="2400" dirty="0" err="1" smtClean="0"/>
              <a:t>Posisi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tiap</a:t>
            </a:r>
            <a:r>
              <a:rPr lang="en-US" sz="2400" dirty="0" smtClean="0"/>
              <a:t> View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ditentukan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relatif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tetangganya</a:t>
            </a:r>
            <a:r>
              <a:rPr lang="en-US" sz="2400" dirty="0" smtClean="0"/>
              <a:t> (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left-of </a:t>
            </a:r>
            <a:r>
              <a:rPr lang="en-US" sz="2400" dirty="0" err="1" smtClean="0"/>
              <a:t>atau</a:t>
            </a:r>
            <a:r>
              <a:rPr lang="en-US" sz="2400" dirty="0" smtClean="0"/>
              <a:t> below)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posisi</a:t>
            </a:r>
            <a:r>
              <a:rPr lang="en-US" sz="2400" dirty="0" smtClean="0"/>
              <a:t> </a:t>
            </a:r>
            <a:r>
              <a:rPr lang="en-US" sz="2400" dirty="0" err="1" smtClean="0"/>
              <a:t>relatif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parent (</a:t>
            </a:r>
            <a:r>
              <a:rPr lang="en-US" sz="2400" dirty="0" err="1" smtClean="0"/>
              <a:t>seperti</a:t>
            </a:r>
            <a:r>
              <a:rPr lang="en-US" sz="2400" dirty="0" smtClean="0"/>
              <a:t>: aligned-to-bottom, left </a:t>
            </a:r>
            <a:r>
              <a:rPr lang="en-US" sz="2400" dirty="0" err="1" smtClean="0"/>
              <a:t>atau</a:t>
            </a:r>
            <a:r>
              <a:rPr lang="en-US" sz="2400" dirty="0" smtClean="0"/>
              <a:t> center)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3429000"/>
            <a:ext cx="387667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0164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Relative Layout : </a:t>
            </a:r>
            <a:r>
              <a:rPr lang="en-US" sz="3000" b="1" dirty="0" err="1" smtClean="0"/>
              <a:t>contoh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9675" y="666750"/>
            <a:ext cx="6724650" cy="588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7850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ListView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dan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GridView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14400"/>
            <a:ext cx="4114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lvl="0" indent="-461963">
              <a:buFont typeface="Wingdings" pitchFamily="2" charset="2"/>
              <a:buChar char="ü"/>
            </a:pPr>
            <a:r>
              <a:rPr lang="en-US" sz="2400" dirty="0" err="1" smtClean="0"/>
              <a:t>ListView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grup</a:t>
            </a:r>
            <a:r>
              <a:rPr lang="en-US" sz="2400" dirty="0" smtClean="0"/>
              <a:t> View yang </a:t>
            </a:r>
            <a:r>
              <a:rPr lang="en-US" sz="2400" dirty="0" err="1" smtClean="0"/>
              <a:t>menampilkan</a:t>
            </a:r>
            <a:r>
              <a:rPr lang="en-US" sz="2400" dirty="0" smtClean="0"/>
              <a:t> list </a:t>
            </a:r>
            <a:r>
              <a:rPr lang="en-US" sz="2400" dirty="0" err="1" smtClean="0"/>
              <a:t>dari</a:t>
            </a:r>
            <a:r>
              <a:rPr lang="en-US" sz="2400" dirty="0" smtClean="0"/>
              <a:t> item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ditarik</a:t>
            </a:r>
            <a:r>
              <a:rPr lang="en-US" sz="2400" dirty="0" smtClean="0"/>
              <a:t>(scrollable).</a:t>
            </a:r>
          </a:p>
          <a:p>
            <a:pPr marL="461963" lvl="0" indent="-461963"/>
            <a:endParaRPr lang="en-US" sz="24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971800"/>
            <a:ext cx="388620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800600" y="914400"/>
            <a:ext cx="4114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lvl="0" indent="-461963">
              <a:buFont typeface="Wingdings" pitchFamily="2" charset="2"/>
              <a:buChar char="ü"/>
            </a:pPr>
            <a:r>
              <a:rPr lang="en-US" sz="2400" dirty="0" err="1" smtClean="0"/>
              <a:t>GridView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grup</a:t>
            </a:r>
            <a:r>
              <a:rPr lang="en-US" sz="2400" dirty="0" smtClean="0"/>
              <a:t> View yang </a:t>
            </a:r>
            <a:r>
              <a:rPr lang="en-US" sz="2400" dirty="0" err="1" smtClean="0"/>
              <a:t>menampilkan</a:t>
            </a:r>
            <a:r>
              <a:rPr lang="en-US" sz="2400" dirty="0" smtClean="0"/>
              <a:t> item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dimensi</a:t>
            </a:r>
            <a:r>
              <a:rPr lang="en-US" sz="2400" dirty="0" smtClean="0"/>
              <a:t>, grid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diskrol</a:t>
            </a:r>
            <a:r>
              <a:rPr lang="en-US" sz="2400" dirty="0" smtClean="0"/>
              <a:t> (scrollable). 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2971800"/>
            <a:ext cx="38957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9324</TotalTime>
  <Words>312</Words>
  <Application>Microsoft Office PowerPoint</Application>
  <PresentationFormat>On-screen Show (4:3)</PresentationFormat>
  <Paragraphs>72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345</cp:revision>
  <dcterms:created xsi:type="dcterms:W3CDTF">2006-08-16T00:00:00Z</dcterms:created>
  <dcterms:modified xsi:type="dcterms:W3CDTF">2015-03-25T00:52:30Z</dcterms:modified>
</cp:coreProperties>
</file>