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82" r:id="rId2"/>
    <p:sldId id="293" r:id="rId3"/>
    <p:sldId id="294" r:id="rId4"/>
    <p:sldId id="295" r:id="rId5"/>
    <p:sldId id="296" r:id="rId6"/>
    <p:sldId id="297" r:id="rId7"/>
    <p:sldId id="299" r:id="rId8"/>
    <p:sldId id="300" r:id="rId9"/>
    <p:sldId id="301" r:id="rId10"/>
    <p:sldId id="302" r:id="rId11"/>
    <p:sldId id="303" r:id="rId12"/>
    <p:sldId id="304" r:id="rId13"/>
    <p:sldId id="306" r:id="rId14"/>
    <p:sldId id="30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33" autoAdjust="0"/>
    <p:restoredTop sz="94660"/>
  </p:normalViewPr>
  <p:slideViewPr>
    <p:cSldViewPr>
      <p:cViewPr varScale="1">
        <p:scale>
          <a:sx n="73" d="100"/>
          <a:sy n="73" d="100"/>
        </p:scale>
        <p:origin x="-954" y="-90"/>
      </p:cViewPr>
      <p:guideLst>
        <p:guide orient="horz" pos="2160"/>
        <p:guide orient="horz" pos="43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55E52-1512-4397-87CC-2882E58DA483}" type="datetimeFigureOut">
              <a:rPr lang="en-US" smtClean="0"/>
              <a:pPr/>
              <a:t>12/15/2016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22A6D5-4866-407F-ABC7-D806E7CF6DE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4648200"/>
            <a:ext cx="9144000" cy="2209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accent6">
                    <a:lumMod val="75000"/>
                  </a:schemeClr>
                </a:solidFill>
              </a:ln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4648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89433" y="1752600"/>
            <a:ext cx="624632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FFFF00"/>
                </a:solidFill>
              </a:rPr>
              <a:t>Mobile Computing I (TSI394)</a:t>
            </a:r>
          </a:p>
          <a:p>
            <a:pPr algn="ctr"/>
            <a:endParaRPr lang="en-US" sz="4000" b="1" dirty="0" smtClean="0">
              <a:solidFill>
                <a:srgbClr val="FFFF00"/>
              </a:solidFill>
            </a:endParaRPr>
          </a:p>
          <a:p>
            <a:pPr algn="ctr"/>
            <a:r>
              <a:rPr lang="en-US" sz="3200" b="1" dirty="0" err="1" smtClean="0">
                <a:solidFill>
                  <a:srgbClr val="FFFF00"/>
                </a:solidFill>
              </a:rPr>
              <a:t>Pertemuan</a:t>
            </a:r>
            <a:r>
              <a:rPr lang="en-US" sz="3200" b="1" dirty="0" smtClean="0">
                <a:solidFill>
                  <a:srgbClr val="FFFF00"/>
                </a:solidFill>
              </a:rPr>
              <a:t> X : </a:t>
            </a:r>
          </a:p>
          <a:p>
            <a:pPr algn="ctr"/>
            <a:r>
              <a:rPr lang="en-US" sz="3200" b="1" dirty="0" err="1" smtClean="0">
                <a:solidFill>
                  <a:srgbClr val="FFFF00"/>
                </a:solidFill>
              </a:rPr>
              <a:t>Mengakses</a:t>
            </a:r>
            <a:r>
              <a:rPr lang="en-US" sz="3200" b="1" dirty="0" smtClean="0">
                <a:solidFill>
                  <a:srgbClr val="FFFF00"/>
                </a:solidFill>
              </a:rPr>
              <a:t> Data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05000" y="5162490"/>
            <a:ext cx="525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FFFF00"/>
                </a:solidFill>
              </a:rPr>
              <a:t>Oleh</a:t>
            </a:r>
            <a:r>
              <a:rPr lang="en-US" sz="2000" b="1" dirty="0" smtClean="0">
                <a:solidFill>
                  <a:srgbClr val="FFFF00"/>
                </a:solidFill>
              </a:rPr>
              <a:t>: M. </a:t>
            </a:r>
            <a:r>
              <a:rPr lang="en-US" sz="2000" b="1" dirty="0" err="1" smtClean="0">
                <a:solidFill>
                  <a:srgbClr val="FFFF00"/>
                </a:solidFill>
              </a:rPr>
              <a:t>Priyono</a:t>
            </a:r>
            <a:r>
              <a:rPr lang="en-US" sz="2000" b="1" dirty="0" smtClean="0">
                <a:solidFill>
                  <a:srgbClr val="FFFF00"/>
                </a:solidFill>
              </a:rPr>
              <a:t> Tri </a:t>
            </a:r>
            <a:r>
              <a:rPr lang="en-US" sz="2000" b="1" dirty="0" err="1" smtClean="0">
                <a:solidFill>
                  <a:srgbClr val="FFFF00"/>
                </a:solidFill>
              </a:rPr>
              <a:t>Sulistyanto</a:t>
            </a:r>
            <a:r>
              <a:rPr lang="en-US" sz="2000" b="1" dirty="0" smtClean="0">
                <a:solidFill>
                  <a:srgbClr val="FFFF00"/>
                </a:solidFill>
              </a:rPr>
              <a:t>, S.T., </a:t>
            </a:r>
            <a:r>
              <a:rPr lang="en-US" sz="2000" b="1" dirty="0" err="1" smtClean="0">
                <a:solidFill>
                  <a:srgbClr val="FFFF00"/>
                </a:solidFill>
              </a:rPr>
              <a:t>M.Eng</a:t>
            </a:r>
            <a:endParaRPr lang="en-US" sz="20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769306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SharedPreference</a:t>
            </a:r>
            <a:r>
              <a:rPr lang="en-US" sz="3000" b="1" dirty="0" smtClean="0"/>
              <a:t>: </a:t>
            </a:r>
            <a:r>
              <a:rPr lang="en-US" sz="3000" b="1" dirty="0" err="1" smtClean="0"/>
              <a:t>mengambil</a:t>
            </a:r>
            <a:r>
              <a:rPr lang="en-US" sz="3000" b="1" dirty="0" smtClean="0"/>
              <a:t> data Preference </a:t>
            </a:r>
            <a:endParaRPr lang="en-US" sz="3000" b="1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10</a:t>
            </a:fld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152400" y="941487"/>
            <a:ext cx="89154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en-US" dirty="0" smtClean="0"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loadPreferences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marL="457200" indent="-457200"/>
            <a:r>
              <a:rPr lang="en-US" dirty="0" smtClean="0">
                <a:latin typeface="Courier New" pitchFamily="49" charset="0"/>
                <a:cs typeface="Courier New" pitchFamily="49" charset="0"/>
              </a:rPr>
              <a:t>// Get the stored preferences</a:t>
            </a:r>
          </a:p>
          <a:p>
            <a:pPr marL="457200" indent="-457200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mode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Activity.MODE_PRIVATE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indent="-457200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SharedPreferences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mySharedPreferences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getSharedPreferences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MYPREFS,mode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 </a:t>
            </a:r>
          </a:p>
          <a:p>
            <a:pPr marL="457200" indent="-457200"/>
            <a:r>
              <a:rPr lang="en-US" dirty="0" smtClean="0">
                <a:latin typeface="Courier New" pitchFamily="49" charset="0"/>
                <a:cs typeface="Courier New" pitchFamily="49" charset="0"/>
              </a:rPr>
              <a:t>// Retrieve the saved values.</a:t>
            </a:r>
          </a:p>
          <a:p>
            <a:pPr marL="457200" indent="-457200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isTrue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mySharedPreferences.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getBoolean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isTrue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”,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457200" indent="-457200"/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lastFloat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mySharedPreferences.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getFloat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(“lastFloat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”,0f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457200" indent="-457200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wholeNumber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mySharedPreferences.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getInt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wholeNumber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”, 1);</a:t>
            </a:r>
          </a:p>
          <a:p>
            <a:pPr marL="457200" indent="-457200"/>
            <a:r>
              <a:rPr lang="en-US" dirty="0" smtClean="0">
                <a:latin typeface="Courier New" pitchFamily="49" charset="0"/>
                <a:cs typeface="Courier New" pitchFamily="49" charset="0"/>
              </a:rPr>
              <a:t>long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aNumber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mySharedPreferences.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getLong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aNumber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”, 0);</a:t>
            </a:r>
          </a:p>
          <a:p>
            <a:pPr marL="457200" indent="-457200"/>
            <a:r>
              <a:rPr lang="en-US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stringPreference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indent="-457200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stringPreference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mySharedPreferences.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getString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textEntryValue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”, “”);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/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Mobile Computing I (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640072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/>
              <a:t>Preference: </a:t>
            </a:r>
            <a:r>
              <a:rPr lang="en-US" sz="3000" b="1" dirty="0" err="1" smtClean="0"/>
              <a:t>Menyimpan</a:t>
            </a:r>
            <a:r>
              <a:rPr lang="en-US" sz="3000" b="1" dirty="0" smtClean="0"/>
              <a:t> Status Activity</a:t>
            </a:r>
            <a:endParaRPr lang="en-US" sz="3000" b="1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11</a:t>
            </a:fld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152400" y="941487"/>
            <a:ext cx="89154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en-US" sz="2400" dirty="0" err="1" smtClean="0">
                <a:latin typeface="+mj-lt"/>
                <a:cs typeface="Courier New" pitchFamily="49" charset="0"/>
              </a:rPr>
              <a:t>Ketika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ingin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menyimpan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informasi</a:t>
            </a:r>
            <a:r>
              <a:rPr lang="en-US" sz="2400" dirty="0" smtClean="0">
                <a:latin typeface="+mj-lt"/>
                <a:cs typeface="Courier New" pitchFamily="49" charset="0"/>
              </a:rPr>
              <a:t> Activity yang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tidak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butuh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berbagi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dengan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komponen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lainnya</a:t>
            </a:r>
            <a:r>
              <a:rPr lang="en-US" sz="2400" dirty="0" smtClean="0">
                <a:latin typeface="+mj-lt"/>
                <a:cs typeface="Courier New" pitchFamily="49" charset="0"/>
              </a:rPr>
              <a:t> (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mis</a:t>
            </a:r>
            <a:r>
              <a:rPr lang="en-US" sz="2400" dirty="0" smtClean="0">
                <a:latin typeface="+mj-lt"/>
                <a:cs typeface="Courier New" pitchFamily="49" charset="0"/>
              </a:rPr>
              <a:t>: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variabel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dari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objek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kelas</a:t>
            </a:r>
            <a:r>
              <a:rPr lang="en-US" sz="2400" dirty="0" smtClean="0">
                <a:latin typeface="+mj-lt"/>
                <a:cs typeface="Courier New" pitchFamily="49" charset="0"/>
              </a:rPr>
              <a:t> yang lain),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kita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dapat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memanggil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+mj-lt"/>
                <a:cs typeface="Courier New" pitchFamily="49" charset="0"/>
              </a:rPr>
              <a:t>Activity.getPreference</a:t>
            </a:r>
            <a:r>
              <a:rPr lang="en-US" sz="2400" dirty="0" smtClean="0">
                <a:solidFill>
                  <a:srgbClr val="FF0000"/>
                </a:solidFill>
                <a:latin typeface="+mj-lt"/>
                <a:cs typeface="Courier New" pitchFamily="49" charset="0"/>
              </a:rPr>
              <a:t>().</a:t>
            </a:r>
          </a:p>
          <a:p>
            <a:pPr marL="457200" indent="-457200"/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/>
            <a:r>
              <a:rPr lang="en-US" dirty="0" smtClean="0">
                <a:latin typeface="Courier New" pitchFamily="49" charset="0"/>
                <a:cs typeface="Courier New" pitchFamily="49" charset="0"/>
              </a:rPr>
              <a:t>protected void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saveActivityPreferences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(){</a:t>
            </a:r>
          </a:p>
          <a:p>
            <a:pPr marL="457200" indent="-457200"/>
            <a:r>
              <a:rPr lang="en-US" dirty="0" smtClean="0">
                <a:latin typeface="Courier New" pitchFamily="49" charset="0"/>
                <a:cs typeface="Courier New" pitchFamily="49" charset="0"/>
              </a:rPr>
              <a:t>// Create or retrieve the activity preferences object.</a:t>
            </a:r>
          </a:p>
          <a:p>
            <a:pPr marL="457200" indent="-457200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SharedPreferences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activityPreferences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</a:t>
            </a:r>
          </a:p>
          <a:p>
            <a:pPr marL="457200" indent="-457200"/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getPreferences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Activity.MODE_PRIVATE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457200" indent="-457200"/>
            <a:r>
              <a:rPr lang="en-US" dirty="0" smtClean="0">
                <a:latin typeface="Courier New" pitchFamily="49" charset="0"/>
                <a:cs typeface="Courier New" pitchFamily="49" charset="0"/>
              </a:rPr>
              <a:t>// Retrieve an editor to modify the shared preferences.</a:t>
            </a:r>
          </a:p>
          <a:p>
            <a:pPr marL="457200" indent="-457200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SharedPreferences.Editor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editor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activityPreferences.edit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457200" indent="-457200"/>
            <a:r>
              <a:rPr lang="en-US" dirty="0" smtClean="0">
                <a:latin typeface="Courier New" pitchFamily="49" charset="0"/>
                <a:cs typeface="Courier New" pitchFamily="49" charset="0"/>
              </a:rPr>
              <a:t>// Retrieve the View</a:t>
            </a:r>
          </a:p>
          <a:p>
            <a:pPr marL="457200" indent="-457200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TextView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myTextView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TextView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findViewById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R.id.myTextView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457200" indent="-457200"/>
            <a:r>
              <a:rPr lang="en-US" dirty="0" smtClean="0">
                <a:latin typeface="Courier New" pitchFamily="49" charset="0"/>
                <a:cs typeface="Courier New" pitchFamily="49" charset="0"/>
              </a:rPr>
              <a:t>// Store new primitive types in the shared preferences object.</a:t>
            </a:r>
          </a:p>
          <a:p>
            <a:pPr marL="457200" indent="-457200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editor.putString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currentTextValue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”, </a:t>
            </a:r>
          </a:p>
          <a:p>
            <a:pPr marL="457200" indent="-457200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myTextView.getText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toString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 marL="457200" indent="-457200"/>
            <a:r>
              <a:rPr lang="en-US" dirty="0" smtClean="0">
                <a:latin typeface="Courier New" pitchFamily="49" charset="0"/>
                <a:cs typeface="Courier New" pitchFamily="49" charset="0"/>
              </a:rPr>
              <a:t>// Commit changes.</a:t>
            </a:r>
          </a:p>
          <a:p>
            <a:pPr marL="457200" indent="-457200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editor.commit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457200" indent="-457200"/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Mobile Computing I (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3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3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400635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Sistem</a:t>
            </a:r>
            <a:r>
              <a:rPr lang="en-US" sz="3000" b="1" dirty="0" smtClean="0"/>
              <a:t> File: </a:t>
            </a:r>
            <a:r>
              <a:rPr lang="en-US" sz="3000" b="1" dirty="0" err="1" smtClean="0"/>
              <a:t>Menyimpan</a:t>
            </a:r>
            <a:endParaRPr lang="en-US" sz="3000" b="1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12</a:t>
            </a:fld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152400" y="941487"/>
            <a:ext cx="87630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en-US" sz="2400" dirty="0" err="1" smtClean="0">
                <a:latin typeface="+mj-lt"/>
                <a:cs typeface="Courier New" pitchFamily="49" charset="0"/>
              </a:rPr>
              <a:t>Seperti</a:t>
            </a:r>
            <a:r>
              <a:rPr lang="en-US" sz="2400" dirty="0" smtClean="0">
                <a:latin typeface="+mj-lt"/>
                <a:cs typeface="Courier New" pitchFamily="49" charset="0"/>
              </a:rPr>
              <a:t> 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standar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dan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metode</a:t>
            </a:r>
            <a:r>
              <a:rPr lang="en-US" sz="2400" dirty="0" smtClean="0">
                <a:latin typeface="+mj-lt"/>
                <a:cs typeface="Courier New" pitchFamily="49" charset="0"/>
              </a:rPr>
              <a:t> Java I/O, Android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memberikan</a:t>
            </a:r>
            <a:r>
              <a:rPr lang="en-US" sz="2400" b="1" dirty="0" smtClean="0">
                <a:latin typeface="+mj-lt"/>
                <a:cs typeface="Courier New" pitchFamily="49" charset="0"/>
              </a:rPr>
              <a:t> </a:t>
            </a:r>
            <a:r>
              <a:rPr lang="en-US" sz="2400" b="1" dirty="0" err="1" smtClean="0">
                <a:latin typeface="+mj-lt"/>
                <a:cs typeface="Courier New" pitchFamily="49" charset="0"/>
              </a:rPr>
              <a:t>onFileInput</a:t>
            </a:r>
            <a:r>
              <a:rPr lang="en-US" sz="2400" b="1" dirty="0" smtClean="0">
                <a:latin typeface="+mj-lt"/>
                <a:cs typeface="Courier New" pitchFamily="49" charset="0"/>
              </a:rPr>
              <a:t>()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dan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b="1" dirty="0" err="1" smtClean="0">
                <a:latin typeface="+mj-lt"/>
                <a:cs typeface="Courier New" pitchFamily="49" charset="0"/>
              </a:rPr>
              <a:t>openFileOutput</a:t>
            </a:r>
            <a:r>
              <a:rPr lang="en-US" sz="2400" b="1" dirty="0" smtClean="0">
                <a:latin typeface="+mj-lt"/>
                <a:cs typeface="Courier New" pitchFamily="49" charset="0"/>
              </a:rPr>
              <a:t>()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untuk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memudahkan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membaca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dan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menulis</a:t>
            </a:r>
            <a:r>
              <a:rPr lang="en-US" sz="2400" dirty="0" smtClean="0">
                <a:latin typeface="+mj-lt"/>
                <a:cs typeface="Courier New" pitchFamily="49" charset="0"/>
              </a:rPr>
              <a:t> stream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dari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dan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ke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lokal</a:t>
            </a:r>
            <a:r>
              <a:rPr lang="en-US" sz="2400" dirty="0" smtClean="0">
                <a:latin typeface="+mj-lt"/>
                <a:cs typeface="Courier New" pitchFamily="49" charset="0"/>
              </a:rPr>
              <a:t> file.</a:t>
            </a:r>
          </a:p>
          <a:p>
            <a:pPr marL="457200" indent="-457200"/>
            <a:r>
              <a:rPr lang="en-US" sz="2400" dirty="0" err="1" smtClean="0">
                <a:latin typeface="+mj-lt"/>
                <a:cs typeface="Courier New" pitchFamily="49" charset="0"/>
              </a:rPr>
              <a:t>Berikut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kode</a:t>
            </a:r>
            <a:r>
              <a:rPr lang="en-US" sz="2400" dirty="0" smtClean="0">
                <a:latin typeface="+mj-lt"/>
                <a:cs typeface="Courier New" pitchFamily="49" charset="0"/>
              </a:rPr>
              <a:t> program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untuk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mebuka</a:t>
            </a:r>
            <a:r>
              <a:rPr lang="en-US" sz="2400" dirty="0" smtClean="0">
                <a:latin typeface="+mj-lt"/>
                <a:cs typeface="Courier New" pitchFamily="49" charset="0"/>
              </a:rPr>
              <a:t> file:</a:t>
            </a:r>
          </a:p>
          <a:p>
            <a:pPr marL="457200" indent="-457200"/>
            <a:endParaRPr lang="en-US" sz="2400" dirty="0" smtClean="0">
              <a:latin typeface="+mj-lt"/>
              <a:cs typeface="Courier New" pitchFamily="49" charset="0"/>
            </a:endParaRPr>
          </a:p>
          <a:p>
            <a:pPr marL="457200" indent="-457200"/>
            <a:r>
              <a:rPr lang="en-US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“tempfile.tmp”;</a:t>
            </a:r>
          </a:p>
          <a:p>
            <a:pPr marL="457200" indent="-457200"/>
            <a:r>
              <a:rPr lang="en-US" dirty="0" smtClean="0">
                <a:latin typeface="Courier New" pitchFamily="49" charset="0"/>
                <a:cs typeface="Courier New" pitchFamily="49" charset="0"/>
              </a:rPr>
              <a:t>// Create a new output file stream that’s private to this application.</a:t>
            </a:r>
          </a:p>
          <a:p>
            <a:pPr marL="457200" indent="-457200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FileOutputStream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openFileOutput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Context.MODE_PRIVATE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457200" indent="-457200"/>
            <a:r>
              <a:rPr lang="en-US" dirty="0" smtClean="0">
                <a:latin typeface="Courier New" pitchFamily="49" charset="0"/>
                <a:cs typeface="Courier New" pitchFamily="49" charset="0"/>
              </a:rPr>
              <a:t>// Create a new file input stream.</a:t>
            </a:r>
          </a:p>
          <a:p>
            <a:pPr marL="457200" indent="-457200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FileInputStream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openFileInput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(FILE_NAME)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indent="-457200"/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/>
            <a:r>
              <a:rPr lang="en-US" sz="2400" dirty="0" smtClean="0">
                <a:cs typeface="Courier New" pitchFamily="49" charset="0"/>
              </a:rPr>
              <a:t>Mode </a:t>
            </a:r>
            <a:r>
              <a:rPr lang="en-US" sz="2400" dirty="0" err="1" smtClean="0">
                <a:cs typeface="Courier New" pitchFamily="49" charset="0"/>
              </a:rPr>
              <a:t>dalam</a:t>
            </a:r>
            <a:r>
              <a:rPr lang="en-US" sz="2400" dirty="0" smtClean="0">
                <a:cs typeface="Courier New" pitchFamily="49" charset="0"/>
              </a:rPr>
              <a:t>  file: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Context.MODE_APPEND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(default)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Context.MODE_PRIVATE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Context.MODE_WORLD_READABLE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Context.MODE_WORLD_WRITEABLE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/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Mobile Computing I (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407380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Sistem</a:t>
            </a:r>
            <a:r>
              <a:rPr lang="en-US" sz="3000" b="1" dirty="0" smtClean="0"/>
              <a:t> File: </a:t>
            </a:r>
            <a:r>
              <a:rPr lang="en-US" sz="3000" b="1" dirty="0" err="1" smtClean="0"/>
              <a:t>memuat</a:t>
            </a:r>
            <a:r>
              <a:rPr lang="en-US" sz="3000" b="1" dirty="0" smtClean="0"/>
              <a:t> </a:t>
            </a:r>
            <a:r>
              <a:rPr lang="en-US" sz="3000" b="1" dirty="0" smtClean="0"/>
              <a:t>File</a:t>
            </a:r>
            <a:endParaRPr lang="en-US" sz="3000" b="1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13</a:t>
            </a:fld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152400" y="941487"/>
            <a:ext cx="87630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en-US" sz="2400" dirty="0" err="1" smtClean="0">
                <a:latin typeface="+mj-lt"/>
                <a:cs typeface="Courier New" pitchFamily="49" charset="0"/>
              </a:rPr>
              <a:t>Memuat</a:t>
            </a:r>
            <a:r>
              <a:rPr lang="en-US" sz="2400" dirty="0" smtClean="0">
                <a:latin typeface="+mj-lt"/>
                <a:cs typeface="Courier New" pitchFamily="49" charset="0"/>
              </a:rPr>
              <a:t> file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dengan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objek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dari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FileInputStream</a:t>
            </a:r>
            <a:endParaRPr lang="en-US" sz="2400" dirty="0" smtClean="0">
              <a:latin typeface="+mj-lt"/>
              <a:cs typeface="Courier New" pitchFamily="49" charset="0"/>
            </a:endParaRPr>
          </a:p>
          <a:p>
            <a:pPr marL="457200" indent="-457200"/>
            <a:r>
              <a:rPr lang="en-US" sz="2400" dirty="0" err="1" smtClean="0">
                <a:latin typeface="+mj-lt"/>
                <a:cs typeface="Courier New" pitchFamily="49" charset="0"/>
              </a:rPr>
              <a:t>Berikut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kode</a:t>
            </a:r>
            <a:r>
              <a:rPr lang="en-US" sz="2400" dirty="0" smtClean="0">
                <a:latin typeface="+mj-lt"/>
                <a:cs typeface="Courier New" pitchFamily="49" charset="0"/>
              </a:rPr>
              <a:t> program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untuk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mebuka</a:t>
            </a:r>
            <a:r>
              <a:rPr lang="en-US" sz="2400" dirty="0" smtClean="0">
                <a:latin typeface="+mj-lt"/>
                <a:cs typeface="Courier New" pitchFamily="49" charset="0"/>
              </a:rPr>
              <a:t> file:</a:t>
            </a:r>
          </a:p>
          <a:p>
            <a:pPr marL="457200" indent="-457200"/>
            <a:endParaRPr lang="en-US" sz="2400" dirty="0" smtClean="0">
              <a:latin typeface="+mj-lt"/>
              <a:cs typeface="Courier New" pitchFamily="49" charset="0"/>
            </a:endParaRPr>
          </a:p>
          <a:p>
            <a:pPr marL="457200" indent="-457200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FileInputStream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fin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openFileInput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(file);</a:t>
            </a:r>
          </a:p>
          <a:p>
            <a:pPr marL="457200" indent="-457200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c;</a:t>
            </a:r>
          </a:p>
          <a:p>
            <a:pPr marL="457200" indent="-457200"/>
            <a:r>
              <a:rPr lang="en-US" dirty="0" smtClean="0">
                <a:latin typeface="Courier New" pitchFamily="49" charset="0"/>
                <a:cs typeface="Courier New" pitchFamily="49" charset="0"/>
              </a:rPr>
              <a:t>String temp="";</a:t>
            </a:r>
          </a:p>
          <a:p>
            <a:pPr marL="457200" indent="-457200"/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while( (c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fin.read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 != -1){</a:t>
            </a:r>
          </a:p>
          <a:p>
            <a:pPr marL="457200" indent="-457200"/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= temp +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Character.toString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((char)c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457200" indent="-457200"/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457200" indent="-457200"/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Mobile Computing I (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854592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Sistem</a:t>
            </a:r>
            <a:r>
              <a:rPr lang="en-US" sz="3000" b="1" dirty="0" smtClean="0"/>
              <a:t> File: </a:t>
            </a:r>
            <a:r>
              <a:rPr lang="en-US" sz="3000" b="1" dirty="0" err="1" smtClean="0"/>
              <a:t>Memasukkan</a:t>
            </a:r>
            <a:r>
              <a:rPr lang="en-US" sz="3000" b="1" dirty="0" smtClean="0"/>
              <a:t> file </a:t>
            </a:r>
            <a:r>
              <a:rPr lang="en-US" sz="3000" b="1" dirty="0" err="1" smtClean="0"/>
              <a:t>statik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sebagai</a:t>
            </a:r>
            <a:r>
              <a:rPr lang="en-US" sz="3000" b="1" dirty="0" smtClean="0"/>
              <a:t> resource</a:t>
            </a:r>
            <a:endParaRPr lang="en-US" sz="3000" b="1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14</a:t>
            </a:fld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152400" y="941487"/>
            <a:ext cx="8763000" cy="42011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1800"/>
              </a:spcAft>
            </a:pPr>
            <a:r>
              <a:rPr lang="en-US" sz="2400" dirty="0" err="1" smtClean="0">
                <a:latin typeface="+mj-lt"/>
                <a:cs typeface="Courier New" pitchFamily="49" charset="0"/>
              </a:rPr>
              <a:t>Jika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dalam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aplikasi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membutuhkan</a:t>
            </a:r>
            <a:r>
              <a:rPr lang="en-US" sz="2400" dirty="0" smtClean="0">
                <a:latin typeface="+mj-lt"/>
                <a:cs typeface="Courier New" pitchFamily="49" charset="0"/>
              </a:rPr>
              <a:t> file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eksternal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sebagai</a:t>
            </a:r>
            <a:r>
              <a:rPr lang="en-US" sz="2400" dirty="0" smtClean="0">
                <a:latin typeface="+mj-lt"/>
                <a:cs typeface="Courier New" pitchFamily="49" charset="0"/>
              </a:rPr>
              <a:t> resource,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kita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dapat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memasukkan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dalam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paket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distribusi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dan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menempatkan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dalam</a:t>
            </a:r>
            <a:r>
              <a:rPr lang="en-US" sz="2400" dirty="0" smtClean="0">
                <a:latin typeface="+mj-lt"/>
                <a:cs typeface="Courier New" pitchFamily="49" charset="0"/>
              </a:rPr>
              <a:t> folder </a:t>
            </a:r>
            <a:r>
              <a:rPr lang="en-US" sz="2400" b="1" dirty="0" smtClean="0">
                <a:latin typeface="+mj-lt"/>
                <a:cs typeface="Courier New" pitchFamily="49" charset="0"/>
              </a:rPr>
              <a:t>res/raw</a:t>
            </a:r>
          </a:p>
          <a:p>
            <a:pPr marL="457200" indent="-457200">
              <a:spcAft>
                <a:spcPts val="1800"/>
              </a:spcAft>
            </a:pPr>
            <a:r>
              <a:rPr lang="en-US" sz="2400" dirty="0" err="1" smtClean="0">
                <a:latin typeface="+mj-lt"/>
                <a:cs typeface="Courier New" pitchFamily="49" charset="0"/>
              </a:rPr>
              <a:t>Mengakses</a:t>
            </a:r>
            <a:r>
              <a:rPr lang="en-US" sz="2400" dirty="0" smtClean="0">
                <a:latin typeface="+mj-lt"/>
                <a:cs typeface="Courier New" pitchFamily="49" charset="0"/>
              </a:rPr>
              <a:t> resource file yang Read Only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dengan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memanggil</a:t>
            </a:r>
            <a:r>
              <a:rPr lang="en-US" sz="2400" dirty="0" smtClean="0">
                <a:latin typeface="+mj-lt"/>
                <a:cs typeface="Courier New" pitchFamily="49" charset="0"/>
              </a:rPr>
              <a:t> method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openRawResource</a:t>
            </a:r>
            <a:r>
              <a:rPr lang="en-US" sz="2400" dirty="0" smtClean="0">
                <a:latin typeface="+mj-lt"/>
                <a:cs typeface="Courier New" pitchFamily="49" charset="0"/>
              </a:rPr>
              <a:t>()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dari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objek</a:t>
            </a:r>
            <a:r>
              <a:rPr lang="en-US" sz="2400" dirty="0" smtClean="0">
                <a:latin typeface="+mj-lt"/>
                <a:cs typeface="Courier New" pitchFamily="49" charset="0"/>
              </a:rPr>
              <a:t> Resource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untuk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mendapatkan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objek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InputStream</a:t>
            </a:r>
            <a:r>
              <a:rPr lang="en-US" sz="2400" dirty="0" smtClean="0">
                <a:latin typeface="+mj-lt"/>
                <a:cs typeface="Courier New" pitchFamily="49" charset="0"/>
              </a:rPr>
              <a:t>.</a:t>
            </a:r>
          </a:p>
          <a:p>
            <a:pPr marL="457200" indent="-457200">
              <a:spcAft>
                <a:spcPts val="1800"/>
              </a:spcAft>
            </a:pPr>
            <a:r>
              <a:rPr lang="en-US" sz="2400" dirty="0" err="1" smtClean="0">
                <a:latin typeface="+mj-lt"/>
                <a:cs typeface="Courier New" pitchFamily="49" charset="0"/>
              </a:rPr>
              <a:t>Berikut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baris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programnya</a:t>
            </a:r>
            <a:r>
              <a:rPr lang="en-US" sz="2400" dirty="0" smtClean="0">
                <a:latin typeface="+mj-lt"/>
                <a:cs typeface="Courier New" pitchFamily="49" charset="0"/>
              </a:rPr>
              <a:t>:</a:t>
            </a:r>
          </a:p>
          <a:p>
            <a:pPr marL="457200" indent="-457200"/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Resources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myResources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getResources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457200" indent="-457200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InputStream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myResources.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openRawResource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R.raw.myfilename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 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Mobile Computing I (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36772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Pokok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Bahasan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Kuliah</a:t>
            </a:r>
            <a:endParaRPr lang="en-US" sz="3000" b="1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2</a:t>
            </a:fld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57200" y="914400"/>
            <a:ext cx="82296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id-ID" sz="2400" dirty="0" smtClean="0">
                <a:solidFill>
                  <a:schemeClr val="accent1"/>
                </a:solidFill>
              </a:rPr>
              <a:t>Konsep dasar pemrograman Mobile</a:t>
            </a:r>
            <a:endParaRPr lang="en-US" sz="2400" dirty="0" smtClean="0">
              <a:solidFill>
                <a:schemeClr val="accent1"/>
              </a:solidFill>
            </a:endParaRPr>
          </a:p>
          <a:p>
            <a:pPr marL="457200" indent="-457200">
              <a:buAutoNum type="arabicPeriod"/>
            </a:pPr>
            <a:r>
              <a:rPr lang="id-ID" sz="2400" dirty="0" smtClean="0">
                <a:solidFill>
                  <a:schemeClr val="accent1"/>
                </a:solidFill>
              </a:rPr>
              <a:t>Konsep Dasar Sistem Operasi Perangkat Bergerak.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smtClean="0"/>
              <a:t>	</a:t>
            </a:r>
          </a:p>
          <a:p>
            <a:pPr marL="457200" indent="-457200">
              <a:buAutoNum type="arabicPeriod"/>
            </a:pPr>
            <a:r>
              <a:rPr lang="id-ID" sz="2400" dirty="0" smtClean="0">
                <a:solidFill>
                  <a:schemeClr val="accent1"/>
                </a:solidFill>
              </a:rPr>
              <a:t>Lingkungan pengembangan pemrogra</a:t>
            </a:r>
            <a:r>
              <a:rPr lang="en-US" sz="2400" dirty="0" smtClean="0">
                <a:solidFill>
                  <a:schemeClr val="accent1"/>
                </a:solidFill>
              </a:rPr>
              <a:t>man</a:t>
            </a:r>
            <a:r>
              <a:rPr lang="id-ID" sz="2400" dirty="0" smtClean="0">
                <a:solidFill>
                  <a:schemeClr val="accent1"/>
                </a:solidFill>
              </a:rPr>
              <a:t> pada perangkat bergerak.</a:t>
            </a:r>
            <a:endParaRPr lang="en-US" sz="2400" dirty="0" smtClean="0">
              <a:solidFill>
                <a:schemeClr val="accent1"/>
              </a:solidFill>
            </a:endParaRPr>
          </a:p>
          <a:p>
            <a:pPr marL="457200" indent="-457200">
              <a:buAutoNum type="arabicPeriod"/>
            </a:pPr>
            <a:r>
              <a:rPr lang="id-ID" sz="2400" dirty="0" smtClean="0">
                <a:solidFill>
                  <a:schemeClr val="accent1"/>
                </a:solidFill>
              </a:rPr>
              <a:t>Basis antarmuka dengan desain Layout XML</a:t>
            </a:r>
            <a:endParaRPr lang="en-US" sz="2400" dirty="0" smtClean="0">
              <a:solidFill>
                <a:schemeClr val="accent1"/>
              </a:solidFill>
            </a:endParaRPr>
          </a:p>
          <a:p>
            <a:pPr marL="457200" indent="-457200">
              <a:buAutoNum type="arabicPeriod"/>
            </a:pPr>
            <a:r>
              <a:rPr lang="id-ID" sz="2400" dirty="0" smtClean="0">
                <a:solidFill>
                  <a:schemeClr val="accent1"/>
                </a:solidFill>
              </a:rPr>
              <a:t>Widget View</a:t>
            </a:r>
            <a:endParaRPr lang="en-US" sz="2400" dirty="0" smtClean="0">
              <a:solidFill>
                <a:schemeClr val="accent1"/>
              </a:solidFill>
            </a:endParaRPr>
          </a:p>
          <a:p>
            <a:pPr marL="457200" indent="-457200">
              <a:buAutoNum type="arabicPeriod"/>
            </a:pPr>
            <a:r>
              <a:rPr lang="id-ID" sz="2400" dirty="0" smtClean="0">
                <a:solidFill>
                  <a:schemeClr val="accent1"/>
                </a:solidFill>
              </a:rPr>
              <a:t>Layout Manager</a:t>
            </a:r>
            <a:endParaRPr lang="en-US" sz="2400" dirty="0" smtClean="0">
              <a:solidFill>
                <a:schemeClr val="accent1"/>
              </a:solidFill>
            </a:endParaRPr>
          </a:p>
          <a:p>
            <a:pPr marL="457200" indent="-457200">
              <a:buAutoNum type="arabicPeriod"/>
            </a:pPr>
            <a:r>
              <a:rPr lang="id-ID" sz="2400" dirty="0" smtClean="0">
                <a:solidFill>
                  <a:schemeClr val="accent1"/>
                </a:solidFill>
              </a:rPr>
              <a:t>Dialog</a:t>
            </a:r>
            <a:endParaRPr lang="en-US" sz="2400" dirty="0" smtClean="0">
              <a:solidFill>
                <a:schemeClr val="accent1"/>
              </a:solidFill>
            </a:endParaRPr>
          </a:p>
          <a:p>
            <a:pPr marL="457200" indent="-457200">
              <a:buAutoNum type="arabicPeriod"/>
            </a:pPr>
            <a:r>
              <a:rPr lang="id-ID" sz="2400" dirty="0" smtClean="0">
                <a:solidFill>
                  <a:schemeClr val="accent1"/>
                </a:solidFill>
              </a:rPr>
              <a:t>Pembuatan Menu.</a:t>
            </a:r>
            <a:endParaRPr lang="en-US" sz="2400" dirty="0" smtClean="0">
              <a:solidFill>
                <a:schemeClr val="accent1"/>
              </a:solidFill>
            </a:endParaRPr>
          </a:p>
          <a:p>
            <a:pPr marL="457200" indent="-457200">
              <a:buAutoNum type="arabicPeriod"/>
            </a:pPr>
            <a:r>
              <a:rPr lang="id-ID" sz="2400" dirty="0" smtClean="0"/>
              <a:t>Penyimpanan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Memuat</a:t>
            </a:r>
            <a:r>
              <a:rPr lang="id-ID" sz="2400" dirty="0" smtClean="0"/>
              <a:t> Data</a:t>
            </a:r>
            <a:endParaRPr lang="en-US" sz="2400" dirty="0" smtClean="0"/>
          </a:p>
          <a:p>
            <a:pPr marL="457200" indent="-457200">
              <a:buAutoNum type="arabicPeriod"/>
            </a:pPr>
            <a:r>
              <a:rPr lang="id-ID" sz="2400" dirty="0" smtClean="0">
                <a:solidFill>
                  <a:schemeClr val="bg1">
                    <a:lumMod val="75000"/>
                  </a:schemeClr>
                </a:solidFill>
              </a:rPr>
              <a:t>Database Dasar</a:t>
            </a:r>
            <a:endParaRPr lang="en-US" sz="2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457200" indent="-457200">
              <a:buAutoNum type="arabicPeriod"/>
            </a:pPr>
            <a:r>
              <a:rPr lang="id-ID" sz="2400" dirty="0" smtClean="0">
                <a:solidFill>
                  <a:schemeClr val="bg1">
                    <a:lumMod val="75000"/>
                  </a:schemeClr>
                </a:solidFill>
              </a:rPr>
              <a:t>Akses Perangkat Keras</a:t>
            </a:r>
            <a:endParaRPr lang="en-US" sz="2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457200" indent="-457200">
              <a:buAutoNum type="arabicPeriod"/>
            </a:pPr>
            <a:r>
              <a:rPr lang="id-ID" sz="2400" dirty="0" smtClean="0">
                <a:solidFill>
                  <a:schemeClr val="bg1">
                    <a:lumMod val="75000"/>
                  </a:schemeClr>
                </a:solidFill>
              </a:rPr>
              <a:t>Tentang Pemrograman Location Based Service</a:t>
            </a:r>
            <a:endParaRPr lang="en-US" sz="2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457200" indent="-457200">
              <a:buAutoNum type="arabicPeriod"/>
            </a:pPr>
            <a:r>
              <a:rPr lang="id-ID" sz="2400" dirty="0" smtClean="0">
                <a:solidFill>
                  <a:schemeClr val="bg1">
                    <a:lumMod val="75000"/>
                  </a:schemeClr>
                </a:solidFill>
              </a:rPr>
              <a:t>Aplikasi Mobile </a:t>
            </a:r>
            <a:endParaRPr lang="en-US" sz="24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Mobile Computing I (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36772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Pokok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Bahasan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Kuliah</a:t>
            </a:r>
            <a:endParaRPr lang="en-US" sz="3000" b="1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3</a:t>
            </a:fld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57200" y="914400"/>
            <a:ext cx="8229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en-US" sz="2400" dirty="0" err="1" smtClean="0"/>
              <a:t>Penyimpanan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Memuat</a:t>
            </a:r>
            <a:r>
              <a:rPr lang="en-US" sz="2400" dirty="0" smtClean="0"/>
              <a:t> Data </a:t>
            </a:r>
          </a:p>
          <a:p>
            <a:pPr marL="914400" lvl="1" indent="-457200">
              <a:buAutoNum type="arabicPeriod"/>
            </a:pPr>
            <a:r>
              <a:rPr lang="en-US" sz="2400" dirty="0" smtClean="0"/>
              <a:t>Shared Preference </a:t>
            </a:r>
          </a:p>
          <a:p>
            <a:pPr marL="914400" lvl="1" indent="-457200">
              <a:buAutoNum type="arabicPeriod"/>
            </a:pPr>
            <a:r>
              <a:rPr lang="en-US" sz="2400" dirty="0" err="1" smtClean="0"/>
              <a:t>Sistem</a:t>
            </a:r>
            <a:r>
              <a:rPr lang="en-US" sz="2400" dirty="0" smtClean="0"/>
              <a:t> File </a:t>
            </a:r>
          </a:p>
          <a:p>
            <a:pPr marL="914400" lvl="1" indent="-457200">
              <a:buAutoNum type="arabicPeriod"/>
            </a:pPr>
            <a:r>
              <a:rPr lang="en-US" sz="2400" dirty="0" err="1" smtClean="0">
                <a:solidFill>
                  <a:schemeClr val="bg1">
                    <a:lumMod val="75000"/>
                  </a:schemeClr>
                </a:solidFill>
              </a:rPr>
              <a:t>SQLite</a:t>
            </a:r>
            <a:endParaRPr lang="en-US" sz="2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914400" lvl="1" indent="-457200">
              <a:buAutoNum type="arabicPeriod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Content Provider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Mobile Computing I (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96186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/>
              <a:t>Intro</a:t>
            </a:r>
            <a:endParaRPr lang="en-US" sz="3000" b="1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4</a:t>
            </a:fld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57200" y="914400"/>
            <a:ext cx="8229600" cy="2908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1800"/>
              </a:spcAft>
            </a:pPr>
            <a:r>
              <a:rPr lang="en-US" sz="2400" dirty="0" err="1" smtClean="0"/>
              <a:t>Setiap</a:t>
            </a:r>
            <a:r>
              <a:rPr lang="en-US" sz="2400" dirty="0" smtClean="0"/>
              <a:t> kali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pengembangan</a:t>
            </a:r>
            <a:r>
              <a:rPr lang="en-US" sz="2400" dirty="0" smtClean="0"/>
              <a:t> software, </a:t>
            </a:r>
            <a:r>
              <a:rPr lang="en-US" sz="2400" dirty="0" err="1" smtClean="0"/>
              <a:t>salah</a:t>
            </a:r>
            <a:r>
              <a:rPr lang="en-US" sz="2400" dirty="0" smtClean="0"/>
              <a:t> </a:t>
            </a:r>
            <a:r>
              <a:rPr lang="en-US" sz="2400" dirty="0" err="1" smtClean="0"/>
              <a:t>satu</a:t>
            </a:r>
            <a:r>
              <a:rPr lang="en-US" sz="2400" dirty="0" smtClean="0"/>
              <a:t> yang paling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dasar</a:t>
            </a:r>
            <a:r>
              <a:rPr lang="en-US" sz="2400" dirty="0" smtClean="0"/>
              <a:t> </a:t>
            </a:r>
            <a:r>
              <a:rPr lang="en-US" sz="2400" dirty="0" err="1" smtClean="0"/>
              <a:t>konstruksi</a:t>
            </a:r>
            <a:r>
              <a:rPr lang="en-US" sz="2400" dirty="0" smtClean="0"/>
              <a:t> yang </a:t>
            </a:r>
            <a:r>
              <a:rPr lang="en-US" sz="2400" dirty="0" err="1" smtClean="0"/>
              <a:t>harus</a:t>
            </a:r>
            <a:r>
              <a:rPr lang="en-US" sz="2400" dirty="0" smtClean="0"/>
              <a:t> </a:t>
            </a:r>
            <a:r>
              <a:rPr lang="en-US" sz="2400" dirty="0" err="1" smtClean="0"/>
              <a:t>ditangani</a:t>
            </a:r>
            <a:r>
              <a:rPr lang="en-US" sz="2400" dirty="0" smtClean="0"/>
              <a:t>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bagaimana</a:t>
            </a:r>
            <a:r>
              <a:rPr lang="en-US" sz="2400" dirty="0" smtClean="0"/>
              <a:t> </a:t>
            </a:r>
            <a:r>
              <a:rPr lang="en-US" sz="2400" dirty="0" err="1" smtClean="0"/>
              <a:t>menyimpan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mengambil</a:t>
            </a:r>
            <a:r>
              <a:rPr lang="en-US" sz="2400" dirty="0" smtClean="0"/>
              <a:t> data. </a:t>
            </a:r>
          </a:p>
          <a:p>
            <a:pPr marL="457200" indent="-457200">
              <a:spcAft>
                <a:spcPts val="1800"/>
              </a:spcAft>
            </a:pPr>
            <a:r>
              <a:rPr lang="en-US" sz="2400" dirty="0" err="1" smtClean="0"/>
              <a:t>Terdapat</a:t>
            </a:r>
            <a:r>
              <a:rPr lang="en-US" sz="2400" dirty="0" smtClean="0"/>
              <a:t> </a:t>
            </a:r>
            <a:r>
              <a:rPr lang="en-US" sz="2400" dirty="0" err="1" smtClean="0"/>
              <a:t>beberapa</a:t>
            </a:r>
            <a:r>
              <a:rPr lang="en-US" sz="2400" dirty="0" smtClean="0"/>
              <a:t> </a:t>
            </a:r>
            <a:r>
              <a:rPr lang="en-US" sz="2400" dirty="0" err="1" smtClean="0"/>
              <a:t>cara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mengakses</a:t>
            </a:r>
            <a:r>
              <a:rPr lang="en-US" sz="2400" dirty="0" smtClean="0"/>
              <a:t> data yang </a:t>
            </a:r>
            <a:r>
              <a:rPr lang="en-US" sz="2400" dirty="0" err="1" smtClean="0"/>
              <a:t>ada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berbagai</a:t>
            </a:r>
            <a:r>
              <a:rPr lang="en-US" sz="2400" dirty="0" smtClean="0"/>
              <a:t> </a:t>
            </a:r>
            <a:r>
              <a:rPr lang="en-US" sz="2400" dirty="0" err="1" smtClean="0"/>
              <a:t>bahasa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teknologi</a:t>
            </a:r>
            <a:r>
              <a:rPr lang="en-US" sz="2400" dirty="0" smtClean="0"/>
              <a:t> </a:t>
            </a:r>
            <a:r>
              <a:rPr lang="en-US" sz="2400" dirty="0" err="1" smtClean="0"/>
              <a:t>pemrograman</a:t>
            </a:r>
            <a:r>
              <a:rPr lang="en-US" sz="2400" dirty="0" smtClean="0"/>
              <a:t>, </a:t>
            </a:r>
            <a:r>
              <a:rPr lang="en-US" sz="2400" dirty="0" err="1" smtClean="0"/>
              <a:t>secara</a:t>
            </a:r>
            <a:r>
              <a:rPr lang="en-US" sz="2400" dirty="0" smtClean="0"/>
              <a:t> </a:t>
            </a:r>
            <a:r>
              <a:rPr lang="en-US" sz="2400" dirty="0" err="1" smtClean="0"/>
              <a:t>tipikal</a:t>
            </a:r>
            <a:r>
              <a:rPr lang="en-US" sz="2400" dirty="0" smtClean="0"/>
              <a:t> </a:t>
            </a:r>
            <a:r>
              <a:rPr lang="en-US" sz="2400" dirty="0" err="1" smtClean="0"/>
              <a:t>dilakukan</a:t>
            </a:r>
            <a:r>
              <a:rPr lang="en-US" sz="2400" dirty="0" smtClean="0"/>
              <a:t>: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struktur</a:t>
            </a:r>
            <a:r>
              <a:rPr lang="en-US" sz="2400" dirty="0" smtClean="0"/>
              <a:t> </a:t>
            </a:r>
            <a:r>
              <a:rPr lang="en-US" sz="2400" dirty="0" err="1" smtClean="0"/>
              <a:t>memori</a:t>
            </a:r>
            <a:r>
              <a:rPr lang="en-US" sz="2400" dirty="0" smtClean="0"/>
              <a:t>, </a:t>
            </a:r>
            <a:r>
              <a:rPr lang="en-US" sz="2400" dirty="0" err="1" smtClean="0"/>
              <a:t>sistem</a:t>
            </a:r>
            <a:r>
              <a:rPr lang="en-US" sz="2400" dirty="0" smtClean="0"/>
              <a:t> file, database, </a:t>
            </a:r>
            <a:r>
              <a:rPr lang="en-US" sz="2400" dirty="0" err="1" smtClean="0"/>
              <a:t>dan</a:t>
            </a:r>
            <a:r>
              <a:rPr lang="en-US" sz="2400" dirty="0" smtClean="0"/>
              <a:t> network service.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Mobile Computing I (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96186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/>
              <a:t>Intro</a:t>
            </a:r>
            <a:endParaRPr lang="en-US" sz="3000" b="1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5</a:t>
            </a:fld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57200" y="914400"/>
            <a:ext cx="8229600" cy="42011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1800"/>
              </a:spcAft>
            </a:pPr>
            <a:r>
              <a:rPr lang="en-US" sz="2400" dirty="0" smtClean="0"/>
              <a:t>Android </a:t>
            </a:r>
            <a:r>
              <a:rPr lang="en-US" sz="2400" dirty="0" err="1" smtClean="0"/>
              <a:t>memiliki</a:t>
            </a:r>
            <a:r>
              <a:rPr lang="en-US" sz="2400" dirty="0" smtClean="0"/>
              <a:t> </a:t>
            </a:r>
            <a:r>
              <a:rPr lang="en-US" sz="2400" dirty="0" err="1" smtClean="0"/>
              <a:t>kelas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metode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mendapatkan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membagi</a:t>
            </a:r>
            <a:r>
              <a:rPr lang="en-US" sz="2400" dirty="0" smtClean="0"/>
              <a:t> data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aplikasi</a:t>
            </a:r>
            <a:r>
              <a:rPr lang="en-US" sz="2400" dirty="0" smtClean="0"/>
              <a:t>.</a:t>
            </a:r>
          </a:p>
          <a:p>
            <a:pPr marL="457200" indent="-457200">
              <a:spcAft>
                <a:spcPts val="1800"/>
              </a:spcAft>
            </a:pPr>
            <a:r>
              <a:rPr lang="en-US" sz="2400" dirty="0" smtClean="0"/>
              <a:t>Android </a:t>
            </a:r>
            <a:r>
              <a:rPr lang="en-US" sz="2400" dirty="0" err="1" smtClean="0"/>
              <a:t>menyediakan</a:t>
            </a:r>
            <a:r>
              <a:rPr lang="en-US" sz="2400" dirty="0" smtClean="0"/>
              <a:t> </a:t>
            </a:r>
            <a:r>
              <a:rPr lang="en-US" sz="2400" dirty="0" err="1" smtClean="0"/>
              <a:t>akses</a:t>
            </a:r>
            <a:r>
              <a:rPr lang="en-US" sz="2400" dirty="0" smtClean="0"/>
              <a:t> </a:t>
            </a:r>
            <a:r>
              <a:rPr lang="en-US" sz="2400" dirty="0" err="1" smtClean="0"/>
              <a:t>ke</a:t>
            </a:r>
            <a:r>
              <a:rPr lang="en-US" sz="2400" dirty="0" smtClean="0"/>
              <a:t>:</a:t>
            </a:r>
          </a:p>
          <a:p>
            <a:pPr marL="457200" indent="-457200">
              <a:spcAft>
                <a:spcPts val="1800"/>
              </a:spcAft>
              <a:buFont typeface="Arial" pitchFamily="34" charset="0"/>
              <a:buChar char="•"/>
            </a:pPr>
            <a:r>
              <a:rPr lang="en-US" sz="2400" dirty="0" err="1" smtClean="0"/>
              <a:t>Objek</a:t>
            </a:r>
            <a:r>
              <a:rPr lang="en-US" sz="2400" dirty="0" smtClean="0"/>
              <a:t> </a:t>
            </a:r>
            <a:r>
              <a:rPr lang="en-US" sz="2400" dirty="0" err="1" smtClean="0"/>
              <a:t>SharedPreference</a:t>
            </a:r>
            <a:endParaRPr lang="en-US" sz="2400" dirty="0" smtClean="0"/>
          </a:p>
          <a:p>
            <a:pPr marL="457200" indent="-457200">
              <a:spcAft>
                <a:spcPts val="1800"/>
              </a:spcAft>
              <a:buFont typeface="Arial" pitchFamily="34" charset="0"/>
              <a:buChar char="•"/>
            </a:pPr>
            <a:r>
              <a:rPr lang="en-US" sz="2400" dirty="0" err="1" smtClean="0"/>
              <a:t>Sistem</a:t>
            </a:r>
            <a:r>
              <a:rPr lang="en-US" sz="2400" dirty="0" smtClean="0"/>
              <a:t> file</a:t>
            </a:r>
          </a:p>
          <a:p>
            <a:pPr marL="457200" indent="-457200">
              <a:spcAft>
                <a:spcPts val="1800"/>
              </a:spcAft>
              <a:buFont typeface="Arial" pitchFamily="34" charset="0"/>
              <a:buChar char="•"/>
            </a:pPr>
            <a:r>
              <a:rPr lang="en-US" sz="2400" dirty="0" smtClean="0"/>
              <a:t>Database </a:t>
            </a:r>
            <a:r>
              <a:rPr lang="en-US" sz="2400" dirty="0" err="1" smtClean="0"/>
              <a:t>relasional</a:t>
            </a:r>
            <a:r>
              <a:rPr lang="en-US" sz="2400" dirty="0" smtClean="0"/>
              <a:t> </a:t>
            </a:r>
            <a:r>
              <a:rPr lang="en-US" sz="2400" dirty="0" err="1" smtClean="0"/>
              <a:t>melalui</a:t>
            </a:r>
            <a:r>
              <a:rPr lang="en-US" sz="2400" dirty="0" smtClean="0"/>
              <a:t> </a:t>
            </a:r>
            <a:r>
              <a:rPr lang="en-US" sz="2400" dirty="0" err="1" smtClean="0"/>
              <a:t>SQLite</a:t>
            </a:r>
            <a:endParaRPr lang="en-US" sz="2400" dirty="0" smtClean="0"/>
          </a:p>
          <a:p>
            <a:pPr marL="457200" indent="-457200">
              <a:spcAft>
                <a:spcPts val="1800"/>
              </a:spcAft>
              <a:buFont typeface="Arial" pitchFamily="34" charset="0"/>
              <a:buChar char="•"/>
            </a:pPr>
            <a:r>
              <a:rPr lang="en-US" sz="2400" dirty="0" err="1" smtClean="0"/>
              <a:t>Berbagi</a:t>
            </a:r>
            <a:r>
              <a:rPr lang="en-US" sz="2400" dirty="0" smtClean="0"/>
              <a:t> data </a:t>
            </a:r>
            <a:r>
              <a:rPr lang="en-US" sz="2400" dirty="0" err="1" smtClean="0"/>
              <a:t>melalui</a:t>
            </a:r>
            <a:r>
              <a:rPr lang="en-US" sz="2400" dirty="0" smtClean="0"/>
              <a:t> </a:t>
            </a:r>
            <a:r>
              <a:rPr lang="en-US" sz="2400" dirty="0" err="1" smtClean="0"/>
              <a:t>pendekatan</a:t>
            </a:r>
            <a:r>
              <a:rPr lang="en-US" sz="2400" dirty="0" smtClean="0"/>
              <a:t> </a:t>
            </a:r>
            <a:r>
              <a:rPr lang="en-US" sz="2400" dirty="0" err="1" smtClean="0"/>
              <a:t>berbasis</a:t>
            </a:r>
            <a:r>
              <a:rPr lang="en-US" sz="2400" dirty="0" smtClean="0"/>
              <a:t> URI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ContentProvider</a:t>
            </a:r>
            <a:endParaRPr lang="en-US" sz="24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Mobile Computing I (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96186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/>
              <a:t>Intro</a:t>
            </a:r>
            <a:endParaRPr lang="en-US" sz="3000" b="1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6</a:t>
            </a:fld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57200" y="599094"/>
            <a:ext cx="8229600" cy="60478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1800"/>
              </a:spcAft>
            </a:pPr>
            <a:r>
              <a:rPr lang="en-US" sz="2400" dirty="0" smtClean="0"/>
              <a:t>Android </a:t>
            </a:r>
            <a:r>
              <a:rPr lang="en-US" sz="2400" dirty="0" err="1" smtClean="0"/>
              <a:t>memiliki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metode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mendapatkan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membagi</a:t>
            </a:r>
            <a:r>
              <a:rPr lang="en-US" sz="2400" dirty="0" smtClean="0"/>
              <a:t> data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aplikasi</a:t>
            </a:r>
            <a:r>
              <a:rPr lang="en-US" sz="2400" dirty="0" smtClean="0"/>
              <a:t>.</a:t>
            </a:r>
          </a:p>
          <a:p>
            <a:pPr marL="457200" indent="-457200">
              <a:spcAft>
                <a:spcPts val="1800"/>
              </a:spcAft>
            </a:pPr>
            <a:r>
              <a:rPr lang="en-US" sz="2400" dirty="0" smtClean="0"/>
              <a:t>Android </a:t>
            </a:r>
            <a:r>
              <a:rPr lang="en-US" sz="2400" dirty="0" err="1" smtClean="0"/>
              <a:t>menyediakan</a:t>
            </a:r>
            <a:r>
              <a:rPr lang="en-US" sz="2400" dirty="0" smtClean="0"/>
              <a:t> </a:t>
            </a:r>
            <a:r>
              <a:rPr lang="en-US" sz="2400" dirty="0" err="1" smtClean="0"/>
              <a:t>akses</a:t>
            </a:r>
            <a:r>
              <a:rPr lang="en-US" sz="2400" dirty="0" smtClean="0"/>
              <a:t> </a:t>
            </a:r>
            <a:r>
              <a:rPr lang="en-US" sz="2400" dirty="0" err="1" smtClean="0"/>
              <a:t>ke</a:t>
            </a:r>
            <a:r>
              <a:rPr lang="en-US" sz="2400" dirty="0" smtClean="0"/>
              <a:t>:</a:t>
            </a:r>
          </a:p>
          <a:p>
            <a:pPr marL="457200" indent="-457200">
              <a:spcAft>
                <a:spcPts val="1800"/>
              </a:spcAft>
              <a:buFont typeface="Arial" pitchFamily="34" charset="0"/>
              <a:buChar char="•"/>
            </a:pPr>
            <a:r>
              <a:rPr lang="en-US" sz="2400" dirty="0" err="1" smtClean="0"/>
              <a:t>Objek</a:t>
            </a:r>
            <a:r>
              <a:rPr lang="en-US" sz="2400" dirty="0" smtClean="0"/>
              <a:t> </a:t>
            </a:r>
            <a:r>
              <a:rPr lang="en-US" sz="2400" dirty="0" err="1" smtClean="0"/>
              <a:t>SharedPreference</a:t>
            </a:r>
            <a:r>
              <a:rPr lang="en-US" sz="2400" dirty="0" smtClean="0"/>
              <a:t>, </a:t>
            </a:r>
            <a:r>
              <a:rPr lang="en-US" sz="2400" dirty="0" err="1" smtClean="0"/>
              <a:t>ketika</a:t>
            </a:r>
            <a:r>
              <a:rPr lang="en-US" sz="2400" dirty="0" smtClean="0"/>
              <a:t> </a:t>
            </a:r>
            <a:r>
              <a:rPr lang="en-US" sz="2400" dirty="0" err="1" smtClean="0"/>
              <a:t>menyimpan</a:t>
            </a:r>
            <a:r>
              <a:rPr lang="en-US" sz="2400" dirty="0" smtClean="0"/>
              <a:t> status UI, </a:t>
            </a:r>
            <a:r>
              <a:rPr lang="en-US" sz="2400" dirty="0" err="1" smtClean="0"/>
              <a:t>preferensi</a:t>
            </a:r>
            <a:r>
              <a:rPr lang="en-US" sz="2400" dirty="0" smtClean="0"/>
              <a:t> </a:t>
            </a:r>
            <a:r>
              <a:rPr lang="en-US" sz="2400" dirty="0" err="1" smtClean="0"/>
              <a:t>pengguna</a:t>
            </a:r>
            <a:r>
              <a:rPr lang="en-US" sz="2400" dirty="0" smtClean="0"/>
              <a:t> </a:t>
            </a:r>
            <a:r>
              <a:rPr lang="en-US" sz="2400" dirty="0" err="1" smtClean="0"/>
              <a:t>atau</a:t>
            </a:r>
            <a:r>
              <a:rPr lang="en-US" sz="2400" dirty="0" smtClean="0"/>
              <a:t> setting </a:t>
            </a:r>
            <a:r>
              <a:rPr lang="en-US" sz="2400" dirty="0" err="1" smtClean="0"/>
              <a:t>aplikasi</a:t>
            </a:r>
            <a:endParaRPr lang="en-US" sz="2400" dirty="0" smtClean="0"/>
          </a:p>
          <a:p>
            <a:pPr marL="457200" indent="-457200">
              <a:spcAft>
                <a:spcPts val="1800"/>
              </a:spcAft>
              <a:buFont typeface="Arial" pitchFamily="34" charset="0"/>
              <a:buChar char="•"/>
            </a:pPr>
            <a:r>
              <a:rPr lang="en-US" sz="2400" dirty="0" err="1" smtClean="0"/>
              <a:t>Sistem</a:t>
            </a:r>
            <a:r>
              <a:rPr lang="en-US" sz="2400" dirty="0" smtClean="0"/>
              <a:t> file,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membuat</a:t>
            </a:r>
            <a:r>
              <a:rPr lang="en-US" sz="2400" dirty="0" smtClean="0"/>
              <a:t> file </a:t>
            </a:r>
            <a:r>
              <a:rPr lang="en-US" sz="2400" dirty="0" err="1" smtClean="0"/>
              <a:t>lokal</a:t>
            </a:r>
            <a:r>
              <a:rPr lang="en-US" sz="2400" dirty="0" smtClean="0"/>
              <a:t> yang </a:t>
            </a:r>
            <a:r>
              <a:rPr lang="en-US" sz="2400" dirty="0" err="1" smtClean="0"/>
              <a:t>terdapat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media </a:t>
            </a:r>
            <a:r>
              <a:rPr lang="en-US" sz="2400" dirty="0" err="1" smtClean="0"/>
              <a:t>penyimpana</a:t>
            </a:r>
            <a:r>
              <a:rPr lang="en-US" sz="2400" dirty="0" smtClean="0"/>
              <a:t> internal </a:t>
            </a:r>
            <a:r>
              <a:rPr lang="en-US" sz="2400" dirty="0" err="1" smtClean="0"/>
              <a:t>maupun</a:t>
            </a:r>
            <a:r>
              <a:rPr lang="en-US" sz="2400" dirty="0" smtClean="0"/>
              <a:t> </a:t>
            </a:r>
            <a:r>
              <a:rPr lang="en-US" sz="2400" dirty="0" err="1" smtClean="0"/>
              <a:t>eksternal</a:t>
            </a:r>
            <a:r>
              <a:rPr lang="en-US" sz="2400" dirty="0" smtClean="0"/>
              <a:t> </a:t>
            </a:r>
          </a:p>
          <a:p>
            <a:pPr marL="457200" indent="-457200">
              <a:spcAft>
                <a:spcPts val="1800"/>
              </a:spcAft>
              <a:buFont typeface="Arial" pitchFamily="34" charset="0"/>
              <a:buChar char="•"/>
            </a:pPr>
            <a:r>
              <a:rPr lang="en-US" sz="2400" dirty="0" smtClean="0"/>
              <a:t>Database </a:t>
            </a:r>
            <a:r>
              <a:rPr lang="en-US" sz="2400" dirty="0" err="1" smtClean="0"/>
              <a:t>relasional</a:t>
            </a:r>
            <a:r>
              <a:rPr lang="en-US" sz="2400" dirty="0" smtClean="0"/>
              <a:t> </a:t>
            </a:r>
            <a:r>
              <a:rPr lang="en-US" sz="2400" dirty="0" err="1" smtClean="0"/>
              <a:t>melalui</a:t>
            </a:r>
            <a:r>
              <a:rPr lang="en-US" sz="2400" dirty="0" smtClean="0"/>
              <a:t> </a:t>
            </a:r>
            <a:r>
              <a:rPr lang="en-US" sz="2400" dirty="0" err="1" smtClean="0"/>
              <a:t>SQLite</a:t>
            </a:r>
            <a:r>
              <a:rPr lang="en-US" sz="2400" dirty="0" smtClean="0"/>
              <a:t>, </a:t>
            </a:r>
            <a:r>
              <a:rPr lang="en-US" sz="2400" dirty="0" err="1" smtClean="0"/>
              <a:t>setiap</a:t>
            </a:r>
            <a:r>
              <a:rPr lang="en-US" sz="2400" dirty="0" smtClean="0"/>
              <a:t> </a:t>
            </a:r>
            <a:r>
              <a:rPr lang="en-US" sz="2400" dirty="0" err="1" smtClean="0"/>
              <a:t>aplikasi</a:t>
            </a:r>
            <a:r>
              <a:rPr lang="en-US" sz="2400" dirty="0" smtClean="0"/>
              <a:t>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membuat</a:t>
            </a:r>
            <a:r>
              <a:rPr lang="en-US" sz="2400" dirty="0" smtClean="0"/>
              <a:t> </a:t>
            </a:r>
            <a:r>
              <a:rPr lang="en-US" sz="2400" dirty="0" err="1" smtClean="0"/>
              <a:t>databasenya</a:t>
            </a:r>
            <a:r>
              <a:rPr lang="en-US" sz="2400" dirty="0" smtClean="0"/>
              <a:t> </a:t>
            </a:r>
            <a:r>
              <a:rPr lang="en-US" sz="2400" dirty="0" err="1" smtClean="0"/>
              <a:t>sendiri</a:t>
            </a:r>
            <a:r>
              <a:rPr lang="en-US" sz="2400" dirty="0" smtClean="0"/>
              <a:t> yang </a:t>
            </a:r>
            <a:r>
              <a:rPr lang="en-US" sz="2400" dirty="0" err="1" smtClean="0"/>
              <a:t>mana</a:t>
            </a:r>
            <a:r>
              <a:rPr lang="en-US" sz="2400" dirty="0" smtClean="0"/>
              <a:t>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dikontrol</a:t>
            </a:r>
            <a:r>
              <a:rPr lang="en-US" sz="2400" dirty="0" smtClean="0"/>
              <a:t> </a:t>
            </a:r>
            <a:r>
              <a:rPr lang="en-US" sz="2400" dirty="0" err="1" smtClean="0"/>
              <a:t>secara</a:t>
            </a:r>
            <a:r>
              <a:rPr lang="en-US" sz="2400" dirty="0" smtClean="0"/>
              <a:t> </a:t>
            </a:r>
            <a:r>
              <a:rPr lang="en-US" sz="2400" dirty="0" err="1" smtClean="0"/>
              <a:t>penuh</a:t>
            </a:r>
            <a:r>
              <a:rPr lang="en-US" sz="2400" dirty="0" smtClean="0"/>
              <a:t>. </a:t>
            </a:r>
            <a:r>
              <a:rPr lang="en-US" sz="2400" dirty="0" err="1" smtClean="0"/>
              <a:t>Merupakan</a:t>
            </a:r>
            <a:r>
              <a:rPr lang="en-US" sz="2400" dirty="0" smtClean="0"/>
              <a:t> </a:t>
            </a:r>
            <a:r>
              <a:rPr lang="en-US" sz="2400" dirty="0" err="1" smtClean="0"/>
              <a:t>pilihan</a:t>
            </a:r>
            <a:r>
              <a:rPr lang="en-US" sz="2400" dirty="0" smtClean="0"/>
              <a:t> yang </a:t>
            </a:r>
            <a:r>
              <a:rPr lang="en-US" sz="2400" dirty="0" err="1" smtClean="0"/>
              <a:t>baik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pengaturan</a:t>
            </a:r>
            <a:r>
              <a:rPr lang="en-US" sz="2400" dirty="0" smtClean="0"/>
              <a:t> data yang </a:t>
            </a:r>
            <a:r>
              <a:rPr lang="en-US" sz="2400" dirty="0" err="1" smtClean="0"/>
              <a:t>terstruktur</a:t>
            </a:r>
            <a:r>
              <a:rPr lang="en-US" sz="2400" dirty="0" smtClean="0"/>
              <a:t>.</a:t>
            </a:r>
          </a:p>
          <a:p>
            <a:pPr marL="457200" indent="-457200">
              <a:spcAft>
                <a:spcPts val="1800"/>
              </a:spcAft>
              <a:buFont typeface="Arial" pitchFamily="34" charset="0"/>
              <a:buChar char="•"/>
            </a:pPr>
            <a:r>
              <a:rPr lang="en-US" sz="2400" dirty="0" err="1" smtClean="0"/>
              <a:t>Berbagi</a:t>
            </a:r>
            <a:r>
              <a:rPr lang="en-US" sz="2400" dirty="0" smtClean="0"/>
              <a:t> data </a:t>
            </a:r>
            <a:r>
              <a:rPr lang="en-US" sz="2400" dirty="0" err="1" smtClean="0"/>
              <a:t>melalui</a:t>
            </a:r>
            <a:r>
              <a:rPr lang="en-US" sz="2400" dirty="0" smtClean="0"/>
              <a:t> </a:t>
            </a:r>
            <a:r>
              <a:rPr lang="en-US" sz="2400" dirty="0" err="1" smtClean="0"/>
              <a:t>pendekatan</a:t>
            </a:r>
            <a:r>
              <a:rPr lang="en-US" sz="2400" dirty="0" smtClean="0"/>
              <a:t> </a:t>
            </a:r>
            <a:r>
              <a:rPr lang="en-US" sz="2400" dirty="0" err="1" smtClean="0"/>
              <a:t>berbasis</a:t>
            </a:r>
            <a:r>
              <a:rPr lang="en-US" sz="2400" dirty="0" smtClean="0"/>
              <a:t> URI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ContentProvider</a:t>
            </a:r>
            <a:endParaRPr lang="en-US" sz="24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Mobile Computing I (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30187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SharedPreference</a:t>
            </a:r>
            <a:endParaRPr lang="en-US" sz="3000" b="1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7</a:t>
            </a:fld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57200" y="913180"/>
            <a:ext cx="8229600" cy="3277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1800"/>
              </a:spcAft>
            </a:pP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menggunakan</a:t>
            </a:r>
            <a:r>
              <a:rPr lang="en-US" sz="2400" dirty="0" smtClean="0"/>
              <a:t> </a:t>
            </a:r>
            <a:r>
              <a:rPr lang="en-US" sz="2400" dirty="0" err="1" smtClean="0"/>
              <a:t>SharedPreference</a:t>
            </a:r>
            <a:r>
              <a:rPr lang="en-US" sz="2400" dirty="0" smtClean="0"/>
              <a:t>, </a:t>
            </a:r>
            <a:r>
              <a:rPr lang="en-US" sz="2400" dirty="0" err="1" smtClean="0"/>
              <a:t>kita</a:t>
            </a:r>
            <a:r>
              <a:rPr lang="en-US" sz="2400" dirty="0" smtClean="0"/>
              <a:t>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menggunakan</a:t>
            </a:r>
            <a:r>
              <a:rPr lang="en-US" sz="2400" dirty="0" smtClean="0"/>
              <a:t> </a:t>
            </a:r>
            <a:r>
              <a:rPr lang="en-US" sz="2400" dirty="0" err="1" smtClean="0"/>
              <a:t>peta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pasangan</a:t>
            </a:r>
            <a:r>
              <a:rPr lang="en-US" sz="2400" dirty="0" smtClean="0"/>
              <a:t> Key/Value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aplikasi</a:t>
            </a:r>
            <a:r>
              <a:rPr lang="en-US" sz="2400" dirty="0" smtClean="0"/>
              <a:t> yang </a:t>
            </a:r>
            <a:r>
              <a:rPr lang="en-US" sz="2400" dirty="0" err="1" smtClean="0"/>
              <a:t>berbagi</a:t>
            </a:r>
            <a:r>
              <a:rPr lang="en-US" sz="2400" dirty="0" smtClean="0"/>
              <a:t> </a:t>
            </a:r>
            <a:r>
              <a:rPr lang="en-US" sz="2400" dirty="0" err="1" smtClean="0"/>
              <a:t>diantara</a:t>
            </a:r>
            <a:r>
              <a:rPr lang="en-US" sz="2400" dirty="0" smtClean="0"/>
              <a:t> </a:t>
            </a:r>
            <a:r>
              <a:rPr lang="en-US" sz="2400" dirty="0" err="1" smtClean="0"/>
              <a:t>komponen</a:t>
            </a:r>
            <a:r>
              <a:rPr lang="en-US" sz="2400" dirty="0" smtClean="0"/>
              <a:t> </a:t>
            </a:r>
            <a:r>
              <a:rPr lang="en-US" sz="2400" dirty="0" err="1" smtClean="0"/>
              <a:t>aplikasi</a:t>
            </a:r>
            <a:r>
              <a:rPr lang="en-US" sz="2400" dirty="0" smtClean="0"/>
              <a:t> yang </a:t>
            </a:r>
            <a:r>
              <a:rPr lang="en-US" sz="2400" dirty="0" err="1" smtClean="0"/>
              <a:t>berjalan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konteks</a:t>
            </a:r>
            <a:r>
              <a:rPr lang="en-US" sz="2400" dirty="0" smtClean="0"/>
              <a:t> yang </a:t>
            </a:r>
            <a:r>
              <a:rPr lang="en-US" sz="2400" dirty="0" err="1" smtClean="0"/>
              <a:t>sama</a:t>
            </a:r>
            <a:r>
              <a:rPr lang="en-US" sz="2400" dirty="0" smtClean="0"/>
              <a:t>.</a:t>
            </a:r>
          </a:p>
          <a:p>
            <a:pPr marL="457200" indent="-457200">
              <a:spcAft>
                <a:spcPts val="1800"/>
              </a:spcAft>
            </a:pPr>
            <a:r>
              <a:rPr lang="en-US" sz="2400" dirty="0" err="1" smtClean="0"/>
              <a:t>SharedPreference</a:t>
            </a:r>
            <a:r>
              <a:rPr lang="en-US" sz="2400" dirty="0" smtClean="0"/>
              <a:t> </a:t>
            </a:r>
            <a:r>
              <a:rPr lang="en-US" sz="2400" dirty="0" err="1" smtClean="0"/>
              <a:t>mendukung</a:t>
            </a:r>
            <a:r>
              <a:rPr lang="en-US" sz="2400" dirty="0" smtClean="0"/>
              <a:t> </a:t>
            </a:r>
            <a:r>
              <a:rPr lang="en-US" sz="2400" dirty="0" err="1" smtClean="0"/>
              <a:t>tipe</a:t>
            </a:r>
            <a:r>
              <a:rPr lang="en-US" sz="2400" dirty="0" smtClean="0"/>
              <a:t> data Boolean, string, float, long </a:t>
            </a:r>
            <a:r>
              <a:rPr lang="en-US" sz="2400" dirty="0" err="1" smtClean="0"/>
              <a:t>dan</a:t>
            </a:r>
            <a:r>
              <a:rPr lang="en-US" sz="2400" dirty="0" smtClean="0"/>
              <a:t> integer </a:t>
            </a:r>
            <a:r>
              <a:rPr lang="en-US" sz="2400" dirty="0" err="1" smtClean="0"/>
              <a:t>sebagai</a:t>
            </a:r>
            <a:r>
              <a:rPr lang="en-US" sz="2400" dirty="0" smtClean="0"/>
              <a:t> </a:t>
            </a:r>
            <a:r>
              <a:rPr lang="en-US" sz="2400" dirty="0" err="1" smtClean="0"/>
              <a:t>cara</a:t>
            </a:r>
            <a:r>
              <a:rPr lang="en-US" sz="2400" dirty="0" smtClean="0"/>
              <a:t> yang ideal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menyimpan</a:t>
            </a:r>
            <a:r>
              <a:rPr lang="en-US" sz="2400" dirty="0" smtClean="0"/>
              <a:t> </a:t>
            </a:r>
            <a:r>
              <a:rPr lang="en-US" sz="2400" dirty="0" err="1" smtClean="0"/>
              <a:t>nilai</a:t>
            </a:r>
            <a:r>
              <a:rPr lang="en-US" sz="2400" dirty="0" smtClean="0"/>
              <a:t> default, </a:t>
            </a:r>
            <a:r>
              <a:rPr lang="en-US" sz="2400" dirty="0" err="1" smtClean="0"/>
              <a:t>variabel</a:t>
            </a:r>
            <a:r>
              <a:rPr lang="en-US" sz="2400" dirty="0" smtClean="0"/>
              <a:t> </a:t>
            </a:r>
            <a:r>
              <a:rPr lang="en-US" sz="2400" dirty="0" err="1" smtClean="0"/>
              <a:t>instan</a:t>
            </a:r>
            <a:r>
              <a:rPr lang="en-US" sz="2400" dirty="0" smtClean="0"/>
              <a:t> (</a:t>
            </a:r>
            <a:r>
              <a:rPr lang="en-US" sz="2400" dirty="0" err="1" smtClean="0"/>
              <a:t>objek</a:t>
            </a:r>
            <a:r>
              <a:rPr lang="en-US" sz="2400" dirty="0" smtClean="0"/>
              <a:t>) </a:t>
            </a:r>
            <a:r>
              <a:rPr lang="en-US" sz="2400" dirty="0" err="1" smtClean="0"/>
              <a:t>kelas</a:t>
            </a:r>
            <a:r>
              <a:rPr lang="en-US" sz="2400" dirty="0" smtClean="0"/>
              <a:t>, </a:t>
            </a:r>
            <a:r>
              <a:rPr lang="en-US" sz="2400" dirty="0" err="1" smtClean="0"/>
              <a:t>statuts</a:t>
            </a:r>
            <a:r>
              <a:rPr lang="en-US" sz="2400" dirty="0" smtClean="0"/>
              <a:t> UI </a:t>
            </a:r>
            <a:r>
              <a:rPr lang="en-US" sz="2400" dirty="0" err="1" smtClean="0"/>
              <a:t>sekarang</a:t>
            </a:r>
            <a:r>
              <a:rPr lang="en-US" sz="2400" dirty="0" smtClean="0"/>
              <a:t>, </a:t>
            </a:r>
            <a:r>
              <a:rPr lang="en-US" sz="2400" dirty="0" err="1" smtClean="0"/>
              <a:t>preferensi</a:t>
            </a:r>
            <a:r>
              <a:rPr lang="en-US" sz="2400" dirty="0" smtClean="0"/>
              <a:t> </a:t>
            </a:r>
            <a:r>
              <a:rPr lang="en-US" sz="2400" dirty="0" err="1" smtClean="0"/>
              <a:t>pengguna</a:t>
            </a:r>
            <a:r>
              <a:rPr lang="en-US" sz="2400" dirty="0" smtClean="0"/>
              <a:t> </a:t>
            </a:r>
            <a:r>
              <a:rPr lang="en-US" sz="2400" dirty="0" err="1" smtClean="0"/>
              <a:t>secara</a:t>
            </a:r>
            <a:r>
              <a:rPr lang="en-US" sz="2400" dirty="0" smtClean="0"/>
              <a:t> </a:t>
            </a:r>
            <a:r>
              <a:rPr lang="en-US" sz="2400" dirty="0" err="1" smtClean="0"/>
              <a:t>cepat</a:t>
            </a:r>
            <a:r>
              <a:rPr lang="en-US" sz="2400" dirty="0" smtClean="0"/>
              <a:t> 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Mobile Computing I (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924823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SharedPreference</a:t>
            </a:r>
            <a:r>
              <a:rPr lang="en-US" sz="3000" b="1" dirty="0" smtClean="0"/>
              <a:t>: </a:t>
            </a:r>
            <a:r>
              <a:rPr lang="en-US" sz="3000" b="1" dirty="0" err="1" smtClean="0"/>
              <a:t>membuat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dan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menyimpan</a:t>
            </a:r>
            <a:r>
              <a:rPr lang="en-US" sz="3000" b="1" dirty="0" smtClean="0"/>
              <a:t> Preference</a:t>
            </a:r>
            <a:endParaRPr lang="en-US" sz="3000" b="1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8</a:t>
            </a:fld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57200" y="913180"/>
            <a:ext cx="8229600" cy="364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1800"/>
              </a:spcAft>
            </a:pP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membuat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memodifikasi</a:t>
            </a:r>
            <a:r>
              <a:rPr lang="en-US" sz="2400" dirty="0" smtClean="0"/>
              <a:t> </a:t>
            </a:r>
            <a:r>
              <a:rPr lang="en-US" sz="2400" dirty="0" err="1" smtClean="0"/>
              <a:t>SharedPreference</a:t>
            </a:r>
            <a:r>
              <a:rPr lang="en-US" sz="2400" dirty="0" smtClean="0"/>
              <a:t> </a:t>
            </a:r>
            <a:r>
              <a:rPr lang="en-US" sz="2400" dirty="0" err="1" smtClean="0"/>
              <a:t>memanggil</a:t>
            </a:r>
            <a:r>
              <a:rPr lang="en-US" sz="2400" dirty="0" smtClean="0"/>
              <a:t> method </a:t>
            </a:r>
            <a:r>
              <a:rPr lang="en-US" sz="2400" b="1" dirty="0" err="1" smtClean="0"/>
              <a:t>getSharedPreference</a:t>
            </a:r>
            <a:r>
              <a:rPr lang="en-US" sz="2400" b="1" dirty="0" smtClean="0"/>
              <a:t>()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Context </a:t>
            </a:r>
            <a:r>
              <a:rPr lang="en-US" sz="2400" dirty="0" err="1" smtClean="0"/>
              <a:t>aplikasi</a:t>
            </a:r>
            <a:r>
              <a:rPr lang="en-US" sz="2400" dirty="0" smtClean="0"/>
              <a:t>, </a:t>
            </a:r>
            <a:r>
              <a:rPr lang="en-US" sz="2400" dirty="0" err="1" smtClean="0"/>
              <a:t>kemudian</a:t>
            </a:r>
            <a:r>
              <a:rPr lang="en-US" sz="2400" dirty="0" smtClean="0"/>
              <a:t> </a:t>
            </a:r>
            <a:r>
              <a:rPr lang="en-US" sz="2400" dirty="0" err="1" smtClean="0"/>
              <a:t>melewatkan</a:t>
            </a:r>
            <a:r>
              <a:rPr lang="en-US" sz="2400" dirty="0" smtClean="0"/>
              <a:t> </a:t>
            </a:r>
            <a:r>
              <a:rPr lang="en-US" sz="2400" dirty="0" err="1" smtClean="0"/>
              <a:t>nama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objek</a:t>
            </a:r>
            <a:r>
              <a:rPr lang="en-US" sz="2400" dirty="0" smtClean="0"/>
              <a:t> </a:t>
            </a:r>
            <a:r>
              <a:rPr lang="en-US" sz="2400" dirty="0" err="1" smtClean="0"/>
              <a:t>SharedPreference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diubah</a:t>
            </a:r>
            <a:r>
              <a:rPr lang="en-US" sz="2400" dirty="0" smtClean="0"/>
              <a:t>. </a:t>
            </a:r>
          </a:p>
          <a:p>
            <a:pPr marL="457200" indent="-457200">
              <a:spcAft>
                <a:spcPts val="1800"/>
              </a:spcAft>
            </a:pP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memodifikasi</a:t>
            </a:r>
            <a:r>
              <a:rPr lang="en-US" sz="2400" dirty="0" smtClean="0"/>
              <a:t> </a:t>
            </a:r>
            <a:r>
              <a:rPr lang="en-US" sz="2400" dirty="0" err="1" smtClean="0"/>
              <a:t>SharedPreference</a:t>
            </a:r>
            <a:r>
              <a:rPr lang="en-US" sz="2400" dirty="0" smtClean="0"/>
              <a:t>, </a:t>
            </a:r>
            <a:r>
              <a:rPr lang="en-US" sz="2400" dirty="0" err="1" smtClean="0"/>
              <a:t>menggunakan</a:t>
            </a:r>
            <a:r>
              <a:rPr lang="en-US" sz="2400" dirty="0" smtClean="0"/>
              <a:t> </a:t>
            </a:r>
            <a:r>
              <a:rPr lang="en-US" sz="2400" dirty="0" err="1" smtClean="0"/>
              <a:t>kelas</a:t>
            </a:r>
            <a:r>
              <a:rPr lang="en-US" sz="2400" dirty="0" smtClean="0"/>
              <a:t> </a:t>
            </a:r>
            <a:r>
              <a:rPr lang="en-US" sz="2400" b="1" dirty="0" err="1" smtClean="0"/>
              <a:t>SharedPreference.Editor</a:t>
            </a:r>
            <a:r>
              <a:rPr lang="en-US" sz="2400" dirty="0" smtClean="0"/>
              <a:t>. </a:t>
            </a:r>
            <a:r>
              <a:rPr lang="en-US" sz="2400" dirty="0" err="1" smtClean="0"/>
              <a:t>Mendapatkan</a:t>
            </a:r>
            <a:r>
              <a:rPr lang="en-US" sz="2400" dirty="0" smtClean="0"/>
              <a:t> </a:t>
            </a:r>
            <a:r>
              <a:rPr lang="en-US" sz="2400" dirty="0" err="1" smtClean="0"/>
              <a:t>objek</a:t>
            </a:r>
            <a:r>
              <a:rPr lang="en-US" sz="2400" dirty="0" smtClean="0"/>
              <a:t> Editor </a:t>
            </a:r>
            <a:r>
              <a:rPr lang="en-US" sz="2400" dirty="0" err="1" smtClean="0"/>
              <a:t>memanggil</a:t>
            </a:r>
            <a:r>
              <a:rPr lang="en-US" sz="2400" dirty="0" smtClean="0"/>
              <a:t> </a:t>
            </a:r>
            <a:r>
              <a:rPr lang="en-US" sz="2400" b="1" dirty="0" smtClean="0"/>
              <a:t>edit()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objek</a:t>
            </a:r>
            <a:r>
              <a:rPr lang="en-US" sz="2400" dirty="0" smtClean="0"/>
              <a:t> </a:t>
            </a:r>
            <a:r>
              <a:rPr lang="en-US" sz="2400" dirty="0" err="1" smtClean="0"/>
              <a:t>SharedPrefence</a:t>
            </a:r>
            <a:r>
              <a:rPr lang="en-US" sz="2400" dirty="0" smtClean="0"/>
              <a:t> yang </a:t>
            </a:r>
            <a:r>
              <a:rPr lang="en-US" sz="2400" dirty="0" err="1" smtClean="0"/>
              <a:t>ingin</a:t>
            </a:r>
            <a:r>
              <a:rPr lang="en-US" sz="2400" dirty="0" smtClean="0"/>
              <a:t> </a:t>
            </a:r>
            <a:r>
              <a:rPr lang="en-US" sz="2400" dirty="0" err="1" smtClean="0"/>
              <a:t>diubah</a:t>
            </a:r>
            <a:r>
              <a:rPr lang="en-US" sz="2400" dirty="0" smtClean="0"/>
              <a:t>. </a:t>
            </a:r>
            <a:r>
              <a:rPr lang="en-US" sz="2400" dirty="0" err="1" smtClean="0"/>
              <a:t>Kemudian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menyimpan</a:t>
            </a:r>
            <a:r>
              <a:rPr lang="en-US" sz="2400" dirty="0" smtClean="0"/>
              <a:t> </a:t>
            </a:r>
            <a:r>
              <a:rPr lang="en-US" sz="2400" dirty="0" err="1" smtClean="0"/>
              <a:t>pengubahan</a:t>
            </a:r>
            <a:r>
              <a:rPr lang="en-US" sz="2400" dirty="0" smtClean="0"/>
              <a:t> </a:t>
            </a:r>
            <a:r>
              <a:rPr lang="en-US" sz="2400" dirty="0" err="1" smtClean="0"/>
              <a:t>memanggil</a:t>
            </a:r>
            <a:r>
              <a:rPr lang="en-US" sz="2400" dirty="0" smtClean="0"/>
              <a:t> </a:t>
            </a:r>
            <a:r>
              <a:rPr lang="en-US" sz="2400" b="1" dirty="0" smtClean="0"/>
              <a:t>commit() </a:t>
            </a:r>
            <a:r>
              <a:rPr lang="en-US" sz="2400" dirty="0" err="1" smtClean="0"/>
              <a:t>dalam</a:t>
            </a:r>
            <a:r>
              <a:rPr lang="en-US" sz="2400" dirty="0" smtClean="0"/>
              <a:t> Editor.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Mobile Computing I (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19400" y="68580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849117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SharedPreference</a:t>
            </a:r>
            <a:r>
              <a:rPr lang="en-US" sz="3000" b="1" dirty="0" smtClean="0"/>
              <a:t>: </a:t>
            </a:r>
            <a:r>
              <a:rPr lang="en-US" sz="3000" b="1" dirty="0" err="1" smtClean="0"/>
              <a:t>buat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dan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simpan</a:t>
            </a:r>
            <a:r>
              <a:rPr lang="en-US" sz="3000" b="1" dirty="0" smtClean="0"/>
              <a:t> data Preference</a:t>
            </a:r>
            <a:endParaRPr lang="en-US" sz="3000" b="1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9</a:t>
            </a:fld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228600" y="941487"/>
            <a:ext cx="89154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en-US" dirty="0" smtClean="0">
                <a:latin typeface="Courier New" pitchFamily="49" charset="0"/>
                <a:cs typeface="Courier New" pitchFamily="49" charset="0"/>
              </a:rPr>
              <a:t>public static final String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MYPREFS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“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mySharedPreferences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”;</a:t>
            </a:r>
          </a:p>
          <a:p>
            <a:pPr marL="457200" indent="-457200"/>
            <a:r>
              <a:rPr lang="en-US" dirty="0" smtClean="0">
                <a:latin typeface="Courier New" pitchFamily="49" charset="0"/>
                <a:cs typeface="Courier New" pitchFamily="49" charset="0"/>
              </a:rPr>
              <a:t>protected void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savePreferences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(){</a:t>
            </a:r>
          </a:p>
          <a:p>
            <a:pPr marL="457200" indent="-457200"/>
            <a:r>
              <a:rPr lang="en-US" dirty="0" smtClean="0">
                <a:latin typeface="Courier New" pitchFamily="49" charset="0"/>
                <a:cs typeface="Courier New" pitchFamily="49" charset="0"/>
              </a:rPr>
              <a:t>// Create or retrieve the shared preference object.</a:t>
            </a:r>
          </a:p>
          <a:p>
            <a:pPr marL="457200" indent="-457200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mode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Activity.MODE_PRIVATE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indent="-457200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SharedPreferences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mySharedPreferences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getSharedPreferences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MYPREFS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mode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indent="-457200"/>
            <a:r>
              <a:rPr lang="en-US" dirty="0" smtClean="0">
                <a:latin typeface="Courier New" pitchFamily="49" charset="0"/>
                <a:cs typeface="Courier New" pitchFamily="49" charset="0"/>
              </a:rPr>
              <a:t>// Retrieve an editor to modify the shared preferences.</a:t>
            </a:r>
          </a:p>
          <a:p>
            <a:pPr marL="457200" indent="-457200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SharedPreferences.Editor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editor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mySharedPreferences.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edit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indent="-457200"/>
            <a:r>
              <a:rPr lang="en-US" dirty="0" smtClean="0">
                <a:latin typeface="Courier New" pitchFamily="49" charset="0"/>
                <a:cs typeface="Courier New" pitchFamily="49" charset="0"/>
              </a:rPr>
              <a:t>// Store new primitive types in the shared preferences object.</a:t>
            </a:r>
          </a:p>
          <a:p>
            <a:pPr marL="457200" indent="-457200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editor.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putBoolean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isTrue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”, true);</a:t>
            </a:r>
          </a:p>
          <a:p>
            <a:pPr marL="457200" indent="-457200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editor.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putFloat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lastFloat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”, 1f);</a:t>
            </a:r>
          </a:p>
          <a:p>
            <a:pPr marL="457200" indent="-457200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editor.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putInt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wholeNumber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”, 2);</a:t>
            </a:r>
          </a:p>
          <a:p>
            <a:pPr marL="457200" indent="-457200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editor.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putLong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aNumber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”, 3l);</a:t>
            </a:r>
          </a:p>
          <a:p>
            <a:pPr marL="457200" indent="-457200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editor.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putString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textEntryValue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”, “Not Empty”);</a:t>
            </a:r>
          </a:p>
          <a:p>
            <a:pPr marL="457200" indent="-457200"/>
            <a:r>
              <a:rPr lang="en-US" dirty="0" smtClean="0">
                <a:latin typeface="Courier New" pitchFamily="49" charset="0"/>
                <a:cs typeface="Courier New" pitchFamily="49" charset="0"/>
              </a:rPr>
              <a:t>// Commit the changes.</a:t>
            </a:r>
          </a:p>
          <a:p>
            <a:pPr marL="457200" indent="-457200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editor.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commit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indent="-457200"/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Mobile Computing I (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3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000"/>
                                        <p:tgtEl>
                                          <p:spTgt spid="3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13426</TotalTime>
  <Words>944</Words>
  <Application>Microsoft Office PowerPoint</Application>
  <PresentationFormat>On-screen Show (4:3)</PresentationFormat>
  <Paragraphs>166</Paragraphs>
  <Slides>14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LenovoY430</dc:creator>
  <cp:lastModifiedBy>M.Priyono Tri S</cp:lastModifiedBy>
  <cp:revision>391</cp:revision>
  <dcterms:created xsi:type="dcterms:W3CDTF">2006-08-16T00:00:00Z</dcterms:created>
  <dcterms:modified xsi:type="dcterms:W3CDTF">2016-12-15T14:55:27Z</dcterms:modified>
</cp:coreProperties>
</file>