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83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2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6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48200"/>
            <a:ext cx="9144000" cy="2209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05000" y="5162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Oleh</a:t>
            </a:r>
            <a:r>
              <a:rPr lang="en-US" sz="2000" b="1" dirty="0" smtClean="0">
                <a:solidFill>
                  <a:srgbClr val="FFFF00"/>
                </a:solidFill>
              </a:rPr>
              <a:t>: M. </a:t>
            </a:r>
            <a:r>
              <a:rPr lang="en-US" sz="2000" b="1" dirty="0" err="1" smtClean="0">
                <a:solidFill>
                  <a:srgbClr val="FFFF00"/>
                </a:solidFill>
              </a:rPr>
              <a:t>Priyono</a:t>
            </a:r>
            <a:r>
              <a:rPr lang="en-US" sz="2000" b="1" dirty="0" smtClean="0">
                <a:solidFill>
                  <a:srgbClr val="FFFF00"/>
                </a:solidFill>
              </a:rPr>
              <a:t> Tri </a:t>
            </a:r>
            <a:r>
              <a:rPr lang="en-US" sz="2000" b="1" dirty="0" err="1" smtClean="0">
                <a:solidFill>
                  <a:srgbClr val="FFFF00"/>
                </a:solidFill>
              </a:rPr>
              <a:t>Sulistyanto</a:t>
            </a:r>
            <a:r>
              <a:rPr lang="en-US" sz="2000" b="1" dirty="0" smtClean="0">
                <a:solidFill>
                  <a:srgbClr val="FFFF00"/>
                </a:solidFill>
              </a:rPr>
              <a:t>, S.T., </a:t>
            </a:r>
            <a:r>
              <a:rPr lang="en-US" sz="2000" b="1" dirty="0" err="1" smtClean="0">
                <a:solidFill>
                  <a:srgbClr val="FFFF00"/>
                </a:solidFill>
              </a:rPr>
              <a:t>M.Eng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Pemrograman</a:t>
            </a:r>
            <a:r>
              <a:rPr lang="en-US" baseline="0" dirty="0" smtClean="0"/>
              <a:t> III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nd.com/" TargetMode="External"/><Relationship Id="rId2" Type="http://schemas.openxmlformats.org/officeDocument/2006/relationships/hyperlink" Target="http://www.php.net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FF00"/>
                </a:solidFill>
              </a:rPr>
              <a:t>Pemrograman</a:t>
            </a:r>
            <a:r>
              <a:rPr lang="en-US" b="1" dirty="0" smtClean="0">
                <a:solidFill>
                  <a:srgbClr val="FFFF00"/>
                </a:solidFill>
              </a:rPr>
              <a:t> III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err="1" smtClean="0">
                <a:solidFill>
                  <a:srgbClr val="FFFF00"/>
                </a:solidFill>
              </a:rPr>
              <a:t>Pertemuan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</a:rPr>
              <a:t>II </a:t>
            </a:r>
            <a:r>
              <a:rPr lang="en-US" b="1" dirty="0" smtClean="0">
                <a:solidFill>
                  <a:srgbClr val="FFFF00"/>
                </a:solidFill>
              </a:rPr>
              <a:t>: </a:t>
            </a:r>
            <a:r>
              <a:rPr lang="en-US" b="1" dirty="0" smtClean="0">
                <a:solidFill>
                  <a:srgbClr val="FFFF00"/>
                </a:solidFill>
              </a:rPr>
              <a:t>PHP </a:t>
            </a:r>
            <a:r>
              <a:rPr lang="en-US" b="1" dirty="0" err="1" smtClean="0">
                <a:solidFill>
                  <a:srgbClr val="FFFF00"/>
                </a:solidFill>
              </a:rPr>
              <a:t>dasar</a:t>
            </a:r>
            <a:endParaRPr lang="id-ID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41739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Data </a:t>
            </a:r>
            <a:r>
              <a:rPr lang="en-US" sz="3000" b="1" dirty="0" smtClean="0"/>
              <a:t>Types and Variables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8229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lvl="1" indent="-347663">
              <a:spcAft>
                <a:spcPts val="1200"/>
              </a:spcAft>
            </a:pPr>
            <a:r>
              <a:rPr lang="en-US" sz="2400" b="1" dirty="0" smtClean="0"/>
              <a:t>Data types </a:t>
            </a:r>
            <a:r>
              <a:rPr lang="en-US" sz="2400" b="1" dirty="0" smtClean="0"/>
              <a:t>:  </a:t>
            </a:r>
            <a:r>
              <a:rPr lang="en-US" sz="2400" b="1" dirty="0" smtClean="0"/>
              <a:t>Array</a:t>
            </a:r>
          </a:p>
          <a:p>
            <a:pPr marL="347663" lvl="1" indent="-347663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 err="1" smtClean="0"/>
              <a:t>Pembuatan</a:t>
            </a:r>
            <a:r>
              <a:rPr lang="en-US" sz="2400" b="1" dirty="0" smtClean="0"/>
              <a:t> array </a:t>
            </a:r>
            <a:r>
              <a:rPr lang="en-US" sz="2400" b="1" dirty="0" err="1" smtClean="0"/>
              <a:t>dimulai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dengan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memanggil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fungsi</a:t>
            </a:r>
            <a:r>
              <a:rPr lang="en-US" sz="2400" b="1" dirty="0" smtClean="0"/>
              <a:t> array()</a:t>
            </a:r>
          </a:p>
          <a:p>
            <a:pPr marL="347663" lvl="1" indent="-347663">
              <a:spcAft>
                <a:spcPts val="1200"/>
              </a:spcAft>
              <a:buFont typeface="Wingdings" pitchFamily="2" charset="2"/>
              <a:buChar char="ü"/>
            </a:pPr>
            <a:endParaRPr lang="en-US" sz="2400" b="1" dirty="0" smtClean="0"/>
          </a:p>
          <a:p>
            <a:pPr marL="347663" lvl="1" indent="-347663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 err="1" smtClean="0"/>
              <a:t>Contoh</a:t>
            </a:r>
            <a:r>
              <a:rPr lang="en-US" sz="2400" b="1" dirty="0" smtClean="0"/>
              <a:t>:</a:t>
            </a:r>
            <a:endParaRPr lang="en-US" sz="2400" b="1" dirty="0" smtClean="0"/>
          </a:p>
          <a:p>
            <a:pPr marL="347663" lvl="1" indent="-347663">
              <a:spcAft>
                <a:spcPts val="1200"/>
              </a:spcAft>
            </a:pPr>
            <a:endParaRPr lang="en-US" sz="2400" b="1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1"/>
            <a:ext cx="416199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3048000"/>
            <a:ext cx="43434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35400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Constant (</a:t>
            </a:r>
            <a:r>
              <a:rPr lang="en-US" sz="3000" b="1" dirty="0" err="1" smtClean="0"/>
              <a:t>Konstanta</a:t>
            </a:r>
            <a:r>
              <a:rPr lang="en-US" sz="3000" b="1" dirty="0" smtClean="0"/>
              <a:t>)</a:t>
            </a:r>
            <a:endParaRPr lang="en-US" sz="30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8229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buFont typeface="Wingdings" pitchFamily="2" charset="2"/>
              <a:buChar char="ü"/>
            </a:pPr>
            <a:r>
              <a:rPr lang="en-US" sz="2400" b="1" dirty="0" err="1" smtClean="0"/>
              <a:t>Konstanta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merupakan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variabel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konstan</a:t>
            </a:r>
            <a:r>
              <a:rPr lang="en-US" sz="2400" b="1" dirty="0" smtClean="0"/>
              <a:t> yang </a:t>
            </a:r>
            <a:r>
              <a:rPr lang="en-US" sz="2400" b="1" dirty="0" err="1" smtClean="0"/>
              <a:t>nilainya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tidak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berubah-ubah</a:t>
            </a:r>
            <a:r>
              <a:rPr lang="en-US" sz="2400" b="1" dirty="0" smtClean="0"/>
              <a:t>. </a:t>
            </a:r>
          </a:p>
          <a:p>
            <a:pPr marL="347663" indent="-347663">
              <a:buFont typeface="Wingdings" pitchFamily="2" charset="2"/>
              <a:buChar char="ü"/>
            </a:pPr>
            <a:r>
              <a:rPr lang="en-US" sz="2400" b="1" dirty="0" err="1" smtClean="0"/>
              <a:t>Menggunakan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fungsi</a:t>
            </a:r>
            <a:r>
              <a:rPr lang="en-US" sz="2400" b="1" dirty="0" smtClean="0"/>
              <a:t> define</a:t>
            </a:r>
            <a:r>
              <a:rPr lang="en-US" sz="2400" b="1" dirty="0" smtClean="0"/>
              <a:t>()</a:t>
            </a:r>
          </a:p>
          <a:p>
            <a:pPr marL="347663" indent="-347663">
              <a:buFont typeface="Wingdings" pitchFamily="2" charset="2"/>
              <a:buChar char="ü"/>
            </a:pPr>
            <a:r>
              <a:rPr lang="en-US" sz="2400" b="1" dirty="0" err="1" smtClean="0"/>
              <a:t>Konstanta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mendefinisikan</a:t>
            </a:r>
            <a:r>
              <a:rPr lang="en-US" sz="2400" b="1" dirty="0" smtClean="0"/>
              <a:t> string </a:t>
            </a:r>
            <a:r>
              <a:rPr lang="en-US" sz="2400" b="1" dirty="0" err="1" smtClean="0"/>
              <a:t>atau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nilai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numerik</a:t>
            </a:r>
            <a:endParaRPr lang="en-US" sz="2400" b="1" dirty="0" smtClean="0"/>
          </a:p>
          <a:p>
            <a:pPr marL="347663" indent="-347663">
              <a:buFont typeface="Wingdings" pitchFamily="2" charset="2"/>
              <a:buChar char="ü"/>
            </a:pPr>
            <a:r>
              <a:rPr lang="en-US" sz="2400" b="1" dirty="0" err="1" smtClean="0"/>
              <a:t>Konstanta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tidak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diawali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dengan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tanda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dolar</a:t>
            </a:r>
            <a:r>
              <a:rPr lang="en-US" sz="2400" b="1" dirty="0" smtClean="0"/>
              <a:t> ($)</a:t>
            </a:r>
          </a:p>
          <a:p>
            <a:pPr marL="347663" indent="-347663">
              <a:buFont typeface="Wingdings" pitchFamily="2" charset="2"/>
              <a:buChar char="ü"/>
            </a:pPr>
            <a:endParaRPr lang="en-US" sz="2400" b="1" dirty="0" smtClean="0"/>
          </a:p>
          <a:p>
            <a:pPr marL="347663" indent="-347663"/>
            <a:r>
              <a:rPr lang="en-US" sz="2400" b="1" dirty="0" err="1" smtClean="0"/>
              <a:t>Contoh</a:t>
            </a:r>
            <a:r>
              <a:rPr lang="en-US" sz="2400" b="1" dirty="0" smtClean="0"/>
              <a:t>:</a:t>
            </a:r>
            <a:endParaRPr lang="en-US" sz="2400" b="1" dirty="0" smtClean="0"/>
          </a:p>
          <a:p>
            <a:pPr marL="347663" indent="-347663">
              <a:buFont typeface="Wingdings" pitchFamily="2" charset="2"/>
              <a:buChar char="ü"/>
            </a:pPr>
            <a:r>
              <a:rPr lang="en-US" sz="2400" b="1" dirty="0" smtClean="0"/>
              <a:t>define(“COMPANY”, “Acme Enterprises”);</a:t>
            </a:r>
          </a:p>
          <a:p>
            <a:pPr marL="347663" indent="-347663">
              <a:buFont typeface="Wingdings" pitchFamily="2" charset="2"/>
              <a:buChar char="ü"/>
            </a:pPr>
            <a:r>
              <a:rPr lang="en-US" sz="2400" b="1" dirty="0" smtClean="0"/>
              <a:t>define(“YELLOW”, “#FFFF00”);</a:t>
            </a:r>
          </a:p>
          <a:p>
            <a:pPr marL="347663" indent="-347663">
              <a:buFont typeface="Wingdings" pitchFamily="2" charset="2"/>
              <a:buChar char="ü"/>
            </a:pPr>
            <a:r>
              <a:rPr lang="en-US" sz="2400" b="1" dirty="0" smtClean="0"/>
              <a:t>define(“PI”, 3.14);</a:t>
            </a:r>
          </a:p>
          <a:p>
            <a:pPr marL="347663" indent="-347663">
              <a:buFont typeface="Wingdings" pitchFamily="2" charset="2"/>
              <a:buChar char="ü"/>
            </a:pPr>
            <a:r>
              <a:rPr lang="en-US" sz="2400" b="1" dirty="0" smtClean="0"/>
              <a:t>define(“NL”, “&lt;</a:t>
            </a:r>
            <a:r>
              <a:rPr lang="en-US" sz="2400" b="1" dirty="0" err="1" smtClean="0"/>
              <a:t>br</a:t>
            </a:r>
            <a:r>
              <a:rPr lang="en-US" sz="2400" b="1" dirty="0" smtClean="0"/>
              <a:t>&gt;\n”);</a:t>
            </a:r>
          </a:p>
          <a:p>
            <a:pPr marL="347663" indent="-347663">
              <a:buFont typeface="Wingdings" pitchFamily="2" charset="2"/>
              <a:buChar char="ü"/>
            </a:pPr>
            <a:r>
              <a:rPr lang="en-US" sz="2400" b="1" dirty="0" smtClean="0"/>
              <a:t>print(“Company name: “ . COMPANY . NL);</a:t>
            </a:r>
          </a:p>
          <a:p>
            <a:pPr marL="347663" indent="-347663">
              <a:buFont typeface="Wingdings" pitchFamily="2" charset="2"/>
              <a:buChar char="ü"/>
            </a:pP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35140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Operator :</a:t>
            </a:r>
            <a:r>
              <a:rPr lang="en-US" sz="3000" b="1" dirty="0" err="1" smtClean="0"/>
              <a:t>Aritmatika</a:t>
            </a:r>
            <a:endParaRPr lang="en-US" sz="30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8229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buFont typeface="Wingdings" pitchFamily="2" charset="2"/>
              <a:buChar char="ü"/>
            </a:pPr>
            <a:r>
              <a:rPr lang="en-US" sz="4000" b="1" dirty="0" smtClean="0"/>
              <a:t>+</a:t>
            </a:r>
          </a:p>
          <a:p>
            <a:pPr marL="347663" indent="-347663">
              <a:buFont typeface="Wingdings" pitchFamily="2" charset="2"/>
              <a:buChar char="ü"/>
            </a:pPr>
            <a:r>
              <a:rPr lang="en-US" sz="4000" b="1" dirty="0" smtClean="0"/>
              <a:t>-</a:t>
            </a:r>
          </a:p>
          <a:p>
            <a:pPr marL="347663" indent="-347663">
              <a:buFont typeface="Wingdings" pitchFamily="2" charset="2"/>
              <a:buChar char="ü"/>
            </a:pPr>
            <a:r>
              <a:rPr lang="en-US" sz="4000" b="1" dirty="0" smtClean="0"/>
              <a:t>*</a:t>
            </a:r>
          </a:p>
          <a:p>
            <a:pPr marL="347663" indent="-347663">
              <a:buFont typeface="Wingdings" pitchFamily="2" charset="2"/>
              <a:buChar char="ü"/>
            </a:pPr>
            <a:r>
              <a:rPr lang="en-US" sz="4000" b="1" dirty="0" smtClean="0"/>
              <a:t>/</a:t>
            </a:r>
          </a:p>
          <a:p>
            <a:pPr marL="347663" indent="-347663">
              <a:buFont typeface="Wingdings" pitchFamily="2" charset="2"/>
              <a:buChar char="ü"/>
            </a:pPr>
            <a:r>
              <a:rPr lang="en-US" sz="4000" b="1" dirty="0" smtClean="0"/>
              <a:t>%</a:t>
            </a:r>
          </a:p>
          <a:p>
            <a:pPr marL="347663" indent="-347663">
              <a:buFont typeface="Wingdings" pitchFamily="2" charset="2"/>
              <a:buChar char="ü"/>
            </a:pPr>
            <a:endParaRPr lang="en-US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36313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Operator : </a:t>
            </a:r>
            <a:r>
              <a:rPr lang="en-US" sz="3000" b="1" dirty="0" err="1" smtClean="0"/>
              <a:t>Penugasan</a:t>
            </a:r>
            <a:endParaRPr lang="en-US" sz="30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8229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buFont typeface="Wingdings" pitchFamily="2" charset="2"/>
              <a:buChar char="ü"/>
            </a:pPr>
            <a:r>
              <a:rPr lang="en-US" sz="4000" b="1" dirty="0" smtClean="0"/>
              <a:t>=</a:t>
            </a:r>
          </a:p>
          <a:p>
            <a:pPr marL="347663" indent="-347663">
              <a:buFont typeface="Wingdings" pitchFamily="2" charset="2"/>
              <a:buChar char="ü"/>
            </a:pPr>
            <a:endParaRPr lang="en-US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30830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Operator : Bitwise</a:t>
            </a:r>
            <a:endParaRPr lang="en-US" sz="30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8229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buFont typeface="Wingdings" pitchFamily="2" charset="2"/>
              <a:buChar char="ü"/>
            </a:pPr>
            <a:r>
              <a:rPr lang="en-US" sz="4000" b="1" dirty="0" smtClean="0"/>
              <a:t>&amp;</a:t>
            </a:r>
          </a:p>
          <a:p>
            <a:pPr marL="347663" indent="-347663">
              <a:buFont typeface="Wingdings" pitchFamily="2" charset="2"/>
              <a:buChar char="ü"/>
            </a:pPr>
            <a:r>
              <a:rPr lang="en-US" sz="4000" b="1" dirty="0" smtClean="0"/>
              <a:t>|</a:t>
            </a:r>
          </a:p>
          <a:p>
            <a:pPr marL="347663" indent="-347663">
              <a:buFont typeface="Wingdings" pitchFamily="2" charset="2"/>
              <a:buChar char="ü"/>
            </a:pPr>
            <a:r>
              <a:rPr lang="en-US" sz="4000" b="1" dirty="0" smtClean="0"/>
              <a:t>^</a:t>
            </a:r>
          </a:p>
          <a:p>
            <a:pPr marL="347663" indent="-347663">
              <a:buFont typeface="Wingdings" pitchFamily="2" charset="2"/>
              <a:buChar char="ü"/>
            </a:pPr>
            <a:r>
              <a:rPr lang="en-US" sz="4000" b="1" dirty="0" smtClean="0"/>
              <a:t>~</a:t>
            </a:r>
          </a:p>
          <a:p>
            <a:pPr marL="347663" indent="-347663">
              <a:buFont typeface="Wingdings" pitchFamily="2" charset="2"/>
              <a:buChar char="ü"/>
            </a:pPr>
            <a:r>
              <a:rPr lang="en-US" sz="4000" b="1" dirty="0" smtClean="0"/>
              <a:t>&lt;&lt;</a:t>
            </a:r>
          </a:p>
          <a:p>
            <a:pPr marL="347663" indent="-347663">
              <a:buFont typeface="Wingdings" pitchFamily="2" charset="2"/>
              <a:buChar char="ü"/>
            </a:pPr>
            <a:r>
              <a:rPr lang="en-US" sz="4000" b="1" dirty="0" smtClean="0"/>
              <a:t>&gt;&gt;</a:t>
            </a:r>
          </a:p>
          <a:p>
            <a:pPr marL="347663" indent="-347663">
              <a:buFont typeface="Wingdings" pitchFamily="2" charset="2"/>
              <a:buChar char="ü"/>
            </a:pPr>
            <a:endParaRPr lang="en-US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41218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Operator : </a:t>
            </a:r>
            <a:r>
              <a:rPr lang="en-US" sz="3000" b="1" dirty="0" err="1" smtClean="0"/>
              <a:t>Perbandingan</a:t>
            </a:r>
            <a:endParaRPr lang="en-US" sz="30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8229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buFont typeface="Wingdings" pitchFamily="2" charset="2"/>
              <a:buChar char="ü"/>
            </a:pPr>
            <a:r>
              <a:rPr lang="en-US" sz="4000" b="1" dirty="0" smtClean="0"/>
              <a:t>==</a:t>
            </a:r>
          </a:p>
          <a:p>
            <a:pPr marL="347663" indent="-347663">
              <a:buFont typeface="Wingdings" pitchFamily="2" charset="2"/>
              <a:buChar char="ü"/>
            </a:pPr>
            <a:r>
              <a:rPr lang="en-US" sz="4000" b="1" dirty="0" smtClean="0"/>
              <a:t>===</a:t>
            </a:r>
          </a:p>
          <a:p>
            <a:pPr marL="347663" indent="-347663">
              <a:buFont typeface="Wingdings" pitchFamily="2" charset="2"/>
              <a:buChar char="ü"/>
            </a:pPr>
            <a:r>
              <a:rPr lang="en-US" sz="4000" b="1" dirty="0" smtClean="0"/>
              <a:t>!=</a:t>
            </a:r>
          </a:p>
          <a:p>
            <a:pPr marL="347663" indent="-347663">
              <a:buFont typeface="Wingdings" pitchFamily="2" charset="2"/>
              <a:buChar char="ü"/>
            </a:pPr>
            <a:r>
              <a:rPr lang="en-US" sz="4000" b="1" dirty="0" smtClean="0"/>
              <a:t>&lt;&gt;</a:t>
            </a:r>
          </a:p>
          <a:p>
            <a:pPr marL="347663" indent="-347663">
              <a:buFont typeface="Wingdings" pitchFamily="2" charset="2"/>
              <a:buChar char="ü"/>
            </a:pPr>
            <a:r>
              <a:rPr lang="en-US" sz="4000" b="1" dirty="0" smtClean="0"/>
              <a:t>!==</a:t>
            </a:r>
          </a:p>
          <a:p>
            <a:pPr marL="347663" indent="-347663">
              <a:buFont typeface="Wingdings" pitchFamily="2" charset="2"/>
              <a:buChar char="ü"/>
            </a:pPr>
            <a:r>
              <a:rPr lang="en-US" sz="4000" b="1" dirty="0" smtClean="0"/>
              <a:t>&lt;</a:t>
            </a:r>
          </a:p>
          <a:p>
            <a:pPr marL="347663" indent="-347663">
              <a:buFont typeface="Wingdings" pitchFamily="2" charset="2"/>
              <a:buChar char="ü"/>
            </a:pPr>
            <a:r>
              <a:rPr lang="en-US" sz="4000" b="1" dirty="0" smtClean="0"/>
              <a:t>&gt;</a:t>
            </a:r>
          </a:p>
          <a:p>
            <a:pPr marL="347663" indent="-347663">
              <a:buFont typeface="Wingdings" pitchFamily="2" charset="2"/>
              <a:buChar char="ü"/>
            </a:pPr>
            <a:r>
              <a:rPr lang="en-US" sz="4000" b="1" dirty="0" smtClean="0"/>
              <a:t>&lt;=</a:t>
            </a:r>
          </a:p>
          <a:p>
            <a:pPr marL="347663" indent="-347663">
              <a:buFont typeface="Wingdings" pitchFamily="2" charset="2"/>
              <a:buChar char="ü"/>
            </a:pPr>
            <a:r>
              <a:rPr lang="en-US" sz="4000" b="1" dirty="0" smtClean="0"/>
              <a:t>&gt;=</a:t>
            </a:r>
            <a:endParaRPr lang="en-US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29245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Operator : </a:t>
            </a:r>
            <a:r>
              <a:rPr lang="en-US" sz="3000" b="1" dirty="0" err="1" smtClean="0"/>
              <a:t>Logika</a:t>
            </a:r>
            <a:endParaRPr lang="en-US" sz="30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8229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buFont typeface="Wingdings" pitchFamily="2" charset="2"/>
              <a:buChar char="ü"/>
            </a:pPr>
            <a:r>
              <a:rPr lang="en-US" sz="4000" b="1" dirty="0" smtClean="0"/>
              <a:t>and, </a:t>
            </a:r>
            <a:r>
              <a:rPr lang="en-US" sz="4000" b="1" dirty="0" smtClean="0"/>
              <a:t>&amp;&amp; </a:t>
            </a:r>
          </a:p>
          <a:p>
            <a:pPr marL="347663" indent="-347663">
              <a:buFont typeface="Wingdings" pitchFamily="2" charset="2"/>
              <a:buChar char="ü"/>
            </a:pPr>
            <a:r>
              <a:rPr lang="en-US" sz="4000" b="1" dirty="0" smtClean="0"/>
              <a:t>or</a:t>
            </a:r>
            <a:r>
              <a:rPr lang="en-US" sz="4000" b="1" dirty="0" smtClean="0"/>
              <a:t>, </a:t>
            </a:r>
            <a:r>
              <a:rPr lang="en-US" sz="4000" b="1" dirty="0" smtClean="0"/>
              <a:t>||</a:t>
            </a:r>
          </a:p>
          <a:p>
            <a:pPr marL="347663" indent="-347663">
              <a:buFont typeface="Wingdings" pitchFamily="2" charset="2"/>
              <a:buChar char="ü"/>
            </a:pPr>
            <a:r>
              <a:rPr lang="en-US" sz="4000" b="1" dirty="0" err="1" smtClean="0"/>
              <a:t>xor</a:t>
            </a:r>
            <a:r>
              <a:rPr lang="en-US" sz="4000" b="1" dirty="0" smtClean="0"/>
              <a:t>,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52742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Operator : </a:t>
            </a:r>
            <a:r>
              <a:rPr lang="en-US" sz="3000" b="1" dirty="0" err="1" smtClean="0"/>
              <a:t>Penggabungan</a:t>
            </a:r>
            <a:r>
              <a:rPr lang="en-US" sz="3000" b="1" dirty="0" smtClean="0"/>
              <a:t> String</a:t>
            </a:r>
            <a:endParaRPr lang="en-US" sz="30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8229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buFont typeface="Wingdings" pitchFamily="2" charset="2"/>
              <a:buChar char="ü"/>
            </a:pPr>
            <a:r>
              <a:rPr lang="en-US" sz="4000" b="1" dirty="0" smtClean="0"/>
              <a:t>.</a:t>
            </a:r>
            <a:endParaRPr lang="en-US" sz="4000" b="1" dirty="0" smtClean="0"/>
          </a:p>
          <a:p>
            <a:pPr marL="347663" indent="-347663">
              <a:buFont typeface="Wingdings" pitchFamily="2" charset="2"/>
              <a:buChar char="ü"/>
            </a:pPr>
            <a:r>
              <a:rPr lang="en-US" sz="4000" b="1" dirty="0" smtClean="0"/>
              <a:t>.=</a:t>
            </a:r>
            <a:endParaRPr lang="en-US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52177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Komentar</a:t>
            </a:r>
            <a:r>
              <a:rPr lang="en-US" sz="3000" b="1" dirty="0" smtClean="0"/>
              <a:t> (Comment / Remark)</a:t>
            </a:r>
            <a:endParaRPr lang="en-US" sz="30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8229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buFont typeface="Wingdings" pitchFamily="2" charset="2"/>
              <a:buChar char="ü"/>
            </a:pPr>
            <a:r>
              <a:rPr lang="en-US" sz="4000" b="1" dirty="0" smtClean="0"/>
              <a:t>/* … */</a:t>
            </a:r>
          </a:p>
          <a:p>
            <a:pPr marL="347663" indent="-347663">
              <a:buFont typeface="Wingdings" pitchFamily="2" charset="2"/>
              <a:buChar char="ü"/>
            </a:pPr>
            <a:r>
              <a:rPr lang="en-US" sz="4000" b="1" dirty="0" smtClean="0"/>
              <a:t>//</a:t>
            </a:r>
          </a:p>
          <a:p>
            <a:pPr marL="347663" indent="-347663">
              <a:buFont typeface="Wingdings" pitchFamily="2" charset="2"/>
              <a:buChar char="ü"/>
            </a:pPr>
            <a:r>
              <a:rPr lang="en-US" sz="4000" b="1" dirty="0" smtClean="0"/>
              <a:t>#</a:t>
            </a:r>
          </a:p>
          <a:p>
            <a:pPr marL="347663" indent="-347663">
              <a:buFont typeface="Wingdings" pitchFamily="2" charset="2"/>
              <a:buChar char="ü"/>
            </a:pPr>
            <a:endParaRPr lang="en-US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2180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Statement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8229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buFont typeface="Wingdings" pitchFamily="2" charset="2"/>
              <a:buChar char="ü"/>
            </a:pPr>
            <a:r>
              <a:rPr lang="en-US" sz="4000" b="1" dirty="0" smtClean="0"/>
              <a:t> if, if/</a:t>
            </a:r>
            <a:r>
              <a:rPr lang="en-US" sz="4000" b="1" dirty="0" err="1" smtClean="0"/>
              <a:t>elseif</a:t>
            </a:r>
            <a:endParaRPr lang="en-US" sz="4000" b="1" dirty="0" smtClean="0"/>
          </a:p>
          <a:p>
            <a:pPr marL="347663" indent="-347663">
              <a:buFont typeface="Wingdings" pitchFamily="2" charset="2"/>
              <a:buChar char="ü"/>
            </a:pPr>
            <a:r>
              <a:rPr lang="en-US" sz="4000" b="1" dirty="0" smtClean="0"/>
              <a:t>  Switch/case</a:t>
            </a:r>
          </a:p>
          <a:p>
            <a:pPr marL="347663" indent="-347663">
              <a:buFont typeface="Wingdings" pitchFamily="2" charset="2"/>
              <a:buChar char="ü"/>
            </a:pPr>
            <a:r>
              <a:rPr lang="en-US" sz="4000" b="1" dirty="0" smtClean="0"/>
              <a:t>  for, while, and do/while loops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11015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PHP ?</a:t>
            </a:r>
            <a:endParaRPr lang="en-US" sz="3000" b="1" dirty="0"/>
          </a:p>
        </p:txBody>
      </p:sp>
      <p:sp>
        <p:nvSpPr>
          <p:cNvPr id="7" name="Rectangle 6"/>
          <p:cNvSpPr/>
          <p:nvPr/>
        </p:nvSpPr>
        <p:spPr>
          <a:xfrm>
            <a:off x="457200" y="1120676"/>
            <a:ext cx="82296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 err="1" smtClean="0"/>
              <a:t>Merupakan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singkatan</a:t>
            </a:r>
            <a:r>
              <a:rPr lang="en-US" sz="2400" b="1" dirty="0" smtClean="0"/>
              <a:t> recursive </a:t>
            </a:r>
            <a:r>
              <a:rPr lang="en-US" sz="2400" b="1" dirty="0" err="1" smtClean="0"/>
              <a:t>dari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P</a:t>
            </a:r>
            <a:r>
              <a:rPr lang="en-US" sz="2400" b="1" dirty="0" smtClean="0"/>
              <a:t>HP : </a:t>
            </a:r>
            <a:r>
              <a:rPr lang="en-US" sz="2400" b="1" dirty="0" smtClean="0">
                <a:solidFill>
                  <a:srgbClr val="FF0000"/>
                </a:solidFill>
              </a:rPr>
              <a:t>H</a:t>
            </a:r>
            <a:r>
              <a:rPr lang="en-US" sz="2400" b="1" dirty="0" smtClean="0"/>
              <a:t>ypertext </a:t>
            </a:r>
            <a:r>
              <a:rPr lang="en-US" sz="2400" b="1" dirty="0" err="1" smtClean="0">
                <a:solidFill>
                  <a:srgbClr val="FF0000"/>
                </a:solidFill>
              </a:rPr>
              <a:t>P</a:t>
            </a:r>
            <a:r>
              <a:rPr lang="en-US" sz="2400" b="1" dirty="0" err="1" smtClean="0"/>
              <a:t>repocessor</a:t>
            </a:r>
            <a:endParaRPr lang="en-US" sz="2400" b="1" dirty="0" smtClean="0"/>
          </a:p>
          <a:p>
            <a:pPr marL="347663" indent="-347663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 err="1" smtClean="0"/>
              <a:t>Salah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satu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proyek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open source </a:t>
            </a:r>
            <a:r>
              <a:rPr lang="en-US" sz="2400" b="1" dirty="0" smtClean="0"/>
              <a:t>(</a:t>
            </a:r>
            <a:r>
              <a:rPr lang="en-US" sz="2400" b="1" dirty="0" smtClean="0">
                <a:hlinkClick r:id="rId2"/>
              </a:rPr>
              <a:t>http://</a:t>
            </a:r>
            <a:r>
              <a:rPr lang="en-US" sz="2400" b="1" dirty="0" smtClean="0">
                <a:hlinkClick r:id="rId2"/>
              </a:rPr>
              <a:t>www.php.net</a:t>
            </a:r>
            <a:r>
              <a:rPr lang="en-US" sz="2400" b="1" dirty="0" smtClean="0"/>
              <a:t>)</a:t>
            </a:r>
          </a:p>
          <a:p>
            <a:pPr marL="347663" indent="-347663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 err="1" smtClean="0"/>
              <a:t>Sejak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versi</a:t>
            </a:r>
            <a:r>
              <a:rPr lang="en-US" sz="2400" b="1" dirty="0" smtClean="0"/>
              <a:t> 5, </a:t>
            </a:r>
            <a:r>
              <a:rPr lang="en-US" sz="2400" b="1" dirty="0" err="1" smtClean="0"/>
              <a:t>kode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sumbernya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telah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ditulis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ulang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didasarkan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pada</a:t>
            </a:r>
            <a:r>
              <a:rPr lang="en-US" sz="2400" b="1" dirty="0" smtClean="0"/>
              <a:t> </a:t>
            </a:r>
            <a:r>
              <a:rPr lang="en-US" sz="2400" b="1" i="1" dirty="0" err="1" smtClean="0"/>
              <a:t>Zend</a:t>
            </a:r>
            <a:r>
              <a:rPr lang="en-US" sz="2400" b="1" i="1" dirty="0" smtClean="0"/>
              <a:t> Engine</a:t>
            </a:r>
            <a:r>
              <a:rPr lang="en-US" sz="2400" b="1" dirty="0" smtClean="0"/>
              <a:t> (</a:t>
            </a:r>
            <a:r>
              <a:rPr lang="en-US" sz="2400" b="1" dirty="0" smtClean="0">
                <a:hlinkClick r:id="rId3"/>
              </a:rPr>
              <a:t>http://www.zend.com</a:t>
            </a:r>
            <a:r>
              <a:rPr lang="en-US" sz="2400" b="1" dirty="0" smtClean="0"/>
              <a:t>) </a:t>
            </a:r>
            <a:endParaRPr lang="en-US" sz="2400" b="1" i="1" dirty="0" smtClean="0"/>
          </a:p>
          <a:p>
            <a:pPr marL="347663" indent="-347663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 err="1" smtClean="0"/>
              <a:t>Pertama</a:t>
            </a:r>
            <a:r>
              <a:rPr lang="en-US" sz="2400" b="1" dirty="0" smtClean="0"/>
              <a:t> kali </a:t>
            </a:r>
            <a:r>
              <a:rPr lang="en-US" sz="2400" b="1" dirty="0" err="1" smtClean="0"/>
              <a:t>dibuat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oleh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Rasmus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Lerdorf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tahun</a:t>
            </a:r>
            <a:r>
              <a:rPr lang="en-US" sz="2400" b="1" dirty="0" smtClean="0"/>
              <a:t> 1994. </a:t>
            </a:r>
          </a:p>
          <a:p>
            <a:pPr marL="347663" indent="-347663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 err="1" smtClean="0"/>
              <a:t>Setiap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satu</a:t>
            </a:r>
            <a:r>
              <a:rPr lang="en-US" sz="2400" b="1" dirty="0" smtClean="0"/>
              <a:t> statement (</a:t>
            </a:r>
            <a:r>
              <a:rPr lang="en-US" sz="2400" b="1" dirty="0" err="1" smtClean="0"/>
              <a:t>perintah</a:t>
            </a:r>
            <a:r>
              <a:rPr lang="en-US" sz="2400" b="1" dirty="0" smtClean="0"/>
              <a:t>) </a:t>
            </a:r>
            <a:r>
              <a:rPr lang="en-US" sz="2400" b="1" dirty="0" err="1" smtClean="0"/>
              <a:t>biasanya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diakhiri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dengan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titik-koma</a:t>
            </a:r>
            <a:r>
              <a:rPr lang="en-US" sz="2400" b="1" dirty="0" smtClean="0"/>
              <a:t> (;)</a:t>
            </a:r>
          </a:p>
          <a:p>
            <a:pPr marL="347663" indent="-347663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 smtClean="0"/>
              <a:t>CASE SENSITIVE </a:t>
            </a:r>
            <a:r>
              <a:rPr lang="en-US" sz="2400" b="1" dirty="0" err="1" smtClean="0"/>
              <a:t>untuk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nama</a:t>
            </a:r>
            <a:r>
              <a:rPr lang="en-US" sz="2400" b="1" dirty="0" smtClean="0"/>
              <a:t> identifier yang </a:t>
            </a:r>
            <a:r>
              <a:rPr lang="en-US" sz="2400" b="1" dirty="0" err="1" smtClean="0"/>
              <a:t>dibuat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oleh</a:t>
            </a:r>
            <a:r>
              <a:rPr lang="en-US" sz="2400" b="1" dirty="0" smtClean="0"/>
              <a:t> user (variable, </a:t>
            </a:r>
            <a:r>
              <a:rPr lang="en-US" sz="2400" b="1" dirty="0" err="1" smtClean="0"/>
              <a:t>konstanta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fungsi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dll</a:t>
            </a:r>
            <a:r>
              <a:rPr lang="en-US" sz="2400" b="1" dirty="0" smtClean="0"/>
              <a:t>), </a:t>
            </a:r>
            <a:r>
              <a:rPr lang="en-US" sz="2400" b="1" dirty="0" err="1" smtClean="0"/>
              <a:t>namun</a:t>
            </a:r>
            <a:r>
              <a:rPr lang="en-US" sz="2400" b="1" dirty="0" smtClean="0"/>
              <a:t> TIDAK CASE SENSITIVE </a:t>
            </a:r>
            <a:r>
              <a:rPr lang="en-US" sz="2400" b="1" dirty="0" err="1" smtClean="0"/>
              <a:t>untuk</a:t>
            </a:r>
            <a:r>
              <a:rPr lang="en-US" sz="2400" b="1" dirty="0" smtClean="0"/>
              <a:t> identifier built-in </a:t>
            </a:r>
            <a:r>
              <a:rPr lang="en-US" sz="2400" b="1" dirty="0" err="1" smtClean="0"/>
              <a:t>dari</a:t>
            </a:r>
            <a:r>
              <a:rPr lang="en-US" sz="2400" b="1" dirty="0" smtClean="0"/>
              <a:t> PHP </a:t>
            </a:r>
          </a:p>
          <a:p>
            <a:pPr marL="347663" indent="-347663">
              <a:buFont typeface="Wingdings" pitchFamily="2" charset="2"/>
              <a:buChar char="ü"/>
            </a:pPr>
            <a:endParaRPr lang="en-US" sz="2400" b="1" dirty="0" smtClean="0"/>
          </a:p>
        </p:txBody>
      </p:sp>
      <p:pic>
        <p:nvPicPr>
          <p:cNvPr id="4" name="Picture 4" descr="php-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91375" y="0"/>
            <a:ext cx="1952625" cy="102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1410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Fungsi</a:t>
            </a:r>
            <a:endParaRPr lang="en-US" sz="36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4191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buFont typeface="Wingdings" pitchFamily="2" charset="2"/>
              <a:buChar char="ü"/>
            </a:pPr>
            <a:r>
              <a:rPr lang="en-US" sz="2400" b="1" dirty="0" smtClean="0"/>
              <a:t> </a:t>
            </a:r>
            <a:r>
              <a:rPr lang="en-US" sz="2400" b="1" dirty="0" err="1" smtClean="0"/>
              <a:t>sintaks</a:t>
            </a:r>
            <a:r>
              <a:rPr lang="en-US" sz="2400" b="1" dirty="0" smtClean="0"/>
              <a:t>:</a:t>
            </a:r>
          </a:p>
          <a:p>
            <a:pPr marL="347663" indent="-347663">
              <a:buFont typeface="Wingdings" pitchFamily="2" charset="2"/>
              <a:buChar char="ü"/>
            </a:pPr>
            <a:endParaRPr lang="en-US" sz="2400" b="1" dirty="0" smtClean="0"/>
          </a:p>
          <a:p>
            <a:pPr marL="347663" indent="-347663"/>
            <a:r>
              <a:rPr lang="en-US" sz="2400" dirty="0" smtClean="0"/>
              <a:t>function </a:t>
            </a:r>
            <a:r>
              <a:rPr lang="en-US" sz="2400" i="1" dirty="0" err="1" smtClean="0"/>
              <a:t>namaFungsi</a:t>
            </a:r>
            <a:r>
              <a:rPr lang="en-US" sz="2400" dirty="0" smtClean="0"/>
              <a:t>() </a:t>
            </a:r>
            <a:r>
              <a:rPr lang="en-US" sz="2400" dirty="0" smtClean="0"/>
              <a:t>{</a:t>
            </a:r>
            <a:br>
              <a:rPr lang="en-US" sz="2400" dirty="0" smtClean="0"/>
            </a:br>
            <a:r>
              <a:rPr lang="en-US" sz="2400" i="1" dirty="0" smtClean="0"/>
              <a:t>    </a:t>
            </a:r>
            <a:r>
              <a:rPr lang="en-US" sz="2400" i="1" dirty="0" err="1" smtClean="0"/>
              <a:t>skrip_PHP</a:t>
            </a:r>
            <a:r>
              <a:rPr lang="en-US" sz="2400" dirty="0" smtClean="0"/>
              <a:t>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} </a:t>
            </a:r>
            <a:endParaRPr lang="en-US" sz="2400" dirty="0" smtClean="0"/>
          </a:p>
          <a:p>
            <a:pPr marL="347663" indent="-347663"/>
            <a:endParaRPr lang="en-US" sz="2400" dirty="0" smtClean="0"/>
          </a:p>
          <a:p>
            <a:pPr marL="347663" indent="-347663">
              <a:buFont typeface="Wingdings" pitchFamily="2" charset="2"/>
              <a:buChar char="ü"/>
            </a:pPr>
            <a:r>
              <a:rPr lang="en-US" sz="2400" b="1" dirty="0" smtClean="0"/>
              <a:t> </a:t>
            </a:r>
            <a:r>
              <a:rPr lang="en-US" sz="2400" b="1" dirty="0" err="1" smtClean="0"/>
              <a:t>contoh</a:t>
            </a:r>
            <a:r>
              <a:rPr lang="en-US" sz="2400" b="1" dirty="0" smtClean="0"/>
              <a:t>:</a:t>
            </a:r>
            <a:endParaRPr lang="en-US" sz="2400" b="1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962400"/>
            <a:ext cx="3733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724400" y="3200400"/>
            <a:ext cx="419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buFont typeface="Wingdings" pitchFamily="2" charset="2"/>
              <a:buChar char="ü"/>
            </a:pPr>
            <a:r>
              <a:rPr lang="en-US" sz="2400" b="1" dirty="0" smtClean="0"/>
              <a:t> </a:t>
            </a:r>
            <a:r>
              <a:rPr lang="en-US" sz="2400" b="1" dirty="0" smtClean="0"/>
              <a:t>output:</a:t>
            </a:r>
            <a:endParaRPr lang="en-US" sz="2400" b="1" dirty="0" smtClean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3800475"/>
            <a:ext cx="433387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2038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Contoh</a:t>
            </a:r>
            <a:r>
              <a:rPr lang="en-US" sz="3600" b="1" dirty="0" smtClean="0"/>
              <a:t> 4:</a:t>
            </a:r>
            <a:endParaRPr lang="en-US" sz="3600" b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295400"/>
            <a:ext cx="428625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685800"/>
            <a:ext cx="431482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4371975"/>
            <a:ext cx="402907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2038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Contoh</a:t>
            </a:r>
            <a:r>
              <a:rPr lang="en-US" sz="3600" b="1" dirty="0" smtClean="0"/>
              <a:t> 5:</a:t>
            </a:r>
            <a:endParaRPr lang="en-US" sz="3600" b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4400"/>
            <a:ext cx="41529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3925" y="1000125"/>
            <a:ext cx="433387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2038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Contoh</a:t>
            </a:r>
            <a:r>
              <a:rPr lang="en-US" sz="3600" b="1" dirty="0" smtClean="0"/>
              <a:t> 6:</a:t>
            </a:r>
            <a:endParaRPr lang="en-US" sz="3600" b="1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395287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7725" y="1162050"/>
            <a:ext cx="433387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4263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Contoh</a:t>
            </a:r>
            <a:r>
              <a:rPr lang="en-US" sz="3600" b="1" dirty="0" smtClean="0"/>
              <a:t> 7: if then else</a:t>
            </a:r>
            <a:endParaRPr lang="en-US" sz="3600" b="1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3025"/>
            <a:ext cx="4647678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3925" y="1371600"/>
            <a:ext cx="43338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2693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Contoh</a:t>
            </a:r>
            <a:r>
              <a:rPr lang="en-US" sz="3600" b="1" dirty="0" smtClean="0"/>
              <a:t> 8: for</a:t>
            </a:r>
            <a:endParaRPr lang="en-US" sz="3600" b="1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4483894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3611" y="1219200"/>
            <a:ext cx="418178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3797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Contoh</a:t>
            </a:r>
            <a:r>
              <a:rPr lang="en-US" sz="3600" b="1" dirty="0" smtClean="0"/>
              <a:t> 8: do while</a:t>
            </a:r>
            <a:endParaRPr lang="en-US" sz="3600" b="1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363855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8675" y="1066800"/>
            <a:ext cx="435292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13997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Syntaks</a:t>
            </a:r>
            <a:endParaRPr lang="en-US" sz="3000" b="1" dirty="0"/>
          </a:p>
        </p:txBody>
      </p:sp>
      <p:sp>
        <p:nvSpPr>
          <p:cNvPr id="7" name="Rectangle 6"/>
          <p:cNvSpPr/>
          <p:nvPr/>
        </p:nvSpPr>
        <p:spPr>
          <a:xfrm>
            <a:off x="381000" y="990600"/>
            <a:ext cx="822960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spcAft>
                <a:spcPts val="1200"/>
              </a:spcAft>
              <a:buFont typeface="Wingdings" pitchFamily="2" charset="2"/>
              <a:buChar char="ü"/>
            </a:pPr>
            <a:r>
              <a:rPr lang="nl-NL" sz="2400" b="1" dirty="0" smtClean="0"/>
              <a:t>&lt;?</a:t>
            </a:r>
            <a:br>
              <a:rPr lang="nl-NL" sz="2400" b="1" dirty="0" smtClean="0"/>
            </a:br>
            <a:r>
              <a:rPr lang="nl-NL" sz="2400" b="1" dirty="0" smtClean="0"/>
              <a:t>    </a:t>
            </a:r>
            <a:r>
              <a:rPr lang="nl-NL" sz="2400" b="1" dirty="0" smtClean="0"/>
              <a:t>s</a:t>
            </a:r>
            <a:r>
              <a:rPr lang="nl-NL" sz="2400" b="1" dirty="0" smtClean="0"/>
              <a:t>cript_php;</a:t>
            </a:r>
            <a:br>
              <a:rPr lang="nl-NL" sz="2400" b="1" dirty="0" smtClean="0"/>
            </a:br>
            <a:r>
              <a:rPr lang="nl-NL" sz="2400" b="1" dirty="0" smtClean="0"/>
              <a:t> </a:t>
            </a:r>
            <a:r>
              <a:rPr lang="nl-NL" sz="2400" b="1" dirty="0" smtClean="0"/>
              <a:t>?&gt; </a:t>
            </a:r>
          </a:p>
          <a:p>
            <a:pPr marL="347663" indent="-347663">
              <a:spcAft>
                <a:spcPts val="1200"/>
              </a:spcAft>
              <a:buFont typeface="Wingdings" pitchFamily="2" charset="2"/>
              <a:buChar char="ü"/>
            </a:pPr>
            <a:r>
              <a:rPr lang="nl-NL" sz="2400" b="1" dirty="0" smtClean="0"/>
              <a:t>&lt;?php </a:t>
            </a:r>
            <a:br>
              <a:rPr lang="nl-NL" sz="2400" b="1" dirty="0" smtClean="0"/>
            </a:br>
            <a:r>
              <a:rPr lang="nl-NL" sz="2400" b="1" dirty="0" smtClean="0"/>
              <a:t> </a:t>
            </a:r>
            <a:r>
              <a:rPr lang="nl-NL" sz="2400" b="1" dirty="0" smtClean="0"/>
              <a:t>   </a:t>
            </a:r>
            <a:r>
              <a:rPr lang="nl-NL" sz="2400" b="1" dirty="0" smtClean="0"/>
              <a:t>script_php;</a:t>
            </a:r>
            <a:r>
              <a:rPr lang="nl-NL" sz="2400" b="1" dirty="0" smtClean="0"/>
              <a:t> </a:t>
            </a:r>
            <a:br>
              <a:rPr lang="nl-NL" sz="2400" b="1" dirty="0" smtClean="0"/>
            </a:br>
            <a:r>
              <a:rPr lang="nl-NL" sz="2400" b="1" dirty="0" smtClean="0"/>
              <a:t>?&gt; </a:t>
            </a:r>
            <a:endParaRPr lang="nl-NL" sz="2400" b="1" dirty="0" smtClean="0"/>
          </a:p>
          <a:p>
            <a:pPr marL="347663" indent="-347663">
              <a:spcAft>
                <a:spcPts val="1200"/>
              </a:spcAft>
              <a:buFont typeface="Wingdings" pitchFamily="2" charset="2"/>
              <a:buChar char="ü"/>
            </a:pPr>
            <a:r>
              <a:rPr lang="nl-NL" sz="2400" b="1" dirty="0" smtClean="0"/>
              <a:t>&lt;script language=”php</a:t>
            </a:r>
            <a:r>
              <a:rPr lang="nl-NL" sz="2400" b="1" dirty="0" smtClean="0"/>
              <a:t>”&gt;</a:t>
            </a:r>
            <a:br>
              <a:rPr lang="nl-NL" sz="2400" b="1" dirty="0" smtClean="0"/>
            </a:br>
            <a:r>
              <a:rPr lang="nl-NL" sz="2400" b="1" dirty="0" smtClean="0"/>
              <a:t> </a:t>
            </a:r>
            <a:r>
              <a:rPr lang="nl-NL" sz="2400" b="1" dirty="0" smtClean="0"/>
              <a:t>    script_php</a:t>
            </a:r>
            <a:r>
              <a:rPr lang="nl-NL" sz="2400" b="1" dirty="0" smtClean="0"/>
              <a:t>; </a:t>
            </a:r>
            <a:br>
              <a:rPr lang="nl-NL" sz="2400" b="1" dirty="0" smtClean="0"/>
            </a:br>
            <a:r>
              <a:rPr lang="nl-NL" sz="2400" b="1" dirty="0" smtClean="0"/>
              <a:t>&lt;/</a:t>
            </a:r>
            <a:r>
              <a:rPr lang="nl-NL" sz="2400" b="1" dirty="0" smtClean="0"/>
              <a:t>script</a:t>
            </a:r>
            <a:r>
              <a:rPr lang="nl-NL" sz="2400" b="1" dirty="0" smtClean="0"/>
              <a:t>&gt;</a:t>
            </a:r>
            <a:endParaRPr lang="nl-NL" sz="2400" b="1" dirty="0" smtClean="0"/>
          </a:p>
          <a:p>
            <a:pPr marL="347663" indent="-347663">
              <a:spcAft>
                <a:spcPts val="1200"/>
              </a:spcAft>
              <a:buFont typeface="Wingdings" pitchFamily="2" charset="2"/>
              <a:buChar char="ü"/>
            </a:pPr>
            <a:r>
              <a:rPr lang="nl-NL" sz="2400" b="1" dirty="0" smtClean="0"/>
              <a:t>&lt;% </a:t>
            </a:r>
            <a:br>
              <a:rPr lang="nl-NL" sz="2400" b="1" dirty="0" smtClean="0"/>
            </a:br>
            <a:r>
              <a:rPr lang="nl-NL" sz="2400" b="1" dirty="0" smtClean="0"/>
              <a:t> </a:t>
            </a:r>
            <a:r>
              <a:rPr lang="nl-NL" sz="2400" b="1" dirty="0" smtClean="0"/>
              <a:t>script_php</a:t>
            </a:r>
            <a:r>
              <a:rPr lang="nl-NL" sz="2400" b="1" dirty="0" smtClean="0"/>
              <a:t>;</a:t>
            </a:r>
            <a:br>
              <a:rPr lang="nl-NL" sz="2400" b="1" dirty="0" smtClean="0"/>
            </a:br>
            <a:r>
              <a:rPr lang="nl-NL" sz="2400" b="1" dirty="0" smtClean="0"/>
              <a:t> %&gt;</a:t>
            </a: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17289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Contoh</a:t>
            </a:r>
            <a:r>
              <a:rPr lang="en-US" sz="3000" b="1" dirty="0" smtClean="0"/>
              <a:t> 1:</a:t>
            </a:r>
            <a:endParaRPr lang="en-US" sz="30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26479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81000" y="990601"/>
            <a:ext cx="274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spcAft>
                <a:spcPts val="1200"/>
              </a:spcAft>
            </a:pPr>
            <a:r>
              <a:rPr lang="nl-NL" sz="2400" b="1" dirty="0" smtClean="0"/>
              <a:t>Kode sumber:</a:t>
            </a:r>
            <a:endParaRPr lang="en-US" sz="24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4572000" y="990600"/>
            <a:ext cx="274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spcAft>
                <a:spcPts val="1200"/>
              </a:spcAft>
            </a:pPr>
            <a:r>
              <a:rPr lang="nl-NL" sz="2400" b="1" dirty="0" smtClean="0"/>
              <a:t>Screenshot:</a:t>
            </a:r>
            <a:endParaRPr lang="en-US" sz="2400" b="1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600200"/>
            <a:ext cx="430530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71275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Contoh</a:t>
            </a:r>
            <a:r>
              <a:rPr lang="en-US" sz="3000" b="1" dirty="0" smtClean="0"/>
              <a:t> 2: (</a:t>
            </a:r>
            <a:r>
              <a:rPr lang="en-US" sz="3000" b="1" dirty="0" err="1" smtClean="0"/>
              <a:t>integrasi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kode</a:t>
            </a:r>
            <a:r>
              <a:rPr lang="en-US" sz="3000" b="1" dirty="0" smtClean="0"/>
              <a:t> PHP </a:t>
            </a:r>
            <a:r>
              <a:rPr lang="en-US" sz="3000" b="1" dirty="0" err="1" smtClean="0"/>
              <a:t>dalam</a:t>
            </a:r>
            <a:r>
              <a:rPr lang="en-US" sz="3000" b="1" dirty="0" smtClean="0"/>
              <a:t> HTML)</a:t>
            </a:r>
            <a:endParaRPr lang="en-US" sz="3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799" y="1371600"/>
            <a:ext cx="569741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37012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Variabel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di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dalam</a:t>
            </a:r>
            <a:r>
              <a:rPr lang="en-US" sz="3000" b="1" dirty="0" smtClean="0"/>
              <a:t> PHP</a:t>
            </a:r>
            <a:endParaRPr lang="en-US" sz="3000" b="1" dirty="0"/>
          </a:p>
        </p:txBody>
      </p:sp>
      <p:sp>
        <p:nvSpPr>
          <p:cNvPr id="4" name="Rectangle 3"/>
          <p:cNvSpPr/>
          <p:nvPr/>
        </p:nvSpPr>
        <p:spPr>
          <a:xfrm>
            <a:off x="381000" y="990600"/>
            <a:ext cx="8229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spcAft>
                <a:spcPts val="1200"/>
              </a:spcAft>
              <a:buFont typeface="Wingdings" pitchFamily="2" charset="2"/>
              <a:buChar char="ü"/>
            </a:pPr>
            <a:r>
              <a:rPr lang="nl-NL" sz="2400" b="1" dirty="0" smtClean="0"/>
              <a:t>Digunakan untuk menyimpan sebuah value, data atau informasi</a:t>
            </a:r>
          </a:p>
          <a:p>
            <a:pPr marL="347663" indent="-347663">
              <a:spcAft>
                <a:spcPts val="1200"/>
              </a:spcAft>
              <a:buFont typeface="Wingdings" pitchFamily="2" charset="2"/>
              <a:buChar char="ü"/>
            </a:pPr>
            <a:r>
              <a:rPr lang="nl-NL" sz="2400" b="1" dirty="0" smtClean="0"/>
              <a:t>Nama variabel diawali dengan tanda $ </a:t>
            </a:r>
          </a:p>
          <a:p>
            <a:pPr marL="347663" indent="-347663">
              <a:spcAft>
                <a:spcPts val="1200"/>
              </a:spcAft>
              <a:buFont typeface="Wingdings" pitchFamily="2" charset="2"/>
              <a:buChar char="ü"/>
            </a:pPr>
            <a:r>
              <a:rPr lang="nl-NL" sz="2400" b="1" dirty="0" smtClean="0"/>
              <a:t>Panjang tidak terbatas</a:t>
            </a:r>
          </a:p>
          <a:p>
            <a:pPr marL="347663" indent="-347663">
              <a:spcAft>
                <a:spcPts val="1200"/>
              </a:spcAft>
              <a:buFont typeface="Wingdings" pitchFamily="2" charset="2"/>
              <a:buChar char="ü"/>
            </a:pPr>
            <a:r>
              <a:rPr lang="nl-NL" sz="2400" b="1" dirty="0" smtClean="0"/>
              <a:t>Setelah tanda $ diawali oleh huruf atau under-scrore (_). Karakter berikutnya bisa terdiri dari huruf, angka, dan karakter tertentu yang diperbolehkan (karakter ASCII dari 127 – 255). </a:t>
            </a:r>
          </a:p>
          <a:p>
            <a:pPr marL="347663" indent="-347663">
              <a:spcAft>
                <a:spcPts val="1200"/>
              </a:spcAft>
              <a:buFont typeface="Wingdings" pitchFamily="2" charset="2"/>
              <a:buChar char="ü"/>
            </a:pPr>
            <a:r>
              <a:rPr lang="nl-NL" sz="2400" b="1" dirty="0" smtClean="0"/>
              <a:t>Bersifat case-sensitive.</a:t>
            </a:r>
          </a:p>
          <a:p>
            <a:pPr marL="347663" indent="-347663">
              <a:spcAft>
                <a:spcPts val="1200"/>
              </a:spcAft>
              <a:buFont typeface="Wingdings" pitchFamily="2" charset="2"/>
              <a:buChar char="ü"/>
            </a:pPr>
            <a:r>
              <a:rPr lang="nl-NL" sz="2400" b="1" dirty="0" smtClean="0"/>
              <a:t>Tidak perlu dideklarasikan.</a:t>
            </a:r>
          </a:p>
          <a:p>
            <a:pPr marL="347663" indent="-347663">
              <a:spcAft>
                <a:spcPts val="1200"/>
              </a:spcAft>
              <a:buFont typeface="Wingdings" pitchFamily="2" charset="2"/>
              <a:buChar char="ü"/>
            </a:pPr>
            <a:r>
              <a:rPr lang="nl-NL" sz="2400" b="1" dirty="0" smtClean="0"/>
              <a:t>Tidak boleh mengandung spasi.</a:t>
            </a:r>
            <a:endParaRPr lang="nl-NL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49455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Contoh3 : </a:t>
            </a:r>
            <a:r>
              <a:rPr lang="en-US" sz="3000" b="1" dirty="0" err="1" smtClean="0"/>
              <a:t>pemakaian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variabel</a:t>
            </a:r>
            <a:endParaRPr lang="en-US" sz="3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0"/>
            <a:ext cx="4419600" cy="144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6993" y="1142999"/>
            <a:ext cx="4677007" cy="3393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41739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Data </a:t>
            </a:r>
            <a:r>
              <a:rPr lang="en-US" sz="3000" b="1" dirty="0" smtClean="0"/>
              <a:t>Types and Variables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822960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lvl="1" indent="-347663">
              <a:spcAft>
                <a:spcPts val="1200"/>
              </a:spcAft>
            </a:pPr>
            <a:r>
              <a:rPr lang="en-US" sz="2400" b="1" dirty="0" smtClean="0"/>
              <a:t>Data </a:t>
            </a:r>
            <a:r>
              <a:rPr lang="en-US" sz="2400" b="1" dirty="0" smtClean="0"/>
              <a:t>types :Integers</a:t>
            </a:r>
            <a:r>
              <a:rPr lang="en-US" sz="2400" b="1" dirty="0" smtClean="0"/>
              <a:t>, doubles and strings</a:t>
            </a:r>
          </a:p>
          <a:p>
            <a:pPr marL="347663" indent="-347663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 err="1" smtClean="0"/>
              <a:t>isValid</a:t>
            </a:r>
            <a:r>
              <a:rPr lang="en-US" sz="2400" b="1" dirty="0" smtClean="0"/>
              <a:t> = true;  // Boolean</a:t>
            </a:r>
          </a:p>
          <a:p>
            <a:pPr marL="347663" indent="-347663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 smtClean="0"/>
              <a:t>25                    // Integer</a:t>
            </a:r>
          </a:p>
          <a:p>
            <a:pPr marL="347663" indent="-347663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 smtClean="0"/>
              <a:t>3.14                 // Double</a:t>
            </a:r>
          </a:p>
          <a:p>
            <a:pPr marL="347663" indent="-347663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 smtClean="0"/>
              <a:t>‘Four’               // String</a:t>
            </a:r>
          </a:p>
          <a:p>
            <a:pPr marL="347663" indent="-347663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 smtClean="0"/>
              <a:t>“Total value”    // Another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41739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Data </a:t>
            </a:r>
            <a:r>
              <a:rPr lang="en-US" sz="3000" b="1" dirty="0" smtClean="0"/>
              <a:t>Types and Variables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82296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lvl="1" indent="-347663">
              <a:spcAft>
                <a:spcPts val="1200"/>
              </a:spcAft>
            </a:pPr>
            <a:r>
              <a:rPr lang="en-US" sz="2400" b="1" dirty="0" smtClean="0"/>
              <a:t>Data types </a:t>
            </a:r>
            <a:r>
              <a:rPr lang="en-US" sz="2400" b="1" dirty="0" smtClean="0"/>
              <a:t>:  Strings and type conversion</a:t>
            </a:r>
          </a:p>
          <a:p>
            <a:pPr marL="347663" lvl="1" indent="-347663">
              <a:spcAft>
                <a:spcPts val="1200"/>
              </a:spcAft>
            </a:pPr>
            <a:endParaRPr lang="en-US" sz="2400" b="1" dirty="0" smtClean="0"/>
          </a:p>
          <a:p>
            <a:pPr marL="347663" indent="-347663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 smtClean="0"/>
              <a:t>$street = 123;</a:t>
            </a:r>
          </a:p>
          <a:p>
            <a:pPr marL="347663" indent="-347663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 smtClean="0"/>
              <a:t>$street = $street . “ Main Street”;</a:t>
            </a:r>
          </a:p>
          <a:p>
            <a:pPr marL="347663" indent="-347663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 smtClean="0"/>
              <a:t>$city = ‘Naperville’;</a:t>
            </a:r>
            <a:br>
              <a:rPr lang="en-US" sz="2400" b="1" dirty="0" smtClean="0"/>
            </a:br>
            <a:r>
              <a:rPr lang="en-US" sz="2400" b="1" dirty="0" smtClean="0"/>
              <a:t>$state = ‘IL’;</a:t>
            </a:r>
          </a:p>
          <a:p>
            <a:pPr marL="347663" indent="-347663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 smtClean="0"/>
              <a:t>$address = $street;</a:t>
            </a:r>
          </a:p>
          <a:p>
            <a:pPr marL="347663" indent="-347663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 smtClean="0"/>
              <a:t>$address = $address . NL . “$city, $state”;</a:t>
            </a:r>
          </a:p>
          <a:p>
            <a:pPr marL="347663" indent="-347663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 smtClean="0"/>
              <a:t>$number = $address + 1;         // $number equals 124 </a:t>
            </a: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448</Words>
  <Application>Microsoft Office PowerPoint</Application>
  <PresentationFormat>On-screen Show (4:3)</PresentationFormat>
  <Paragraphs>112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Pemrograman III Pertemuan II : PHP dasar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III Pertemuan I : Kontrak Kuliah</dc:title>
  <dc:creator>LenovoY430</dc:creator>
  <cp:lastModifiedBy>M.Priyono Tri S</cp:lastModifiedBy>
  <cp:revision>24</cp:revision>
  <dcterms:created xsi:type="dcterms:W3CDTF">2006-08-16T00:00:00Z</dcterms:created>
  <dcterms:modified xsi:type="dcterms:W3CDTF">2016-09-21T05:23:48Z</dcterms:modified>
</cp:coreProperties>
</file>