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85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9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648200"/>
            <a:ext cx="9144000" cy="2209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6">
                    <a:lumMod val="75000"/>
                  </a:schemeClr>
                </a:solidFill>
              </a:ln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905000" y="5162490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FFFF00"/>
                </a:solidFill>
              </a:rPr>
              <a:t>Oleh</a:t>
            </a:r>
            <a:r>
              <a:rPr lang="en-US" sz="2000" b="1" dirty="0" smtClean="0">
                <a:solidFill>
                  <a:srgbClr val="FFFF00"/>
                </a:solidFill>
              </a:rPr>
              <a:t>: M. </a:t>
            </a:r>
            <a:r>
              <a:rPr lang="en-US" sz="2000" b="1" dirty="0" err="1" smtClean="0">
                <a:solidFill>
                  <a:srgbClr val="FFFF00"/>
                </a:solidFill>
              </a:rPr>
              <a:t>Priyono</a:t>
            </a:r>
            <a:r>
              <a:rPr lang="en-US" sz="2000" b="1" dirty="0" smtClean="0">
                <a:solidFill>
                  <a:srgbClr val="FFFF00"/>
                </a:solidFill>
              </a:rPr>
              <a:t> Tri </a:t>
            </a:r>
            <a:r>
              <a:rPr lang="en-US" sz="2000" b="1" dirty="0" err="1" smtClean="0">
                <a:solidFill>
                  <a:srgbClr val="FFFF00"/>
                </a:solidFill>
              </a:rPr>
              <a:t>Sulistyanto</a:t>
            </a:r>
            <a:r>
              <a:rPr lang="en-US" sz="2000" b="1" dirty="0" smtClean="0">
                <a:solidFill>
                  <a:srgbClr val="FFFF00"/>
                </a:solidFill>
              </a:rPr>
              <a:t>, S.T., </a:t>
            </a:r>
            <a:r>
              <a:rPr lang="en-US" sz="2000" b="1" dirty="0" err="1" smtClean="0">
                <a:solidFill>
                  <a:srgbClr val="FFFF00"/>
                </a:solidFill>
              </a:rPr>
              <a:t>M.Eng</a:t>
            </a:r>
            <a:endParaRPr lang="en-US" sz="20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Pemrograman</a:t>
            </a:r>
            <a:r>
              <a:rPr lang="en-US" baseline="0" dirty="0" smtClean="0"/>
              <a:t> III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FF00"/>
                </a:solidFill>
              </a:rPr>
              <a:t>Pemrograman</a:t>
            </a:r>
            <a:r>
              <a:rPr lang="en-US" b="1" dirty="0" smtClean="0">
                <a:solidFill>
                  <a:srgbClr val="FFFF00"/>
                </a:solidFill>
              </a:rPr>
              <a:t> III</a:t>
            </a:r>
            <a:br>
              <a:rPr lang="en-US" b="1" dirty="0" smtClean="0">
                <a:solidFill>
                  <a:srgbClr val="FFFF00"/>
                </a:solidFill>
              </a:rPr>
            </a:br>
            <a:r>
              <a:rPr lang="en-US" b="1" dirty="0" err="1" smtClean="0">
                <a:solidFill>
                  <a:srgbClr val="FFFF00"/>
                </a:solidFill>
              </a:rPr>
              <a:t>Pertemuan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smtClean="0">
                <a:solidFill>
                  <a:srgbClr val="FFFF00"/>
                </a:solidFill>
              </a:rPr>
              <a:t>III </a:t>
            </a:r>
            <a:r>
              <a:rPr lang="en-US" b="1" dirty="0" smtClean="0">
                <a:solidFill>
                  <a:srgbClr val="FFFF00"/>
                </a:solidFill>
              </a:rPr>
              <a:t>: HTML, Class &amp; Function </a:t>
            </a:r>
            <a:r>
              <a:rPr lang="en-US" b="1" dirty="0" err="1" smtClean="0">
                <a:solidFill>
                  <a:srgbClr val="FFFF00"/>
                </a:solidFill>
              </a:rPr>
              <a:t>dalam</a:t>
            </a:r>
            <a:r>
              <a:rPr lang="en-US" b="1" dirty="0" smtClean="0">
                <a:solidFill>
                  <a:srgbClr val="FFFF00"/>
                </a:solidFill>
              </a:rPr>
              <a:t> PHP </a:t>
            </a:r>
            <a:endParaRPr lang="id-ID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55602"/>
            <a:ext cx="386836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HTML </a:t>
            </a:r>
            <a:r>
              <a:rPr lang="en-US" sz="3000" b="1" dirty="0" err="1" smtClean="0"/>
              <a:t>dasar</a:t>
            </a:r>
            <a:r>
              <a:rPr lang="en-US" sz="3000" b="1" dirty="0" smtClean="0"/>
              <a:t>: link HTML</a:t>
            </a:r>
            <a:endParaRPr lang="en-US" sz="3000" b="1" dirty="0"/>
          </a:p>
        </p:txBody>
      </p:sp>
      <p:sp>
        <p:nvSpPr>
          <p:cNvPr id="5" name="Rectangle 4"/>
          <p:cNvSpPr/>
          <p:nvPr/>
        </p:nvSpPr>
        <p:spPr>
          <a:xfrm>
            <a:off x="381000" y="990600"/>
            <a:ext cx="83058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smtClean="0"/>
              <a:t>Link HTML </a:t>
            </a:r>
            <a:r>
              <a:rPr lang="en-US" sz="2400" dirty="0" err="1" smtClean="0"/>
              <a:t>didefinisikan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tag &lt;a&gt;</a:t>
            </a:r>
          </a:p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err="1" smtClean="0"/>
              <a:t>Contoh</a:t>
            </a:r>
            <a:r>
              <a:rPr lang="en-US" sz="2400" dirty="0" smtClean="0"/>
              <a:t>:</a:t>
            </a:r>
          </a:p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endParaRPr lang="en-US" sz="24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7463" t="-19101" r="2985" b="4501"/>
          <a:stretch>
            <a:fillRect/>
          </a:stretch>
        </p:blipFill>
        <p:spPr bwMode="auto">
          <a:xfrm>
            <a:off x="0" y="2209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55602"/>
            <a:ext cx="44981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HTML </a:t>
            </a:r>
            <a:r>
              <a:rPr lang="en-US" sz="3000" b="1" dirty="0" err="1" smtClean="0"/>
              <a:t>dasar</a:t>
            </a:r>
            <a:r>
              <a:rPr lang="en-US" sz="3000" b="1" dirty="0" smtClean="0"/>
              <a:t>: </a:t>
            </a:r>
            <a:r>
              <a:rPr lang="en-US" sz="3000" b="1" dirty="0" err="1" smtClean="0"/>
              <a:t>gambar</a:t>
            </a:r>
            <a:r>
              <a:rPr lang="en-US" sz="3000" b="1" dirty="0" smtClean="0"/>
              <a:t> HTML</a:t>
            </a:r>
            <a:endParaRPr lang="en-US" sz="3000" b="1" dirty="0"/>
          </a:p>
        </p:txBody>
      </p:sp>
      <p:sp>
        <p:nvSpPr>
          <p:cNvPr id="5" name="Rectangle 4"/>
          <p:cNvSpPr/>
          <p:nvPr/>
        </p:nvSpPr>
        <p:spPr>
          <a:xfrm>
            <a:off x="381000" y="990600"/>
            <a:ext cx="83058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err="1" smtClean="0"/>
              <a:t>Gambar</a:t>
            </a:r>
            <a:r>
              <a:rPr lang="en-US" sz="2400" dirty="0" smtClean="0"/>
              <a:t> HTML </a:t>
            </a:r>
            <a:r>
              <a:rPr lang="en-US" sz="2400" dirty="0" err="1" smtClean="0"/>
              <a:t>didefinisikan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tag &lt;</a:t>
            </a:r>
            <a:r>
              <a:rPr lang="en-US" sz="2400" dirty="0" err="1" smtClean="0"/>
              <a:t>img</a:t>
            </a:r>
            <a:r>
              <a:rPr lang="en-US" sz="2400" dirty="0" smtClean="0"/>
              <a:t>&gt;</a:t>
            </a:r>
          </a:p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smtClean="0"/>
              <a:t>File </a:t>
            </a:r>
            <a:r>
              <a:rPr lang="en-US" sz="2400" dirty="0" err="1" smtClean="0"/>
              <a:t>sumber</a:t>
            </a:r>
            <a:r>
              <a:rPr lang="en-US" sz="2400" dirty="0" smtClean="0"/>
              <a:t> (</a:t>
            </a:r>
            <a:r>
              <a:rPr lang="en-US" sz="2400" dirty="0" err="1" smtClean="0"/>
              <a:t>src</a:t>
            </a:r>
            <a:r>
              <a:rPr lang="en-US" sz="2400" dirty="0" smtClean="0"/>
              <a:t>) , </a:t>
            </a:r>
            <a:r>
              <a:rPr lang="en-US" sz="2400" dirty="0" err="1" smtClean="0"/>
              <a:t>teks</a:t>
            </a:r>
            <a:r>
              <a:rPr lang="en-US" sz="2400" dirty="0" smtClean="0"/>
              <a:t> </a:t>
            </a:r>
            <a:r>
              <a:rPr lang="en-US" sz="2400" dirty="0" err="1" smtClean="0"/>
              <a:t>alternatif</a:t>
            </a:r>
            <a:r>
              <a:rPr lang="en-US" sz="2400" dirty="0" smtClean="0"/>
              <a:t> (alt), </a:t>
            </a:r>
            <a:r>
              <a:rPr lang="en-US" sz="2400" dirty="0" err="1" smtClean="0"/>
              <a:t>lebar</a:t>
            </a:r>
            <a:r>
              <a:rPr lang="en-US" sz="2400" dirty="0" smtClean="0"/>
              <a:t> (width)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tinggi</a:t>
            </a:r>
            <a:r>
              <a:rPr lang="en-US" sz="2400" dirty="0" smtClean="0"/>
              <a:t> (height) </a:t>
            </a:r>
            <a:r>
              <a:rPr lang="en-US" sz="2400" dirty="0" err="1" smtClean="0"/>
              <a:t>disediakan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atribut</a:t>
            </a:r>
            <a:endParaRPr lang="en-US" sz="2400" dirty="0" smtClean="0"/>
          </a:p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err="1" smtClean="0"/>
              <a:t>Contoh</a:t>
            </a:r>
            <a:r>
              <a:rPr lang="en-US" sz="2400" dirty="0" smtClean="0"/>
              <a:t>:</a:t>
            </a:r>
          </a:p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endParaRPr lang="en-US" sz="24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749" y="3429000"/>
            <a:ext cx="429725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7750" y="3429000"/>
            <a:ext cx="3964162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55602"/>
            <a:ext cx="42569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Atribut</a:t>
            </a:r>
            <a:r>
              <a:rPr lang="en-US" sz="3000" b="1" dirty="0" smtClean="0"/>
              <a:t> HTML </a:t>
            </a:r>
            <a:r>
              <a:rPr lang="en-US" sz="3000" b="1" dirty="0" err="1" smtClean="0"/>
              <a:t>dasar</a:t>
            </a:r>
            <a:r>
              <a:rPr lang="en-US" sz="3000" b="1" dirty="0" smtClean="0"/>
              <a:t>: intro</a:t>
            </a:r>
            <a:endParaRPr lang="en-US" sz="3000" b="1" dirty="0"/>
          </a:p>
        </p:txBody>
      </p:sp>
      <p:sp>
        <p:nvSpPr>
          <p:cNvPr id="5" name="Rectangle 4"/>
          <p:cNvSpPr/>
          <p:nvPr/>
        </p:nvSpPr>
        <p:spPr>
          <a:xfrm>
            <a:off x="381000" y="990600"/>
            <a:ext cx="8305800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err="1" smtClean="0"/>
              <a:t>Semua</a:t>
            </a:r>
            <a:r>
              <a:rPr lang="en-US" sz="2400" dirty="0" smtClean="0"/>
              <a:t> </a:t>
            </a:r>
            <a:r>
              <a:rPr lang="en-US" sz="2400" dirty="0" err="1" smtClean="0"/>
              <a:t>elemen</a:t>
            </a:r>
            <a:r>
              <a:rPr lang="en-US" sz="2400" dirty="0" smtClean="0"/>
              <a:t> HTML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atribut</a:t>
            </a:r>
            <a:endParaRPr lang="en-US" sz="2400" dirty="0" smtClean="0"/>
          </a:p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err="1" smtClean="0"/>
              <a:t>Atribut</a:t>
            </a:r>
            <a:r>
              <a:rPr lang="en-US" sz="2400" dirty="0" smtClean="0"/>
              <a:t> </a:t>
            </a:r>
            <a:r>
              <a:rPr lang="en-US" sz="2400" dirty="0" err="1" smtClean="0"/>
              <a:t>menyediakan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informasi</a:t>
            </a:r>
            <a:r>
              <a:rPr lang="en-US" sz="2400" dirty="0" smtClean="0"/>
              <a:t> </a:t>
            </a:r>
            <a:r>
              <a:rPr lang="en-US" sz="2400" dirty="0" err="1" smtClean="0"/>
              <a:t>tambahan</a:t>
            </a:r>
            <a:r>
              <a:rPr lang="en-US" sz="2400" dirty="0" smtClean="0"/>
              <a:t> </a:t>
            </a:r>
            <a:r>
              <a:rPr lang="en-US" sz="2400" dirty="0" err="1" smtClean="0"/>
              <a:t>tentang</a:t>
            </a:r>
            <a:r>
              <a:rPr lang="en-US" sz="2400" dirty="0" smtClean="0"/>
              <a:t> </a:t>
            </a:r>
            <a:r>
              <a:rPr lang="en-US" sz="2400" dirty="0" err="1" smtClean="0"/>
              <a:t>elemen</a:t>
            </a:r>
            <a:endParaRPr lang="en-US" sz="2400" dirty="0" smtClean="0"/>
          </a:p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err="1" smtClean="0"/>
              <a:t>Atribut</a:t>
            </a:r>
            <a:r>
              <a:rPr lang="en-US" sz="2400" dirty="0" smtClean="0"/>
              <a:t> </a:t>
            </a:r>
            <a:r>
              <a:rPr lang="en-US" sz="2400" dirty="0" err="1" smtClean="0"/>
              <a:t>selalu</a:t>
            </a:r>
            <a:r>
              <a:rPr lang="en-US" sz="2400" dirty="0" smtClean="0"/>
              <a:t> </a:t>
            </a:r>
            <a:r>
              <a:rPr lang="en-US" sz="2400" dirty="0" err="1" smtClean="0"/>
              <a:t>ditentukan</a:t>
            </a:r>
            <a:r>
              <a:rPr lang="en-US" sz="2400" dirty="0" smtClean="0"/>
              <a:t> </a:t>
            </a:r>
            <a:r>
              <a:rPr lang="en-US" sz="2400" dirty="0" err="1" smtClean="0"/>
              <a:t>didalam</a:t>
            </a:r>
            <a:r>
              <a:rPr lang="en-US" sz="2400" dirty="0" smtClean="0"/>
              <a:t> tag </a:t>
            </a:r>
            <a:r>
              <a:rPr lang="en-US" sz="2400" dirty="0" err="1" smtClean="0"/>
              <a:t>awal</a:t>
            </a:r>
            <a:endParaRPr lang="en-US" sz="2400" dirty="0" smtClean="0"/>
          </a:p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err="1" smtClean="0"/>
              <a:t>Atribut</a:t>
            </a:r>
            <a:r>
              <a:rPr lang="en-US" sz="2400" dirty="0" smtClean="0"/>
              <a:t> </a:t>
            </a:r>
            <a:r>
              <a:rPr lang="en-US" sz="2400" dirty="0" err="1" smtClean="0"/>
              <a:t>biasanya</a:t>
            </a:r>
            <a:r>
              <a:rPr lang="en-US" sz="2400" dirty="0" smtClean="0"/>
              <a:t> </a:t>
            </a:r>
            <a:r>
              <a:rPr lang="en-US" sz="2400" dirty="0" err="1" smtClean="0"/>
              <a:t>dituliskan</a:t>
            </a:r>
            <a:r>
              <a:rPr lang="en-US" sz="2400" dirty="0" smtClean="0"/>
              <a:t> </a:t>
            </a:r>
            <a:r>
              <a:rPr lang="en-US" sz="2400" dirty="0" err="1" smtClean="0"/>
              <a:t>berpasangan</a:t>
            </a:r>
            <a:r>
              <a:rPr lang="en-US" sz="2400" dirty="0" smtClean="0"/>
              <a:t> </a:t>
            </a:r>
            <a:r>
              <a:rPr lang="en-US" sz="2400" dirty="0" err="1" smtClean="0"/>
              <a:t>nama</a:t>
            </a:r>
            <a:r>
              <a:rPr lang="en-US" sz="2400" dirty="0" smtClean="0"/>
              <a:t>/</a:t>
            </a:r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en-US" sz="2400" dirty="0" err="1" smtClean="0"/>
              <a:t>semisal</a:t>
            </a:r>
            <a:r>
              <a:rPr lang="en-US" sz="2400" dirty="0" smtClean="0"/>
              <a:t> name=“value” </a:t>
            </a:r>
          </a:p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55602"/>
            <a:ext cx="53437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Atribut</a:t>
            </a:r>
            <a:r>
              <a:rPr lang="en-US" sz="3000" b="1" dirty="0" smtClean="0"/>
              <a:t> HTML </a:t>
            </a:r>
            <a:r>
              <a:rPr lang="en-US" sz="3000" b="1" dirty="0" err="1" smtClean="0"/>
              <a:t>dasar</a:t>
            </a:r>
            <a:r>
              <a:rPr lang="en-US" sz="3000" b="1" dirty="0" smtClean="0"/>
              <a:t>: </a:t>
            </a:r>
            <a:r>
              <a:rPr lang="en-US" sz="3000" b="1" dirty="0" err="1" smtClean="0"/>
              <a:t>atribut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lang</a:t>
            </a:r>
            <a:endParaRPr lang="en-US" sz="3000" b="1" dirty="0"/>
          </a:p>
        </p:txBody>
      </p:sp>
      <p:sp>
        <p:nvSpPr>
          <p:cNvPr id="5" name="Rectangle 4"/>
          <p:cNvSpPr/>
          <p:nvPr/>
        </p:nvSpPr>
        <p:spPr>
          <a:xfrm>
            <a:off x="381000" y="990600"/>
            <a:ext cx="83058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err="1" smtClean="0"/>
              <a:t>Bahasa</a:t>
            </a:r>
            <a:r>
              <a:rPr lang="en-US" sz="2400" dirty="0" smtClean="0"/>
              <a:t> </a:t>
            </a:r>
            <a:r>
              <a:rPr lang="en-US" sz="2400" dirty="0" err="1" smtClean="0"/>
              <a:t>didalam</a:t>
            </a:r>
            <a:r>
              <a:rPr lang="en-US" sz="2400" dirty="0" smtClean="0"/>
              <a:t> </a:t>
            </a:r>
            <a:r>
              <a:rPr lang="en-US" sz="2400" dirty="0" err="1" smtClean="0"/>
              <a:t>dokumen</a:t>
            </a:r>
            <a:r>
              <a:rPr lang="en-US" sz="2400" dirty="0" smtClean="0"/>
              <a:t> </a:t>
            </a:r>
            <a:r>
              <a:rPr lang="en-US" sz="2400" dirty="0" err="1" smtClean="0"/>
              <a:t>dideklarasikan</a:t>
            </a:r>
            <a:r>
              <a:rPr lang="en-US" sz="2400" dirty="0" smtClean="0"/>
              <a:t> </a:t>
            </a:r>
            <a:r>
              <a:rPr lang="en-US" sz="2400" dirty="0" err="1" smtClean="0"/>
              <a:t>didalam</a:t>
            </a:r>
            <a:r>
              <a:rPr lang="en-US" sz="2400" dirty="0" smtClean="0"/>
              <a:t> tag &lt;html&gt;</a:t>
            </a:r>
          </a:p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err="1" smtClean="0"/>
              <a:t>Bahasa</a:t>
            </a:r>
            <a:r>
              <a:rPr lang="en-US" sz="2400" dirty="0" smtClean="0"/>
              <a:t> </a:t>
            </a:r>
            <a:r>
              <a:rPr lang="en-US" sz="2400" dirty="0" err="1" smtClean="0"/>
              <a:t>dideklarasikan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atribut</a:t>
            </a:r>
            <a:r>
              <a:rPr lang="en-US" sz="2400" dirty="0" smtClean="0"/>
              <a:t> </a:t>
            </a:r>
            <a:r>
              <a:rPr lang="en-US" sz="2400" dirty="0" err="1" smtClean="0"/>
              <a:t>lang</a:t>
            </a:r>
            <a:endParaRPr lang="en-US" sz="2400" dirty="0" smtClean="0"/>
          </a:p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err="1" smtClean="0"/>
              <a:t>Pendeklarasian</a:t>
            </a:r>
            <a:r>
              <a:rPr lang="en-US" sz="2400" dirty="0" smtClean="0"/>
              <a:t> </a:t>
            </a:r>
            <a:r>
              <a:rPr lang="en-US" sz="2400" dirty="0" err="1" smtClean="0"/>
              <a:t>bahasa</a:t>
            </a:r>
            <a:r>
              <a:rPr lang="en-US" sz="2400" dirty="0" smtClean="0"/>
              <a:t> </a:t>
            </a:r>
            <a:r>
              <a:rPr lang="en-US" sz="2400" dirty="0" err="1" smtClean="0"/>
              <a:t>sangat</a:t>
            </a:r>
            <a:r>
              <a:rPr lang="en-US" sz="2400" dirty="0" smtClean="0"/>
              <a:t> </a:t>
            </a:r>
            <a:r>
              <a:rPr lang="en-US" sz="2400" dirty="0" err="1" smtClean="0"/>
              <a:t>penting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aksesibilitas</a:t>
            </a:r>
            <a:r>
              <a:rPr lang="en-US" sz="2400" dirty="0" smtClean="0"/>
              <a:t> </a:t>
            </a:r>
            <a:r>
              <a:rPr lang="en-US" sz="2400" dirty="0" err="1" smtClean="0"/>
              <a:t>aplikasi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mesin</a:t>
            </a:r>
            <a:r>
              <a:rPr lang="en-US" sz="2400" dirty="0" smtClean="0"/>
              <a:t> </a:t>
            </a:r>
            <a:r>
              <a:rPr lang="en-US" sz="2400" dirty="0" err="1" smtClean="0"/>
              <a:t>pencari</a:t>
            </a:r>
            <a:r>
              <a:rPr lang="en-US" sz="2400" dirty="0" smtClean="0"/>
              <a:t> (search engine)</a:t>
            </a:r>
          </a:p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err="1" smtClean="0"/>
              <a:t>Contoh</a:t>
            </a:r>
            <a:r>
              <a:rPr lang="en-US" sz="2400" dirty="0" smtClean="0"/>
              <a:t>:</a:t>
            </a:r>
          </a:p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endParaRPr lang="en-US" sz="2400" dirty="0" smtClean="0"/>
          </a:p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endParaRPr lang="en-US" sz="2400" dirty="0" smtClean="0"/>
          </a:p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endParaRPr lang="en-US" sz="2400" dirty="0" smtClean="0"/>
          </a:p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endParaRPr lang="en-US" sz="2400" dirty="0" smtClean="0"/>
          </a:p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err="1" smtClean="0"/>
              <a:t>Dua</a:t>
            </a:r>
            <a:r>
              <a:rPr lang="en-US" sz="2400" dirty="0" smtClean="0"/>
              <a:t> </a:t>
            </a:r>
            <a:r>
              <a:rPr lang="en-US" sz="2400" dirty="0" err="1" smtClean="0"/>
              <a:t>huruf</a:t>
            </a:r>
            <a:r>
              <a:rPr lang="en-US" sz="2400" dirty="0" smtClean="0"/>
              <a:t> </a:t>
            </a:r>
            <a:r>
              <a:rPr lang="en-US" sz="2400" dirty="0" err="1" smtClean="0"/>
              <a:t>pertama</a:t>
            </a:r>
            <a:r>
              <a:rPr lang="en-US" sz="2400" dirty="0" smtClean="0"/>
              <a:t> </a:t>
            </a:r>
            <a:r>
              <a:rPr lang="en-US" sz="2400" dirty="0" err="1" smtClean="0"/>
              <a:t>menentukan</a:t>
            </a:r>
            <a:r>
              <a:rPr lang="en-US" sz="2400" dirty="0" smtClean="0"/>
              <a:t> </a:t>
            </a:r>
            <a:r>
              <a:rPr lang="en-US" sz="2400" dirty="0" err="1" smtClean="0"/>
              <a:t>bahasa</a:t>
            </a:r>
            <a:r>
              <a:rPr lang="en-US" sz="2400" dirty="0" smtClean="0"/>
              <a:t> (en) </a:t>
            </a:r>
            <a:r>
              <a:rPr lang="en-US" sz="2400" dirty="0" err="1" smtClean="0"/>
              <a:t>sedangkan</a:t>
            </a:r>
            <a:r>
              <a:rPr lang="en-US" sz="2400" dirty="0" smtClean="0"/>
              <a:t> </a:t>
            </a: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terdapat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dialek</a:t>
            </a:r>
            <a:r>
              <a:rPr lang="en-US" sz="2400" dirty="0" smtClean="0"/>
              <a:t> </a:t>
            </a:r>
            <a:r>
              <a:rPr lang="en-US" sz="2400" dirty="0" err="1" smtClean="0"/>
              <a:t>ditentukan</a:t>
            </a:r>
            <a:r>
              <a:rPr lang="en-US" sz="2400" dirty="0" smtClean="0"/>
              <a:t> </a:t>
            </a:r>
            <a:r>
              <a:rPr lang="en-US" sz="2400" dirty="0" err="1" smtClean="0"/>
              <a:t>dua</a:t>
            </a:r>
            <a:r>
              <a:rPr lang="en-US" sz="2400" dirty="0" smtClean="0"/>
              <a:t> </a:t>
            </a:r>
            <a:r>
              <a:rPr lang="en-US" sz="2400" dirty="0" err="1" smtClean="0"/>
              <a:t>huruf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lebih</a:t>
            </a:r>
            <a:r>
              <a:rPr lang="en-US" sz="2400" dirty="0" smtClean="0"/>
              <a:t> (US)</a:t>
            </a:r>
          </a:p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endParaRPr lang="en-US" sz="24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657600"/>
            <a:ext cx="2314575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55602"/>
            <a:ext cx="53196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Atribut</a:t>
            </a:r>
            <a:r>
              <a:rPr lang="en-US" sz="3000" b="1" dirty="0" smtClean="0"/>
              <a:t> HTML </a:t>
            </a:r>
            <a:r>
              <a:rPr lang="en-US" sz="3000" b="1" dirty="0" err="1" smtClean="0"/>
              <a:t>dasar</a:t>
            </a:r>
            <a:r>
              <a:rPr lang="en-US" sz="3000" b="1" dirty="0" smtClean="0"/>
              <a:t>: </a:t>
            </a:r>
            <a:r>
              <a:rPr lang="en-US" sz="3000" b="1" dirty="0" err="1" smtClean="0"/>
              <a:t>atribut</a:t>
            </a:r>
            <a:r>
              <a:rPr lang="en-US" sz="3000" b="1" dirty="0" smtClean="0"/>
              <a:t> title</a:t>
            </a:r>
            <a:endParaRPr lang="en-US" sz="3000" b="1" dirty="0"/>
          </a:p>
        </p:txBody>
      </p:sp>
      <p:sp>
        <p:nvSpPr>
          <p:cNvPr id="5" name="Rectangle 4"/>
          <p:cNvSpPr/>
          <p:nvPr/>
        </p:nvSpPr>
        <p:spPr>
          <a:xfrm>
            <a:off x="381000" y="990600"/>
            <a:ext cx="8305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err="1" smtClean="0"/>
              <a:t>Atribut</a:t>
            </a:r>
            <a:r>
              <a:rPr lang="en-US" sz="2400" dirty="0" smtClean="0"/>
              <a:t> title </a:t>
            </a:r>
            <a:r>
              <a:rPr lang="en-US" sz="2400" dirty="0" err="1" smtClean="0"/>
              <a:t>ditambahkan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elemen</a:t>
            </a:r>
            <a:r>
              <a:rPr lang="en-US" sz="2400" dirty="0" smtClean="0"/>
              <a:t> &lt;p&gt;</a:t>
            </a:r>
          </a:p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atribut</a:t>
            </a:r>
            <a:r>
              <a:rPr lang="en-US" sz="2400" dirty="0" smtClean="0"/>
              <a:t> title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ditampilkan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tooltip </a:t>
            </a:r>
            <a:r>
              <a:rPr lang="en-US" sz="2400" dirty="0" err="1" smtClean="0"/>
              <a:t>saat</a:t>
            </a:r>
            <a:r>
              <a:rPr lang="en-US" sz="2400" dirty="0" smtClean="0"/>
              <a:t> </a:t>
            </a:r>
            <a:r>
              <a:rPr lang="en-US" sz="2400" dirty="0" err="1" smtClean="0"/>
              <a:t>kursor</a:t>
            </a:r>
            <a:r>
              <a:rPr lang="en-US" sz="2400" dirty="0" smtClean="0"/>
              <a:t> mouse </a:t>
            </a:r>
            <a:r>
              <a:rPr lang="en-US" sz="2400" dirty="0" err="1" smtClean="0"/>
              <a:t>berada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atas</a:t>
            </a:r>
            <a:r>
              <a:rPr lang="en-US" sz="2400" dirty="0" smtClean="0"/>
              <a:t> </a:t>
            </a:r>
            <a:r>
              <a:rPr lang="en-US" sz="2400" dirty="0" err="1" smtClean="0"/>
              <a:t>paragraf</a:t>
            </a:r>
            <a:endParaRPr lang="en-US" sz="2400" dirty="0" smtClean="0"/>
          </a:p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err="1" smtClean="0"/>
              <a:t>Contoh</a:t>
            </a:r>
            <a:r>
              <a:rPr lang="en-US" sz="2400" dirty="0" smtClean="0"/>
              <a:t>:</a:t>
            </a:r>
          </a:p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endParaRPr lang="en-US" sz="2400" dirty="0" smtClean="0"/>
          </a:p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endParaRPr lang="en-US" sz="2400" dirty="0" smtClean="0"/>
          </a:p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endParaRPr lang="en-US" sz="2400" dirty="0" smtClean="0"/>
          </a:p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endParaRPr lang="en-US" sz="24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057524"/>
            <a:ext cx="3320928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55602"/>
            <a:ext cx="50872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Atribut</a:t>
            </a:r>
            <a:r>
              <a:rPr lang="en-US" sz="3000" b="1" dirty="0" smtClean="0"/>
              <a:t> HTML </a:t>
            </a:r>
            <a:r>
              <a:rPr lang="en-US" sz="3000" b="1" dirty="0" err="1" smtClean="0"/>
              <a:t>dasar</a:t>
            </a:r>
            <a:r>
              <a:rPr lang="en-US" sz="3000" b="1" dirty="0" smtClean="0"/>
              <a:t>: </a:t>
            </a:r>
            <a:r>
              <a:rPr lang="en-US" sz="3000" b="1" dirty="0" err="1" smtClean="0"/>
              <a:t>atribut</a:t>
            </a:r>
            <a:r>
              <a:rPr lang="en-US" sz="3000" b="1" dirty="0" smtClean="0"/>
              <a:t> alt</a:t>
            </a:r>
            <a:endParaRPr lang="en-US" sz="3000" b="1" dirty="0"/>
          </a:p>
        </p:txBody>
      </p:sp>
      <p:sp>
        <p:nvSpPr>
          <p:cNvPr id="5" name="Rectangle 4"/>
          <p:cNvSpPr/>
          <p:nvPr/>
        </p:nvSpPr>
        <p:spPr>
          <a:xfrm>
            <a:off x="381000" y="990600"/>
            <a:ext cx="830580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err="1" smtClean="0"/>
              <a:t>Atribut</a:t>
            </a:r>
            <a:r>
              <a:rPr lang="en-US" sz="2400" dirty="0" smtClean="0"/>
              <a:t> alt </a:t>
            </a:r>
            <a:r>
              <a:rPr lang="en-US" sz="2400" dirty="0" err="1" smtClean="0"/>
              <a:t>menentukan</a:t>
            </a:r>
            <a:r>
              <a:rPr lang="en-US" sz="2400" dirty="0" smtClean="0"/>
              <a:t> </a:t>
            </a:r>
            <a:r>
              <a:rPr lang="en-US" sz="2400" dirty="0" err="1" smtClean="0"/>
              <a:t>teks</a:t>
            </a:r>
            <a:r>
              <a:rPr lang="en-US" sz="2400" dirty="0" smtClean="0"/>
              <a:t> </a:t>
            </a:r>
            <a:r>
              <a:rPr lang="en-US" sz="2400" dirty="0" err="1" smtClean="0"/>
              <a:t>alternatif</a:t>
            </a:r>
            <a:r>
              <a:rPr lang="en-US" sz="2400" dirty="0" smtClean="0"/>
              <a:t> </a:t>
            </a:r>
            <a:r>
              <a:rPr lang="en-US" sz="2400" dirty="0" err="1" smtClean="0"/>
              <a:t>ketika</a:t>
            </a:r>
            <a:r>
              <a:rPr lang="en-US" sz="2400" dirty="0" smtClean="0"/>
              <a:t> </a:t>
            </a:r>
            <a:r>
              <a:rPr lang="en-US" sz="2400" dirty="0" err="1" smtClean="0"/>
              <a:t>gambar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ditampilkan</a:t>
            </a:r>
            <a:endParaRPr lang="en-US" sz="2400" dirty="0" smtClean="0"/>
          </a:p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atribut</a:t>
            </a:r>
            <a:r>
              <a:rPr lang="en-US" sz="2400" dirty="0" smtClean="0"/>
              <a:t> title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dibaca</a:t>
            </a:r>
            <a:r>
              <a:rPr lang="en-US" sz="2400" dirty="0" smtClean="0"/>
              <a:t>  </a:t>
            </a:r>
            <a:r>
              <a:rPr lang="en-US" sz="2400" dirty="0" err="1" smtClean="0"/>
              <a:t>oleh</a:t>
            </a:r>
            <a:r>
              <a:rPr lang="en-US" sz="2400" dirty="0" smtClean="0"/>
              <a:t> screen reader.</a:t>
            </a:r>
          </a:p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err="1" smtClean="0"/>
              <a:t>Seseorang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mendengar</a:t>
            </a:r>
            <a:r>
              <a:rPr lang="en-US" sz="2400" dirty="0" smtClean="0"/>
              <a:t> </a:t>
            </a:r>
            <a:r>
              <a:rPr lang="en-US" sz="2400" dirty="0" err="1" smtClean="0"/>
              <a:t>halaman</a:t>
            </a:r>
            <a:r>
              <a:rPr lang="en-US" sz="2400" dirty="0" smtClean="0"/>
              <a:t> page, </a:t>
            </a:r>
            <a:r>
              <a:rPr lang="en-US" sz="2400" dirty="0" err="1" smtClean="0"/>
              <a:t>contohnya</a:t>
            </a:r>
            <a:r>
              <a:rPr lang="en-US" sz="2400" dirty="0" smtClean="0"/>
              <a:t> </a:t>
            </a:r>
            <a:r>
              <a:rPr lang="en-US" sz="2400" dirty="0" err="1" smtClean="0"/>
              <a:t>penyandang</a:t>
            </a:r>
            <a:r>
              <a:rPr lang="en-US" sz="2400" dirty="0" smtClean="0"/>
              <a:t> tuna </a:t>
            </a:r>
            <a:r>
              <a:rPr lang="en-US" sz="2400" dirty="0" err="1" smtClean="0"/>
              <a:t>netra</a:t>
            </a:r>
            <a:r>
              <a:rPr lang="en-US" sz="2400" dirty="0" smtClean="0"/>
              <a:t> yang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mendengar</a:t>
            </a:r>
            <a:r>
              <a:rPr lang="en-US" sz="2400" dirty="0" smtClean="0"/>
              <a:t> </a:t>
            </a:r>
            <a:r>
              <a:rPr lang="en-US" sz="2400" dirty="0" err="1" smtClean="0"/>
              <a:t>halaman</a:t>
            </a:r>
            <a:r>
              <a:rPr lang="en-US" sz="2400" dirty="0" smtClean="0"/>
              <a:t>.</a:t>
            </a:r>
          </a:p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endParaRPr lang="en-US" sz="2400" dirty="0" smtClean="0"/>
          </a:p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endParaRPr lang="en-US" sz="2400" dirty="0" smtClean="0"/>
          </a:p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endParaRPr lang="en-US" sz="2400" dirty="0" smtClean="0"/>
          </a:p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endParaRPr lang="en-US" sz="2400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429000"/>
            <a:ext cx="429725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55602"/>
            <a:ext cx="1720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CSS :Intro</a:t>
            </a:r>
            <a:endParaRPr lang="en-US" sz="3000" b="1" dirty="0"/>
          </a:p>
        </p:txBody>
      </p:sp>
      <p:sp>
        <p:nvSpPr>
          <p:cNvPr id="5" name="Rectangle 4"/>
          <p:cNvSpPr/>
          <p:nvPr/>
        </p:nvSpPr>
        <p:spPr>
          <a:xfrm>
            <a:off x="381000" y="990600"/>
            <a:ext cx="8305800" cy="643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smtClean="0"/>
              <a:t>CSS </a:t>
            </a:r>
            <a:r>
              <a:rPr lang="en-US" sz="2400" dirty="0" err="1" smtClean="0"/>
              <a:t>singkatan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Cascading Style Sheet</a:t>
            </a:r>
          </a:p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smtClean="0"/>
              <a:t>CSS </a:t>
            </a:r>
            <a:r>
              <a:rPr lang="en-US" sz="2400" dirty="0" err="1" smtClean="0"/>
              <a:t>mendeskripsikan</a:t>
            </a:r>
            <a:r>
              <a:rPr lang="en-US" sz="2400" dirty="0" smtClean="0"/>
              <a:t> </a:t>
            </a:r>
            <a:r>
              <a:rPr lang="en-US" sz="2400" dirty="0" err="1" smtClean="0"/>
              <a:t>elemen</a:t>
            </a:r>
            <a:r>
              <a:rPr lang="en-US" sz="2400" dirty="0" smtClean="0"/>
              <a:t> HTML </a:t>
            </a:r>
            <a:r>
              <a:rPr lang="en-US" sz="2400" dirty="0" err="1" smtClean="0"/>
              <a:t>ditampilkan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layar</a:t>
            </a:r>
            <a:r>
              <a:rPr lang="en-US" sz="2400" dirty="0" smtClean="0"/>
              <a:t>, </a:t>
            </a:r>
            <a:r>
              <a:rPr lang="en-US" sz="2400" dirty="0" err="1" smtClean="0"/>
              <a:t>kertas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media </a:t>
            </a:r>
            <a:r>
              <a:rPr lang="en-US" sz="2400" dirty="0" err="1" smtClean="0"/>
              <a:t>lainnya</a:t>
            </a:r>
            <a:endParaRPr lang="en-US" sz="2400" dirty="0" smtClean="0"/>
          </a:p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smtClean="0"/>
              <a:t>CSS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mengurangi</a:t>
            </a:r>
            <a:r>
              <a:rPr lang="en-US" sz="2400" dirty="0" smtClean="0"/>
              <a:t> </a:t>
            </a:r>
            <a:r>
              <a:rPr lang="en-US" sz="2400" dirty="0" err="1" smtClean="0"/>
              <a:t>banyak</a:t>
            </a:r>
            <a:r>
              <a:rPr lang="en-US" sz="2400" dirty="0" smtClean="0"/>
              <a:t> </a:t>
            </a:r>
            <a:r>
              <a:rPr lang="en-US" sz="2400" dirty="0" err="1" smtClean="0"/>
              <a:t>pekerjaan</a:t>
            </a:r>
            <a:r>
              <a:rPr lang="en-US" sz="2400" dirty="0" smtClean="0"/>
              <a:t> </a:t>
            </a:r>
            <a:r>
              <a:rPr lang="en-US" sz="2400" dirty="0" err="1" smtClean="0"/>
              <a:t>karena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mengontrol</a:t>
            </a:r>
            <a:r>
              <a:rPr lang="en-US" sz="2400" dirty="0" smtClean="0"/>
              <a:t> </a:t>
            </a:r>
            <a:r>
              <a:rPr lang="en-US" sz="2400" dirty="0" err="1" smtClean="0"/>
              <a:t>banyak</a:t>
            </a:r>
            <a:r>
              <a:rPr lang="en-US" sz="2400" dirty="0" smtClean="0"/>
              <a:t> </a:t>
            </a:r>
            <a:r>
              <a:rPr lang="en-US" sz="2400" dirty="0" err="1" smtClean="0"/>
              <a:t>halaman</a:t>
            </a:r>
            <a:r>
              <a:rPr lang="en-US" sz="2400" dirty="0" smtClean="0"/>
              <a:t> web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</a:t>
            </a:r>
            <a:r>
              <a:rPr lang="en-US" sz="2400" dirty="0" err="1" smtClean="0"/>
              <a:t>waktu</a:t>
            </a:r>
            <a:endParaRPr lang="en-US" sz="2400" dirty="0" smtClean="0"/>
          </a:p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smtClean="0"/>
              <a:t>CSS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ditambahkan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elemen</a:t>
            </a:r>
            <a:r>
              <a:rPr lang="en-US" sz="2400" dirty="0" smtClean="0"/>
              <a:t> HTML </a:t>
            </a:r>
            <a:r>
              <a:rPr lang="en-US" sz="2400" dirty="0" err="1" smtClean="0"/>
              <a:t>dalam</a:t>
            </a:r>
            <a:r>
              <a:rPr lang="en-US" sz="2400" dirty="0" smtClean="0"/>
              <a:t> 3 </a:t>
            </a:r>
            <a:r>
              <a:rPr lang="en-US" sz="2400" dirty="0" err="1" smtClean="0"/>
              <a:t>cara</a:t>
            </a:r>
            <a:endParaRPr lang="en-US" sz="2400" dirty="0" smtClean="0"/>
          </a:p>
          <a:p>
            <a:pPr marL="804863" lvl="1" indent="-347663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smtClean="0"/>
              <a:t>Inline</a:t>
            </a:r>
          </a:p>
          <a:p>
            <a:pPr marL="804863" lvl="1" indent="-347663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smtClean="0"/>
              <a:t>Internal</a:t>
            </a:r>
          </a:p>
          <a:p>
            <a:pPr marL="804863" lvl="1" indent="-347663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err="1" smtClean="0"/>
              <a:t>Eksternal</a:t>
            </a:r>
            <a:endParaRPr lang="en-US" sz="2400" dirty="0" smtClean="0"/>
          </a:p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endParaRPr lang="en-US" sz="2400" dirty="0" smtClean="0"/>
          </a:p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endParaRPr lang="en-US" sz="2400" dirty="0" smtClean="0"/>
          </a:p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endParaRPr lang="en-US" sz="2400" dirty="0" smtClean="0"/>
          </a:p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55602"/>
            <a:ext cx="18421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CSS :Inline</a:t>
            </a:r>
            <a:endParaRPr lang="en-US" sz="3000" b="1" dirty="0"/>
          </a:p>
        </p:txBody>
      </p:sp>
      <p:sp>
        <p:nvSpPr>
          <p:cNvPr id="5" name="Rectangle 4"/>
          <p:cNvSpPr/>
          <p:nvPr/>
        </p:nvSpPr>
        <p:spPr>
          <a:xfrm>
            <a:off x="381000" y="990600"/>
            <a:ext cx="830580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smtClean="0"/>
              <a:t>CSS inline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menerapkan</a:t>
            </a:r>
            <a:r>
              <a:rPr lang="en-US" sz="2400" dirty="0" smtClean="0"/>
              <a:t> style yang </a:t>
            </a:r>
            <a:r>
              <a:rPr lang="en-US" sz="2400" dirty="0" err="1" smtClean="0"/>
              <a:t>unik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elemen</a:t>
            </a:r>
            <a:r>
              <a:rPr lang="en-US" sz="2400" dirty="0" smtClean="0"/>
              <a:t> HTML </a:t>
            </a:r>
            <a:r>
              <a:rPr lang="en-US" sz="2400" dirty="0" err="1" smtClean="0"/>
              <a:t>tunggal</a:t>
            </a:r>
            <a:endParaRPr lang="en-US" sz="2400" dirty="0" smtClean="0"/>
          </a:p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smtClean="0"/>
              <a:t>CSS inline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atribut</a:t>
            </a:r>
            <a:r>
              <a:rPr lang="en-US" sz="2400" dirty="0" smtClean="0"/>
              <a:t> style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elemen</a:t>
            </a:r>
            <a:r>
              <a:rPr lang="en-US" sz="2400" dirty="0" smtClean="0"/>
              <a:t> HTML</a:t>
            </a:r>
          </a:p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err="1" smtClean="0"/>
              <a:t>Berikut</a:t>
            </a:r>
            <a:r>
              <a:rPr lang="en-US" sz="2400" dirty="0" smtClean="0"/>
              <a:t> </a:t>
            </a:r>
            <a:r>
              <a:rPr lang="en-US" sz="2400" dirty="0" err="1" smtClean="0"/>
              <a:t>contoh</a:t>
            </a:r>
            <a:r>
              <a:rPr lang="en-US" sz="2400" dirty="0" smtClean="0"/>
              <a:t> set </a:t>
            </a:r>
            <a:r>
              <a:rPr lang="en-US" sz="2400" dirty="0" err="1" smtClean="0"/>
              <a:t>warna</a:t>
            </a:r>
            <a:r>
              <a:rPr lang="en-US" sz="2400" dirty="0" smtClean="0"/>
              <a:t> </a:t>
            </a:r>
            <a:r>
              <a:rPr lang="en-US" sz="2400" dirty="0" err="1" smtClean="0"/>
              <a:t>teks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elemen</a:t>
            </a:r>
            <a:r>
              <a:rPr lang="en-US" sz="2400" dirty="0" smtClean="0"/>
              <a:t> &lt;h1&gt; </a:t>
            </a:r>
            <a:r>
              <a:rPr lang="en-US" sz="2400" dirty="0" err="1" smtClean="0"/>
              <a:t>menjadi</a:t>
            </a:r>
            <a:r>
              <a:rPr lang="en-US" sz="2400" dirty="0" smtClean="0"/>
              <a:t> </a:t>
            </a:r>
            <a:r>
              <a:rPr lang="en-US" sz="2400" dirty="0" err="1" smtClean="0"/>
              <a:t>warna</a:t>
            </a:r>
            <a:r>
              <a:rPr lang="en-US" sz="2400" dirty="0" smtClean="0"/>
              <a:t> </a:t>
            </a:r>
            <a:r>
              <a:rPr lang="en-US" sz="2400" dirty="0" err="1" smtClean="0"/>
              <a:t>biru</a:t>
            </a:r>
            <a:endParaRPr lang="en-US" sz="2400" dirty="0" smtClean="0"/>
          </a:p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endParaRPr lang="en-US" sz="2400" dirty="0" smtClean="0"/>
          </a:p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endParaRPr lang="en-US" sz="2400" dirty="0" smtClean="0"/>
          </a:p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endParaRPr lang="en-US" sz="2400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429000"/>
            <a:ext cx="643689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55602"/>
            <a:ext cx="22843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CSS : Internal</a:t>
            </a:r>
            <a:endParaRPr lang="en-US" sz="3000" b="1" dirty="0"/>
          </a:p>
        </p:txBody>
      </p:sp>
      <p:sp>
        <p:nvSpPr>
          <p:cNvPr id="5" name="Rectangle 4"/>
          <p:cNvSpPr/>
          <p:nvPr/>
        </p:nvSpPr>
        <p:spPr>
          <a:xfrm>
            <a:off x="381000" y="990600"/>
            <a:ext cx="830580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smtClean="0"/>
              <a:t>CSS internal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mendefinisikan</a:t>
            </a:r>
            <a:r>
              <a:rPr lang="en-US" sz="2400" dirty="0" smtClean="0"/>
              <a:t> style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halam</a:t>
            </a:r>
            <a:r>
              <a:rPr lang="en-US" sz="2400" dirty="0" smtClean="0"/>
              <a:t> HTML </a:t>
            </a:r>
            <a:r>
              <a:rPr lang="en-US" sz="2400" dirty="0" err="1" smtClean="0"/>
              <a:t>tunggal</a:t>
            </a:r>
            <a:endParaRPr lang="en-US" sz="2400" dirty="0" smtClean="0"/>
          </a:p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smtClean="0"/>
              <a:t>CSS internal </a:t>
            </a:r>
            <a:r>
              <a:rPr lang="en-US" sz="2400" dirty="0" err="1" smtClean="0"/>
              <a:t>didefinisikan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bagian</a:t>
            </a:r>
            <a:r>
              <a:rPr lang="en-US" sz="2400" dirty="0" smtClean="0"/>
              <a:t> &lt;head&gt; 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halaman</a:t>
            </a:r>
            <a:r>
              <a:rPr lang="en-US" sz="2400" dirty="0" smtClean="0"/>
              <a:t> HTML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elemen</a:t>
            </a:r>
            <a:r>
              <a:rPr lang="en-US" sz="2400" dirty="0" smtClean="0"/>
              <a:t> &lt;style&gt;</a:t>
            </a:r>
          </a:p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err="1" smtClean="0"/>
              <a:t>Contoh</a:t>
            </a:r>
            <a:endParaRPr lang="en-US" sz="2400" dirty="0" smtClean="0"/>
          </a:p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endParaRPr lang="en-US" sz="2400" dirty="0" smtClean="0"/>
          </a:p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endParaRPr lang="en-US" sz="2400" dirty="0" smtClean="0"/>
          </a:p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endParaRPr lang="en-US" sz="2400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2895600"/>
            <a:ext cx="3800475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55602"/>
            <a:ext cx="24968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CSS : </a:t>
            </a:r>
            <a:r>
              <a:rPr lang="en-US" sz="3000" b="1" dirty="0" err="1" smtClean="0"/>
              <a:t>Eksternal</a:t>
            </a:r>
            <a:endParaRPr lang="en-US" sz="3000" b="1" dirty="0"/>
          </a:p>
        </p:txBody>
      </p:sp>
      <p:sp>
        <p:nvSpPr>
          <p:cNvPr id="5" name="Rectangle 4"/>
          <p:cNvSpPr/>
          <p:nvPr/>
        </p:nvSpPr>
        <p:spPr>
          <a:xfrm>
            <a:off x="381000" y="990600"/>
            <a:ext cx="830580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smtClean="0"/>
              <a:t>CSS </a:t>
            </a:r>
            <a:r>
              <a:rPr lang="en-US" sz="2400" dirty="0" err="1" smtClean="0"/>
              <a:t>eksternal</a:t>
            </a:r>
            <a:r>
              <a:rPr lang="en-US" sz="2400" dirty="0" smtClean="0"/>
              <a:t>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mendefinisikan</a:t>
            </a:r>
            <a:r>
              <a:rPr lang="en-US" sz="2400" dirty="0" smtClean="0"/>
              <a:t> style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banyak</a:t>
            </a:r>
            <a:r>
              <a:rPr lang="en-US" sz="2400" dirty="0" smtClean="0"/>
              <a:t> </a:t>
            </a:r>
            <a:r>
              <a:rPr lang="en-US" sz="2400" dirty="0" err="1" smtClean="0"/>
              <a:t>halaman</a:t>
            </a:r>
            <a:r>
              <a:rPr lang="en-US" sz="2400" dirty="0" smtClean="0"/>
              <a:t> HTML</a:t>
            </a:r>
          </a:p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err="1" smtClean="0"/>
              <a:t>Seluruh</a:t>
            </a:r>
            <a:r>
              <a:rPr lang="en-US" sz="2400" dirty="0" smtClean="0"/>
              <a:t> </a:t>
            </a:r>
            <a:r>
              <a:rPr lang="en-US" sz="2400" dirty="0" err="1" smtClean="0"/>
              <a:t>halaman</a:t>
            </a:r>
            <a:r>
              <a:rPr lang="en-US" sz="2400" dirty="0" smtClean="0"/>
              <a:t> web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dirubah</a:t>
            </a:r>
            <a:r>
              <a:rPr lang="en-US" sz="2400" dirty="0" smtClean="0"/>
              <a:t> </a:t>
            </a:r>
            <a:r>
              <a:rPr lang="en-US" sz="2400" dirty="0" err="1" smtClean="0"/>
              <a:t>tampilannya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hanya</a:t>
            </a:r>
            <a:r>
              <a:rPr lang="en-US" sz="2400" dirty="0" smtClean="0"/>
              <a:t> </a:t>
            </a:r>
            <a:r>
              <a:rPr lang="en-US" sz="2400" dirty="0" err="1" smtClean="0"/>
              <a:t>merubah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file</a:t>
            </a:r>
          </a:p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err="1" smtClean="0"/>
              <a:t>Contoh</a:t>
            </a:r>
            <a:r>
              <a:rPr lang="en-US" sz="2400" dirty="0" smtClean="0"/>
              <a:t>: index.html                                   style.css</a:t>
            </a:r>
          </a:p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endParaRPr lang="en-US" sz="2400" dirty="0" smtClean="0"/>
          </a:p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endParaRPr lang="en-US" sz="2400" dirty="0" smtClean="0"/>
          </a:p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endParaRPr lang="en-US" sz="2400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675" y="3429000"/>
            <a:ext cx="3743325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3371850"/>
            <a:ext cx="3295650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55602"/>
            <a:ext cx="13740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Outline</a:t>
            </a:r>
            <a:endParaRPr lang="en-US" sz="3000" b="1" dirty="0"/>
          </a:p>
        </p:txBody>
      </p:sp>
      <p:sp>
        <p:nvSpPr>
          <p:cNvPr id="7" name="Rectangle 6"/>
          <p:cNvSpPr/>
          <p:nvPr/>
        </p:nvSpPr>
        <p:spPr>
          <a:xfrm>
            <a:off x="457200" y="1120676"/>
            <a:ext cx="8229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55600">
              <a:buFont typeface="Wingdings" pitchFamily="2" charset="2"/>
              <a:buChar char="ü"/>
            </a:pPr>
            <a:r>
              <a:rPr lang="en-US" sz="4000" dirty="0" smtClean="0"/>
              <a:t>HTML </a:t>
            </a:r>
            <a:r>
              <a:rPr lang="en-US" sz="4000" dirty="0" err="1" smtClean="0"/>
              <a:t>dasar</a:t>
            </a:r>
            <a:r>
              <a:rPr lang="en-US" sz="4000" dirty="0" smtClean="0"/>
              <a:t> </a:t>
            </a:r>
          </a:p>
          <a:p>
            <a:pPr marL="355600" indent="-355600">
              <a:buFont typeface="Wingdings" pitchFamily="2" charset="2"/>
              <a:buChar char="ü"/>
            </a:pPr>
            <a:r>
              <a:rPr lang="en-US" sz="4000" dirty="0" smtClean="0"/>
              <a:t>Function </a:t>
            </a:r>
            <a:r>
              <a:rPr lang="en-US" sz="4000" dirty="0" err="1" smtClean="0"/>
              <a:t>dalam</a:t>
            </a:r>
            <a:r>
              <a:rPr lang="en-US" sz="4000" dirty="0" smtClean="0"/>
              <a:t> PHP</a:t>
            </a:r>
          </a:p>
          <a:p>
            <a:pPr marL="355600" indent="-355600">
              <a:buFont typeface="Wingdings" pitchFamily="2" charset="2"/>
              <a:buChar char="ü"/>
            </a:pPr>
            <a:r>
              <a:rPr lang="en-US" sz="4000" dirty="0" smtClean="0"/>
              <a:t>Class </a:t>
            </a:r>
            <a:r>
              <a:rPr lang="en-US" sz="4000" dirty="0" err="1" smtClean="0"/>
              <a:t>dalam</a:t>
            </a:r>
            <a:r>
              <a:rPr lang="en-US" sz="4000" dirty="0" smtClean="0"/>
              <a:t> PHP</a:t>
            </a:r>
          </a:p>
          <a:p>
            <a:pPr marL="347663" indent="-347663">
              <a:buFont typeface="Wingdings" pitchFamily="2" charset="2"/>
              <a:buChar char="ü"/>
            </a:pPr>
            <a:endParaRPr lang="en-US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55602"/>
            <a:ext cx="17441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CSS : Font</a:t>
            </a:r>
            <a:endParaRPr lang="en-US" sz="3000" b="1" dirty="0"/>
          </a:p>
        </p:txBody>
      </p:sp>
      <p:sp>
        <p:nvSpPr>
          <p:cNvPr id="5" name="Rectangle 4"/>
          <p:cNvSpPr/>
          <p:nvPr/>
        </p:nvSpPr>
        <p:spPr>
          <a:xfrm>
            <a:off x="228600" y="914400"/>
            <a:ext cx="4876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err="1" smtClean="0"/>
              <a:t>Properti</a:t>
            </a:r>
            <a:r>
              <a:rPr lang="en-US" sz="2400" dirty="0" smtClean="0"/>
              <a:t> color </a:t>
            </a:r>
            <a:r>
              <a:rPr lang="en-US" sz="2400" dirty="0" err="1" smtClean="0"/>
              <a:t>mendefinisikan</a:t>
            </a:r>
            <a:r>
              <a:rPr lang="en-US" sz="2400" dirty="0" smtClean="0"/>
              <a:t> </a:t>
            </a:r>
            <a:r>
              <a:rPr lang="en-US" sz="2400" dirty="0" err="1" smtClean="0"/>
              <a:t>warna</a:t>
            </a:r>
            <a:r>
              <a:rPr lang="en-US" sz="2400" dirty="0" smtClean="0"/>
              <a:t> </a:t>
            </a:r>
            <a:r>
              <a:rPr lang="en-US" sz="2400" dirty="0" err="1" smtClean="0"/>
              <a:t>teks</a:t>
            </a:r>
            <a:endParaRPr lang="en-US" sz="2400" dirty="0" smtClean="0"/>
          </a:p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err="1" smtClean="0"/>
              <a:t>Properti</a:t>
            </a:r>
            <a:r>
              <a:rPr lang="en-US" sz="2400" dirty="0" smtClean="0"/>
              <a:t> font-family </a:t>
            </a:r>
            <a:r>
              <a:rPr lang="en-US" sz="2400" dirty="0" err="1" smtClean="0"/>
              <a:t>mendefinisikan</a:t>
            </a:r>
            <a:r>
              <a:rPr lang="en-US" sz="2400" dirty="0" smtClean="0"/>
              <a:t> </a:t>
            </a:r>
            <a:r>
              <a:rPr lang="en-US" sz="2400" dirty="0" err="1" smtClean="0"/>
              <a:t>huruf</a:t>
            </a:r>
            <a:endParaRPr lang="en-US" sz="2400" dirty="0" smtClean="0"/>
          </a:p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err="1" smtClean="0"/>
              <a:t>Properti</a:t>
            </a:r>
            <a:r>
              <a:rPr lang="en-US" sz="2400" dirty="0" smtClean="0"/>
              <a:t> font-size </a:t>
            </a:r>
            <a:r>
              <a:rPr lang="en-US" sz="2400" dirty="0" err="1" smtClean="0"/>
              <a:t>mendefinisikan</a:t>
            </a:r>
            <a:r>
              <a:rPr lang="en-US" sz="2400" dirty="0" smtClean="0"/>
              <a:t> </a:t>
            </a:r>
            <a:r>
              <a:rPr lang="en-US" sz="2400" dirty="0" err="1" smtClean="0"/>
              <a:t>ukuran</a:t>
            </a:r>
            <a:r>
              <a:rPr lang="en-US" sz="2400" dirty="0" smtClean="0"/>
              <a:t> </a:t>
            </a:r>
            <a:r>
              <a:rPr lang="en-US" sz="2400" dirty="0" err="1" smtClean="0"/>
              <a:t>teks</a:t>
            </a:r>
            <a:endParaRPr lang="en-US" sz="2400" dirty="0" smtClean="0"/>
          </a:p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err="1" smtClean="0"/>
              <a:t>Contoh</a:t>
            </a:r>
            <a:r>
              <a:rPr lang="en-US" sz="2400" dirty="0" smtClean="0"/>
              <a:t>:</a:t>
            </a:r>
          </a:p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endParaRPr lang="en-US" sz="2400" dirty="0" smtClean="0"/>
          </a:p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endParaRPr lang="en-US" sz="2400" dirty="0" smtClean="0"/>
          </a:p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endParaRPr lang="en-US" sz="2400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990600"/>
            <a:ext cx="43053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55602"/>
            <a:ext cx="48967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CSS : Border, Padding, Margin</a:t>
            </a:r>
            <a:endParaRPr lang="en-US" sz="3000" b="1" dirty="0"/>
          </a:p>
        </p:txBody>
      </p:sp>
      <p:sp>
        <p:nvSpPr>
          <p:cNvPr id="5" name="Rectangle 4"/>
          <p:cNvSpPr/>
          <p:nvPr/>
        </p:nvSpPr>
        <p:spPr>
          <a:xfrm>
            <a:off x="228600" y="914400"/>
            <a:ext cx="8229600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err="1" smtClean="0"/>
              <a:t>Properti</a:t>
            </a:r>
            <a:r>
              <a:rPr lang="en-US" sz="2400" dirty="0" smtClean="0"/>
              <a:t> border </a:t>
            </a:r>
            <a:r>
              <a:rPr lang="en-US" sz="2400" dirty="0" err="1" smtClean="0"/>
              <a:t>membuat</a:t>
            </a:r>
            <a:r>
              <a:rPr lang="en-US" sz="2400" dirty="0" smtClean="0"/>
              <a:t> border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luar</a:t>
            </a:r>
            <a:r>
              <a:rPr lang="en-US" sz="2400" dirty="0" smtClean="0"/>
              <a:t> </a:t>
            </a:r>
            <a:r>
              <a:rPr lang="en-US" sz="2400" dirty="0" err="1" smtClean="0"/>
              <a:t>elemen</a:t>
            </a:r>
            <a:r>
              <a:rPr lang="en-US" sz="2400" dirty="0" smtClean="0"/>
              <a:t> HTML</a:t>
            </a:r>
          </a:p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err="1" smtClean="0"/>
              <a:t>Properti</a:t>
            </a:r>
            <a:r>
              <a:rPr lang="en-US" sz="2400" dirty="0" smtClean="0"/>
              <a:t> padding  </a:t>
            </a:r>
            <a:r>
              <a:rPr lang="en-US" sz="2400" dirty="0" err="1" smtClean="0"/>
              <a:t>membuat</a:t>
            </a:r>
            <a:r>
              <a:rPr lang="en-US" sz="2400" dirty="0" smtClean="0"/>
              <a:t> </a:t>
            </a:r>
            <a:r>
              <a:rPr lang="en-US" sz="2400" dirty="0" err="1" smtClean="0"/>
              <a:t>spasi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antara</a:t>
            </a:r>
            <a:r>
              <a:rPr lang="en-US" sz="2400" dirty="0" smtClean="0"/>
              <a:t> border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teks</a:t>
            </a:r>
            <a:endParaRPr lang="en-US" sz="2400" dirty="0" smtClean="0"/>
          </a:p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err="1" smtClean="0"/>
              <a:t>Properti</a:t>
            </a:r>
            <a:r>
              <a:rPr lang="en-US" sz="2400" dirty="0" smtClean="0"/>
              <a:t> margin </a:t>
            </a:r>
            <a:r>
              <a:rPr lang="en-US" sz="2400" dirty="0" err="1" smtClean="0"/>
              <a:t>membuat</a:t>
            </a:r>
            <a:r>
              <a:rPr lang="en-US" sz="2400" dirty="0" smtClean="0"/>
              <a:t> </a:t>
            </a:r>
            <a:r>
              <a:rPr lang="en-US" sz="2400" dirty="0" err="1" smtClean="0"/>
              <a:t>spasi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luar</a:t>
            </a:r>
            <a:r>
              <a:rPr lang="en-US" sz="2400" dirty="0" smtClean="0"/>
              <a:t> border</a:t>
            </a:r>
          </a:p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endParaRPr lang="en-US" sz="2400" dirty="0" smtClean="0"/>
          </a:p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err="1" smtClean="0"/>
              <a:t>Contoh</a:t>
            </a:r>
            <a:r>
              <a:rPr lang="en-US" sz="2400" dirty="0" smtClean="0"/>
              <a:t>:</a:t>
            </a:r>
          </a:p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endParaRPr lang="en-US" sz="2400" dirty="0" smtClean="0"/>
          </a:p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endParaRPr lang="en-US" sz="2400" dirty="0" smtClean="0"/>
          </a:p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endParaRPr lang="en-US" sz="2400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429000"/>
            <a:ext cx="4022077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8157" y="4572000"/>
            <a:ext cx="388384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55602"/>
            <a:ext cx="37092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CSS : </a:t>
            </a:r>
            <a:r>
              <a:rPr lang="en-US" sz="3000" b="1" dirty="0" err="1" smtClean="0"/>
              <a:t>atribut</a:t>
            </a:r>
            <a:r>
              <a:rPr lang="en-US" sz="3000" b="1" dirty="0" smtClean="0"/>
              <a:t> id &amp; class</a:t>
            </a:r>
            <a:endParaRPr lang="en-US" sz="3000" b="1" dirty="0"/>
          </a:p>
        </p:txBody>
      </p:sp>
      <p:sp>
        <p:nvSpPr>
          <p:cNvPr id="5" name="Rectangle 4"/>
          <p:cNvSpPr/>
          <p:nvPr/>
        </p:nvSpPr>
        <p:spPr>
          <a:xfrm>
            <a:off x="228600" y="914400"/>
            <a:ext cx="822960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err="1" smtClean="0"/>
              <a:t>Atribut</a:t>
            </a:r>
            <a:r>
              <a:rPr lang="en-US" sz="2400" dirty="0" smtClean="0"/>
              <a:t> id </a:t>
            </a:r>
            <a:r>
              <a:rPr lang="en-US" sz="2400" dirty="0" err="1" smtClean="0"/>
              <a:t>membuat</a:t>
            </a:r>
            <a:r>
              <a:rPr lang="en-US" sz="2400" dirty="0" smtClean="0"/>
              <a:t> style </a:t>
            </a:r>
            <a:r>
              <a:rPr lang="en-US" sz="2400" dirty="0" err="1" smtClean="0"/>
              <a:t>khusus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dirty="0" err="1" smtClean="0"/>
              <a:t>elemen</a:t>
            </a:r>
            <a:endParaRPr lang="en-US" sz="2400" dirty="0" smtClean="0"/>
          </a:p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err="1" smtClean="0"/>
              <a:t>Contoh</a:t>
            </a:r>
            <a:r>
              <a:rPr lang="en-US" sz="2400" dirty="0" smtClean="0"/>
              <a:t>: 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elemen</a:t>
            </a:r>
            <a:r>
              <a:rPr lang="en-US" sz="2400" dirty="0" smtClean="0"/>
              <a:t>                         </a:t>
            </a:r>
            <a:r>
              <a:rPr lang="en-US" sz="2400" dirty="0" err="1" smtClean="0"/>
              <a:t>pendefinisian</a:t>
            </a:r>
            <a:r>
              <a:rPr lang="en-US" sz="2400" dirty="0" smtClean="0"/>
              <a:t> style</a:t>
            </a:r>
          </a:p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endParaRPr lang="en-US" sz="2400" dirty="0" smtClean="0"/>
          </a:p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endParaRPr lang="en-US" sz="2400" dirty="0" smtClean="0"/>
          </a:p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endParaRPr lang="en-US" sz="2400" dirty="0" smtClean="0"/>
          </a:p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err="1" smtClean="0"/>
              <a:t>Atribut</a:t>
            </a:r>
            <a:r>
              <a:rPr lang="en-US" sz="2400" dirty="0" smtClean="0"/>
              <a:t> class </a:t>
            </a:r>
            <a:r>
              <a:rPr lang="en-US" sz="2400" dirty="0" err="1" smtClean="0"/>
              <a:t>mendefinisikan</a:t>
            </a:r>
            <a:r>
              <a:rPr lang="en-US" sz="2400" dirty="0" smtClean="0"/>
              <a:t> style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tipe</a:t>
            </a:r>
            <a:r>
              <a:rPr lang="en-US" sz="2400" dirty="0" smtClean="0"/>
              <a:t> </a:t>
            </a:r>
            <a:r>
              <a:rPr lang="en-US" sz="2400" dirty="0" err="1" smtClean="0"/>
              <a:t>khusus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elemen</a:t>
            </a:r>
            <a:endParaRPr lang="en-US" sz="2400" dirty="0" smtClean="0"/>
          </a:p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err="1" smtClean="0"/>
              <a:t>Contoh</a:t>
            </a:r>
            <a:r>
              <a:rPr lang="en-US" sz="2400" dirty="0" smtClean="0"/>
              <a:t>: (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elemen</a:t>
            </a:r>
            <a:r>
              <a:rPr lang="en-US" sz="2400" dirty="0" smtClean="0"/>
              <a:t>)                       (</a:t>
            </a:r>
            <a:r>
              <a:rPr lang="en-US" sz="2400" dirty="0" err="1" smtClean="0"/>
              <a:t>pendefinisian</a:t>
            </a:r>
            <a:r>
              <a:rPr lang="en-US" sz="2400" dirty="0" smtClean="0"/>
              <a:t> style)</a:t>
            </a:r>
          </a:p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endParaRPr lang="en-US" sz="2400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0574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2057400"/>
            <a:ext cx="172402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4953000"/>
            <a:ext cx="32099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10200" y="4876800"/>
            <a:ext cx="16002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55602"/>
            <a:ext cx="310482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Tabel</a:t>
            </a:r>
            <a:r>
              <a:rPr lang="en-US" sz="3000" b="1" dirty="0" smtClean="0"/>
              <a:t> HTML : Intro</a:t>
            </a:r>
            <a:endParaRPr lang="en-US" sz="3000" b="1" dirty="0"/>
          </a:p>
        </p:txBody>
      </p:sp>
      <p:sp>
        <p:nvSpPr>
          <p:cNvPr id="5" name="Rectangle 4"/>
          <p:cNvSpPr/>
          <p:nvPr/>
        </p:nvSpPr>
        <p:spPr>
          <a:xfrm>
            <a:off x="304800" y="685800"/>
            <a:ext cx="8229600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err="1" smtClean="0"/>
              <a:t>Tabel</a:t>
            </a:r>
            <a:r>
              <a:rPr lang="en-US" sz="2400" dirty="0" smtClean="0"/>
              <a:t> HTML </a:t>
            </a:r>
            <a:r>
              <a:rPr lang="en-US" sz="2400" dirty="0" err="1" smtClean="0"/>
              <a:t>didefinisikan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tag &lt;table&gt;</a:t>
            </a:r>
          </a:p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err="1" smtClean="0"/>
              <a:t>Setiap</a:t>
            </a:r>
            <a:r>
              <a:rPr lang="en-US" sz="2400" dirty="0" smtClean="0"/>
              <a:t> </a:t>
            </a:r>
            <a:r>
              <a:rPr lang="en-US" sz="2400" dirty="0" err="1" smtClean="0"/>
              <a:t>baris</a:t>
            </a:r>
            <a:r>
              <a:rPr lang="en-US" sz="2400" dirty="0" smtClean="0"/>
              <a:t> </a:t>
            </a:r>
            <a:r>
              <a:rPr lang="en-US" sz="2400" dirty="0" err="1" smtClean="0"/>
              <a:t>tabel</a:t>
            </a:r>
            <a:r>
              <a:rPr lang="en-US" sz="2400" dirty="0" smtClean="0"/>
              <a:t> (table row) </a:t>
            </a:r>
            <a:r>
              <a:rPr lang="en-US" sz="2400" dirty="0" err="1" smtClean="0"/>
              <a:t>didefinisikan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tag &lt;</a:t>
            </a:r>
            <a:r>
              <a:rPr lang="en-US" sz="2400" dirty="0" err="1" smtClean="0"/>
              <a:t>tr</a:t>
            </a:r>
            <a:r>
              <a:rPr lang="en-US" sz="2400" dirty="0" smtClean="0"/>
              <a:t>&gt;</a:t>
            </a:r>
          </a:p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err="1" smtClean="0"/>
              <a:t>Kepala</a:t>
            </a:r>
            <a:r>
              <a:rPr lang="en-US" sz="2400" dirty="0" smtClean="0"/>
              <a:t> </a:t>
            </a:r>
            <a:r>
              <a:rPr lang="en-US" sz="2400" dirty="0" err="1" smtClean="0"/>
              <a:t>tabel</a:t>
            </a:r>
            <a:r>
              <a:rPr lang="en-US" sz="2400" dirty="0" smtClean="0"/>
              <a:t> (table header) </a:t>
            </a:r>
            <a:r>
              <a:rPr lang="en-US" sz="2400" dirty="0" err="1" smtClean="0"/>
              <a:t>didefinisikan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tag &lt;</a:t>
            </a:r>
            <a:r>
              <a:rPr lang="en-US" sz="2400" dirty="0" err="1" smtClean="0"/>
              <a:t>th</a:t>
            </a:r>
            <a:r>
              <a:rPr lang="en-US" sz="2400" dirty="0" smtClean="0"/>
              <a:t>&gt;. </a:t>
            </a:r>
            <a:r>
              <a:rPr lang="en-US" sz="2400" dirty="0" err="1" smtClean="0"/>
              <a:t>Pengaturan</a:t>
            </a:r>
            <a:r>
              <a:rPr lang="en-US" sz="2400" dirty="0" smtClean="0"/>
              <a:t> default </a:t>
            </a:r>
            <a:r>
              <a:rPr lang="en-US" sz="2400" dirty="0" err="1" smtClean="0"/>
              <a:t>kepala</a:t>
            </a:r>
            <a:r>
              <a:rPr lang="en-US" sz="2400" dirty="0" smtClean="0"/>
              <a:t> </a:t>
            </a:r>
            <a:r>
              <a:rPr lang="en-US" sz="2400" dirty="0" err="1" smtClean="0"/>
              <a:t>tabel</a:t>
            </a:r>
            <a:r>
              <a:rPr lang="en-US" sz="2400" dirty="0" smtClean="0"/>
              <a:t> </a:t>
            </a:r>
            <a:r>
              <a:rPr lang="en-US" sz="2400" dirty="0" err="1" smtClean="0"/>
              <a:t>ialah</a:t>
            </a:r>
            <a:r>
              <a:rPr lang="en-US" sz="2400" dirty="0" smtClean="0"/>
              <a:t> bold </a:t>
            </a:r>
            <a:r>
              <a:rPr lang="en-US" sz="2400" dirty="0" err="1" smtClean="0"/>
              <a:t>dan</a:t>
            </a:r>
            <a:r>
              <a:rPr lang="en-US" sz="2400" dirty="0" smtClean="0"/>
              <a:t> centered</a:t>
            </a:r>
          </a:p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smtClean="0"/>
              <a:t>Data </a:t>
            </a:r>
            <a:r>
              <a:rPr lang="en-US" sz="2400" dirty="0" err="1" smtClean="0"/>
              <a:t>tabel</a:t>
            </a:r>
            <a:r>
              <a:rPr lang="en-US" sz="2400" dirty="0" smtClean="0"/>
              <a:t>/</a:t>
            </a:r>
            <a:r>
              <a:rPr lang="en-US" sz="2400" dirty="0" err="1" smtClean="0"/>
              <a:t>sel</a:t>
            </a:r>
            <a:r>
              <a:rPr lang="en-US" sz="2400" dirty="0" smtClean="0"/>
              <a:t> (table data) </a:t>
            </a:r>
            <a:r>
              <a:rPr lang="en-US" sz="2400" dirty="0" err="1" smtClean="0"/>
              <a:t>didefinisikan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tag &lt;td&gt;</a:t>
            </a:r>
          </a:p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err="1" smtClean="0"/>
              <a:t>Contoh</a:t>
            </a:r>
            <a:r>
              <a:rPr lang="en-US" sz="2400" dirty="0" smtClean="0"/>
              <a:t>: </a:t>
            </a:r>
          </a:p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endParaRPr lang="en-US" sz="2400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3124200"/>
            <a:ext cx="4648200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55602"/>
            <a:ext cx="74178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Tabel</a:t>
            </a:r>
            <a:r>
              <a:rPr lang="en-US" sz="3000" b="1" dirty="0" smtClean="0"/>
              <a:t> HTML : </a:t>
            </a:r>
            <a:r>
              <a:rPr lang="en-US" sz="3000" b="1" dirty="0" err="1" smtClean="0"/>
              <a:t>Border,Collapse</a:t>
            </a:r>
            <a:r>
              <a:rPr lang="en-US" sz="3000" b="1" dirty="0" smtClean="0"/>
              <a:t>, Border Spacing</a:t>
            </a:r>
            <a:endParaRPr lang="en-US" sz="3000" b="1" dirty="0"/>
          </a:p>
        </p:txBody>
      </p:sp>
      <p:sp>
        <p:nvSpPr>
          <p:cNvPr id="5" name="Rectangle 4"/>
          <p:cNvSpPr/>
          <p:nvPr/>
        </p:nvSpPr>
        <p:spPr>
          <a:xfrm>
            <a:off x="304800" y="685800"/>
            <a:ext cx="82296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menentukan</a:t>
            </a:r>
            <a:r>
              <a:rPr lang="en-US" sz="2400" dirty="0" smtClean="0"/>
              <a:t> border, </a:t>
            </a:r>
            <a:r>
              <a:rPr lang="en-US" sz="2400" dirty="0" err="1" smtClean="0"/>
              <a:t>tabel</a:t>
            </a:r>
            <a:r>
              <a:rPr lang="en-US" sz="2400" dirty="0" smtClean="0"/>
              <a:t> </a:t>
            </a:r>
            <a:r>
              <a:rPr lang="en-US" sz="2400" dirty="0" err="1" smtClean="0"/>
              <a:t>ditampilkan</a:t>
            </a:r>
            <a:r>
              <a:rPr lang="en-US" sz="2400" dirty="0" smtClean="0"/>
              <a:t> </a:t>
            </a:r>
            <a:r>
              <a:rPr lang="en-US" sz="2400" dirty="0" err="1" smtClean="0"/>
              <a:t>tanpa</a:t>
            </a:r>
            <a:r>
              <a:rPr lang="en-US" sz="2400" dirty="0" smtClean="0"/>
              <a:t> border</a:t>
            </a:r>
          </a:p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smtClean="0"/>
              <a:t>Border </a:t>
            </a:r>
            <a:r>
              <a:rPr lang="en-US" sz="2400" dirty="0" err="1" smtClean="0"/>
              <a:t>dibuat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properti</a:t>
            </a:r>
            <a:r>
              <a:rPr lang="en-US" sz="2400" dirty="0" smtClean="0"/>
              <a:t> border </a:t>
            </a:r>
            <a:r>
              <a:rPr lang="en-US" sz="2400" dirty="0" err="1" smtClean="0"/>
              <a:t>di</a:t>
            </a:r>
            <a:r>
              <a:rPr lang="en-US" sz="2400" dirty="0" smtClean="0"/>
              <a:t> CSS</a:t>
            </a:r>
          </a:p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err="1" smtClean="0"/>
              <a:t>Garis</a:t>
            </a:r>
            <a:r>
              <a:rPr lang="en-US" sz="2400" dirty="0" smtClean="0"/>
              <a:t> border </a:t>
            </a:r>
            <a:r>
              <a:rPr lang="en-US" sz="2400" dirty="0" err="1" smtClean="0"/>
              <a:t>menyatu</a:t>
            </a:r>
            <a:r>
              <a:rPr lang="en-US" sz="2400" dirty="0" smtClean="0"/>
              <a:t> (collapse) </a:t>
            </a:r>
            <a:r>
              <a:rPr lang="en-US" sz="2400" dirty="0" err="1" smtClean="0"/>
              <a:t>dalam</a:t>
            </a:r>
            <a:r>
              <a:rPr lang="en-US" sz="2400" dirty="0" smtClean="0"/>
              <a:t> 1 border </a:t>
            </a:r>
            <a:r>
              <a:rPr lang="en-US" sz="2400" dirty="0" err="1" smtClean="0"/>
              <a:t>diset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properti</a:t>
            </a:r>
            <a:r>
              <a:rPr lang="en-US" sz="2400" dirty="0" smtClean="0"/>
              <a:t> border-collapse </a:t>
            </a:r>
            <a:r>
              <a:rPr lang="en-US" sz="2400" dirty="0" err="1" smtClean="0"/>
              <a:t>di</a:t>
            </a:r>
            <a:r>
              <a:rPr lang="en-US" sz="2400" dirty="0" smtClean="0"/>
              <a:t> CSS</a:t>
            </a:r>
          </a:p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err="1" smtClean="0"/>
              <a:t>Contoh</a:t>
            </a:r>
            <a:r>
              <a:rPr lang="en-US" sz="2400" dirty="0" smtClean="0"/>
              <a:t>:</a:t>
            </a:r>
          </a:p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endParaRPr lang="en-US" sz="2400" dirty="0" smtClean="0"/>
          </a:p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endParaRPr lang="en-US" sz="2400" dirty="0" smtClean="0"/>
          </a:p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err="1" smtClean="0"/>
              <a:t>Spasi</a:t>
            </a:r>
            <a:r>
              <a:rPr lang="en-US" sz="2400" dirty="0" smtClean="0"/>
              <a:t> border </a:t>
            </a:r>
            <a:r>
              <a:rPr lang="en-US" sz="2400" dirty="0" err="1" smtClean="0"/>
              <a:t>menentukan</a:t>
            </a:r>
            <a:r>
              <a:rPr lang="en-US" sz="2400" dirty="0" smtClean="0"/>
              <a:t> </a:t>
            </a:r>
            <a:r>
              <a:rPr lang="en-US" sz="2400" dirty="0" err="1" smtClean="0"/>
              <a:t>spasi</a:t>
            </a:r>
            <a:r>
              <a:rPr lang="en-US" sz="2400" dirty="0" smtClean="0"/>
              <a:t> </a:t>
            </a:r>
            <a:r>
              <a:rPr lang="en-US" sz="2400" dirty="0" err="1" smtClean="0"/>
              <a:t>antara</a:t>
            </a:r>
            <a:r>
              <a:rPr lang="en-US" sz="2400" dirty="0" smtClean="0"/>
              <a:t> </a:t>
            </a:r>
            <a:r>
              <a:rPr lang="en-US" sz="2400" dirty="0" err="1" smtClean="0"/>
              <a:t>sel</a:t>
            </a:r>
            <a:endParaRPr lang="en-US" sz="2400" dirty="0" smtClean="0"/>
          </a:p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tabel</a:t>
            </a:r>
            <a:r>
              <a:rPr lang="en-US" sz="2400" dirty="0" smtClean="0"/>
              <a:t>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border yang </a:t>
            </a:r>
            <a:r>
              <a:rPr lang="en-US" sz="2400" dirty="0" err="1" smtClean="0"/>
              <a:t>menyatu</a:t>
            </a:r>
            <a:r>
              <a:rPr lang="en-US" sz="2400" dirty="0" smtClean="0"/>
              <a:t>, setting border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berpengaruh</a:t>
            </a:r>
            <a:endParaRPr lang="en-US" sz="2400" dirty="0" smtClean="0"/>
          </a:p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err="1" smtClean="0"/>
              <a:t>Contoh</a:t>
            </a:r>
            <a:r>
              <a:rPr lang="en-US" sz="2400" dirty="0" smtClean="0"/>
              <a:t>:</a:t>
            </a:r>
          </a:p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endParaRPr lang="en-US" sz="2400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999" y="3048000"/>
            <a:ext cx="358541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5715000"/>
            <a:ext cx="2238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55602"/>
            <a:ext cx="72297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Tabel</a:t>
            </a:r>
            <a:r>
              <a:rPr lang="en-US" sz="3000" b="1" dirty="0" smtClean="0"/>
              <a:t> HTML : Padding,  Left-Aligned Heading</a:t>
            </a:r>
            <a:endParaRPr lang="en-US" sz="3000" b="1" dirty="0"/>
          </a:p>
        </p:txBody>
      </p:sp>
      <p:sp>
        <p:nvSpPr>
          <p:cNvPr id="5" name="Rectangle 4"/>
          <p:cNvSpPr/>
          <p:nvPr/>
        </p:nvSpPr>
        <p:spPr>
          <a:xfrm>
            <a:off x="304800" y="685800"/>
            <a:ext cx="82296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smtClean="0"/>
              <a:t>Padding </a:t>
            </a:r>
            <a:r>
              <a:rPr lang="en-US" sz="2400" dirty="0" err="1" smtClean="0"/>
              <a:t>menentukan</a:t>
            </a:r>
            <a:r>
              <a:rPr lang="en-US" sz="2400" dirty="0" smtClean="0"/>
              <a:t> </a:t>
            </a:r>
            <a:r>
              <a:rPr lang="en-US" sz="2400" dirty="0" err="1" smtClean="0"/>
              <a:t>spasi</a:t>
            </a:r>
            <a:r>
              <a:rPr lang="en-US" sz="2400" dirty="0" smtClean="0"/>
              <a:t> </a:t>
            </a:r>
            <a:r>
              <a:rPr lang="en-US" sz="2400" dirty="0" err="1" smtClean="0"/>
              <a:t>diantara</a:t>
            </a:r>
            <a:r>
              <a:rPr lang="en-US" sz="2400" dirty="0" smtClean="0"/>
              <a:t> </a:t>
            </a:r>
            <a:r>
              <a:rPr lang="en-US" sz="2400" dirty="0" err="1" smtClean="0"/>
              <a:t>konten</a:t>
            </a:r>
            <a:r>
              <a:rPr lang="en-US" sz="2400" dirty="0" smtClean="0"/>
              <a:t> </a:t>
            </a:r>
            <a:r>
              <a:rPr lang="en-US" sz="2400" dirty="0" err="1" smtClean="0"/>
              <a:t>sel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bordernya</a:t>
            </a:r>
            <a:endParaRPr lang="en-US" sz="2400" dirty="0" smtClean="0"/>
          </a:p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err="1" smtClean="0"/>
              <a:t>Sel</a:t>
            </a:r>
            <a:r>
              <a:rPr lang="en-US" sz="2400" dirty="0" smtClean="0"/>
              <a:t> </a:t>
            </a:r>
            <a:r>
              <a:rPr lang="en-US" sz="2400" dirty="0" err="1" smtClean="0"/>
              <a:t>tabel</a:t>
            </a:r>
            <a:r>
              <a:rPr lang="en-US" sz="2400" dirty="0" smtClean="0"/>
              <a:t> </a:t>
            </a:r>
            <a:r>
              <a:rPr lang="en-US" sz="2400" dirty="0" err="1" smtClean="0"/>
              <a:t>ditampilkan</a:t>
            </a:r>
            <a:r>
              <a:rPr lang="en-US" sz="2400" dirty="0" smtClean="0"/>
              <a:t> </a:t>
            </a:r>
            <a:r>
              <a:rPr lang="en-US" sz="2400" dirty="0" err="1" smtClean="0"/>
              <a:t>tanpa</a:t>
            </a:r>
            <a:r>
              <a:rPr lang="en-US" sz="2400" dirty="0" smtClean="0"/>
              <a:t> padding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default</a:t>
            </a:r>
          </a:p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err="1" smtClean="0"/>
              <a:t>Contoh</a:t>
            </a:r>
            <a:r>
              <a:rPr lang="en-US" sz="2400" dirty="0" smtClean="0"/>
              <a:t>:</a:t>
            </a:r>
          </a:p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endParaRPr lang="en-US" sz="2400" dirty="0" smtClean="0"/>
          </a:p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endParaRPr lang="en-US" sz="2400" dirty="0" smtClean="0"/>
          </a:p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err="1" smtClean="0"/>
              <a:t>Kepala</a:t>
            </a:r>
            <a:r>
              <a:rPr lang="en-US" sz="2400" dirty="0" smtClean="0"/>
              <a:t> </a:t>
            </a:r>
            <a:r>
              <a:rPr lang="en-US" sz="2400" dirty="0" err="1" smtClean="0"/>
              <a:t>tabel</a:t>
            </a:r>
            <a:r>
              <a:rPr lang="en-US" sz="2400" dirty="0" smtClean="0"/>
              <a:t> </a:t>
            </a:r>
            <a:r>
              <a:rPr lang="en-US" sz="2400" dirty="0" err="1" smtClean="0"/>
              <a:t>ditampilkan</a:t>
            </a:r>
            <a:r>
              <a:rPr lang="en-US" sz="2400" dirty="0" smtClean="0"/>
              <a:t> bold </a:t>
            </a:r>
            <a:r>
              <a:rPr lang="en-US" sz="2400" dirty="0" err="1" smtClean="0"/>
              <a:t>dan</a:t>
            </a:r>
            <a:r>
              <a:rPr lang="en-US" sz="2400" dirty="0" smtClean="0"/>
              <a:t> centered (</a:t>
            </a:r>
            <a:r>
              <a:rPr lang="en-US" sz="2400" dirty="0" err="1" smtClean="0"/>
              <a:t>tengah</a:t>
            </a:r>
            <a:r>
              <a:rPr lang="en-US" sz="2400" dirty="0" smtClean="0"/>
              <a:t>)</a:t>
            </a:r>
          </a:p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mengatur</a:t>
            </a:r>
            <a:r>
              <a:rPr lang="en-US" sz="2400" dirty="0" smtClean="0"/>
              <a:t> left-align (rata </a:t>
            </a:r>
            <a:r>
              <a:rPr lang="en-US" sz="2400" dirty="0" err="1" smtClean="0"/>
              <a:t>kiri</a:t>
            </a:r>
            <a:r>
              <a:rPr lang="en-US" sz="2400" dirty="0" smtClean="0"/>
              <a:t>)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properti</a:t>
            </a:r>
            <a:r>
              <a:rPr lang="en-US" sz="2400" dirty="0" smtClean="0"/>
              <a:t> text-align</a:t>
            </a:r>
          </a:p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err="1" smtClean="0"/>
              <a:t>Contoh</a:t>
            </a:r>
            <a:r>
              <a:rPr lang="en-US" sz="2400" dirty="0" smtClean="0"/>
              <a:t>:</a:t>
            </a:r>
          </a:p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endParaRPr lang="en-US" sz="2400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234623"/>
            <a:ext cx="2209800" cy="870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399" y="5334000"/>
            <a:ext cx="219205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55602"/>
            <a:ext cx="55758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Tabel</a:t>
            </a:r>
            <a:r>
              <a:rPr lang="en-US" sz="3000" b="1" dirty="0" smtClean="0"/>
              <a:t> HTML : </a:t>
            </a:r>
            <a:r>
              <a:rPr lang="en-US" sz="3000" b="1" smtClean="0"/>
              <a:t>Span </a:t>
            </a:r>
            <a:r>
              <a:rPr lang="en-US" sz="3000" b="1" smtClean="0"/>
              <a:t>Column &amp; Row</a:t>
            </a:r>
            <a:endParaRPr lang="en-US" sz="3000" b="1" dirty="0"/>
          </a:p>
        </p:txBody>
      </p:sp>
      <p:sp>
        <p:nvSpPr>
          <p:cNvPr id="5" name="Rectangle 4"/>
          <p:cNvSpPr/>
          <p:nvPr/>
        </p:nvSpPr>
        <p:spPr>
          <a:xfrm>
            <a:off x="304800" y="685800"/>
            <a:ext cx="822960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menyatukan</a:t>
            </a:r>
            <a:r>
              <a:rPr lang="en-US" sz="2400" dirty="0" smtClean="0"/>
              <a:t> (span) </a:t>
            </a:r>
            <a:r>
              <a:rPr lang="en-US" sz="2400" dirty="0" err="1" smtClean="0"/>
              <a:t>beberapa</a:t>
            </a:r>
            <a:r>
              <a:rPr lang="en-US" sz="2400" dirty="0" smtClean="0"/>
              <a:t> </a:t>
            </a:r>
            <a:r>
              <a:rPr lang="en-US" sz="2400" dirty="0" err="1" smtClean="0"/>
              <a:t>kolom</a:t>
            </a:r>
            <a:r>
              <a:rPr lang="en-US" sz="2400" dirty="0" smtClean="0"/>
              <a:t> (column)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atribut</a:t>
            </a:r>
            <a:r>
              <a:rPr lang="en-US" sz="2400" dirty="0" smtClean="0"/>
              <a:t> </a:t>
            </a:r>
            <a:r>
              <a:rPr lang="en-US" sz="2400" dirty="0" err="1" smtClean="0"/>
              <a:t>colspan</a:t>
            </a:r>
            <a:endParaRPr lang="en-US" sz="2400" dirty="0" smtClean="0"/>
          </a:p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err="1" smtClean="0"/>
              <a:t>Contoh</a:t>
            </a:r>
            <a:r>
              <a:rPr lang="en-US" sz="2400" dirty="0" smtClean="0"/>
              <a:t>:</a:t>
            </a:r>
          </a:p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endParaRPr lang="en-US" sz="2400" dirty="0" smtClean="0"/>
          </a:p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endParaRPr lang="en-US" sz="2400" dirty="0" smtClean="0"/>
          </a:p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endParaRPr lang="en-US" sz="2400" dirty="0" smtClean="0"/>
          </a:p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menyatukan</a:t>
            </a:r>
            <a:r>
              <a:rPr lang="en-US" sz="2400" dirty="0" smtClean="0"/>
              <a:t> </a:t>
            </a:r>
            <a:r>
              <a:rPr lang="en-US" sz="2400" dirty="0" err="1" smtClean="0"/>
              <a:t>beberapa</a:t>
            </a:r>
            <a:r>
              <a:rPr lang="en-US" sz="2400" dirty="0" smtClean="0"/>
              <a:t> </a:t>
            </a:r>
            <a:r>
              <a:rPr lang="en-US" sz="2400" dirty="0" err="1" smtClean="0"/>
              <a:t>baris</a:t>
            </a:r>
            <a:r>
              <a:rPr lang="en-US" sz="2400" dirty="0" smtClean="0"/>
              <a:t> (row) 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atribut</a:t>
            </a:r>
            <a:r>
              <a:rPr lang="en-US" sz="2400" dirty="0" smtClean="0"/>
              <a:t> </a:t>
            </a:r>
            <a:r>
              <a:rPr lang="en-US" sz="2400" dirty="0" err="1" smtClean="0"/>
              <a:t>rowspan</a:t>
            </a:r>
            <a:endParaRPr lang="en-US" sz="2400" dirty="0" smtClean="0"/>
          </a:p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err="1" smtClean="0"/>
              <a:t>Contoh</a:t>
            </a:r>
            <a:r>
              <a:rPr lang="en-US" sz="2400" dirty="0" smtClean="0"/>
              <a:t>: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524000"/>
            <a:ext cx="352425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1" y="4044959"/>
            <a:ext cx="3124200" cy="2479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55602"/>
            <a:ext cx="35668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Tabel</a:t>
            </a:r>
            <a:r>
              <a:rPr lang="en-US" sz="3000" b="1" dirty="0" smtClean="0"/>
              <a:t> HTML : Caption</a:t>
            </a:r>
            <a:endParaRPr lang="en-US" sz="3000" b="1" dirty="0"/>
          </a:p>
        </p:txBody>
      </p:sp>
      <p:sp>
        <p:nvSpPr>
          <p:cNvPr id="5" name="Rectangle 4"/>
          <p:cNvSpPr/>
          <p:nvPr/>
        </p:nvSpPr>
        <p:spPr>
          <a:xfrm>
            <a:off x="304800" y="685800"/>
            <a:ext cx="8229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smtClean="0"/>
              <a:t>Caption (</a:t>
            </a:r>
            <a:r>
              <a:rPr lang="en-US" sz="2400" dirty="0" err="1" smtClean="0"/>
              <a:t>judul</a:t>
            </a:r>
            <a:r>
              <a:rPr lang="en-US" sz="2400" dirty="0" smtClean="0"/>
              <a:t>)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tabel</a:t>
            </a:r>
            <a:r>
              <a:rPr lang="en-US" sz="2400" dirty="0" smtClean="0"/>
              <a:t> </a:t>
            </a:r>
            <a:r>
              <a:rPr lang="en-US" sz="2400" dirty="0" err="1" smtClean="0"/>
              <a:t>ditentukan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tag &lt;caption&gt;</a:t>
            </a:r>
          </a:p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err="1" smtClean="0"/>
              <a:t>Contoh</a:t>
            </a:r>
            <a:r>
              <a:rPr lang="en-US" sz="2400" dirty="0" smtClean="0"/>
              <a:t>:</a:t>
            </a:r>
          </a:p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endParaRPr lang="en-US" sz="2400" dirty="0" smtClean="0"/>
          </a:p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endParaRPr lang="en-US" sz="2400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828800"/>
            <a:ext cx="330517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55602"/>
            <a:ext cx="50922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Tabel</a:t>
            </a:r>
            <a:r>
              <a:rPr lang="en-US" sz="3000" b="1" dirty="0" smtClean="0"/>
              <a:t> HTML : Style </a:t>
            </a:r>
            <a:r>
              <a:rPr lang="en-US" sz="3000" b="1" dirty="0" err="1" smtClean="0"/>
              <a:t>dalam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tabel</a:t>
            </a:r>
            <a:endParaRPr lang="en-US" sz="3000" b="1" dirty="0"/>
          </a:p>
        </p:txBody>
      </p:sp>
      <p:sp>
        <p:nvSpPr>
          <p:cNvPr id="5" name="Rectangle 4"/>
          <p:cNvSpPr/>
          <p:nvPr/>
        </p:nvSpPr>
        <p:spPr>
          <a:xfrm>
            <a:off x="304800" y="685800"/>
            <a:ext cx="8229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smtClean="0"/>
              <a:t>Style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tabel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ditambahkan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atribut</a:t>
            </a:r>
            <a:r>
              <a:rPr lang="en-US" sz="2400" dirty="0" smtClean="0"/>
              <a:t> id</a:t>
            </a:r>
          </a:p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err="1" smtClean="0"/>
              <a:t>Contoh</a:t>
            </a:r>
            <a:r>
              <a:rPr lang="en-US" sz="2400" dirty="0" smtClean="0"/>
              <a:t>: (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tabel</a:t>
            </a:r>
            <a:r>
              <a:rPr lang="en-US" sz="2400" dirty="0" smtClean="0"/>
              <a:t>)                                (</a:t>
            </a:r>
            <a:r>
              <a:rPr lang="en-US" sz="2400" dirty="0" err="1" smtClean="0"/>
              <a:t>dalam</a:t>
            </a:r>
            <a:r>
              <a:rPr lang="en-US" sz="2400" dirty="0" smtClean="0"/>
              <a:t> CSS)</a:t>
            </a:r>
          </a:p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endParaRPr lang="en-US" sz="2400" dirty="0" smtClean="0"/>
          </a:p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endParaRPr lang="en-US" sz="2400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752599"/>
            <a:ext cx="2743200" cy="2902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2999" y="1828800"/>
            <a:ext cx="339578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55602"/>
            <a:ext cx="5632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PHP Function (</a:t>
            </a:r>
            <a:r>
              <a:rPr lang="en-US" sz="3600" b="1" dirty="0" err="1" smtClean="0"/>
              <a:t>Fungsi</a:t>
            </a:r>
            <a:r>
              <a:rPr lang="en-US" sz="3600" b="1" dirty="0" smtClean="0"/>
              <a:t>) : Intro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990600"/>
            <a:ext cx="7696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663" indent="-347663">
              <a:buFont typeface="Wingdings" pitchFamily="2" charset="2"/>
              <a:buChar char="ü"/>
            </a:pPr>
            <a:r>
              <a:rPr lang="en-US" sz="2400" b="1" dirty="0" smtClean="0"/>
              <a:t> </a:t>
            </a:r>
            <a:r>
              <a:rPr lang="en-US" sz="2400" b="1" dirty="0" err="1" smtClean="0"/>
              <a:t>sintaks</a:t>
            </a:r>
            <a:r>
              <a:rPr lang="en-US" sz="2400" b="1" dirty="0" smtClean="0"/>
              <a:t>:</a:t>
            </a:r>
          </a:p>
          <a:p>
            <a:pPr marL="347663" indent="-347663">
              <a:buFont typeface="Wingdings" pitchFamily="2" charset="2"/>
              <a:buChar char="ü"/>
            </a:pPr>
            <a:endParaRPr lang="en-US" sz="2400" b="1" dirty="0" smtClean="0"/>
          </a:p>
          <a:p>
            <a:pPr marL="347663" indent="-347663"/>
            <a:r>
              <a:rPr lang="en-US" sz="2400" dirty="0" smtClean="0"/>
              <a:t>function </a:t>
            </a:r>
            <a:r>
              <a:rPr lang="en-US" sz="2400" i="1" dirty="0" err="1" smtClean="0"/>
              <a:t>namaFungsi</a:t>
            </a:r>
            <a:r>
              <a:rPr lang="en-US" sz="2400" dirty="0" smtClean="0"/>
              <a:t>() {</a:t>
            </a:r>
            <a:br>
              <a:rPr lang="en-US" sz="2400" dirty="0" smtClean="0"/>
            </a:br>
            <a:r>
              <a:rPr lang="en-US" sz="2400" i="1" dirty="0" smtClean="0"/>
              <a:t>    </a:t>
            </a:r>
            <a:r>
              <a:rPr lang="en-US" sz="2400" i="1" dirty="0" err="1" smtClean="0"/>
              <a:t>skrip_PHP</a:t>
            </a:r>
            <a:r>
              <a:rPr lang="en-US" sz="2400" dirty="0" smtClean="0"/>
              <a:t>;</a:t>
            </a:r>
            <a:br>
              <a:rPr lang="en-US" sz="2400" dirty="0" smtClean="0"/>
            </a:br>
            <a:r>
              <a:rPr lang="en-US" sz="2400" dirty="0" smtClean="0"/>
              <a:t>} </a:t>
            </a:r>
          </a:p>
          <a:p>
            <a:pPr marL="347663" indent="-347663">
              <a:buFont typeface="Wingdings" pitchFamily="2" charset="2"/>
              <a:buChar char="ü"/>
            </a:pPr>
            <a:r>
              <a:rPr lang="en-US" sz="2400" dirty="0" err="1" smtClean="0"/>
              <a:t>Penulisan</a:t>
            </a:r>
            <a:r>
              <a:rPr lang="en-US" sz="2400" dirty="0" smtClean="0"/>
              <a:t> </a:t>
            </a:r>
            <a:r>
              <a:rPr lang="en-US" sz="2400" dirty="0" err="1" smtClean="0"/>
              <a:t>nama</a:t>
            </a:r>
            <a:r>
              <a:rPr lang="en-US" sz="2400" dirty="0" smtClean="0"/>
              <a:t>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case sensitive</a:t>
            </a:r>
          </a:p>
          <a:p>
            <a:pPr marL="347663" indent="-347663"/>
            <a:endParaRPr lang="en-US" sz="2400" dirty="0" smtClean="0"/>
          </a:p>
          <a:p>
            <a:pPr marL="347663" indent="-347663">
              <a:buFont typeface="Wingdings" pitchFamily="2" charset="2"/>
              <a:buChar char="ü"/>
            </a:pPr>
            <a:r>
              <a:rPr lang="en-US" sz="2400" b="1" dirty="0" smtClean="0"/>
              <a:t> </a:t>
            </a:r>
            <a:r>
              <a:rPr lang="en-US" sz="2400" b="1" dirty="0" err="1" smtClean="0"/>
              <a:t>contoh</a:t>
            </a:r>
            <a:r>
              <a:rPr lang="en-US" sz="2400" b="1" dirty="0" smtClean="0"/>
              <a:t>: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962400"/>
            <a:ext cx="3733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724400" y="3200400"/>
            <a:ext cx="419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663" indent="-347663">
              <a:buFont typeface="Wingdings" pitchFamily="2" charset="2"/>
              <a:buChar char="ü"/>
            </a:pPr>
            <a:r>
              <a:rPr lang="en-US" sz="2400" b="1" dirty="0" smtClean="0"/>
              <a:t> output: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3952875"/>
            <a:ext cx="4333875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55602"/>
            <a:ext cx="13805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HTML ?</a:t>
            </a:r>
            <a:endParaRPr lang="en-US" sz="3000" b="1" dirty="0"/>
          </a:p>
        </p:txBody>
      </p:sp>
      <p:sp>
        <p:nvSpPr>
          <p:cNvPr id="7" name="Rectangle 6"/>
          <p:cNvSpPr/>
          <p:nvPr/>
        </p:nvSpPr>
        <p:spPr>
          <a:xfrm>
            <a:off x="457200" y="1120676"/>
            <a:ext cx="8229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55600">
              <a:buFont typeface="Wingdings" pitchFamily="2" charset="2"/>
              <a:buChar char="ü"/>
            </a:pPr>
            <a:r>
              <a:rPr lang="en-US" sz="2400" dirty="0" smtClean="0"/>
              <a:t>HTML 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bahasa</a:t>
            </a:r>
            <a:r>
              <a:rPr lang="en-US" sz="2400" dirty="0" smtClean="0"/>
              <a:t> </a:t>
            </a:r>
            <a:r>
              <a:rPr lang="en-US" sz="2400" i="1" dirty="0" smtClean="0"/>
              <a:t>markup</a:t>
            </a:r>
            <a:r>
              <a:rPr lang="en-US" sz="2400" dirty="0" smtClean="0"/>
              <a:t> </a:t>
            </a:r>
            <a:r>
              <a:rPr lang="en-US" sz="2400" dirty="0" err="1" smtClean="0"/>
              <a:t>standar</a:t>
            </a:r>
            <a:r>
              <a:rPr lang="en-US" sz="2400" dirty="0" smtClean="0"/>
              <a:t> 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membuat</a:t>
            </a:r>
            <a:r>
              <a:rPr lang="en-US" sz="2400" dirty="0" smtClean="0"/>
              <a:t> </a:t>
            </a:r>
            <a:r>
              <a:rPr lang="en-US" sz="2400" dirty="0" err="1" smtClean="0"/>
              <a:t>halaman</a:t>
            </a:r>
            <a:r>
              <a:rPr lang="en-US" sz="2400" dirty="0" smtClean="0"/>
              <a:t> web.</a:t>
            </a:r>
          </a:p>
          <a:p>
            <a:pPr marL="355600" indent="-355600">
              <a:buFont typeface="Wingdings" pitchFamily="2" charset="2"/>
              <a:buChar char="ü"/>
            </a:pPr>
            <a:r>
              <a:rPr lang="en-US" sz="2400" dirty="0" smtClean="0"/>
              <a:t>HTML </a:t>
            </a:r>
            <a:r>
              <a:rPr lang="en-US" sz="2400" dirty="0" err="1" smtClean="0"/>
              <a:t>singkatan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H</a:t>
            </a:r>
            <a:r>
              <a:rPr lang="en-US" sz="2400" dirty="0" smtClean="0"/>
              <a:t>yper </a:t>
            </a:r>
            <a:r>
              <a:rPr lang="en-US" sz="2400" dirty="0" smtClean="0">
                <a:solidFill>
                  <a:srgbClr val="FF0000"/>
                </a:solidFill>
              </a:rPr>
              <a:t>T</a:t>
            </a:r>
            <a:r>
              <a:rPr lang="en-US" sz="2400" dirty="0" smtClean="0"/>
              <a:t>ext </a:t>
            </a:r>
            <a:r>
              <a:rPr lang="en-US" sz="2400" dirty="0" smtClean="0">
                <a:solidFill>
                  <a:srgbClr val="FF0000"/>
                </a:solidFill>
              </a:rPr>
              <a:t>M</a:t>
            </a:r>
            <a:r>
              <a:rPr lang="en-US" sz="2400" dirty="0" smtClean="0"/>
              <a:t>arkup </a:t>
            </a:r>
            <a:r>
              <a:rPr lang="en-US" sz="2400" dirty="0" smtClean="0">
                <a:solidFill>
                  <a:srgbClr val="FF0000"/>
                </a:solidFill>
              </a:rPr>
              <a:t>L</a:t>
            </a:r>
            <a:r>
              <a:rPr lang="en-US" sz="2400" dirty="0" smtClean="0"/>
              <a:t>anguage</a:t>
            </a:r>
          </a:p>
          <a:p>
            <a:pPr marL="355600" indent="-355600">
              <a:buFont typeface="Wingdings" pitchFamily="2" charset="2"/>
              <a:buChar char="ü"/>
            </a:pPr>
            <a:r>
              <a:rPr lang="en-US" sz="2400" dirty="0" smtClean="0"/>
              <a:t>HTML  </a:t>
            </a:r>
            <a:r>
              <a:rPr lang="en-US" sz="2400" dirty="0" err="1" smtClean="0"/>
              <a:t>menjelaskan</a:t>
            </a:r>
            <a:r>
              <a:rPr lang="en-US" sz="2400" dirty="0" smtClean="0"/>
              <a:t> </a:t>
            </a:r>
            <a:r>
              <a:rPr lang="en-US" sz="2400" dirty="0" err="1" smtClean="0"/>
              <a:t>struktur</a:t>
            </a:r>
            <a:r>
              <a:rPr lang="en-US" sz="2400" dirty="0" smtClean="0"/>
              <a:t> </a:t>
            </a:r>
            <a:r>
              <a:rPr lang="en-US" sz="2400" dirty="0" err="1" smtClean="0"/>
              <a:t>halaman</a:t>
            </a:r>
            <a:r>
              <a:rPr lang="en-US" sz="2400" dirty="0" smtClean="0"/>
              <a:t> web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markup</a:t>
            </a:r>
          </a:p>
          <a:p>
            <a:pPr marL="355600" indent="-355600">
              <a:buFont typeface="Wingdings" pitchFamily="2" charset="2"/>
              <a:buChar char="ü"/>
            </a:pPr>
            <a:r>
              <a:rPr lang="en-US" sz="2400" dirty="0" err="1" smtClean="0"/>
              <a:t>Elemen</a:t>
            </a:r>
            <a:r>
              <a:rPr lang="en-US" sz="2400" dirty="0" smtClean="0"/>
              <a:t> HTML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blok</a:t>
            </a:r>
            <a:r>
              <a:rPr lang="en-US" sz="2400" dirty="0" smtClean="0"/>
              <a:t> </a:t>
            </a:r>
            <a:r>
              <a:rPr lang="en-US" sz="2400" dirty="0" err="1" smtClean="0"/>
              <a:t>pembangun</a:t>
            </a:r>
            <a:r>
              <a:rPr lang="en-US" sz="2400" dirty="0" smtClean="0"/>
              <a:t> </a:t>
            </a:r>
            <a:r>
              <a:rPr lang="en-US" sz="2400" dirty="0" err="1" smtClean="0"/>
              <a:t>halaman</a:t>
            </a:r>
            <a:r>
              <a:rPr lang="en-US" sz="2400" dirty="0" smtClean="0"/>
              <a:t> HTML</a:t>
            </a:r>
          </a:p>
          <a:p>
            <a:pPr marL="355600" indent="-355600">
              <a:buFont typeface="Wingdings" pitchFamily="2" charset="2"/>
              <a:buChar char="ü"/>
            </a:pPr>
            <a:r>
              <a:rPr lang="en-US" sz="2400" dirty="0" err="1" smtClean="0"/>
              <a:t>Elemen</a:t>
            </a:r>
            <a:r>
              <a:rPr lang="en-US" sz="2400" dirty="0" smtClean="0"/>
              <a:t> HTML </a:t>
            </a:r>
            <a:r>
              <a:rPr lang="en-US" sz="2400" dirty="0" err="1" smtClean="0"/>
              <a:t>direpresentasikan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tag</a:t>
            </a:r>
          </a:p>
          <a:p>
            <a:pPr marL="355600" indent="-355600">
              <a:buFont typeface="Wingdings" pitchFamily="2" charset="2"/>
              <a:buChar char="ü"/>
            </a:pPr>
            <a:r>
              <a:rPr lang="en-US" sz="2400" dirty="0" smtClean="0"/>
              <a:t>Tag HTML </a:t>
            </a:r>
            <a:r>
              <a:rPr lang="en-US" sz="2400" dirty="0" err="1" smtClean="0"/>
              <a:t>menamai</a:t>
            </a:r>
            <a:r>
              <a:rPr lang="en-US" sz="2400" dirty="0" smtClean="0"/>
              <a:t> </a:t>
            </a:r>
            <a:r>
              <a:rPr lang="en-US" sz="2400" dirty="0" err="1" smtClean="0"/>
              <a:t>bagian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konten</a:t>
            </a:r>
            <a:r>
              <a:rPr lang="en-US" sz="2400" dirty="0" smtClean="0"/>
              <a:t> </a:t>
            </a:r>
            <a:r>
              <a:rPr lang="en-US" sz="2400" dirty="0" err="1" smtClean="0"/>
              <a:t>semisal</a:t>
            </a:r>
            <a:r>
              <a:rPr lang="en-US" sz="2400" dirty="0" smtClean="0"/>
              <a:t> "heading", "paragraph", "table"</a:t>
            </a:r>
          </a:p>
          <a:p>
            <a:pPr marL="355600" indent="-355600">
              <a:buFont typeface="Wingdings" pitchFamily="2" charset="2"/>
              <a:buChar char="ü"/>
            </a:pPr>
            <a:r>
              <a:rPr lang="en-US" sz="2400" dirty="0" smtClean="0"/>
              <a:t>Browsers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menampilkan</a:t>
            </a:r>
            <a:r>
              <a:rPr lang="en-US" sz="2400" dirty="0" smtClean="0"/>
              <a:t> tag HTML </a:t>
            </a:r>
            <a:r>
              <a:rPr lang="en-US" sz="2400" dirty="0" err="1" smtClean="0"/>
              <a:t>tetapi</a:t>
            </a:r>
            <a:r>
              <a:rPr lang="en-US" sz="2400" dirty="0" smtClean="0"/>
              <a:t> </a:t>
            </a:r>
            <a:r>
              <a:rPr lang="en-US" sz="2400" dirty="0" err="1" smtClean="0"/>
              <a:t>menggunakannya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me-render </a:t>
            </a:r>
            <a:r>
              <a:rPr lang="en-US" sz="2400" dirty="0" err="1" smtClean="0"/>
              <a:t>konten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halaman</a:t>
            </a:r>
            <a:endParaRPr lang="en-US" sz="2400" dirty="0" smtClean="0"/>
          </a:p>
          <a:p>
            <a:pPr marL="347663" indent="-347663">
              <a:buFont typeface="Wingdings" pitchFamily="2" charset="2"/>
              <a:buChar char="ü"/>
            </a:pPr>
            <a:endParaRPr lang="en-US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55602"/>
            <a:ext cx="6559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PHP Function : </a:t>
            </a:r>
            <a:r>
              <a:rPr lang="en-US" sz="3600" b="1" dirty="0" err="1" smtClean="0"/>
              <a:t>dengan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argumen</a:t>
            </a:r>
            <a:endParaRPr lang="en-US" sz="3600" b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381000" y="990600"/>
            <a:ext cx="80772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663" indent="-347663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dirty="0" err="1" smtClean="0"/>
              <a:t>Informasi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dilewatkan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</a:t>
            </a:r>
            <a:r>
              <a:rPr lang="en-US" sz="2400" dirty="0" err="1" smtClean="0"/>
              <a:t>melalui</a:t>
            </a:r>
            <a:r>
              <a:rPr lang="en-US" sz="2400" dirty="0" smtClean="0"/>
              <a:t> </a:t>
            </a:r>
            <a:r>
              <a:rPr lang="en-US" sz="2400" dirty="0" err="1" smtClean="0"/>
              <a:t>argumen</a:t>
            </a:r>
            <a:endParaRPr lang="en-US" sz="2400" dirty="0" smtClean="0"/>
          </a:p>
          <a:p>
            <a:pPr marL="347663" indent="-347663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dirty="0" err="1" smtClean="0"/>
              <a:t>Argumen</a:t>
            </a:r>
            <a:r>
              <a:rPr lang="en-US" sz="2400" dirty="0" smtClean="0"/>
              <a:t> </a:t>
            </a:r>
            <a:r>
              <a:rPr lang="en-US" sz="2400" dirty="0" err="1" smtClean="0"/>
              <a:t>ditentukan</a:t>
            </a:r>
            <a:r>
              <a:rPr lang="en-US" sz="2400" dirty="0" smtClean="0"/>
              <a:t> </a:t>
            </a:r>
            <a:r>
              <a:rPr lang="en-US" sz="2400" dirty="0" err="1" smtClean="0"/>
              <a:t>setelah</a:t>
            </a:r>
            <a:r>
              <a:rPr lang="en-US" sz="2400" dirty="0" smtClean="0"/>
              <a:t> </a:t>
            </a:r>
            <a:r>
              <a:rPr lang="en-US" sz="2400" dirty="0" err="1" smtClean="0"/>
              <a:t>nama</a:t>
            </a:r>
            <a:r>
              <a:rPr lang="en-US" sz="2400" dirty="0" smtClean="0"/>
              <a:t>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tanda</a:t>
            </a:r>
            <a:r>
              <a:rPr lang="en-US" sz="2400" dirty="0" smtClean="0"/>
              <a:t> </a:t>
            </a:r>
            <a:r>
              <a:rPr lang="en-US" sz="2400" dirty="0" err="1" smtClean="0"/>
              <a:t>kurung</a:t>
            </a:r>
            <a:r>
              <a:rPr lang="en-US" sz="2400" dirty="0" smtClean="0"/>
              <a:t> ()</a:t>
            </a:r>
          </a:p>
          <a:p>
            <a:pPr marL="347663" indent="-347663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dirty="0" err="1" smtClean="0"/>
              <a:t>Banyak</a:t>
            </a:r>
            <a:r>
              <a:rPr lang="en-US" sz="2400" dirty="0" smtClean="0"/>
              <a:t> </a:t>
            </a:r>
            <a:r>
              <a:rPr lang="en-US" sz="2400" dirty="0" err="1" smtClean="0"/>
              <a:t>argumen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ditambah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dipisahkan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tanda</a:t>
            </a:r>
            <a:r>
              <a:rPr lang="en-US" sz="2400" dirty="0" smtClean="0"/>
              <a:t> </a:t>
            </a:r>
            <a:r>
              <a:rPr lang="en-US" sz="2400" dirty="0" err="1" smtClean="0"/>
              <a:t>koma</a:t>
            </a:r>
            <a:r>
              <a:rPr lang="en-US" sz="2400" dirty="0" smtClean="0"/>
              <a:t> “,”</a:t>
            </a:r>
          </a:p>
          <a:p>
            <a:pPr marL="347663" indent="-347663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dirty="0" err="1" smtClean="0"/>
              <a:t>Contoh</a:t>
            </a:r>
            <a:r>
              <a:rPr lang="en-US" sz="2400" dirty="0" smtClean="0"/>
              <a:t>:</a:t>
            </a:r>
          </a:p>
          <a:p>
            <a:pPr marL="347663" indent="-347663">
              <a:buFont typeface="Wingdings" pitchFamily="2" charset="2"/>
              <a:buChar char="ü"/>
            </a:pPr>
            <a:endParaRPr lang="en-US" sz="2400" b="1" dirty="0" smtClean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3429000"/>
            <a:ext cx="3352800" cy="2914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55602"/>
            <a:ext cx="5373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Function : </a:t>
            </a:r>
            <a:r>
              <a:rPr lang="en-US" sz="3600" b="1" dirty="0" err="1" smtClean="0"/>
              <a:t>argumen</a:t>
            </a:r>
            <a:r>
              <a:rPr lang="en-US" sz="3600" b="1" dirty="0" smtClean="0"/>
              <a:t> default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990600"/>
            <a:ext cx="80772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663" indent="-347663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dirty="0" err="1" smtClean="0"/>
              <a:t>Fungsi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ditentukan</a:t>
            </a:r>
            <a:r>
              <a:rPr lang="en-US" sz="2400" dirty="0" smtClean="0"/>
              <a:t> </a:t>
            </a:r>
            <a:r>
              <a:rPr lang="en-US" sz="2400" dirty="0" err="1" smtClean="0"/>
              <a:t>argumen</a:t>
            </a:r>
            <a:r>
              <a:rPr lang="en-US" sz="2400" dirty="0" smtClean="0"/>
              <a:t> default. </a:t>
            </a:r>
          </a:p>
          <a:p>
            <a:pPr marL="347663" indent="-347663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dirty="0" err="1" smtClean="0"/>
              <a:t>Fungsi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dipanggil</a:t>
            </a:r>
            <a:r>
              <a:rPr lang="en-US" sz="2400" dirty="0" smtClean="0"/>
              <a:t> </a:t>
            </a:r>
            <a:r>
              <a:rPr lang="en-US" sz="2400" dirty="0" err="1" smtClean="0"/>
              <a:t>tanpa</a:t>
            </a:r>
            <a:r>
              <a:rPr lang="en-US" sz="2400" dirty="0" smtClean="0"/>
              <a:t> </a:t>
            </a:r>
            <a:r>
              <a:rPr lang="en-US" sz="2400" dirty="0" err="1" smtClean="0"/>
              <a:t>argumen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argumen</a:t>
            </a:r>
            <a:r>
              <a:rPr lang="en-US" sz="2400" dirty="0" smtClean="0"/>
              <a:t> default </a:t>
            </a:r>
          </a:p>
          <a:p>
            <a:pPr marL="347663" indent="-347663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dirty="0" err="1" smtClean="0"/>
              <a:t>Contoh</a:t>
            </a:r>
            <a:r>
              <a:rPr lang="en-US" sz="2400" dirty="0" smtClean="0"/>
              <a:t>:</a:t>
            </a:r>
          </a:p>
          <a:p>
            <a:pPr marL="347663" indent="-347663">
              <a:buFont typeface="Wingdings" pitchFamily="2" charset="2"/>
              <a:buChar char="ü"/>
            </a:pPr>
            <a:endParaRPr lang="en-US" sz="2400" b="1" dirty="0" smtClean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048000"/>
            <a:ext cx="5029200" cy="2536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55602"/>
            <a:ext cx="5425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PHP Function : return value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990600"/>
            <a:ext cx="807720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663" indent="-347663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dirty="0" err="1" smtClean="0"/>
              <a:t>Fungsi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mempunyai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en-US" sz="2400" dirty="0" err="1" smtClean="0"/>
              <a:t>pengembalian</a:t>
            </a:r>
            <a:r>
              <a:rPr lang="en-US" sz="2400" dirty="0" smtClean="0"/>
              <a:t> (return) </a:t>
            </a:r>
            <a:r>
              <a:rPr lang="en-US" sz="2400" dirty="0" err="1" smtClean="0"/>
              <a:t>ditentukan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pernyataan</a:t>
            </a:r>
            <a:r>
              <a:rPr lang="en-US" sz="2400" dirty="0" smtClean="0"/>
              <a:t> “return”</a:t>
            </a:r>
          </a:p>
          <a:p>
            <a:pPr marL="347663" indent="-347663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dirty="0" err="1" smtClean="0"/>
              <a:t>Contoh</a:t>
            </a:r>
            <a:r>
              <a:rPr lang="en-US" sz="2400" dirty="0" smtClean="0"/>
              <a:t>:</a:t>
            </a:r>
          </a:p>
          <a:p>
            <a:pPr marL="347663" indent="-347663">
              <a:buFont typeface="Wingdings" pitchFamily="2" charset="2"/>
              <a:buChar char="ü"/>
            </a:pPr>
            <a:endParaRPr lang="en-US" sz="2400" b="1" dirty="0" smtClean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199" y="2333624"/>
            <a:ext cx="4594197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55602"/>
            <a:ext cx="3284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PHP Class : intro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990600"/>
            <a:ext cx="80772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663" indent="-347663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dirty="0" smtClean="0"/>
              <a:t>Class  (</a:t>
            </a:r>
            <a:r>
              <a:rPr lang="en-US" sz="2400" dirty="0" err="1" smtClean="0"/>
              <a:t>kelas</a:t>
            </a:r>
            <a:r>
              <a:rPr lang="en-US" sz="2400" dirty="0" smtClean="0"/>
              <a:t>)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template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objek</a:t>
            </a:r>
            <a:r>
              <a:rPr lang="en-US" sz="2400" dirty="0" smtClean="0"/>
              <a:t> </a:t>
            </a:r>
            <a:r>
              <a:rPr lang="en-US" sz="2400" dirty="0" err="1" smtClean="0"/>
              <a:t>dunia</a:t>
            </a:r>
            <a:r>
              <a:rPr lang="en-US" sz="2400" dirty="0" smtClean="0"/>
              <a:t> </a:t>
            </a:r>
            <a:r>
              <a:rPr lang="en-US" sz="2400" dirty="0" err="1" smtClean="0"/>
              <a:t>nyata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program</a:t>
            </a:r>
          </a:p>
          <a:p>
            <a:pPr marL="347663" indent="-347663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dirty="0" err="1" smtClean="0"/>
              <a:t>Kelas</a:t>
            </a:r>
            <a:r>
              <a:rPr lang="en-US" sz="2400" dirty="0" smtClean="0"/>
              <a:t> “car” </a:t>
            </a:r>
            <a:r>
              <a:rPr lang="en-US" sz="2400" dirty="0" err="1" smtClean="0"/>
              <a:t>dibuat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mengemulasikan</a:t>
            </a:r>
            <a:r>
              <a:rPr lang="en-US" sz="2400" dirty="0" smtClean="0"/>
              <a:t> “car”</a:t>
            </a:r>
          </a:p>
          <a:p>
            <a:pPr marL="347663" indent="-347663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dirty="0" err="1" smtClean="0"/>
              <a:t>Kelas</a:t>
            </a:r>
            <a:r>
              <a:rPr lang="en-US" sz="2400" dirty="0" smtClean="0"/>
              <a:t> “car”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berisi</a:t>
            </a:r>
            <a:r>
              <a:rPr lang="en-US" sz="2400" dirty="0" smtClean="0"/>
              <a:t> </a:t>
            </a:r>
            <a:r>
              <a:rPr lang="en-US" sz="2400" dirty="0" err="1" smtClean="0"/>
              <a:t>properti</a:t>
            </a:r>
            <a:r>
              <a:rPr lang="en-US" sz="2400" dirty="0" smtClean="0"/>
              <a:t> (color, model, year) </a:t>
            </a:r>
            <a:r>
              <a:rPr lang="en-US" sz="2400" dirty="0" err="1" smtClean="0"/>
              <a:t>dan</a:t>
            </a:r>
            <a:r>
              <a:rPr lang="en-US" sz="2400" dirty="0" smtClean="0"/>
              <a:t> method(function) yang </a:t>
            </a:r>
            <a:r>
              <a:rPr lang="en-US" sz="2400" dirty="0" err="1" smtClean="0"/>
              <a:t>menetukan</a:t>
            </a:r>
            <a:r>
              <a:rPr lang="en-US" sz="2400" dirty="0" smtClean="0"/>
              <a:t> </a:t>
            </a:r>
            <a:r>
              <a:rPr lang="en-US" sz="2400" dirty="0" err="1" smtClean="0"/>
              <a:t>bagaimana</a:t>
            </a:r>
            <a:r>
              <a:rPr lang="en-US" sz="2400" dirty="0" smtClean="0"/>
              <a:t> car </a:t>
            </a:r>
            <a:r>
              <a:rPr lang="en-US" sz="2400" dirty="0" err="1" smtClean="0"/>
              <a:t>bekerja</a:t>
            </a:r>
            <a:r>
              <a:rPr lang="en-US" sz="2400" dirty="0" smtClean="0"/>
              <a:t> (drive, reverse, brake)</a:t>
            </a:r>
          </a:p>
          <a:p>
            <a:pPr marL="347663" indent="-347663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dirty="0" err="1" smtClean="0"/>
              <a:t>Contoh</a:t>
            </a:r>
            <a:r>
              <a:rPr lang="en-US" sz="2400" dirty="0" smtClean="0"/>
              <a:t>:</a:t>
            </a:r>
          </a:p>
          <a:p>
            <a:pPr marL="347663" indent="-347663">
              <a:spcAft>
                <a:spcPts val="1200"/>
              </a:spcAft>
            </a:pPr>
            <a:r>
              <a:rPr lang="en-US" sz="2400" dirty="0" smtClean="0"/>
              <a:t>	</a:t>
            </a:r>
            <a:r>
              <a:rPr lang="id-ID" sz="2400" dirty="0" smtClean="0"/>
              <a:t> class Book</a:t>
            </a:r>
            <a:r>
              <a:rPr lang="en-US" sz="2400" dirty="0" smtClean="0"/>
              <a:t> </a:t>
            </a:r>
            <a:r>
              <a:rPr lang="id-ID" sz="2400" dirty="0" smtClean="0"/>
              <a:t>{ </a:t>
            </a:r>
            <a:endParaRPr lang="en-US" sz="2400" dirty="0" smtClean="0"/>
          </a:p>
          <a:p>
            <a:pPr marL="347663" indent="-347663">
              <a:spcAft>
                <a:spcPts val="1200"/>
              </a:spcAft>
            </a:pPr>
            <a:r>
              <a:rPr lang="en-US" sz="2400" dirty="0" smtClean="0"/>
              <a:t>	</a:t>
            </a:r>
            <a:r>
              <a:rPr lang="id-ID" sz="2400" dirty="0" smtClean="0"/>
              <a:t>}</a:t>
            </a:r>
            <a:endParaRPr lang="en-US" sz="2400" dirty="0" smtClean="0"/>
          </a:p>
          <a:p>
            <a:pPr marL="347663" indent="-347663">
              <a:buFont typeface="Wingdings" pitchFamily="2" charset="2"/>
              <a:buChar char="ü"/>
            </a:pPr>
            <a:endParaRPr lang="en-US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55602"/>
            <a:ext cx="6210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PHP Class : </a:t>
            </a:r>
            <a:r>
              <a:rPr lang="en-US" sz="3600" b="1" dirty="0" err="1" smtClean="0"/>
              <a:t>pembuatan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variabel</a:t>
            </a:r>
            <a:endParaRPr lang="en-US" sz="3600" b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381000" y="990600"/>
            <a:ext cx="80772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663" indent="-347663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dirty="0" err="1" smtClean="0"/>
              <a:t>Variabel</a:t>
            </a:r>
            <a:r>
              <a:rPr lang="en-US" sz="2400" dirty="0" smtClean="0"/>
              <a:t> </a:t>
            </a:r>
            <a:r>
              <a:rPr lang="en-US" sz="2400" dirty="0" err="1" smtClean="0"/>
              <a:t>kelas</a:t>
            </a:r>
            <a:r>
              <a:rPr lang="en-US" sz="2400" dirty="0" smtClean="0"/>
              <a:t> </a:t>
            </a:r>
            <a:r>
              <a:rPr lang="en-US" sz="2400" dirty="0" err="1" smtClean="0"/>
              <a:t>dikenal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properti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mengandung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informasi</a:t>
            </a:r>
            <a:r>
              <a:rPr lang="en-US" sz="2400" dirty="0" smtClean="0"/>
              <a:t> </a:t>
            </a:r>
            <a:r>
              <a:rPr lang="en-US" sz="2400" dirty="0" err="1" smtClean="0"/>
              <a:t>penting</a:t>
            </a:r>
            <a:r>
              <a:rPr lang="en-US" sz="2400" dirty="0" smtClean="0"/>
              <a:t> </a:t>
            </a:r>
            <a:r>
              <a:rPr lang="en-US" sz="2400" dirty="0" err="1" smtClean="0"/>
              <a:t>mengenai</a:t>
            </a:r>
            <a:r>
              <a:rPr lang="en-US" sz="2400" dirty="0" smtClean="0"/>
              <a:t> </a:t>
            </a:r>
            <a:r>
              <a:rPr lang="en-US" sz="2400" dirty="0" err="1" smtClean="0"/>
              <a:t>kelas</a:t>
            </a:r>
            <a:endParaRPr lang="en-US" sz="2400" dirty="0" smtClean="0"/>
          </a:p>
          <a:p>
            <a:pPr marL="347663" indent="-347663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dirty="0" err="1" smtClean="0"/>
              <a:t>Variabel</a:t>
            </a:r>
            <a:r>
              <a:rPr lang="en-US" sz="2400" dirty="0" smtClean="0"/>
              <a:t> </a:t>
            </a:r>
            <a:r>
              <a:rPr lang="en-US" sz="2400" dirty="0" err="1" smtClean="0"/>
              <a:t>kelas</a:t>
            </a:r>
            <a:r>
              <a:rPr lang="en-US" sz="2400" dirty="0" smtClean="0"/>
              <a:t> </a:t>
            </a:r>
            <a:r>
              <a:rPr lang="en-US" sz="2400" dirty="0" err="1" smtClean="0"/>
              <a:t>dideklarasikan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keyword </a:t>
            </a:r>
            <a:r>
              <a:rPr lang="en-US" sz="2400" dirty="0" err="1" smtClean="0"/>
              <a:t>var</a:t>
            </a:r>
            <a:endParaRPr lang="en-US" sz="2400" dirty="0" smtClean="0"/>
          </a:p>
          <a:p>
            <a:pPr marL="347663" indent="-347663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dirty="0" err="1" smtClean="0"/>
              <a:t>Variabel</a:t>
            </a:r>
            <a:r>
              <a:rPr lang="en-US" sz="2400" dirty="0" smtClean="0"/>
              <a:t> yang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dideklarasikan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 smtClean="0"/>
              <a:t>bukan</a:t>
            </a:r>
            <a:r>
              <a:rPr lang="en-US" sz="2400" dirty="0" smtClean="0"/>
              <a:t> </a:t>
            </a:r>
            <a:r>
              <a:rPr lang="en-US" sz="2400" dirty="0" err="1" smtClean="0"/>
              <a:t>variabel</a:t>
            </a:r>
            <a:r>
              <a:rPr lang="en-US" sz="2400" dirty="0" smtClean="0"/>
              <a:t> </a:t>
            </a:r>
            <a:r>
              <a:rPr lang="en-US" sz="2400" dirty="0" err="1" smtClean="0"/>
              <a:t>kelas</a:t>
            </a:r>
            <a:endParaRPr lang="en-US" sz="2400" dirty="0" smtClean="0"/>
          </a:p>
          <a:p>
            <a:pPr marL="347663" indent="-347663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dirty="0" err="1" smtClean="0"/>
              <a:t>Contoh</a:t>
            </a:r>
            <a:r>
              <a:rPr lang="en-US" sz="2400" dirty="0" smtClean="0"/>
              <a:t>:</a:t>
            </a:r>
          </a:p>
          <a:p>
            <a:pPr marL="347663" indent="-347663"/>
            <a:r>
              <a:rPr lang="en-US" sz="2400" dirty="0" smtClean="0"/>
              <a:t>	</a:t>
            </a:r>
            <a:r>
              <a:rPr lang="id-ID" sz="2400" dirty="0" smtClean="0"/>
              <a:t> class Book</a:t>
            </a:r>
            <a:r>
              <a:rPr lang="en-US" sz="2400" dirty="0" smtClean="0"/>
              <a:t> </a:t>
            </a:r>
            <a:r>
              <a:rPr lang="id-ID" sz="2400" dirty="0" smtClean="0"/>
              <a:t>{ </a:t>
            </a:r>
            <a:endParaRPr lang="en-US" sz="2400" dirty="0" smtClean="0"/>
          </a:p>
          <a:p>
            <a:pPr marL="347663" indent="-347663"/>
            <a:r>
              <a:rPr lang="en-US" sz="2400" dirty="0" smtClean="0"/>
              <a:t>		</a:t>
            </a:r>
            <a:r>
              <a:rPr lang="en-US" sz="2400" dirty="0" err="1" smtClean="0"/>
              <a:t>var</a:t>
            </a:r>
            <a:r>
              <a:rPr lang="en-US" sz="2400" dirty="0" smtClean="0"/>
              <a:t> $title;</a:t>
            </a:r>
          </a:p>
          <a:p>
            <a:pPr marL="347663" indent="-347663"/>
            <a:r>
              <a:rPr lang="en-US" sz="2400" dirty="0" smtClean="0"/>
              <a:t>		</a:t>
            </a:r>
            <a:r>
              <a:rPr lang="en-US" sz="2400" dirty="0" err="1" smtClean="0"/>
              <a:t>var</a:t>
            </a:r>
            <a:r>
              <a:rPr lang="en-US" sz="2400" dirty="0" smtClean="0"/>
              <a:t> $</a:t>
            </a:r>
            <a:r>
              <a:rPr lang="en-US" sz="2400" dirty="0" err="1" smtClean="0"/>
              <a:t>numPages</a:t>
            </a:r>
            <a:r>
              <a:rPr lang="en-US" sz="2400" dirty="0" smtClean="0"/>
              <a:t>;</a:t>
            </a:r>
          </a:p>
          <a:p>
            <a:pPr marL="347663" indent="-347663"/>
            <a:r>
              <a:rPr lang="en-US" sz="2400" dirty="0" smtClean="0"/>
              <a:t>	</a:t>
            </a:r>
            <a:r>
              <a:rPr lang="id-ID" sz="2400" dirty="0" smtClean="0"/>
              <a:t>}</a:t>
            </a:r>
            <a:endParaRPr lang="en-US" sz="2400" dirty="0" smtClean="0"/>
          </a:p>
          <a:p>
            <a:pPr marL="347663" indent="-347663">
              <a:buFont typeface="Wingdings" pitchFamily="2" charset="2"/>
              <a:buChar char="ü"/>
            </a:pPr>
            <a:endParaRPr lang="en-US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55602"/>
            <a:ext cx="6903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PHP Class : </a:t>
            </a:r>
            <a:r>
              <a:rPr lang="en-US" sz="3600" b="1" dirty="0" err="1" smtClean="0"/>
              <a:t>pembuatan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fungsi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kelas</a:t>
            </a:r>
            <a:endParaRPr lang="en-US" sz="3600" b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381000" y="990600"/>
            <a:ext cx="8077200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663" indent="-347663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dirty="0" err="1" smtClean="0"/>
              <a:t>Fungsi</a:t>
            </a:r>
            <a:r>
              <a:rPr lang="en-US" sz="2400" dirty="0" smtClean="0"/>
              <a:t> </a:t>
            </a:r>
            <a:r>
              <a:rPr lang="en-US" sz="2400" dirty="0" err="1" smtClean="0"/>
              <a:t>kelas</a:t>
            </a:r>
            <a:r>
              <a:rPr lang="en-US" sz="2400" dirty="0" smtClean="0"/>
              <a:t> </a:t>
            </a:r>
            <a:r>
              <a:rPr lang="en-US" sz="2400" dirty="0" err="1" smtClean="0"/>
              <a:t>mirip</a:t>
            </a:r>
            <a:r>
              <a:rPr lang="en-US" sz="2400" dirty="0" smtClean="0"/>
              <a:t>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</a:t>
            </a:r>
            <a:r>
              <a:rPr lang="en-US" sz="2400" dirty="0" err="1" smtClean="0"/>
              <a:t>biasa</a:t>
            </a:r>
            <a:r>
              <a:rPr lang="en-US" sz="2400" dirty="0" smtClean="0"/>
              <a:t>, </a:t>
            </a:r>
            <a:r>
              <a:rPr lang="en-US" sz="2400" dirty="0" err="1" smtClean="0"/>
              <a:t>kecuali</a:t>
            </a:r>
            <a:r>
              <a:rPr lang="en-US" sz="2400" dirty="0" smtClean="0"/>
              <a:t>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didefinisikan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kelas</a:t>
            </a:r>
            <a:endParaRPr lang="en-US" sz="2400" dirty="0" smtClean="0"/>
          </a:p>
          <a:p>
            <a:pPr marL="347663" indent="-347663">
              <a:tabLst>
                <a:tab pos="800100" algn="l"/>
                <a:tab pos="1162050" algn="l"/>
                <a:tab pos="1524000" algn="l"/>
                <a:tab pos="1885950" algn="l"/>
                <a:tab pos="1981200" algn="l"/>
              </a:tabLst>
            </a:pPr>
            <a:r>
              <a:rPr lang="en-US" sz="2400" dirty="0" smtClean="0"/>
              <a:t>	</a:t>
            </a:r>
            <a:r>
              <a:rPr lang="id-ID" sz="1600" dirty="0" smtClean="0">
                <a:latin typeface="Courier New" pitchFamily="49" charset="0"/>
                <a:cs typeface="Courier New" pitchFamily="49" charset="0"/>
              </a:rPr>
              <a:t> class Book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1600" dirty="0" smtClean="0">
                <a:latin typeface="Courier New" pitchFamily="49" charset="0"/>
                <a:cs typeface="Courier New" pitchFamily="49" charset="0"/>
              </a:rPr>
              <a:t>{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347663" indent="-347663">
              <a:tabLst>
                <a:tab pos="800100" algn="l"/>
                <a:tab pos="1162050" algn="l"/>
                <a:tab pos="1524000" algn="l"/>
                <a:tab pos="1885950" algn="l"/>
                <a:tab pos="19812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$title;</a:t>
            </a:r>
          </a:p>
          <a:p>
            <a:pPr marL="347663" indent="-347663">
              <a:tabLst>
                <a:tab pos="800100" algn="l"/>
                <a:tab pos="1162050" algn="l"/>
                <a:tab pos="1524000" algn="l"/>
                <a:tab pos="1885950" algn="l"/>
                <a:tab pos="19812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$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numPages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7663" indent="-347663">
              <a:tabLst>
                <a:tab pos="800100" algn="l"/>
                <a:tab pos="1162050" algn="l"/>
                <a:tab pos="1524000" algn="l"/>
                <a:tab pos="1885950" algn="l"/>
                <a:tab pos="19812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</a:t>
            </a:r>
          </a:p>
          <a:p>
            <a:pPr marL="347663" indent="-347663">
              <a:tabLst>
                <a:tab pos="800100" algn="l"/>
                <a:tab pos="1162050" algn="l"/>
                <a:tab pos="1524000" algn="l"/>
                <a:tab pos="1885950" algn="l"/>
                <a:tab pos="19812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function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setNumPages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($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numOfPages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marL="347663" indent="-347663">
              <a:tabLst>
                <a:tab pos="800100" algn="l"/>
                <a:tab pos="1162050" algn="l"/>
                <a:tab pos="1524000" algn="l"/>
                <a:tab pos="1885950" algn="l"/>
                <a:tab pos="19812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	$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numPages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$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numOfPages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7663" indent="-347663">
              <a:tabLst>
                <a:tab pos="800100" algn="l"/>
                <a:tab pos="1162050" algn="l"/>
                <a:tab pos="1524000" algn="l"/>
                <a:tab pos="1885950" algn="l"/>
                <a:tab pos="19812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marL="347663" indent="-347663">
              <a:tabLst>
                <a:tab pos="800100" algn="l"/>
                <a:tab pos="1162050" algn="l"/>
                <a:tab pos="1524000" algn="l"/>
                <a:tab pos="1885950" algn="l"/>
                <a:tab pos="1981200" algn="l"/>
              </a:tabLst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347663" indent="-347663">
              <a:tabLst>
                <a:tab pos="800100" algn="l"/>
                <a:tab pos="1162050" algn="l"/>
                <a:tab pos="1524000" algn="l"/>
                <a:tab pos="1885950" algn="l"/>
                <a:tab pos="19812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function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getNumPages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 { return $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numPages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;}</a:t>
            </a:r>
          </a:p>
          <a:p>
            <a:pPr marL="347663" indent="-347663">
              <a:tabLst>
                <a:tab pos="800100" algn="l"/>
                <a:tab pos="1162050" algn="l"/>
                <a:tab pos="1524000" algn="l"/>
                <a:tab pos="1885950" algn="l"/>
                <a:tab pos="1981200" algn="l"/>
              </a:tabLst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347663" indent="-347663">
              <a:tabLst>
                <a:tab pos="800100" algn="l"/>
                <a:tab pos="1162050" algn="l"/>
                <a:tab pos="1524000" algn="l"/>
                <a:tab pos="1885950" algn="l"/>
                <a:tab pos="19812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function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setTitle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($Title){</a:t>
            </a:r>
          </a:p>
          <a:p>
            <a:pPr marL="347663" indent="-347663">
              <a:tabLst>
                <a:tab pos="800100" algn="l"/>
                <a:tab pos="1162050" algn="l"/>
                <a:tab pos="1524000" algn="l"/>
                <a:tab pos="1885950" algn="l"/>
                <a:tab pos="19812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	$title = $Title;</a:t>
            </a:r>
          </a:p>
          <a:p>
            <a:pPr marL="347663" indent="-347663">
              <a:tabLst>
                <a:tab pos="800100" algn="l"/>
                <a:tab pos="1162050" algn="l"/>
                <a:tab pos="1524000" algn="l"/>
                <a:tab pos="1885950" algn="l"/>
                <a:tab pos="19812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marL="347663" indent="-347663">
              <a:tabLst>
                <a:tab pos="800100" algn="l"/>
                <a:tab pos="1162050" algn="l"/>
                <a:tab pos="1524000" algn="l"/>
                <a:tab pos="1885950" algn="l"/>
                <a:tab pos="1981200" algn="l"/>
              </a:tabLst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347663" indent="-347663">
              <a:tabLst>
                <a:tab pos="800100" algn="l"/>
                <a:tab pos="1162050" algn="l"/>
                <a:tab pos="1524000" algn="l"/>
                <a:tab pos="1885950" algn="l"/>
                <a:tab pos="19812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function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getTitle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   { return $title }</a:t>
            </a:r>
          </a:p>
          <a:p>
            <a:pPr marL="347663" indent="-347663">
              <a:tabLst>
                <a:tab pos="800100" algn="l"/>
                <a:tab pos="1162050" algn="l"/>
                <a:tab pos="1524000" algn="l"/>
                <a:tab pos="1885950" algn="l"/>
                <a:tab pos="19812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 </a:t>
            </a:r>
            <a:r>
              <a:rPr lang="id-ID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347663" indent="-347663">
              <a:buFont typeface="Wingdings" pitchFamily="2" charset="2"/>
              <a:buChar char="ü"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55602"/>
            <a:ext cx="5428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PHP Class : </a:t>
            </a:r>
            <a:r>
              <a:rPr lang="en-US" sz="3600" b="1" dirty="0" err="1" smtClean="0"/>
              <a:t>instansiasi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kelas</a:t>
            </a:r>
            <a:endParaRPr lang="en-US" sz="3600" b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381000" y="990600"/>
            <a:ext cx="80772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663" indent="-347663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dirty="0" err="1" smtClean="0"/>
              <a:t>Proses</a:t>
            </a:r>
            <a:r>
              <a:rPr lang="en-US" sz="2400" dirty="0" smtClean="0"/>
              <a:t> </a:t>
            </a:r>
            <a:r>
              <a:rPr lang="en-US" sz="2400" dirty="0" err="1" smtClean="0"/>
              <a:t>pembuatan</a:t>
            </a:r>
            <a:r>
              <a:rPr lang="en-US" sz="2400" dirty="0" smtClean="0"/>
              <a:t> </a:t>
            </a:r>
            <a:r>
              <a:rPr lang="en-US" sz="2400" dirty="0" err="1" smtClean="0"/>
              <a:t>objek</a:t>
            </a:r>
            <a:r>
              <a:rPr lang="en-US" sz="2400" dirty="0" smtClean="0"/>
              <a:t> </a:t>
            </a:r>
            <a:r>
              <a:rPr lang="en-US" sz="2400" dirty="0" err="1" smtClean="0"/>
              <a:t>disebut</a:t>
            </a:r>
            <a:r>
              <a:rPr lang="en-US" sz="2400" dirty="0" smtClean="0"/>
              <a:t> instantiation</a:t>
            </a:r>
          </a:p>
          <a:p>
            <a:pPr marL="347663" indent="-347663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dirty="0" err="1" smtClean="0"/>
              <a:t>Pembuatan</a:t>
            </a:r>
            <a:r>
              <a:rPr lang="en-US" sz="2400" dirty="0" smtClean="0"/>
              <a:t> </a:t>
            </a:r>
            <a:r>
              <a:rPr lang="en-US" sz="2400" dirty="0" err="1" smtClean="0"/>
              <a:t>objek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membuat</a:t>
            </a:r>
            <a:r>
              <a:rPr lang="en-US" sz="2400" dirty="0" smtClean="0"/>
              <a:t> </a:t>
            </a:r>
            <a:r>
              <a:rPr lang="en-US" sz="2400" dirty="0" err="1" smtClean="0"/>
              <a:t>variabel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menyimpan</a:t>
            </a:r>
            <a:r>
              <a:rPr lang="en-US" sz="2400" dirty="0" smtClean="0"/>
              <a:t> </a:t>
            </a:r>
            <a:r>
              <a:rPr lang="en-US" sz="2400" dirty="0" err="1" smtClean="0"/>
              <a:t>objek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keyword “new”</a:t>
            </a:r>
          </a:p>
          <a:p>
            <a:pPr marL="347663" indent="-347663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dirty="0" err="1" smtClean="0"/>
              <a:t>Contoh</a:t>
            </a:r>
            <a:r>
              <a:rPr lang="en-US" sz="2400" dirty="0" smtClean="0"/>
              <a:t>:</a:t>
            </a:r>
          </a:p>
          <a:p>
            <a:pPr marL="347663" indent="-347663">
              <a:tabLst>
                <a:tab pos="800100" algn="l"/>
                <a:tab pos="1162050" algn="l"/>
                <a:tab pos="1524000" algn="l"/>
                <a:tab pos="1885950" algn="l"/>
                <a:tab pos="1981200" algn="l"/>
              </a:tabLst>
            </a:pPr>
            <a:r>
              <a:rPr lang="en-US" sz="2400" dirty="0" smtClean="0"/>
              <a:t>	</a:t>
            </a:r>
            <a:r>
              <a:rPr lang="id-ID" sz="1600" dirty="0" smtClean="0">
                <a:latin typeface="Courier New" pitchFamily="49" charset="0"/>
                <a:cs typeface="Courier New" pitchFamily="49" charset="0"/>
              </a:rPr>
              <a:t> $yellowPages = new Book();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55602"/>
            <a:ext cx="5674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PHP Class : </a:t>
            </a:r>
            <a:r>
              <a:rPr lang="en-US" sz="3600" b="1" dirty="0" err="1" smtClean="0"/>
              <a:t>konstruktor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kelas</a:t>
            </a:r>
            <a:endParaRPr lang="en-US" sz="3600" b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381000" y="990600"/>
            <a:ext cx="8077200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663" indent="-347663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dirty="0" err="1" smtClean="0"/>
              <a:t>Konstruktor</a:t>
            </a:r>
            <a:r>
              <a:rPr lang="en-US" sz="2400" dirty="0" smtClean="0"/>
              <a:t> </a:t>
            </a:r>
            <a:r>
              <a:rPr lang="en-US" sz="2400" dirty="0" err="1" smtClean="0"/>
              <a:t>kelas</a:t>
            </a:r>
            <a:r>
              <a:rPr lang="en-US" sz="2400" dirty="0" smtClean="0"/>
              <a:t>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men-set </a:t>
            </a:r>
            <a:r>
              <a:rPr lang="en-US" sz="2400" dirty="0" err="1" smtClean="0"/>
              <a:t>objek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en-US" sz="2400" dirty="0" err="1" smtClean="0"/>
              <a:t>tertentu</a:t>
            </a:r>
            <a:r>
              <a:rPr lang="en-US" sz="2400" dirty="0" smtClean="0"/>
              <a:t> </a:t>
            </a:r>
            <a:r>
              <a:rPr lang="en-US" sz="2400" dirty="0" err="1" smtClean="0"/>
              <a:t>saat</a:t>
            </a:r>
            <a:r>
              <a:rPr lang="en-US" sz="2400" dirty="0" smtClean="0"/>
              <a:t> </a:t>
            </a:r>
            <a:r>
              <a:rPr lang="en-US" sz="2400" dirty="0" err="1" smtClean="0"/>
              <a:t>diinisialisasi</a:t>
            </a:r>
            <a:endParaRPr lang="en-US" sz="2400" dirty="0" smtClean="0"/>
          </a:p>
          <a:p>
            <a:pPr marL="347663" indent="-347663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dirty="0" err="1" smtClean="0"/>
              <a:t>Fungsi</a:t>
            </a:r>
            <a:r>
              <a:rPr lang="en-US" sz="2400" dirty="0" smtClean="0"/>
              <a:t> __construct()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mendefinisikan</a:t>
            </a:r>
            <a:r>
              <a:rPr lang="en-US" sz="2400" dirty="0" smtClean="0"/>
              <a:t> </a:t>
            </a:r>
            <a:r>
              <a:rPr lang="en-US" sz="2400" dirty="0" err="1" smtClean="0"/>
              <a:t>konstruktor</a:t>
            </a:r>
            <a:endParaRPr lang="en-US" sz="2400" dirty="0" smtClean="0"/>
          </a:p>
          <a:p>
            <a:pPr marL="347663" indent="-347663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dirty="0" err="1" smtClean="0"/>
              <a:t>Contoh</a:t>
            </a:r>
            <a:r>
              <a:rPr lang="en-US" sz="2400" dirty="0" smtClean="0"/>
              <a:t>:</a:t>
            </a:r>
          </a:p>
          <a:p>
            <a:pPr marL="347663" indent="-347663">
              <a:tabLst>
                <a:tab pos="800100" algn="l"/>
                <a:tab pos="1162050" algn="l"/>
                <a:tab pos="1524000" algn="l"/>
                <a:tab pos="1885950" algn="l"/>
                <a:tab pos="1981200" algn="l"/>
              </a:tabLst>
            </a:pPr>
            <a:r>
              <a:rPr lang="en-US" sz="2400" dirty="0" smtClean="0"/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Book{</a:t>
            </a:r>
          </a:p>
          <a:p>
            <a:pPr marL="347663" indent="-347663">
              <a:tabLst>
                <a:tab pos="800100" algn="l"/>
                <a:tab pos="1162050" algn="l"/>
                <a:tab pos="1524000" algn="l"/>
                <a:tab pos="1885950" algn="l"/>
                <a:tab pos="1981200" algn="l"/>
              </a:tabLst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347663" indent="-347663">
              <a:tabLst>
                <a:tab pos="800100" algn="l"/>
                <a:tab pos="1162050" algn="l"/>
                <a:tab pos="1524000" algn="l"/>
                <a:tab pos="1885950" algn="l"/>
                <a:tab pos="19812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$title;</a:t>
            </a:r>
          </a:p>
          <a:p>
            <a:pPr marL="347663" indent="-347663">
              <a:tabLst>
                <a:tab pos="800100" algn="l"/>
                <a:tab pos="1162050" algn="l"/>
                <a:tab pos="1524000" algn="l"/>
                <a:tab pos="1885950" algn="l"/>
                <a:tab pos="19812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$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numPages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7663" indent="-347663">
              <a:tabLst>
                <a:tab pos="800100" algn="l"/>
                <a:tab pos="1162050" algn="l"/>
                <a:tab pos="1524000" algn="l"/>
                <a:tab pos="1885950" algn="l"/>
                <a:tab pos="1981200" algn="l"/>
              </a:tabLst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347663" indent="-347663">
              <a:tabLst>
                <a:tab pos="800100" algn="l"/>
                <a:tab pos="1162050" algn="l"/>
                <a:tab pos="1524000" algn="l"/>
                <a:tab pos="1885950" algn="l"/>
                <a:tab pos="19812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function __construct(){</a:t>
            </a:r>
          </a:p>
          <a:p>
            <a:pPr marL="347663" indent="-347663">
              <a:tabLst>
                <a:tab pos="800100" algn="l"/>
                <a:tab pos="1162050" algn="l"/>
                <a:tab pos="1524000" algn="l"/>
                <a:tab pos="1885950" algn="l"/>
                <a:tab pos="19812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	$this-&gt;$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numPages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200;</a:t>
            </a:r>
          </a:p>
          <a:p>
            <a:pPr marL="347663" indent="-347663">
              <a:tabLst>
                <a:tab pos="800100" algn="l"/>
                <a:tab pos="1162050" algn="l"/>
                <a:tab pos="1524000" algn="l"/>
                <a:tab pos="1885950" algn="l"/>
                <a:tab pos="19812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marL="347663" indent="-347663">
              <a:tabLst>
                <a:tab pos="800100" algn="l"/>
                <a:tab pos="1162050" algn="l"/>
                <a:tab pos="1524000" algn="l"/>
                <a:tab pos="1885950" algn="l"/>
                <a:tab pos="19812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55602"/>
            <a:ext cx="7439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PHP Class : </a:t>
            </a:r>
            <a:r>
              <a:rPr lang="en-US" sz="3600" b="1" dirty="0" err="1" smtClean="0"/>
              <a:t>mengaitkan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variabel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kelas</a:t>
            </a:r>
            <a:r>
              <a:rPr lang="en-US" sz="3600" b="1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990600"/>
            <a:ext cx="80772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663" indent="-347663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dirty="0" err="1" smtClean="0"/>
              <a:t>Variabel</a:t>
            </a:r>
            <a:r>
              <a:rPr lang="en-US" sz="2400" dirty="0" smtClean="0"/>
              <a:t> </a:t>
            </a:r>
            <a:r>
              <a:rPr lang="en-US" sz="2400" dirty="0" err="1" smtClean="0"/>
              <a:t>kelas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direferensikan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objek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nama</a:t>
            </a:r>
            <a:r>
              <a:rPr lang="en-US" sz="2400" dirty="0" smtClean="0"/>
              <a:t> </a:t>
            </a:r>
            <a:r>
              <a:rPr lang="en-US" sz="2400" dirty="0" err="1" smtClean="0"/>
              <a:t>variabel</a:t>
            </a:r>
            <a:endParaRPr lang="en-US" sz="2400" dirty="0" smtClean="0"/>
          </a:p>
          <a:p>
            <a:pPr marL="347663" indent="-347663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dirty="0" err="1" smtClean="0"/>
              <a:t>Referensi</a:t>
            </a:r>
            <a:r>
              <a:rPr lang="en-US" sz="2400" dirty="0" smtClean="0"/>
              <a:t> </a:t>
            </a:r>
            <a:r>
              <a:rPr lang="en-US" sz="2400" dirty="0" err="1" smtClean="0"/>
              <a:t>nama</a:t>
            </a:r>
            <a:r>
              <a:rPr lang="en-US" sz="2400" dirty="0" smtClean="0"/>
              <a:t> </a:t>
            </a:r>
            <a:r>
              <a:rPr lang="en-US" sz="2400" dirty="0" err="1" smtClean="0"/>
              <a:t>variabel</a:t>
            </a:r>
            <a:r>
              <a:rPr lang="en-US" sz="2400" dirty="0" smtClean="0"/>
              <a:t> </a:t>
            </a:r>
            <a:r>
              <a:rPr lang="en-US" sz="2400" dirty="0" err="1" smtClean="0"/>
              <a:t>kelas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diawali</a:t>
            </a:r>
            <a:r>
              <a:rPr lang="en-US" sz="2400" dirty="0" smtClean="0"/>
              <a:t> </a:t>
            </a:r>
            <a:r>
              <a:rPr lang="en-US" sz="2400" dirty="0" err="1" smtClean="0"/>
              <a:t>simbol</a:t>
            </a:r>
            <a:r>
              <a:rPr lang="en-US" sz="2400" dirty="0" smtClean="0"/>
              <a:t> $ </a:t>
            </a:r>
          </a:p>
          <a:p>
            <a:pPr marL="347663" indent="-347663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dirty="0" err="1" smtClean="0"/>
              <a:t>Contoh</a:t>
            </a:r>
            <a:r>
              <a:rPr lang="en-US" sz="2400" dirty="0" smtClean="0"/>
              <a:t>:</a:t>
            </a:r>
          </a:p>
          <a:p>
            <a:pPr marL="347663" indent="-347663">
              <a:tabLst>
                <a:tab pos="800100" algn="l"/>
                <a:tab pos="1162050" algn="l"/>
                <a:tab pos="1524000" algn="l"/>
                <a:tab pos="1885950" algn="l"/>
                <a:tab pos="1981200" algn="l"/>
              </a:tabLst>
            </a:pPr>
            <a:r>
              <a:rPr lang="en-US" sz="2400" dirty="0" smtClean="0"/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yellowPages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numPages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55602"/>
            <a:ext cx="7411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PHP Class : </a:t>
            </a:r>
            <a:r>
              <a:rPr lang="en-US" sz="3600" b="1" dirty="0" err="1" smtClean="0"/>
              <a:t>menggunakan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fungsi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kelas</a:t>
            </a:r>
            <a:endParaRPr lang="en-US" sz="3600" b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381000" y="990600"/>
            <a:ext cx="807720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663" indent="-347663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dirty="0" err="1" smtClean="0"/>
              <a:t>Mirip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variabel</a:t>
            </a:r>
            <a:r>
              <a:rPr lang="en-US" sz="2400" dirty="0" smtClean="0"/>
              <a:t> </a:t>
            </a:r>
            <a:r>
              <a:rPr lang="en-US" sz="2400" dirty="0" err="1" smtClean="0"/>
              <a:t>kelas</a:t>
            </a:r>
            <a:r>
              <a:rPr lang="en-US" sz="2400" dirty="0" smtClean="0"/>
              <a:t>,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</a:t>
            </a:r>
            <a:r>
              <a:rPr lang="en-US" sz="2400" dirty="0" err="1" smtClean="0"/>
              <a:t>kelas</a:t>
            </a:r>
            <a:r>
              <a:rPr lang="en-US" sz="2400" dirty="0" smtClean="0"/>
              <a:t> </a:t>
            </a:r>
            <a:r>
              <a:rPr lang="en-US" sz="2400" dirty="0" err="1" smtClean="0"/>
              <a:t>direferensikan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nama</a:t>
            </a:r>
            <a:r>
              <a:rPr lang="en-US" sz="2400" dirty="0" smtClean="0"/>
              <a:t> </a:t>
            </a:r>
            <a:r>
              <a:rPr lang="en-US" sz="2400" dirty="0" err="1" smtClean="0"/>
              <a:t>fungsi</a:t>
            </a:r>
            <a:endParaRPr lang="en-US" sz="2400" dirty="0" smtClean="0"/>
          </a:p>
          <a:p>
            <a:pPr marL="347663" indent="-347663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dirty="0" err="1" smtClean="0"/>
              <a:t>Contoh</a:t>
            </a:r>
            <a:r>
              <a:rPr lang="en-US" sz="2400" dirty="0" smtClean="0"/>
              <a:t>:</a:t>
            </a:r>
          </a:p>
          <a:p>
            <a:pPr marL="347663" indent="-347663">
              <a:tabLst>
                <a:tab pos="800100" algn="l"/>
                <a:tab pos="1162050" algn="l"/>
                <a:tab pos="1524000" algn="l"/>
                <a:tab pos="1885950" algn="l"/>
                <a:tab pos="1981200" algn="l"/>
              </a:tabLst>
            </a:pPr>
            <a:r>
              <a:rPr lang="en-US" sz="2400" dirty="0" smtClean="0"/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yellowPages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getNumPages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55602"/>
            <a:ext cx="41222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Contoh</a:t>
            </a:r>
            <a:r>
              <a:rPr lang="en-US" sz="3000" b="1" dirty="0" smtClean="0"/>
              <a:t> HTML </a:t>
            </a:r>
            <a:r>
              <a:rPr lang="en-US" sz="3000" b="1" dirty="0" err="1" smtClean="0"/>
              <a:t>sederhana</a:t>
            </a:r>
            <a:endParaRPr lang="en-US" sz="3000" b="1" dirty="0"/>
          </a:p>
        </p:txBody>
      </p:sp>
      <p:sp>
        <p:nvSpPr>
          <p:cNvPr id="7" name="Rectangle 6"/>
          <p:cNvSpPr/>
          <p:nvPr/>
        </p:nvSpPr>
        <p:spPr>
          <a:xfrm>
            <a:off x="381000" y="990600"/>
            <a:ext cx="8229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663" indent="-347663">
              <a:spcAft>
                <a:spcPts val="1200"/>
              </a:spcAft>
            </a:pPr>
            <a:r>
              <a:rPr lang="en-US" sz="2400" dirty="0" smtClean="0"/>
              <a:t>&lt;!DOCTYPE html&gt;</a:t>
            </a:r>
            <a:br>
              <a:rPr lang="en-US" sz="2400" dirty="0" smtClean="0"/>
            </a:br>
            <a:r>
              <a:rPr lang="en-US" sz="2400" dirty="0" smtClean="0"/>
              <a:t>&lt;html&gt;</a:t>
            </a:r>
            <a:br>
              <a:rPr lang="en-US" sz="2400" dirty="0" smtClean="0"/>
            </a:br>
            <a:r>
              <a:rPr lang="en-US" sz="2400" dirty="0" smtClean="0"/>
              <a:t>&lt;head&gt;</a:t>
            </a:r>
            <a:br>
              <a:rPr lang="en-US" sz="2400" dirty="0" smtClean="0"/>
            </a:br>
            <a:r>
              <a:rPr lang="en-US" sz="2400" dirty="0" smtClean="0"/>
              <a:t>&lt;title&gt;</a:t>
            </a:r>
            <a:r>
              <a:rPr lang="en-US" sz="2400" dirty="0" err="1" smtClean="0"/>
              <a:t>Judul</a:t>
            </a:r>
            <a:r>
              <a:rPr lang="en-US" sz="2400" dirty="0" smtClean="0"/>
              <a:t> </a:t>
            </a:r>
            <a:r>
              <a:rPr lang="en-US" sz="2400" dirty="0" err="1" smtClean="0"/>
              <a:t>Halaman</a:t>
            </a:r>
            <a:r>
              <a:rPr lang="en-US" sz="2400" dirty="0" smtClean="0"/>
              <a:t>&lt;/title&gt;</a:t>
            </a:r>
            <a:br>
              <a:rPr lang="en-US" sz="2400" dirty="0" smtClean="0"/>
            </a:br>
            <a:r>
              <a:rPr lang="en-US" sz="2400" dirty="0" smtClean="0"/>
              <a:t>&lt;/head&gt;</a:t>
            </a:r>
            <a:br>
              <a:rPr lang="en-US" sz="2400" dirty="0" smtClean="0"/>
            </a:br>
            <a:r>
              <a:rPr lang="en-US" sz="2400" dirty="0" smtClean="0"/>
              <a:t>&lt;body&gt;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&lt;h1&gt;</a:t>
            </a:r>
            <a:r>
              <a:rPr lang="en-US" sz="2400" dirty="0" err="1" smtClean="0"/>
              <a:t>Judul</a:t>
            </a:r>
            <a:r>
              <a:rPr lang="en-US" sz="2400" dirty="0" smtClean="0"/>
              <a:t> </a:t>
            </a:r>
            <a:r>
              <a:rPr lang="en-US" sz="2400" dirty="0" err="1" smtClean="0"/>
              <a:t>pertama</a:t>
            </a:r>
            <a:r>
              <a:rPr lang="en-US" sz="2400" dirty="0" smtClean="0"/>
              <a:t>&lt;/h1&gt;</a:t>
            </a:r>
            <a:br>
              <a:rPr lang="en-US" sz="2400" dirty="0" smtClean="0"/>
            </a:br>
            <a:r>
              <a:rPr lang="en-US" sz="2400" dirty="0" smtClean="0"/>
              <a:t>&lt;p&gt;</a:t>
            </a:r>
            <a:r>
              <a:rPr lang="en-US" sz="2400" dirty="0" err="1" smtClean="0"/>
              <a:t>Paragraf</a:t>
            </a:r>
            <a:r>
              <a:rPr lang="en-US" sz="2400" dirty="0" smtClean="0"/>
              <a:t> </a:t>
            </a:r>
            <a:r>
              <a:rPr lang="en-US" sz="2400" dirty="0" err="1" smtClean="0"/>
              <a:t>pertama</a:t>
            </a:r>
            <a:r>
              <a:rPr lang="en-US" sz="2400" dirty="0" smtClean="0"/>
              <a:t>&lt;/p&gt;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&lt;/body&gt;</a:t>
            </a:r>
            <a:br>
              <a:rPr lang="en-US" sz="2400" dirty="0" smtClean="0"/>
            </a:br>
            <a:r>
              <a:rPr lang="en-US" sz="2400" dirty="0" smtClean="0"/>
              <a:t>&lt;/html&gt;</a:t>
            </a:r>
            <a:endParaRPr lang="en-US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55602"/>
            <a:ext cx="45483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PHP Class : Inheritance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990600"/>
            <a:ext cx="807720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663" indent="-347663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dirty="0" err="1" smtClean="0"/>
              <a:t>Kelas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PHP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mewarisi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kelas</a:t>
            </a:r>
            <a:r>
              <a:rPr lang="en-US" sz="2400" dirty="0" smtClean="0"/>
              <a:t> parent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keyword “extends”</a:t>
            </a:r>
          </a:p>
          <a:p>
            <a:pPr marL="347663" indent="-347663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dirty="0" err="1" smtClean="0"/>
              <a:t>Contoh</a:t>
            </a:r>
            <a:r>
              <a:rPr lang="en-US" sz="2400" dirty="0" smtClean="0"/>
              <a:t>:</a:t>
            </a:r>
          </a:p>
          <a:p>
            <a:pPr marL="347663" indent="-347663">
              <a:tabLst>
                <a:tab pos="800100" algn="l"/>
                <a:tab pos="1162050" algn="l"/>
                <a:tab pos="1524000" algn="l"/>
                <a:tab pos="1885950" algn="l"/>
                <a:tab pos="1981200" algn="l"/>
              </a:tabLst>
            </a:pPr>
            <a:r>
              <a:rPr lang="en-US" sz="2400" dirty="0" smtClean="0"/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Novel extends Books {</a:t>
            </a:r>
          </a:p>
          <a:p>
            <a:pPr marL="347663" indent="-347663">
              <a:tabLst>
                <a:tab pos="800100" algn="l"/>
                <a:tab pos="1162050" algn="l"/>
                <a:tab pos="1524000" algn="l"/>
                <a:tab pos="1885950" algn="l"/>
                <a:tab pos="19812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$publisher;</a:t>
            </a:r>
          </a:p>
          <a:p>
            <a:pPr marL="347663" indent="-347663">
              <a:tabLst>
                <a:tab pos="800100" algn="l"/>
                <a:tab pos="1162050" algn="l"/>
                <a:tab pos="1524000" algn="l"/>
                <a:tab pos="1885950" algn="l"/>
                <a:tab pos="19812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marL="347663" indent="-347663">
              <a:tabLst>
                <a:tab pos="800100" algn="l"/>
                <a:tab pos="1162050" algn="l"/>
                <a:tab pos="1524000" algn="l"/>
                <a:tab pos="1885950" algn="l"/>
                <a:tab pos="19812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function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setPublisher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($par){</a:t>
            </a:r>
          </a:p>
          <a:p>
            <a:pPr marL="347663" indent="-347663">
              <a:tabLst>
                <a:tab pos="800100" algn="l"/>
                <a:tab pos="1162050" algn="l"/>
                <a:tab pos="1524000" algn="l"/>
                <a:tab pos="1885950" algn="l"/>
                <a:tab pos="19812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$this-&gt;publisher = $par;</a:t>
            </a:r>
          </a:p>
          <a:p>
            <a:pPr marL="347663" indent="-347663">
              <a:tabLst>
                <a:tab pos="800100" algn="l"/>
                <a:tab pos="1162050" algn="l"/>
                <a:tab pos="1524000" algn="l"/>
                <a:tab pos="1885950" algn="l"/>
                <a:tab pos="19812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347663" indent="-347663">
              <a:tabLst>
                <a:tab pos="800100" algn="l"/>
                <a:tab pos="1162050" algn="l"/>
                <a:tab pos="1524000" algn="l"/>
                <a:tab pos="1885950" algn="l"/>
                <a:tab pos="19812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marL="347663" indent="-347663">
              <a:tabLst>
                <a:tab pos="800100" algn="l"/>
                <a:tab pos="1162050" algn="l"/>
                <a:tab pos="1524000" algn="l"/>
                <a:tab pos="1885950" algn="l"/>
                <a:tab pos="19812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function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getPublisher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pPr marL="347663" indent="-347663">
              <a:tabLst>
                <a:tab pos="800100" algn="l"/>
                <a:tab pos="1162050" algn="l"/>
                <a:tab pos="1524000" algn="l"/>
                <a:tab pos="1885950" algn="l"/>
                <a:tab pos="19812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echo $this-&gt;publisher. "&lt;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/&gt;";</a:t>
            </a:r>
          </a:p>
          <a:p>
            <a:pPr marL="347663" indent="-347663">
              <a:tabLst>
                <a:tab pos="800100" algn="l"/>
                <a:tab pos="1162050" algn="l"/>
                <a:tab pos="1524000" algn="l"/>
                <a:tab pos="1885950" algn="l"/>
                <a:tab pos="19812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347663" indent="-347663">
              <a:tabLst>
                <a:tab pos="800100" algn="l"/>
                <a:tab pos="1162050" algn="l"/>
                <a:tab pos="1524000" algn="l"/>
                <a:tab pos="1885950" algn="l"/>
                <a:tab pos="19812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55602"/>
            <a:ext cx="31856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Penjelasan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Elemen</a:t>
            </a:r>
            <a:endParaRPr lang="en-US" sz="3000" b="1" dirty="0"/>
          </a:p>
        </p:txBody>
      </p:sp>
      <p:sp>
        <p:nvSpPr>
          <p:cNvPr id="7" name="Rectangle 6"/>
          <p:cNvSpPr/>
          <p:nvPr/>
        </p:nvSpPr>
        <p:spPr>
          <a:xfrm>
            <a:off x="381000" y="990600"/>
            <a:ext cx="8305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err="1" smtClean="0"/>
              <a:t>Deklarasi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&lt;!DOCTYPE html&gt; </a:t>
            </a:r>
            <a:r>
              <a:rPr lang="en-US" sz="2400" dirty="0" err="1" smtClean="0"/>
              <a:t>mendefinisikan</a:t>
            </a:r>
            <a:r>
              <a:rPr lang="en-US" sz="2400" dirty="0" smtClean="0"/>
              <a:t> </a:t>
            </a:r>
            <a:r>
              <a:rPr lang="en-US" sz="2400" dirty="0" err="1" smtClean="0"/>
              <a:t>dokumen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HTML 5</a:t>
            </a:r>
          </a:p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err="1" smtClean="0"/>
              <a:t>Elemen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&lt;html&gt;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elemen</a:t>
            </a:r>
            <a:r>
              <a:rPr lang="en-US" sz="2400" dirty="0" smtClean="0"/>
              <a:t> </a:t>
            </a:r>
            <a:r>
              <a:rPr lang="en-US" sz="2400" dirty="0" err="1" smtClean="0"/>
              <a:t>akar</a:t>
            </a:r>
            <a:r>
              <a:rPr lang="en-US" sz="2400" dirty="0" smtClean="0"/>
              <a:t> (root element)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halaman</a:t>
            </a:r>
            <a:r>
              <a:rPr lang="en-US" sz="2400" dirty="0" smtClean="0"/>
              <a:t> HTML</a:t>
            </a:r>
          </a:p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err="1" smtClean="0"/>
              <a:t>Elemen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&lt;head&gt;</a:t>
            </a:r>
            <a:r>
              <a:rPr lang="en-US" sz="2400" dirty="0" smtClean="0"/>
              <a:t> </a:t>
            </a:r>
            <a:r>
              <a:rPr lang="en-US" sz="2400" dirty="0" err="1" smtClean="0"/>
              <a:t>berisi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informasi</a:t>
            </a:r>
            <a:r>
              <a:rPr lang="en-US" sz="2400" dirty="0" smtClean="0"/>
              <a:t> meta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dokumen</a:t>
            </a:r>
            <a:endParaRPr lang="en-US" sz="2400" dirty="0" smtClean="0"/>
          </a:p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err="1" smtClean="0"/>
              <a:t>Elemen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&lt;title&gt; </a:t>
            </a:r>
            <a:r>
              <a:rPr lang="en-US" sz="2400" dirty="0" err="1" smtClean="0"/>
              <a:t>menentukan</a:t>
            </a:r>
            <a:r>
              <a:rPr lang="en-US" sz="2400" dirty="0" smtClean="0"/>
              <a:t> </a:t>
            </a:r>
            <a:r>
              <a:rPr lang="en-US" sz="2400" dirty="0" err="1" smtClean="0"/>
              <a:t>judul</a:t>
            </a:r>
            <a:r>
              <a:rPr lang="en-US" sz="2400" dirty="0" smtClean="0"/>
              <a:t> </a:t>
            </a:r>
            <a:r>
              <a:rPr lang="en-US" sz="2400" dirty="0" err="1" smtClean="0"/>
              <a:t>halaman</a:t>
            </a:r>
            <a:endParaRPr lang="en-US" sz="2400" dirty="0" smtClean="0"/>
          </a:p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err="1" smtClean="0"/>
              <a:t>Elemen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&lt;body&gt; </a:t>
            </a:r>
            <a:r>
              <a:rPr lang="en-US" sz="2400" dirty="0" err="1" smtClean="0"/>
              <a:t>berisi</a:t>
            </a:r>
            <a:r>
              <a:rPr lang="en-US" sz="2400" dirty="0" smtClean="0"/>
              <a:t> </a:t>
            </a:r>
            <a:r>
              <a:rPr lang="en-US" sz="2400" dirty="0" err="1" smtClean="0"/>
              <a:t>konten</a:t>
            </a:r>
            <a:r>
              <a:rPr lang="en-US" sz="2400" dirty="0" smtClean="0"/>
              <a:t> </a:t>
            </a:r>
            <a:r>
              <a:rPr lang="en-US" sz="2400" dirty="0" err="1" smtClean="0"/>
              <a:t>halaman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terlihat</a:t>
            </a:r>
            <a:r>
              <a:rPr lang="en-US" sz="2400" dirty="0" smtClean="0"/>
              <a:t> </a:t>
            </a:r>
          </a:p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err="1" smtClean="0"/>
              <a:t>Elemen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&lt;h1&gt; </a:t>
            </a:r>
            <a:r>
              <a:rPr lang="en-US" sz="2400" dirty="0" err="1" smtClean="0"/>
              <a:t>mendefinisikan</a:t>
            </a:r>
            <a:r>
              <a:rPr lang="en-US" sz="2400" dirty="0" smtClean="0"/>
              <a:t> </a:t>
            </a:r>
            <a:r>
              <a:rPr lang="en-US" sz="2400" dirty="0" err="1" smtClean="0"/>
              <a:t>judul</a:t>
            </a:r>
            <a:r>
              <a:rPr lang="en-US" sz="2400" dirty="0" smtClean="0"/>
              <a:t> </a:t>
            </a:r>
            <a:r>
              <a:rPr lang="en-US" sz="2400" dirty="0" err="1" smtClean="0"/>
              <a:t>paragraf</a:t>
            </a:r>
            <a:r>
              <a:rPr lang="en-US" sz="2400" dirty="0" smtClean="0"/>
              <a:t> yang </a:t>
            </a:r>
            <a:r>
              <a:rPr lang="en-US" sz="2400" dirty="0" err="1" smtClean="0"/>
              <a:t>besar</a:t>
            </a:r>
            <a:endParaRPr lang="en-US" sz="2400" dirty="0" smtClean="0"/>
          </a:p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err="1" smtClean="0"/>
              <a:t>Elemen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&lt;p&gt;</a:t>
            </a:r>
            <a:r>
              <a:rPr lang="en-US" sz="2400" dirty="0" smtClean="0"/>
              <a:t> </a:t>
            </a:r>
            <a:r>
              <a:rPr lang="en-US" sz="2400" dirty="0" err="1" smtClean="0"/>
              <a:t>menjelaskan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dirty="0" err="1" smtClean="0"/>
              <a:t>paragraf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55602"/>
            <a:ext cx="17361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Tag HTML</a:t>
            </a:r>
            <a:endParaRPr lang="en-US" sz="3000" b="1" dirty="0"/>
          </a:p>
        </p:txBody>
      </p:sp>
      <p:sp>
        <p:nvSpPr>
          <p:cNvPr id="7" name="Rectangle 6"/>
          <p:cNvSpPr/>
          <p:nvPr/>
        </p:nvSpPr>
        <p:spPr>
          <a:xfrm>
            <a:off x="381000" y="990600"/>
            <a:ext cx="8305800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smtClean="0"/>
              <a:t>Tag HTML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nama</a:t>
            </a:r>
            <a:r>
              <a:rPr lang="en-US" sz="2400" dirty="0" smtClean="0"/>
              <a:t> </a:t>
            </a:r>
            <a:r>
              <a:rPr lang="en-US" sz="2400" dirty="0" err="1" smtClean="0"/>
              <a:t>elemen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dikurung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tanda</a:t>
            </a:r>
            <a:r>
              <a:rPr lang="en-US" sz="2400" dirty="0" smtClean="0"/>
              <a:t> </a:t>
            </a:r>
            <a:r>
              <a:rPr lang="en-US" sz="2400" dirty="0" err="1" smtClean="0"/>
              <a:t>kurung</a:t>
            </a:r>
            <a:r>
              <a:rPr lang="en-US" sz="2400" dirty="0" smtClean="0"/>
              <a:t> </a:t>
            </a:r>
            <a:r>
              <a:rPr lang="en-US" sz="2400" dirty="0" err="1" smtClean="0"/>
              <a:t>sudut</a:t>
            </a:r>
            <a:r>
              <a:rPr lang="en-US" sz="2400" dirty="0" smtClean="0"/>
              <a:t> (&lt; </a:t>
            </a:r>
            <a:r>
              <a:rPr lang="en-US" sz="2400" dirty="0" err="1" smtClean="0"/>
              <a:t>dan</a:t>
            </a:r>
            <a:r>
              <a:rPr lang="en-US" sz="2400" dirty="0" smtClean="0"/>
              <a:t> &gt;)</a:t>
            </a:r>
          </a:p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err="1" smtClean="0"/>
              <a:t>Sintaksnya</a:t>
            </a:r>
            <a:r>
              <a:rPr lang="en-US" sz="2400" dirty="0" smtClean="0"/>
              <a:t>:</a:t>
            </a:r>
          </a:p>
          <a:p>
            <a:pPr marL="804863" lvl="1" indent="-347663">
              <a:spcAft>
                <a:spcPts val="1200"/>
              </a:spcAft>
            </a:pPr>
            <a:r>
              <a:rPr lang="en-US" sz="2400" dirty="0" smtClean="0"/>
              <a:t>&lt;</a:t>
            </a:r>
            <a:r>
              <a:rPr lang="en-US" sz="2400" dirty="0" err="1" smtClean="0"/>
              <a:t>nama_tag</a:t>
            </a:r>
            <a:r>
              <a:rPr lang="en-US" sz="2400" dirty="0" smtClean="0"/>
              <a:t>&gt; </a:t>
            </a:r>
            <a:r>
              <a:rPr lang="en-US" sz="2400" dirty="0" err="1" smtClean="0"/>
              <a:t>Konten</a:t>
            </a:r>
            <a:r>
              <a:rPr lang="en-US" sz="2400" dirty="0" smtClean="0"/>
              <a:t> </a:t>
            </a:r>
            <a:r>
              <a:rPr lang="en-US" sz="2400" dirty="0" err="1" smtClean="0"/>
              <a:t>berada</a:t>
            </a:r>
            <a:r>
              <a:rPr lang="en-US" sz="2400" dirty="0" smtClean="0"/>
              <a:t> </a:t>
            </a:r>
            <a:r>
              <a:rPr lang="en-US" sz="2400" dirty="0" err="1" smtClean="0"/>
              <a:t>disini</a:t>
            </a:r>
            <a:r>
              <a:rPr lang="en-US" sz="2400" dirty="0" smtClean="0"/>
              <a:t>..&lt;/</a:t>
            </a:r>
            <a:r>
              <a:rPr lang="en-US" sz="2400" dirty="0" err="1" smtClean="0"/>
              <a:t>nama_tag</a:t>
            </a:r>
            <a:r>
              <a:rPr lang="en-US" sz="2400" dirty="0" smtClean="0"/>
              <a:t>&gt;</a:t>
            </a:r>
          </a:p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smtClean="0"/>
              <a:t>Tag HTML </a:t>
            </a:r>
            <a:r>
              <a:rPr lang="en-US" sz="2400" dirty="0" err="1" smtClean="0"/>
              <a:t>biasanya</a:t>
            </a:r>
            <a:r>
              <a:rPr lang="en-US" sz="2400" dirty="0" smtClean="0"/>
              <a:t>  </a:t>
            </a:r>
            <a:r>
              <a:rPr lang="en-US" sz="2400" dirty="0" err="1" smtClean="0"/>
              <a:t>berpasangan</a:t>
            </a:r>
            <a:r>
              <a:rPr lang="en-US" sz="2400" dirty="0" smtClean="0"/>
              <a:t>  </a:t>
            </a:r>
            <a:r>
              <a:rPr lang="en-US" sz="2400" dirty="0" err="1" smtClean="0"/>
              <a:t>semisal</a:t>
            </a:r>
            <a:r>
              <a:rPr lang="en-US" sz="2400" dirty="0" smtClean="0"/>
              <a:t> &lt;p&gt; </a:t>
            </a:r>
            <a:r>
              <a:rPr lang="en-US" sz="2400" dirty="0" err="1" smtClean="0"/>
              <a:t>dan</a:t>
            </a:r>
            <a:r>
              <a:rPr lang="en-US" sz="2400" dirty="0" smtClean="0"/>
              <a:t> &lt;/p&gt;</a:t>
            </a:r>
          </a:p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55602"/>
            <a:ext cx="48880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HTML </a:t>
            </a:r>
            <a:r>
              <a:rPr lang="en-US" sz="3000" b="1" dirty="0" err="1" smtClean="0"/>
              <a:t>dasar</a:t>
            </a:r>
            <a:r>
              <a:rPr lang="en-US" sz="3000" b="1" dirty="0" smtClean="0"/>
              <a:t>: </a:t>
            </a:r>
            <a:r>
              <a:rPr lang="en-US" sz="3000" b="1" dirty="0" err="1" smtClean="0"/>
              <a:t>dokumen</a:t>
            </a:r>
            <a:r>
              <a:rPr lang="en-US" sz="3000" b="1" dirty="0" smtClean="0"/>
              <a:t> HTML</a:t>
            </a:r>
            <a:endParaRPr lang="en-US" sz="3000" b="1" dirty="0"/>
          </a:p>
        </p:txBody>
      </p:sp>
      <p:sp>
        <p:nvSpPr>
          <p:cNvPr id="5" name="Rectangle 4"/>
          <p:cNvSpPr/>
          <p:nvPr/>
        </p:nvSpPr>
        <p:spPr>
          <a:xfrm>
            <a:off x="381000" y="990600"/>
            <a:ext cx="83058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err="1" smtClean="0"/>
              <a:t>Semua</a:t>
            </a:r>
            <a:r>
              <a:rPr lang="en-US" sz="2400" dirty="0" smtClean="0"/>
              <a:t> </a:t>
            </a:r>
            <a:r>
              <a:rPr lang="en-US" sz="2400" dirty="0" err="1" smtClean="0"/>
              <a:t>dokumen</a:t>
            </a:r>
            <a:r>
              <a:rPr lang="en-US" sz="2400" dirty="0" smtClean="0"/>
              <a:t> HTML </a:t>
            </a:r>
            <a:r>
              <a:rPr lang="en-US" sz="2400" dirty="0" err="1" smtClean="0"/>
              <a:t>dimulai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deklarasi</a:t>
            </a:r>
            <a:r>
              <a:rPr lang="en-US" sz="2400" dirty="0" smtClean="0"/>
              <a:t> &lt;!DOCTYPE html&gt;</a:t>
            </a:r>
          </a:p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err="1" smtClean="0"/>
              <a:t>Dokumen</a:t>
            </a:r>
            <a:r>
              <a:rPr lang="en-US" sz="2400" dirty="0" smtClean="0"/>
              <a:t> HTML </a:t>
            </a:r>
            <a:r>
              <a:rPr lang="en-US" sz="2400" dirty="0" err="1" smtClean="0"/>
              <a:t>dimulai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&lt;html&gt;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diakhiri</a:t>
            </a:r>
            <a:r>
              <a:rPr lang="en-US" sz="2400" dirty="0" smtClean="0"/>
              <a:t> &lt;/html&gt;</a:t>
            </a:r>
          </a:p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err="1" smtClean="0"/>
              <a:t>Bagian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terlihat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dokumen</a:t>
            </a:r>
            <a:r>
              <a:rPr lang="en-US" sz="2400" dirty="0" smtClean="0"/>
              <a:t> HTML </a:t>
            </a:r>
            <a:r>
              <a:rPr lang="en-US" sz="2400" dirty="0" err="1" smtClean="0"/>
              <a:t>diantara</a:t>
            </a:r>
            <a:r>
              <a:rPr lang="en-US" sz="2400" dirty="0" smtClean="0"/>
              <a:t> &lt;body&gt; </a:t>
            </a:r>
            <a:r>
              <a:rPr lang="en-US" sz="2400" dirty="0" err="1" smtClean="0"/>
              <a:t>dan</a:t>
            </a:r>
            <a:r>
              <a:rPr lang="en-US" sz="2400" dirty="0" smtClean="0"/>
              <a:t> &lt;/body&gt;</a:t>
            </a:r>
          </a:p>
          <a:p>
            <a:pPr marL="347663" indent="-347663">
              <a:spcAft>
                <a:spcPts val="1200"/>
              </a:spcAft>
            </a:pPr>
            <a:endParaRPr lang="en-US" sz="2400" dirty="0" smtClean="0"/>
          </a:p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55602"/>
            <a:ext cx="45688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HTML </a:t>
            </a:r>
            <a:r>
              <a:rPr lang="en-US" sz="3000" b="1" dirty="0" err="1" smtClean="0"/>
              <a:t>dasar</a:t>
            </a:r>
            <a:r>
              <a:rPr lang="en-US" sz="3000" b="1" dirty="0" smtClean="0"/>
              <a:t>: HTML heading</a:t>
            </a:r>
            <a:endParaRPr lang="en-US" sz="3000" b="1" dirty="0"/>
          </a:p>
        </p:txBody>
      </p:sp>
      <p:sp>
        <p:nvSpPr>
          <p:cNvPr id="5" name="Rectangle 4"/>
          <p:cNvSpPr/>
          <p:nvPr/>
        </p:nvSpPr>
        <p:spPr>
          <a:xfrm>
            <a:off x="381000" y="990600"/>
            <a:ext cx="8305800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smtClean="0"/>
              <a:t>HTML heading (</a:t>
            </a:r>
            <a:r>
              <a:rPr lang="en-US" sz="2400" dirty="0" err="1" smtClean="0"/>
              <a:t>judul</a:t>
            </a:r>
            <a:r>
              <a:rPr lang="en-US" sz="2400" dirty="0" smtClean="0"/>
              <a:t> </a:t>
            </a:r>
            <a:r>
              <a:rPr lang="en-US" sz="2400" dirty="0" err="1" smtClean="0"/>
              <a:t>paragraf</a:t>
            </a:r>
            <a:r>
              <a:rPr lang="en-US" sz="2400" dirty="0" smtClean="0"/>
              <a:t>) </a:t>
            </a:r>
            <a:r>
              <a:rPr lang="en-US" sz="2400" dirty="0" err="1" smtClean="0"/>
              <a:t>didefinisikan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&lt;h1&gt; </a:t>
            </a:r>
            <a:r>
              <a:rPr lang="en-US" sz="2400" dirty="0" err="1" smtClean="0"/>
              <a:t>sampai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&lt;h6&gt;</a:t>
            </a:r>
          </a:p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smtClean="0"/>
              <a:t>&lt;h1&gt; </a:t>
            </a:r>
            <a:r>
              <a:rPr lang="en-US" sz="2400" dirty="0" err="1" smtClean="0"/>
              <a:t>mendefinisikan</a:t>
            </a:r>
            <a:r>
              <a:rPr lang="en-US" sz="2400" dirty="0" smtClean="0"/>
              <a:t> </a:t>
            </a:r>
            <a:r>
              <a:rPr lang="en-US" sz="2400" dirty="0" err="1" smtClean="0"/>
              <a:t>judul</a:t>
            </a:r>
            <a:r>
              <a:rPr lang="en-US" sz="2400" dirty="0" smtClean="0"/>
              <a:t> yang paling </a:t>
            </a:r>
            <a:r>
              <a:rPr lang="en-US" sz="2400" dirty="0" err="1" smtClean="0"/>
              <a:t>penting</a:t>
            </a:r>
            <a:endParaRPr lang="en-US" sz="2400" dirty="0" smtClean="0"/>
          </a:p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smtClean="0"/>
              <a:t>&lt;h6&gt; </a:t>
            </a:r>
            <a:r>
              <a:rPr lang="en-US" sz="2400" dirty="0" err="1" smtClean="0"/>
              <a:t>mendefinisikan</a:t>
            </a:r>
            <a:r>
              <a:rPr lang="en-US" sz="2400" dirty="0" smtClean="0"/>
              <a:t> </a:t>
            </a:r>
            <a:r>
              <a:rPr lang="en-US" sz="2400" dirty="0" err="1" smtClean="0"/>
              <a:t>judul</a:t>
            </a:r>
            <a:r>
              <a:rPr lang="en-US" sz="2400" dirty="0" smtClean="0"/>
              <a:t> yang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terpenting</a:t>
            </a:r>
            <a:endParaRPr lang="en-US" sz="2400" dirty="0" smtClean="0"/>
          </a:p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err="1" smtClean="0"/>
              <a:t>Contoh</a:t>
            </a:r>
            <a:r>
              <a:rPr lang="en-US" sz="2400" dirty="0" smtClean="0"/>
              <a:t>:</a:t>
            </a:r>
          </a:p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endParaRPr lang="en-US" sz="24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3657600"/>
            <a:ext cx="274977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2971800"/>
            <a:ext cx="3005855" cy="364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55602"/>
            <a:ext cx="46113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HTML </a:t>
            </a:r>
            <a:r>
              <a:rPr lang="en-US" sz="3000" b="1" dirty="0" err="1" smtClean="0"/>
              <a:t>dasar</a:t>
            </a:r>
            <a:r>
              <a:rPr lang="en-US" sz="3000" b="1" dirty="0" smtClean="0"/>
              <a:t>: </a:t>
            </a:r>
            <a:r>
              <a:rPr lang="en-US" sz="3000" b="1" dirty="0" err="1" smtClean="0"/>
              <a:t>Paragraf</a:t>
            </a:r>
            <a:r>
              <a:rPr lang="en-US" sz="3000" b="1" dirty="0" smtClean="0"/>
              <a:t> HTML</a:t>
            </a:r>
            <a:endParaRPr lang="en-US" sz="3000" b="1" dirty="0"/>
          </a:p>
        </p:txBody>
      </p:sp>
      <p:sp>
        <p:nvSpPr>
          <p:cNvPr id="5" name="Rectangle 4"/>
          <p:cNvSpPr/>
          <p:nvPr/>
        </p:nvSpPr>
        <p:spPr>
          <a:xfrm>
            <a:off x="381000" y="990600"/>
            <a:ext cx="83058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err="1" smtClean="0"/>
              <a:t>Paragraf</a:t>
            </a:r>
            <a:r>
              <a:rPr lang="en-US" sz="2400" dirty="0" smtClean="0"/>
              <a:t> HTML </a:t>
            </a:r>
            <a:r>
              <a:rPr lang="en-US" sz="2400" dirty="0" err="1" smtClean="0"/>
              <a:t>didefinisikan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tag &lt;p&gt;</a:t>
            </a:r>
          </a:p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err="1" smtClean="0"/>
              <a:t>Contoh</a:t>
            </a:r>
            <a:r>
              <a:rPr lang="en-US" sz="2400" dirty="0" smtClean="0"/>
              <a:t>:</a:t>
            </a:r>
          </a:p>
          <a:p>
            <a:pPr marL="347663" indent="-347663">
              <a:spcAft>
                <a:spcPts val="1200"/>
              </a:spcAft>
              <a:buFont typeface="Arial" pitchFamily="34" charset="0"/>
              <a:buChar char="•"/>
            </a:pPr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09800"/>
            <a:ext cx="4114800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2219325"/>
            <a:ext cx="4314825" cy="402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1782</TotalTime>
  <Words>1230</Words>
  <Application>Microsoft Office PowerPoint</Application>
  <PresentationFormat>On-screen Show (4:3)</PresentationFormat>
  <Paragraphs>254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Pemrograman III Pertemuan III : HTML, Class &amp; Function dalam PHP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III Pertemuan I : Kontrak Kuliah</dc:title>
  <dc:creator>LenovoY430</dc:creator>
  <cp:lastModifiedBy>M.Priyono Tri S</cp:lastModifiedBy>
  <cp:revision>59</cp:revision>
  <dcterms:created xsi:type="dcterms:W3CDTF">2006-08-16T00:00:00Z</dcterms:created>
  <dcterms:modified xsi:type="dcterms:W3CDTF">2016-09-28T05:22:21Z</dcterms:modified>
</cp:coreProperties>
</file>