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XI :  </a:t>
            </a:r>
            <a:r>
              <a:rPr lang="en-US" b="1" dirty="0" err="1" smtClean="0">
                <a:solidFill>
                  <a:srgbClr val="FFFF00"/>
                </a:solidFill>
              </a:rPr>
              <a:t>Javascript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63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Penempatan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Javascript</a:t>
            </a:r>
            <a:r>
              <a:rPr lang="en-US" sz="3000" b="1" dirty="0" smtClean="0"/>
              <a:t>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eksternal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menuliskan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tag script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Halamn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web: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filename.js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070318"/>
            <a:ext cx="8229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="filename.js"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&gt;&lt;/script&gt;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.......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42936"/>
            <a:ext cx="82296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alert("Hello World")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495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(JS)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primitive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Numbers,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123, 120.50 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Strings of text,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"This text string" 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Boolean,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true or false.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mendukung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trivial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undefined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membedakan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integer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floating-point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desimal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dideklarasikan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keyword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442936"/>
            <a:ext cx="82296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355600" indent="-355600"/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name = "Ali";</a:t>
            </a:r>
          </a:p>
          <a:p>
            <a:pPr marL="355600" indent="-355600"/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money;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money = 2000.50;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428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Variable scope (</a:t>
            </a:r>
            <a:r>
              <a:rPr lang="en-US" sz="3000" b="1" dirty="0" err="1" smtClean="0"/>
              <a:t>wilayah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variabel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Scope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 scope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Global variable,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disemua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tempat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script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Local variable,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terlihat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didefinisikan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29000"/>
            <a:ext cx="8229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355600" indent="-355600"/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"global";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Declare a global variable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checkscope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 {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"local";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Declare a local variable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417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Aturan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penamaan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memakai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kunci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disediakan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break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diawali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angka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(0-9),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diawali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karakter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underscore.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123test 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valid),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_123test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(valid)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bersifat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case –sensitive.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887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JS reserved word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disediakan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JS,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label loop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5162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403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Operator,  Condition, Loop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Sintaks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operator (+,-,/,%,++,--,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), Condition (If-else, switch), Loop (while, do-while, for)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mengadopsi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bahasa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C/Java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2743200"/>
            <a:ext cx="372651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576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sekumpulan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dipanggil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dimanapun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program. Hal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mengurangi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menulis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berulang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kali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Sintaks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66987"/>
            <a:ext cx="3581400" cy="211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14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 :function literal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literal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konsep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“unnamed function”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Sintaks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376582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5" y="3429000"/>
            <a:ext cx="435873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071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Event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Interaksi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HTML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ditangani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melalui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event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pengguna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browser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memanipulasi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halaman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dinamakan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event,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pengguna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meng-klik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tombol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dikatakan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event.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event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HTML5 :</a:t>
            </a:r>
          </a:p>
          <a:p>
            <a:pPr marL="355600" indent="-355600">
              <a:spcAft>
                <a:spcPts val="12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124200"/>
          <a:ext cx="8001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723900"/>
                <a:gridCol w="5600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when document goes offline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Onabbort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on an </a:t>
                      </a:r>
                      <a:r>
                        <a:rPr lang="en-US" dirty="0" err="1" smtClean="0"/>
                        <a:t>abbort</a:t>
                      </a:r>
                      <a:r>
                        <a:rPr lang="en-US" dirty="0" smtClean="0"/>
                        <a:t> event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Onclick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on a mouse click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Ondrag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when</a:t>
                      </a:r>
                      <a:r>
                        <a:rPr lang="en-US" baseline="0" dirty="0" smtClean="0"/>
                        <a:t> an element is dragged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Onmouseover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</a:t>
                      </a:r>
                      <a:r>
                        <a:rPr lang="en-US" baseline="0" dirty="0" smtClean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when mouse pointer move over </a:t>
                      </a:r>
                      <a:r>
                        <a:rPr lang="en-US" baseline="0" smtClean="0"/>
                        <a:t>an element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Outline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4000" dirty="0" err="1" smtClean="0"/>
              <a:t>Definisi</a:t>
            </a:r>
            <a:endParaRPr lang="en-US" sz="40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err="1" smtClean="0"/>
              <a:t>Struktur</a:t>
            </a:r>
            <a:r>
              <a:rPr lang="en-US" sz="4000" dirty="0" smtClean="0"/>
              <a:t> data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4000" dirty="0" smtClean="0"/>
              <a:t>Embedded script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84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Javascript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rgbClr val="FF0000"/>
                </a:solidFill>
              </a:rPr>
              <a:t>dynamic computer programming language</a:t>
            </a:r>
            <a:r>
              <a:rPr lang="en-US" sz="2400" dirty="0" smtClean="0"/>
              <a:t>. It is </a:t>
            </a:r>
            <a:r>
              <a:rPr lang="en-US" sz="2400" dirty="0" smtClean="0">
                <a:solidFill>
                  <a:srgbClr val="FF0000"/>
                </a:solidFill>
              </a:rPr>
              <a:t>lightweight</a:t>
            </a:r>
            <a:r>
              <a:rPr lang="en-US" sz="2400" dirty="0" smtClean="0"/>
              <a:t> and most commonly used as a </a:t>
            </a:r>
            <a:r>
              <a:rPr lang="en-US" sz="2400" dirty="0" smtClean="0">
                <a:solidFill>
                  <a:srgbClr val="FF0000"/>
                </a:solidFill>
              </a:rPr>
              <a:t>part of web pages</a:t>
            </a:r>
            <a:r>
              <a:rPr lang="en-US" sz="2400" dirty="0" smtClean="0"/>
              <a:t>, whose implementations allow </a:t>
            </a:r>
            <a:r>
              <a:rPr lang="en-US" sz="2400" dirty="0" smtClean="0">
                <a:solidFill>
                  <a:srgbClr val="FF0000"/>
                </a:solidFill>
              </a:rPr>
              <a:t>client-side script </a:t>
            </a:r>
            <a:r>
              <a:rPr lang="en-US" sz="2400" dirty="0" smtClean="0"/>
              <a:t>to interact with the user and make dynamic pages.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 It is an </a:t>
            </a:r>
            <a:r>
              <a:rPr lang="en-US" sz="2400" dirty="0" smtClean="0">
                <a:solidFill>
                  <a:srgbClr val="FF0000"/>
                </a:solidFill>
              </a:rPr>
              <a:t>interpreted programming language </a:t>
            </a:r>
            <a:r>
              <a:rPr lang="en-US" sz="2400" dirty="0" smtClean="0"/>
              <a:t>with object-oriented capabilities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JavaScript was first known as </a:t>
            </a:r>
            <a:r>
              <a:rPr lang="en-US" sz="2400" dirty="0" err="1" smtClean="0"/>
              <a:t>LiveScript</a:t>
            </a:r>
            <a:r>
              <a:rPr lang="en-US" sz="2400" dirty="0" smtClean="0"/>
              <a:t>, but Netscape changed its name to JavaScript, possibly because of the excitement being generated by Java.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JavaScript made its first appearance in Netscape 2.0 in 1995 with the name </a:t>
            </a:r>
            <a:r>
              <a:rPr lang="en-US" sz="2400" dirty="0" err="1" smtClean="0"/>
              <a:t>LiveScript</a:t>
            </a:r>
            <a:r>
              <a:rPr lang="en-US" sz="2400" dirty="0" smtClean="0"/>
              <a:t>. 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The general-purpose core of the language has been </a:t>
            </a:r>
            <a:r>
              <a:rPr lang="en-US" sz="2400" dirty="0" smtClean="0">
                <a:solidFill>
                  <a:srgbClr val="FF0000"/>
                </a:solidFill>
              </a:rPr>
              <a:t>embedded in </a:t>
            </a:r>
            <a:r>
              <a:rPr lang="en-US" sz="2400" dirty="0" smtClean="0"/>
              <a:t>Netscape, Internet Explorer, and other web browsers.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237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Syntax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JavaScript can be implemented using JavaScript statements that are placed within the </a:t>
            </a:r>
            <a:r>
              <a:rPr lang="en-US" sz="2400" dirty="0" smtClean="0">
                <a:solidFill>
                  <a:srgbClr val="FF0000"/>
                </a:solidFill>
              </a:rPr>
              <a:t>&lt;script&gt;... &lt;/script&gt; </a:t>
            </a:r>
            <a:r>
              <a:rPr lang="en-US" sz="2400" dirty="0" smtClean="0"/>
              <a:t>HTML tags in a web page.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You can place the &lt;script&gt; tags, containing your JavaScript, anywhere within you web page, but it is normally </a:t>
            </a:r>
            <a:r>
              <a:rPr lang="en-US" sz="2400" dirty="0" smtClean="0">
                <a:solidFill>
                  <a:srgbClr val="FF0000"/>
                </a:solidFill>
              </a:rPr>
              <a:t>recommended </a:t>
            </a:r>
            <a:r>
              <a:rPr lang="en-US" sz="2400" dirty="0" smtClean="0"/>
              <a:t>that you should keep it </a:t>
            </a:r>
            <a:r>
              <a:rPr lang="en-US" sz="2400" dirty="0" smtClean="0">
                <a:solidFill>
                  <a:srgbClr val="FF0000"/>
                </a:solidFill>
              </a:rPr>
              <a:t>within the &lt;head&gt; </a:t>
            </a:r>
            <a:r>
              <a:rPr lang="en-US" sz="2400" dirty="0" smtClean="0"/>
              <a:t>tags.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Direkomendasikan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sintaks</a:t>
            </a:r>
            <a:r>
              <a:rPr lang="en-US" sz="2400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14449"/>
            <a:ext cx="6781800" cy="110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335894"/>
            <a:ext cx="6781800" cy="109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629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Example: Hello World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55600" indent="-35560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language="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("Hello World!")</a:t>
            </a:r>
          </a:p>
          <a:p>
            <a:pPr marL="355600" indent="-35560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908518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document.write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dipanggil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menuliskan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string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dokumen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HTML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Javscript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menghiraukan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spasi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tab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newline yang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tampil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Javascipt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Tanda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semicolon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titik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koma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“;” )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akhir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baris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opsional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boleh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dipakai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menuliskan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statement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baris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dipisahkan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tanda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titik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koma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“;”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buFont typeface="Wingdings" pitchFamily="2" charset="2"/>
              <a:buChar char="ü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bersifat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sensititif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Komentar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tanda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//, /*   */,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&lt;!--    --&gt;</a:t>
            </a:r>
          </a:p>
          <a:p>
            <a:pPr marL="355600" indent="-355600">
              <a:buFont typeface="Wingdings" pitchFamily="2" charset="2"/>
              <a:buChar char="ü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075872"/>
            <a:ext cx="2362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var1 = 10</a:t>
            </a:r>
          </a:p>
          <a:p>
            <a:pPr marL="355600" indent="-355600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var2 = 20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5124271"/>
            <a:ext cx="3733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var1 = 10; var2 = 20;</a:t>
            </a:r>
          </a:p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55600" indent="-355600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4953000"/>
            <a:ext cx="685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/>
            <a:r>
              <a:rPr lang="en-US" sz="6000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855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Penempatan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Javascript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&lt;head&gt; .. &lt;/head&gt;</a:t>
            </a:r>
          </a:p>
          <a:p>
            <a:pPr marL="355600" indent="-3556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&lt;body&gt; .. &lt;/body&gt; </a:t>
            </a:r>
          </a:p>
          <a:p>
            <a:pPr marL="355600" indent="-3556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&lt;body&gt; .. &lt;/body&gt;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&lt;head&gt; .. &lt;/head&gt;</a:t>
            </a:r>
          </a:p>
          <a:p>
            <a:pPr marL="355600" indent="-355600">
              <a:lnSpc>
                <a:spcPct val="150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include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&lt;head&gt; .. 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399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Penempatan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Javascript</a:t>
            </a:r>
            <a:r>
              <a:rPr lang="en-US" sz="3000" b="1" dirty="0" smtClean="0"/>
              <a:t>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&lt;head&gt; .. &lt;/head&gt;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event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ketika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pengguna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klik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lokasi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854875"/>
            <a:ext cx="82296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alert("Hello World")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Click here for the result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&lt;input type="button"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value="Say Hello" /&gt;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354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Penempatan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Javascript</a:t>
            </a:r>
            <a:r>
              <a:rPr lang="en-US" sz="3000" b="1" dirty="0" smtClean="0"/>
              <a:t>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&lt;body&gt; .. &lt;/body&gt;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butuh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menjalankan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skrip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loading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page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men-generate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konten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54875"/>
            <a:ext cx="82296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355600" indent="-355600"/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&lt;p&gt;This is web page body &lt;/p&gt;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83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Penempatan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Javascript</a:t>
            </a:r>
            <a:r>
              <a:rPr lang="en-US" sz="3000" b="1" dirty="0" smtClean="0"/>
              <a:t>: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&lt;body&gt; 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&lt;head&gt;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&lt;body&gt;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&lt;head&gt;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bersamaan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822960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alert("Hello World")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355600" indent="-355600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355600" indent="-355600"/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("Hello World")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&lt;input type="button"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value="Say Hello" /&gt;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1097</Words>
  <Application>Microsoft Office PowerPoint</Application>
  <PresentationFormat>On-screen Show (4:3)</PresentationFormat>
  <Paragraphs>187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Pemrograman III Pertemuan XI :  Javascript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92</cp:revision>
  <dcterms:created xsi:type="dcterms:W3CDTF">2006-08-16T00:00:00Z</dcterms:created>
  <dcterms:modified xsi:type="dcterms:W3CDTF">2016-12-14T00:49:38Z</dcterms:modified>
</cp:coreProperties>
</file>