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0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6" autoAdjust="0"/>
    <p:restoredTop sz="94660"/>
  </p:normalViewPr>
  <p:slideViewPr>
    <p:cSldViewPr>
      <p:cViewPr varScale="1">
        <p:scale>
          <a:sx n="88" d="100"/>
          <a:sy n="88" d="100"/>
        </p:scale>
        <p:origin x="-582" y="-96"/>
      </p:cViewPr>
      <p:guideLst>
        <p:guide orient="horz" pos="2160"/>
        <p:guide orient="horz" pos="432"/>
        <p:guide orient="horz" pos="388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2ED02-AB9A-4704-B53B-9F3509439CEC}" type="datetimeFigureOut">
              <a:rPr lang="id-ID" smtClean="0"/>
              <a:pPr/>
              <a:t>16/12/2015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E564E-569A-48B6-ABE0-E9A02908F26E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5E52-1512-4397-87CC-2882E58DA483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2A6D5-4866-407F-ABC7-D806E7CF6D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C42CE-4A4D-4966-8E3B-19252189C0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648200"/>
            <a:ext cx="9144000" cy="2209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8620" y="1143000"/>
            <a:ext cx="5327997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FF00"/>
                </a:solidFill>
              </a:rPr>
              <a:t>Rekayasa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Perangkat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  <a:r>
              <a:rPr lang="en-US" sz="3600" b="1" dirty="0" err="1" smtClean="0">
                <a:solidFill>
                  <a:srgbClr val="FFFF00"/>
                </a:solidFill>
              </a:rPr>
              <a:t>Lunak</a:t>
            </a:r>
            <a:r>
              <a:rPr lang="en-US" sz="3600" b="1" dirty="0" smtClean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/ </a:t>
            </a:r>
            <a:r>
              <a:rPr lang="en-US" sz="3600" b="1" i="1" dirty="0" smtClean="0">
                <a:solidFill>
                  <a:srgbClr val="FFFF00"/>
                </a:solidFill>
              </a:rPr>
              <a:t>Software Engineering</a:t>
            </a:r>
          </a:p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(TTI374)</a:t>
            </a:r>
          </a:p>
          <a:p>
            <a:pPr algn="ctr"/>
            <a:endParaRPr lang="en-US" sz="40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FFFF00"/>
                </a:solidFill>
              </a:rPr>
              <a:t>Pertemuan</a:t>
            </a:r>
            <a:r>
              <a:rPr lang="en-US" sz="3200" b="1" dirty="0" smtClean="0">
                <a:solidFill>
                  <a:srgbClr val="FFFF00"/>
                </a:solidFill>
              </a:rPr>
              <a:t> </a:t>
            </a:r>
            <a:r>
              <a:rPr lang="en-US" sz="3200" b="1" dirty="0" smtClean="0">
                <a:solidFill>
                  <a:srgbClr val="FFFF00"/>
                </a:solidFill>
              </a:rPr>
              <a:t>XIV </a:t>
            </a:r>
            <a:r>
              <a:rPr lang="en-US" sz="3200" b="1" dirty="0" smtClean="0">
                <a:solidFill>
                  <a:srgbClr val="FFFF00"/>
                </a:solidFill>
              </a:rPr>
              <a:t>: </a:t>
            </a:r>
          </a:p>
          <a:p>
            <a:pPr algn="ctr"/>
            <a:r>
              <a:rPr lang="en-US" sz="3200" b="1" dirty="0" smtClean="0">
                <a:solidFill>
                  <a:srgbClr val="FFFF00"/>
                </a:solidFill>
              </a:rPr>
              <a:t>OO Concept</a:t>
            </a:r>
            <a:endParaRPr lang="en-US" sz="3200" b="1" dirty="0" smtClean="0">
              <a:solidFill>
                <a:srgbClr val="FFFF00"/>
              </a:solidFill>
            </a:endParaRPr>
          </a:p>
          <a:p>
            <a:pPr algn="ctr"/>
            <a:endParaRPr lang="en-US" sz="3200" b="1" dirty="0" smtClean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5000" y="554349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rgbClr val="FFFF00"/>
                </a:solidFill>
              </a:rPr>
              <a:t>Oleh</a:t>
            </a:r>
            <a:r>
              <a:rPr lang="en-US" sz="2000" b="1" dirty="0" smtClean="0">
                <a:solidFill>
                  <a:srgbClr val="FFFF00"/>
                </a:solidFill>
              </a:rPr>
              <a:t>: M. </a:t>
            </a:r>
            <a:r>
              <a:rPr lang="en-US" sz="2000" b="1" dirty="0" err="1" smtClean="0">
                <a:solidFill>
                  <a:srgbClr val="FFFF00"/>
                </a:solidFill>
              </a:rPr>
              <a:t>Priyono</a:t>
            </a:r>
            <a:r>
              <a:rPr lang="en-US" sz="2000" b="1" dirty="0" smtClean="0">
                <a:solidFill>
                  <a:srgbClr val="FFFF00"/>
                </a:solidFill>
              </a:rPr>
              <a:t> Tri </a:t>
            </a:r>
            <a:r>
              <a:rPr lang="en-US" sz="2000" b="1" dirty="0" err="1" smtClean="0">
                <a:solidFill>
                  <a:srgbClr val="FFFF00"/>
                </a:solidFill>
              </a:rPr>
              <a:t>Sulistyanto</a:t>
            </a:r>
            <a:r>
              <a:rPr lang="en-US" sz="2000" b="1" dirty="0" smtClean="0">
                <a:solidFill>
                  <a:srgbClr val="FFFF00"/>
                </a:solidFill>
              </a:rPr>
              <a:t>, S.T., </a:t>
            </a:r>
            <a:r>
              <a:rPr lang="en-US" sz="2000" b="1" dirty="0" err="1" smtClean="0">
                <a:solidFill>
                  <a:srgbClr val="FFFF00"/>
                </a:solidFill>
              </a:rPr>
              <a:t>M.Eng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1AE6F3-7E6A-4EF4-80D0-696FD38D52C0}" type="slidenum">
              <a:rPr lang="en-US"/>
              <a:pPr/>
              <a:t>2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5121275" cy="633413"/>
          </a:xfrm>
        </p:spPr>
        <p:txBody>
          <a:bodyPr>
            <a:normAutofit fontScale="90000"/>
          </a:bodyPr>
          <a:lstStyle/>
          <a:p>
            <a:r>
              <a:rPr lang="en-US"/>
              <a:t>OO Design Concepts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057400"/>
            <a:ext cx="6719888" cy="3311525"/>
          </a:xfrm>
        </p:spPr>
        <p:txBody>
          <a:bodyPr/>
          <a:lstStyle/>
          <a:p>
            <a:r>
              <a:rPr lang="en-US" sz="1800">
                <a:solidFill>
                  <a:schemeClr val="folHlink"/>
                </a:solidFill>
              </a:rPr>
              <a:t>Design classes</a:t>
            </a:r>
            <a:endParaRPr lang="en-US" sz="1800">
              <a:solidFill>
                <a:srgbClr val="F3FF07"/>
              </a:solidFill>
            </a:endParaRPr>
          </a:p>
          <a:p>
            <a:pPr lvl="1"/>
            <a:r>
              <a:rPr lang="en-US" sz="1600"/>
              <a:t>Entity classes</a:t>
            </a:r>
          </a:p>
          <a:p>
            <a:pPr lvl="1"/>
            <a:r>
              <a:rPr lang="en-US" sz="1600"/>
              <a:t>Boundary classes</a:t>
            </a:r>
          </a:p>
          <a:p>
            <a:pPr lvl="1"/>
            <a:r>
              <a:rPr lang="en-US" sz="1600"/>
              <a:t>Controller classes</a:t>
            </a:r>
          </a:p>
          <a:p>
            <a:r>
              <a:rPr lang="en-US" sz="1800">
                <a:solidFill>
                  <a:schemeClr val="folHlink"/>
                </a:solidFill>
              </a:rPr>
              <a:t>Inheritance</a:t>
            </a:r>
            <a:r>
              <a:rPr lang="en-US" sz="1800"/>
              <a:t>—all responsibilities of a superclass is immediately inherited by all subclasses</a:t>
            </a:r>
          </a:p>
          <a:p>
            <a:r>
              <a:rPr lang="en-US" sz="1800">
                <a:solidFill>
                  <a:schemeClr val="folHlink"/>
                </a:solidFill>
              </a:rPr>
              <a:t>Messages</a:t>
            </a:r>
            <a:r>
              <a:rPr lang="en-US" sz="1800"/>
              <a:t>—stimulate some behavior to occur in the receiving object</a:t>
            </a:r>
          </a:p>
          <a:p>
            <a:r>
              <a:rPr lang="en-US" sz="1800">
                <a:solidFill>
                  <a:schemeClr val="folHlink"/>
                </a:solidFill>
              </a:rPr>
              <a:t>Polymorphism</a:t>
            </a:r>
            <a:r>
              <a:rPr lang="en-US" sz="1800"/>
              <a:t>—a characteristic that greatly reduces the effort required to extend the 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2C2D4C-800F-41BE-8D17-18E5199DF701}" type="slidenum">
              <a:rPr lang="en-US"/>
              <a:pPr/>
              <a:t>3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143000"/>
            <a:ext cx="3735388" cy="633413"/>
          </a:xfrm>
        </p:spPr>
        <p:txBody>
          <a:bodyPr>
            <a:normAutofit fontScale="90000"/>
          </a:bodyPr>
          <a:lstStyle/>
          <a:p>
            <a:r>
              <a:rPr lang="en-US"/>
              <a:t>Design Classes</a:t>
            </a:r>
            <a:endParaRPr lang="en-US">
              <a:latin typeface="36 Helvetica ThinItalic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905000"/>
            <a:ext cx="7162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Analysis classes are refined during design to become</a:t>
            </a:r>
            <a:r>
              <a:rPr lang="en-US" sz="1800">
                <a:solidFill>
                  <a:schemeClr val="folHlink"/>
                </a:solidFill>
              </a:rPr>
              <a:t> entity classes</a:t>
            </a:r>
          </a:p>
          <a:p>
            <a:pPr>
              <a:lnSpc>
                <a:spcPct val="90000"/>
              </a:lnSpc>
            </a:pPr>
            <a:r>
              <a:rPr lang="en-US" sz="1800">
                <a:solidFill>
                  <a:schemeClr val="folHlink"/>
                </a:solidFill>
              </a:rPr>
              <a:t>Boundary classes</a:t>
            </a:r>
            <a:r>
              <a:rPr lang="en-US" sz="1800" i="1">
                <a:solidFill>
                  <a:schemeClr val="folHlink"/>
                </a:solidFill>
              </a:rPr>
              <a:t> </a:t>
            </a:r>
            <a:r>
              <a:rPr lang="en-US" sz="1800"/>
              <a:t>are developed during design to create the interface (e.g., interactive screen or printed reports) that the user sees and interacts with as the software is used. 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Boundary classes are designed with the responsibility of managing the way entity objects are represented to users. </a:t>
            </a:r>
          </a:p>
          <a:p>
            <a:pPr>
              <a:lnSpc>
                <a:spcPct val="90000"/>
              </a:lnSpc>
            </a:pPr>
            <a:r>
              <a:rPr lang="en-US" sz="1800">
                <a:solidFill>
                  <a:schemeClr val="folHlink"/>
                </a:solidFill>
              </a:rPr>
              <a:t>Controller classe</a:t>
            </a:r>
            <a:r>
              <a:rPr lang="en-US" sz="1800" i="1">
                <a:solidFill>
                  <a:schemeClr val="folHlink"/>
                </a:solidFill>
              </a:rPr>
              <a:t>s </a:t>
            </a:r>
            <a:r>
              <a:rPr lang="en-US" sz="1800"/>
              <a:t>are designed to manage 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the creation or update of entity objects; 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 the instantiation of boundary objects as they obtain information from entity objects; 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 complex communication between sets of objects; 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 validation of data communicated between objects or between the user and the application.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6FC554-B32C-44AD-8C09-26115C8FA525}" type="slidenum">
              <a:rPr lang="en-US"/>
              <a:pPr/>
              <a:t>4</a:t>
            </a:fld>
            <a:endParaRPr lang="en-US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5165725" cy="685800"/>
          </a:xfrm>
        </p:spPr>
        <p:txBody>
          <a:bodyPr>
            <a:normAutofit fontScale="90000"/>
          </a:bodyPr>
          <a:lstStyle/>
          <a:p>
            <a:r>
              <a:rPr lang="en-US"/>
              <a:t>The Design Model</a:t>
            </a:r>
            <a:endParaRPr lang="en-US">
              <a:latin typeface="36 Helvetica ThinItalic" charset="0"/>
            </a:endParaRPr>
          </a:p>
        </p:txBody>
      </p:sp>
      <p:pic>
        <p:nvPicPr>
          <p:cNvPr id="1945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752600"/>
            <a:ext cx="5486400" cy="4554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708EB0-409F-458F-831C-88F07AB56382}" type="slidenum">
              <a:rPr lang="en-US"/>
              <a:pPr/>
              <a:t>5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38" y="1066800"/>
            <a:ext cx="6715125" cy="685800"/>
          </a:xfrm>
        </p:spPr>
        <p:txBody>
          <a:bodyPr>
            <a:normAutofit fontScale="90000"/>
          </a:bodyPr>
          <a:lstStyle/>
          <a:p>
            <a:r>
              <a:rPr lang="en-US"/>
              <a:t>Design Model Elements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05000"/>
            <a:ext cx="6553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>
                <a:solidFill>
                  <a:schemeClr val="folHlink"/>
                </a:solidFill>
              </a:rPr>
              <a:t>Data elements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400"/>
              <a:t>Data model --&gt; data structures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Data model --&gt; database architecture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folHlink"/>
                </a:solidFill>
              </a:rPr>
              <a:t>Architectural elements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400"/>
              <a:t>Application domain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Analysis classes, their relationships, collaborations and behaviors are transformed into design realizations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Patterns and “styles” (Chapters 9 and 12)</a:t>
            </a:r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folHlink"/>
                </a:solidFill>
              </a:rPr>
              <a:t>Interface elements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400"/>
              <a:t>the user interface (UI) 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 external interfaces to other systems, devices, networks or other producers or consumers of information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 internal interfaces between various design components</a:t>
            </a:r>
            <a:r>
              <a:rPr lang="en-US" sz="1400" b="1"/>
              <a:t>. 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folHlink"/>
                </a:solidFill>
              </a:rPr>
              <a:t>Component elements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US" sz="1600">
                <a:solidFill>
                  <a:schemeClr val="folHlink"/>
                </a:solidFill>
              </a:rPr>
              <a:t>Deployment elements</a:t>
            </a:r>
            <a:endParaRPr 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192F26-F640-468D-9E1F-2B9ABD294971}" type="slidenum">
              <a:rPr lang="en-US"/>
              <a:pPr/>
              <a:t>6</a:t>
            </a:fld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143000"/>
            <a:ext cx="6705600" cy="633413"/>
          </a:xfrm>
        </p:spPr>
        <p:txBody>
          <a:bodyPr>
            <a:normAutofit fontScale="90000"/>
          </a:bodyPr>
          <a:lstStyle/>
          <a:p>
            <a:r>
              <a:rPr lang="en-US"/>
              <a:t>Architectural Elements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>
                <a:latin typeface="Palatino" pitchFamily="-128" charset="0"/>
              </a:rPr>
              <a:t>The architectural model [Sha96] is derived from three sources: </a:t>
            </a:r>
          </a:p>
          <a:p>
            <a:pPr lvl="1">
              <a:spcBef>
                <a:spcPts val="600"/>
              </a:spcBef>
            </a:pPr>
            <a:r>
              <a:rPr lang="en-US">
                <a:solidFill>
                  <a:schemeClr val="folHlink"/>
                </a:solidFill>
                <a:latin typeface="Palatino" pitchFamily="-128" charset="0"/>
              </a:rPr>
              <a:t>information about the application domain</a:t>
            </a:r>
            <a:r>
              <a:rPr lang="en-US">
                <a:latin typeface="Palatino" pitchFamily="-128" charset="0"/>
              </a:rPr>
              <a:t> for the software to be built; </a:t>
            </a:r>
          </a:p>
          <a:p>
            <a:pPr lvl="1">
              <a:spcBef>
                <a:spcPts val="600"/>
              </a:spcBef>
            </a:pPr>
            <a:r>
              <a:rPr lang="en-US">
                <a:solidFill>
                  <a:schemeClr val="folHlink"/>
                </a:solidFill>
                <a:latin typeface="Palatino" pitchFamily="-128" charset="0"/>
              </a:rPr>
              <a:t>specific requirements model elements </a:t>
            </a:r>
            <a:r>
              <a:rPr lang="en-US">
                <a:latin typeface="Palatino" pitchFamily="-128" charset="0"/>
              </a:rPr>
              <a:t>such as data flow diagrams or analysis classes, their relationships and collaborations for the problem at hand, and </a:t>
            </a:r>
          </a:p>
          <a:p>
            <a:pPr lvl="1">
              <a:spcBef>
                <a:spcPts val="600"/>
              </a:spcBef>
            </a:pPr>
            <a:r>
              <a:rPr lang="en-US">
                <a:solidFill>
                  <a:schemeClr val="folHlink"/>
                </a:solidFill>
                <a:latin typeface="Palatino" pitchFamily="-128" charset="0"/>
              </a:rPr>
              <a:t>the availability of architectural patterns </a:t>
            </a:r>
            <a:r>
              <a:rPr lang="en-US">
                <a:latin typeface="Palatino" pitchFamily="-128" charset="0"/>
              </a:rPr>
              <a:t>(Chapter 12) </a:t>
            </a:r>
            <a:r>
              <a:rPr lang="en-US">
                <a:solidFill>
                  <a:schemeClr val="folHlink"/>
                </a:solidFill>
                <a:latin typeface="Palatino" pitchFamily="-128" charset="0"/>
              </a:rPr>
              <a:t>and styles</a:t>
            </a:r>
            <a:r>
              <a:rPr lang="en-US">
                <a:latin typeface="Palatino" pitchFamily="-128" charset="0"/>
              </a:rPr>
              <a:t> (Chapter 9).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(McGraw-Hill, 2009) Slides copyright 2009 by Roger Pressman.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36E65F-32B4-4B0F-82F9-B65E47F6B0C0}" type="slidenum">
              <a:rPr lang="en-US"/>
              <a:pPr/>
              <a:t>7</a:t>
            </a:fld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5386388" cy="685800"/>
          </a:xfrm>
        </p:spPr>
        <p:txBody>
          <a:bodyPr>
            <a:normAutofit fontScale="90000"/>
          </a:bodyPr>
          <a:lstStyle/>
          <a:p>
            <a:r>
              <a:rPr lang="en-US"/>
              <a:t>Interface Elements</a:t>
            </a:r>
          </a:p>
        </p:txBody>
      </p:sp>
      <p:pic>
        <p:nvPicPr>
          <p:cNvPr id="1966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88" y="1828800"/>
            <a:ext cx="2713037" cy="418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3200400" y="5867400"/>
            <a:ext cx="2667000" cy="152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(McGraw-Hill, 2009) Slides copyright 2009 by Roger Pressman.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E3FDC3-F363-4FFE-B270-B99439CEC2A3}" type="slidenum">
              <a:rPr lang="en-US"/>
              <a:pPr/>
              <a:t>8</a:t>
            </a:fld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5073650" cy="633413"/>
          </a:xfrm>
        </p:spPr>
        <p:txBody>
          <a:bodyPr>
            <a:normAutofit fontScale="90000"/>
          </a:bodyPr>
          <a:lstStyle/>
          <a:p>
            <a:r>
              <a:rPr lang="en-US"/>
              <a:t>Component Elements</a:t>
            </a:r>
          </a:p>
        </p:txBody>
      </p:sp>
      <p:pic>
        <p:nvPicPr>
          <p:cNvPr id="1976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8813" y="2595563"/>
            <a:ext cx="5283200" cy="16716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These slides are designed to accompany </a:t>
            </a:r>
            <a:r>
              <a:rPr lang="en-US" i="1"/>
              <a:t>Software Engineering: A Practitioner’s Approach, 7/e </a:t>
            </a:r>
            <a:r>
              <a:rPr lang="en-US"/>
              <a:t>(McGraw-Hill, 2009) Slides copyright 2009 by Roger Pressman. 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F0F199-4B9C-4A66-9AFE-7D1C6D9445C1}" type="slidenum">
              <a:rPr lang="en-US"/>
              <a:pPr/>
              <a:t>9</a:t>
            </a:fld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6305550" cy="685800"/>
          </a:xfrm>
        </p:spPr>
        <p:txBody>
          <a:bodyPr>
            <a:normAutofit fontScale="90000"/>
          </a:bodyPr>
          <a:lstStyle/>
          <a:p>
            <a:r>
              <a:rPr lang="en-US"/>
              <a:t>Deployment Elements</a:t>
            </a:r>
          </a:p>
        </p:txBody>
      </p:sp>
      <p:pic>
        <p:nvPicPr>
          <p:cNvPr id="1986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7688" y="1981200"/>
            <a:ext cx="2967037" cy="4105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3657600" y="5943600"/>
            <a:ext cx="2133600" cy="152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5493</TotalTime>
  <Words>553</Words>
  <Application>Microsoft Office PowerPoint</Application>
  <PresentationFormat>On-screen Show (4:3)</PresentationFormat>
  <Paragraphs>64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OO Design Concepts</vt:lpstr>
      <vt:lpstr>Design Classes</vt:lpstr>
      <vt:lpstr>The Design Model</vt:lpstr>
      <vt:lpstr>Design Model Elements</vt:lpstr>
      <vt:lpstr>Architectural Elements</vt:lpstr>
      <vt:lpstr>Interface Elements</vt:lpstr>
      <vt:lpstr>Component Elements</vt:lpstr>
      <vt:lpstr>Deployment Elements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LenovoY430</dc:creator>
  <cp:lastModifiedBy>M.Priyono Tri S</cp:lastModifiedBy>
  <cp:revision>170</cp:revision>
  <dcterms:created xsi:type="dcterms:W3CDTF">2006-08-16T00:00:00Z</dcterms:created>
  <dcterms:modified xsi:type="dcterms:W3CDTF">2015-12-16T00:16:55Z</dcterms:modified>
</cp:coreProperties>
</file>