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3" r:id="rId3"/>
    <p:sldId id="274" r:id="rId4"/>
    <p:sldId id="275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47" d="100"/>
          <a:sy n="47" d="100"/>
        </p:scale>
        <p:origin x="-522" y="-102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11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Analysis Modeling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7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 : </a:t>
            </a:r>
            <a:r>
              <a:rPr lang="en-US" sz="3600" b="1" dirty="0" err="1" smtClean="0"/>
              <a:t>Atrribute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: (1)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data, (2)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instan</a:t>
            </a:r>
            <a:r>
              <a:rPr lang="en-US" sz="2800" dirty="0" smtClean="0"/>
              <a:t>, (3) </a:t>
            </a:r>
            <a:r>
              <a:rPr lang="en-US" sz="2800" dirty="0" err="1" smtClean="0"/>
              <a:t>referesi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infentifier</a:t>
            </a:r>
            <a:r>
              <a:rPr lang="en-US" sz="2800" dirty="0" smtClean="0"/>
              <a:t> (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388" y="4200525"/>
            <a:ext cx="59912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1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 : Relationship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Objek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dikaitkan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 yang lain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relatiionship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hubungan,contoh</a:t>
            </a:r>
            <a:r>
              <a:rPr lang="en-US" sz="28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Order, display, stock, sell </a:t>
            </a:r>
            <a:r>
              <a:rPr lang="en-US" sz="2800" dirty="0" err="1" smtClean="0"/>
              <a:t>dan</a:t>
            </a:r>
            <a:r>
              <a:rPr lang="en-US" sz="2800" dirty="0" smtClean="0"/>
              <a:t> return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book </a:t>
            </a:r>
            <a:r>
              <a:rPr lang="en-US" sz="2800" dirty="0" err="1" smtClean="0"/>
              <a:t>dan</a:t>
            </a:r>
            <a:r>
              <a:rPr lang="en-US" sz="2800" dirty="0" smtClean="0"/>
              <a:t> bookstore.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81200"/>
            <a:ext cx="4886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 : Cardinality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Cardinality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spesifikasi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keberadaan</a:t>
            </a:r>
            <a:r>
              <a:rPr lang="en-US" sz="2800" dirty="0" smtClean="0"/>
              <a:t> 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lain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Macam</a:t>
            </a:r>
            <a:r>
              <a:rPr lang="en-US" sz="2800" dirty="0" smtClean="0"/>
              <a:t>  cardinality: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One-to-one (1:1):  </a:t>
            </a:r>
            <a:r>
              <a:rPr lang="en-US" sz="2800" dirty="0" err="1" smtClean="0"/>
              <a:t>keberadaan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berhunbungan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lain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One-to-many(1:N)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Many-to-many(M:N)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5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 : Modality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Modality </a:t>
            </a:r>
            <a:r>
              <a:rPr lang="en-US" sz="2800" dirty="0" err="1" smtClean="0"/>
              <a:t>bernilai</a:t>
            </a:r>
            <a:r>
              <a:rPr lang="en-US" sz="2800" dirty="0" smtClean="0"/>
              <a:t> 0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eksplisit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terjadi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Modality </a:t>
            </a:r>
            <a:r>
              <a:rPr lang="en-US" sz="2800" dirty="0" err="1" smtClean="0"/>
              <a:t>bernilai</a:t>
            </a:r>
            <a:r>
              <a:rPr lang="en-US" sz="2800" dirty="0" smtClean="0"/>
              <a:t> 1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keberadaan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disyaratkan</a:t>
            </a:r>
            <a:r>
              <a:rPr lang="en-US" sz="2800" dirty="0" smtClean="0"/>
              <a:t> (mandatory)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162300"/>
            <a:ext cx="8286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7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ERD (Entity/Relationship Diagram)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Pasangan</a:t>
            </a:r>
            <a:r>
              <a:rPr lang="en-US" sz="2800" dirty="0" smtClean="0"/>
              <a:t> object/relationship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inti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model data yang </a:t>
            </a:r>
            <a:r>
              <a:rPr lang="en-US" sz="2800" dirty="0" err="1" smtClean="0"/>
              <a:t>direpresentasikan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ERD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ERD </a:t>
            </a:r>
            <a:r>
              <a:rPr lang="en-US" sz="2800" dirty="0" err="1" smtClean="0"/>
              <a:t>awalnya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relasional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keperluan</a:t>
            </a:r>
            <a:r>
              <a:rPr lang="en-US" sz="2800" dirty="0" smtClean="0"/>
              <a:t> yang lain.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ERD:data</a:t>
            </a:r>
            <a:r>
              <a:rPr lang="en-US" sz="2800" dirty="0" smtClean="0"/>
              <a:t> object, attribute, relationship,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indikator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yang lain.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43466"/>
            <a:ext cx="5943599" cy="260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553200" y="3962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-50800">
              <a:spcAft>
                <a:spcPts val="1200"/>
              </a:spcAft>
            </a:pPr>
            <a:r>
              <a:rPr lang="en-US" dirty="0" err="1" smtClean="0"/>
              <a:t>Satu</a:t>
            </a:r>
            <a:r>
              <a:rPr lang="en-US" dirty="0" smtClean="0"/>
              <a:t> manufacture </a:t>
            </a:r>
            <a:r>
              <a:rPr lang="en-US" dirty="0" err="1" smtClean="0"/>
              <a:t>mem</a:t>
            </a:r>
            <a:r>
              <a:rPr lang="en-US" dirty="0" smtClean="0"/>
              <a:t>-build (</a:t>
            </a:r>
            <a:r>
              <a:rPr lang="en-US" dirty="0" err="1" smtClean="0"/>
              <a:t>membangun</a:t>
            </a:r>
            <a:r>
              <a:rPr lang="en-US" dirty="0" smtClean="0"/>
              <a:t>) </a:t>
            </a:r>
            <a:r>
              <a:rPr lang="en-US" dirty="0" err="1" smtClean="0"/>
              <a:t>banyak</a:t>
            </a:r>
            <a:r>
              <a:rPr lang="en-US" dirty="0" smtClean="0"/>
              <a:t>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6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ERD:  expanding ERD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Expanded ERD </a:t>
            </a:r>
            <a:r>
              <a:rPr lang="en-US" sz="2800" dirty="0" err="1" smtClean="0"/>
              <a:t>merepresentasikan</a:t>
            </a:r>
            <a:r>
              <a:rPr lang="en-US" sz="2800" dirty="0" smtClean="0"/>
              <a:t> ERD yang </a:t>
            </a:r>
            <a:r>
              <a:rPr lang="en-US" sz="2800" dirty="0" err="1" smtClean="0"/>
              <a:t>menyeluruh</a:t>
            </a:r>
            <a:r>
              <a:rPr lang="en-US" sz="28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236220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-50800">
              <a:spcAft>
                <a:spcPts val="1200"/>
              </a:spcAft>
            </a:pPr>
            <a:r>
              <a:rPr lang="en-US" dirty="0" smtClean="0"/>
              <a:t>Object data  </a:t>
            </a:r>
            <a:r>
              <a:rPr lang="en-US" dirty="0" err="1" smtClean="0"/>
              <a:t>baru</a:t>
            </a:r>
            <a:r>
              <a:rPr lang="en-US" dirty="0" smtClean="0"/>
              <a:t>: shipper </a:t>
            </a:r>
            <a:r>
              <a:rPr lang="en-US" dirty="0" err="1" smtClean="0"/>
              <a:t>dan</a:t>
            </a:r>
            <a:r>
              <a:rPr lang="en-US" dirty="0" smtClean="0"/>
              <a:t> dealership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2133600"/>
            <a:ext cx="509939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89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Functional Model  and Information Flow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ditransformasikan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mengalir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input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0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Flow Diagram (DFD)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10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input </a:t>
            </a:r>
            <a:r>
              <a:rPr lang="en-US" sz="2800" dirty="0" err="1" smtClean="0"/>
              <a:t>ke</a:t>
            </a:r>
            <a:r>
              <a:rPr lang="en-US" sz="2800" dirty="0" smtClean="0"/>
              <a:t> output.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data flow  graph </a:t>
            </a:r>
            <a:r>
              <a:rPr lang="en-US" sz="2800" dirty="0" err="1" smtClean="0"/>
              <a:t>atau</a:t>
            </a:r>
            <a:r>
              <a:rPr lang="en-US" sz="2800" dirty="0" smtClean="0"/>
              <a:t>  </a:t>
            </a:r>
            <a:r>
              <a:rPr lang="en-US" sz="2800" dirty="0" err="1" smtClean="0"/>
              <a:t>buble</a:t>
            </a:r>
            <a:r>
              <a:rPr lang="en-US" sz="2800" dirty="0" smtClean="0"/>
              <a:t> chart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level </a:t>
            </a:r>
            <a:r>
              <a:rPr lang="en-US" sz="2800" dirty="0" err="1" smtClean="0"/>
              <a:t>abstraksi</a:t>
            </a:r>
            <a:endParaRPr lang="en-US" sz="28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378070"/>
            <a:ext cx="5386387" cy="309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Level DFD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1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dipartisi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level-level  yang </a:t>
            </a:r>
            <a:r>
              <a:rPr lang="en-US" sz="2800" dirty="0" err="1" smtClean="0"/>
              <a:t>mempresentasikan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 detail </a:t>
            </a:r>
            <a:r>
              <a:rPr lang="en-US" sz="2800" dirty="0" err="1" smtClean="0"/>
              <a:t>fungsi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0 (fundamental system model </a:t>
            </a:r>
            <a:r>
              <a:rPr lang="en-US" sz="2800" dirty="0" err="1" smtClean="0"/>
              <a:t>atau</a:t>
            </a:r>
            <a:r>
              <a:rPr lang="en-US" sz="2800" dirty="0" smtClean="0"/>
              <a:t> context model) </a:t>
            </a:r>
            <a:r>
              <a:rPr lang="en-US" sz="2800" dirty="0" err="1" smtClean="0"/>
              <a:t>mempresentasikan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software 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balon</a:t>
            </a:r>
            <a:r>
              <a:rPr lang="en-US" sz="2800" dirty="0" smtClean="0"/>
              <a:t> </a:t>
            </a:r>
            <a:r>
              <a:rPr lang="en-US" sz="2800" dirty="0" err="1" smtClean="0"/>
              <a:t>tunggal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data input </a:t>
            </a:r>
            <a:r>
              <a:rPr lang="en-US" sz="2800" dirty="0" err="1" smtClean="0"/>
              <a:t>dan</a:t>
            </a:r>
            <a:r>
              <a:rPr lang="en-US" sz="2800" dirty="0" smtClean="0"/>
              <a:t> output yang </a:t>
            </a:r>
            <a:r>
              <a:rPr lang="en-US" sz="2800" dirty="0" err="1" smtClean="0"/>
              <a:t>ditunjukkan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panah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keluar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1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subfungsi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context model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2 </a:t>
            </a:r>
            <a:r>
              <a:rPr lang="en-US" sz="2800" dirty="0" err="1" smtClean="0"/>
              <a:t>penjabaran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dari</a:t>
            </a:r>
            <a:r>
              <a:rPr lang="en-US" sz="2800" dirty="0" smtClean="0"/>
              <a:t> DFD Level 1, </a:t>
            </a:r>
            <a:r>
              <a:rPr lang="en-US" sz="2800" dirty="0" err="1" smtClean="0"/>
              <a:t>dst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Level DFD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0: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" y="1752600"/>
            <a:ext cx="835152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Level DFD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36519"/>
            <a:ext cx="7924800" cy="58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609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71341"/>
            <a:ext cx="7543800" cy="558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Level DFD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DFD Level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74114"/>
            <a:ext cx="7391400" cy="557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2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Level CFD (Control Flow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CFD Level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2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State Transition Diagram (STD) 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05560"/>
            <a:ext cx="7924800" cy="50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6931" y="2819400"/>
            <a:ext cx="392024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Analysis Modeling</a:t>
            </a:r>
          </a:p>
          <a:p>
            <a:pPr algn="ctr"/>
            <a:r>
              <a:rPr lang="en-US" sz="3600" b="1" dirty="0" err="1" smtClean="0"/>
              <a:t>Pemodelan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Analisis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RPL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pemodelan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spesifikasi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utuh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menyeluruh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software yang </a:t>
            </a:r>
            <a:r>
              <a:rPr lang="en-US" sz="2800" dirty="0" err="1" smtClean="0"/>
              <a:t>dibangun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Analysis Model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teknis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Structured Analysis (</a:t>
            </a:r>
            <a:r>
              <a:rPr lang="en-US" sz="2800" dirty="0" err="1" smtClean="0"/>
              <a:t>Analisa</a:t>
            </a:r>
            <a:r>
              <a:rPr lang="en-US" sz="2800" dirty="0" smtClean="0"/>
              <a:t> </a:t>
            </a:r>
            <a:r>
              <a:rPr lang="en-US" sz="2800" dirty="0" err="1" smtClean="0"/>
              <a:t>terstruktur</a:t>
            </a:r>
            <a:r>
              <a:rPr lang="en-US" sz="2800" dirty="0" smtClean="0"/>
              <a:t>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pemodelan</a:t>
            </a:r>
            <a:r>
              <a:rPr lang="en-US" sz="2800" dirty="0" smtClean="0"/>
              <a:t> </a:t>
            </a:r>
            <a:r>
              <a:rPr lang="en-US" sz="2800" dirty="0" err="1" smtClean="0"/>
              <a:t>klasik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notasi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merepresentasikan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Object-oriented analysis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pemodelan</a:t>
            </a:r>
            <a:r>
              <a:rPr lang="en-US" sz="2800" dirty="0" smtClean="0"/>
              <a:t> yang lain (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mendatang</a:t>
            </a:r>
            <a:r>
              <a:rPr lang="en-US" sz="2800" dirty="0" smtClean="0"/>
              <a:t>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9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Elemen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dari</a:t>
            </a:r>
            <a:r>
              <a:rPr lang="en-US" sz="3600" b="1" dirty="0" smtClean="0"/>
              <a:t> Analysis Model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Tujuan</a:t>
            </a:r>
            <a:r>
              <a:rPr lang="en-US" sz="2800" dirty="0" smtClean="0"/>
              <a:t>  analysis model: (1)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 </a:t>
            </a:r>
            <a:r>
              <a:rPr lang="en-US" sz="2800" dirty="0" err="1" smtClean="0"/>
              <a:t>keinginan</a:t>
            </a:r>
            <a:r>
              <a:rPr lang="en-US" sz="2800" dirty="0" smtClean="0"/>
              <a:t> customer, (2)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software, (3) 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persyaratan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divalidasi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dibangun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analysis model: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873688"/>
            <a:ext cx="3352800" cy="33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9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Elemen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dari</a:t>
            </a:r>
            <a:r>
              <a:rPr lang="en-US" sz="3600" b="1" dirty="0" smtClean="0"/>
              <a:t> Analysis Model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Data dictionary: </a:t>
            </a:r>
            <a:r>
              <a:rPr lang="en-US" sz="2800" dirty="0" err="1" smtClean="0"/>
              <a:t>repositori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Entity Relation Diagram (ERD)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Data flow diagram (DFD) : (1)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indikasi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, (2) </a:t>
            </a:r>
            <a:r>
              <a:rPr lang="en-US" sz="2800" dirty="0" err="1" smtClean="0"/>
              <a:t>mengambarkan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 yang </a:t>
            </a:r>
            <a:r>
              <a:rPr lang="en-US" sz="2800" dirty="0" err="1" smtClean="0"/>
              <a:t>mentransformasi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data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State transition diagram (STD) </a:t>
            </a:r>
            <a:r>
              <a:rPr lang="en-US" sz="2800" dirty="0" err="1" smtClean="0"/>
              <a:t>mengindikasikan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konsekuensi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kejadian</a:t>
            </a:r>
            <a:r>
              <a:rPr lang="en-US" sz="2800" dirty="0" smtClean="0"/>
              <a:t> </a:t>
            </a:r>
            <a:r>
              <a:rPr lang="en-US" sz="2800" dirty="0" err="1" smtClean="0"/>
              <a:t>ekternal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8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Model data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3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:  data object (</a:t>
            </a:r>
            <a:r>
              <a:rPr lang="en-US" sz="2800" dirty="0" err="1" smtClean="0"/>
              <a:t>objek</a:t>
            </a:r>
            <a:r>
              <a:rPr lang="en-US" sz="2800" dirty="0" smtClean="0"/>
              <a:t> data),  attribute (</a:t>
            </a:r>
            <a:r>
              <a:rPr lang="en-US" sz="2800" dirty="0" err="1" smtClean="0"/>
              <a:t>atribut</a:t>
            </a:r>
            <a:r>
              <a:rPr lang="en-US" sz="2800" dirty="0" smtClean="0"/>
              <a:t>),</a:t>
            </a:r>
            <a:r>
              <a:rPr lang="en-US" sz="2800" dirty="0" err="1" smtClean="0"/>
              <a:t>dan</a:t>
            </a:r>
            <a:r>
              <a:rPr lang="en-US" sz="2800" dirty="0" smtClean="0"/>
              <a:t>  relationship (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620108"/>
            <a:ext cx="6019800" cy="370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9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modeling : Object Data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Objek</a:t>
            </a:r>
            <a:r>
              <a:rPr lang="en-US" sz="2800" dirty="0" smtClean="0"/>
              <a:t> data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(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misal</a:t>
            </a:r>
            <a:r>
              <a:rPr lang="en-US" sz="2800" dirty="0" smtClean="0"/>
              <a:t>  </a:t>
            </a:r>
            <a:r>
              <a:rPr lang="en-US" sz="2800" dirty="0" err="1" smtClean="0"/>
              <a:t>tinggi</a:t>
            </a:r>
            <a:r>
              <a:rPr lang="en-US" sz="2800" dirty="0" smtClean="0"/>
              <a:t>, </a:t>
            </a:r>
            <a:r>
              <a:rPr lang="en-US" sz="2800" dirty="0" err="1" smtClean="0"/>
              <a:t>lebar</a:t>
            </a:r>
            <a:r>
              <a:rPr lang="en-US" sz="2800" dirty="0" smtClean="0"/>
              <a:t>, </a:t>
            </a:r>
            <a:r>
              <a:rPr lang="en-US" sz="2800" dirty="0" err="1" smtClean="0"/>
              <a:t>kedalaman</a:t>
            </a:r>
            <a:r>
              <a:rPr lang="en-US" sz="2800" dirty="0" smtClean="0"/>
              <a:t>)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Objek</a:t>
            </a:r>
            <a:r>
              <a:rPr lang="en-US" sz="2800" dirty="0" smtClean="0"/>
              <a:t> data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membungkus</a:t>
            </a:r>
            <a:r>
              <a:rPr lang="en-US" sz="2800" dirty="0" smtClean="0"/>
              <a:t> data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memperlakukan</a:t>
            </a:r>
            <a:r>
              <a:rPr lang="en-US" sz="2800" dirty="0" smtClean="0"/>
              <a:t> data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872</Words>
  <Application>Microsoft Office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163</cp:revision>
  <dcterms:created xsi:type="dcterms:W3CDTF">2006-08-16T00:00:00Z</dcterms:created>
  <dcterms:modified xsi:type="dcterms:W3CDTF">2015-11-11T03:32:07Z</dcterms:modified>
</cp:coreProperties>
</file>