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73" r:id="rId3"/>
    <p:sldId id="274" r:id="rId4"/>
    <p:sldId id="275" r:id="rId5"/>
    <p:sldId id="291" r:id="rId6"/>
    <p:sldId id="282" r:id="rId7"/>
    <p:sldId id="283" r:id="rId8"/>
    <p:sldId id="276" r:id="rId9"/>
    <p:sldId id="277" r:id="rId10"/>
    <p:sldId id="278" r:id="rId11"/>
    <p:sldId id="279" r:id="rId12"/>
    <p:sldId id="280" r:id="rId13"/>
    <p:sldId id="284" r:id="rId14"/>
    <p:sldId id="285" r:id="rId15"/>
    <p:sldId id="281" r:id="rId16"/>
    <p:sldId id="286" r:id="rId17"/>
    <p:sldId id="287" r:id="rId18"/>
    <p:sldId id="288" r:id="rId19"/>
    <p:sldId id="289" r:id="rId20"/>
    <p:sldId id="290" r:id="rId21"/>
    <p:sldId id="292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>
      <p:cViewPr varScale="1">
        <p:scale>
          <a:sx n="36" d="100"/>
          <a:sy n="36" d="100"/>
        </p:scale>
        <p:origin x="-222" y="-90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0772" y="1752600"/>
            <a:ext cx="590366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</a:rPr>
              <a:t>Rekayasa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Lunak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/ </a:t>
            </a:r>
            <a:r>
              <a:rPr lang="en-US" sz="40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(</a:t>
            </a:r>
            <a:r>
              <a:rPr lang="en-US" sz="4000" b="1" dirty="0" smtClean="0">
                <a:solidFill>
                  <a:srgbClr val="FFFF00"/>
                </a:solidFill>
              </a:rPr>
              <a:t>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II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Produk</a:t>
            </a:r>
            <a:r>
              <a:rPr lang="en-US" sz="3200" b="1" dirty="0" smtClean="0">
                <a:solidFill>
                  <a:srgbClr val="FFFF00"/>
                </a:solidFill>
              </a:rPr>
              <a:t> &amp; </a:t>
            </a:r>
            <a:r>
              <a:rPr lang="en-US" sz="3200" b="1" dirty="0" err="1" smtClean="0">
                <a:solidFill>
                  <a:srgbClr val="FFFF00"/>
                </a:solidFill>
              </a:rPr>
              <a:t>Proses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1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Engineering Layer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153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usaha</a:t>
            </a:r>
            <a:r>
              <a:rPr lang="en-US" sz="2800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(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SE)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terletak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komitmen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kualitas</a:t>
            </a:r>
            <a:r>
              <a:rPr lang="en-US" sz="2800" b="1" dirty="0" smtClean="0"/>
              <a:t> (quality)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Pondasi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SE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lapis </a:t>
            </a:r>
            <a:r>
              <a:rPr lang="en-US" sz="2800" dirty="0" err="1" smtClean="0"/>
              <a:t>proses</a:t>
            </a:r>
            <a:r>
              <a:rPr lang="en-US" sz="2800" dirty="0" smtClean="0"/>
              <a:t>. </a:t>
            </a:r>
            <a:r>
              <a:rPr lang="en-US" sz="2800" b="1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b="1" dirty="0" smtClean="0"/>
              <a:t>(process)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framework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area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kunci</a:t>
            </a:r>
            <a:r>
              <a:rPr lang="en-US" sz="2800" dirty="0" smtClean="0"/>
              <a:t>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penyampaian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efektif</a:t>
            </a:r>
            <a:r>
              <a:rPr lang="en-US" sz="2800" dirty="0" smtClean="0"/>
              <a:t> 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SE.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err="1" smtClean="0"/>
              <a:t>Metode</a:t>
            </a:r>
            <a:r>
              <a:rPr lang="en-US" sz="2800" b="1" dirty="0" smtClean="0"/>
              <a:t> (method) </a:t>
            </a:r>
            <a:r>
              <a:rPr lang="en-US" sz="2800" dirty="0" smtClean="0"/>
              <a:t>SE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software.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err="1" smtClean="0"/>
              <a:t>Alat</a:t>
            </a:r>
            <a:r>
              <a:rPr lang="en-US" sz="2800" dirty="0" smtClean="0"/>
              <a:t> </a:t>
            </a:r>
            <a:r>
              <a:rPr lang="en-US" sz="2800" b="1" dirty="0" smtClean="0"/>
              <a:t>(tool) </a:t>
            </a:r>
            <a:r>
              <a:rPr lang="en-US" sz="2800" dirty="0" smtClean="0"/>
              <a:t>SE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dukungan</a:t>
            </a:r>
            <a:r>
              <a:rPr lang="en-US" sz="2800" dirty="0" smtClean="0"/>
              <a:t> </a:t>
            </a:r>
            <a:r>
              <a:rPr lang="en-US" sz="2800" dirty="0" err="1" smtClean="0"/>
              <a:t>otomatis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semi-</a:t>
            </a:r>
            <a:r>
              <a:rPr lang="en-US" sz="2800" dirty="0" err="1" smtClean="0"/>
              <a:t>otomatis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.</a:t>
            </a:r>
            <a:endParaRPr lang="sv-SE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541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Engineering Layer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837093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Framework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dijalankan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framework yang </a:t>
            </a:r>
            <a:r>
              <a:rPr lang="en-US" sz="2800" dirty="0" err="1" smtClean="0"/>
              <a:t>diaplikasikan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seluruh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software.</a:t>
            </a: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3466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Process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85800"/>
            <a:ext cx="5486400" cy="393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2296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Communication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Planning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Modeling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Analysis </a:t>
            </a:r>
            <a:r>
              <a:rPr lang="en-US" sz="2800" dirty="0" smtClean="0"/>
              <a:t>of </a:t>
            </a:r>
            <a:r>
              <a:rPr lang="en-US" sz="2800" dirty="0" smtClean="0"/>
              <a:t>requirements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Design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Construction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Code generation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Testing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Deployment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370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Model Framework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229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 project management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Formal </a:t>
            </a:r>
            <a:r>
              <a:rPr lang="en-US" sz="2800" dirty="0" smtClean="0"/>
              <a:t>technical reviews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 </a:t>
            </a:r>
            <a:r>
              <a:rPr lang="en-US" sz="2800" dirty="0" smtClean="0"/>
              <a:t>quality assurance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 </a:t>
            </a:r>
            <a:r>
              <a:rPr lang="en-US" sz="2800" dirty="0" smtClean="0"/>
              <a:t>configuration management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Work </a:t>
            </a:r>
            <a:r>
              <a:rPr lang="en-US" sz="2800" dirty="0" smtClean="0"/>
              <a:t>product preparation and production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Reusability </a:t>
            </a:r>
            <a:r>
              <a:rPr lang="en-US" sz="2800" dirty="0" smtClean="0"/>
              <a:t>management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Measurement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Risk </a:t>
            </a:r>
            <a:r>
              <a:rPr lang="en-US" sz="2800" dirty="0" smtClean="0"/>
              <a:t>management.</a:t>
            </a: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393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Umbrella  Activities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mengatasi</a:t>
            </a:r>
            <a:r>
              <a:rPr lang="en-US" sz="2800" dirty="0" smtClean="0"/>
              <a:t> </a:t>
            </a:r>
            <a:r>
              <a:rPr lang="en-US" sz="2800" dirty="0" err="1" smtClean="0"/>
              <a:t>permasalahan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aktual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peraturan</a:t>
            </a:r>
            <a:r>
              <a:rPr lang="en-US" sz="2800" dirty="0" smtClean="0"/>
              <a:t> </a:t>
            </a:r>
            <a:r>
              <a:rPr lang="en-US" sz="2800" dirty="0" err="1" smtClean="0"/>
              <a:t>industri</a:t>
            </a:r>
            <a:r>
              <a:rPr lang="en-US" sz="2800" dirty="0" smtClean="0"/>
              <a:t>, software engineer </a:t>
            </a:r>
            <a:r>
              <a:rPr lang="en-US" sz="2800" dirty="0" err="1" smtClean="0"/>
              <a:t>atau</a:t>
            </a:r>
            <a:r>
              <a:rPr lang="en-US" sz="2800" dirty="0" smtClean="0"/>
              <a:t> team </a:t>
            </a:r>
            <a:r>
              <a:rPr lang="en-US" sz="2800" dirty="0" err="1" smtClean="0"/>
              <a:t>dari</a:t>
            </a:r>
            <a:r>
              <a:rPr lang="en-US" sz="2800" dirty="0" smtClean="0"/>
              <a:t> engineer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, method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layar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fase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process model </a:t>
            </a:r>
            <a:r>
              <a:rPr lang="en-US" sz="2800" dirty="0" err="1" smtClean="0"/>
              <a:t>atau</a:t>
            </a:r>
            <a:r>
              <a:rPr lang="en-US" sz="2800" dirty="0" smtClean="0"/>
              <a:t> SE </a:t>
            </a:r>
            <a:r>
              <a:rPr lang="en-US" sz="2800" dirty="0" err="1" smtClean="0"/>
              <a:t>paradigmn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4817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Process Model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154031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err="1" smtClean="0"/>
              <a:t>Seringkali</a:t>
            </a:r>
            <a:r>
              <a:rPr lang="en-US" sz="2600" dirty="0" smtClean="0"/>
              <a:t> </a:t>
            </a:r>
            <a:r>
              <a:rPr lang="en-US" sz="2600" dirty="0" err="1" smtClean="0"/>
              <a:t>disebut</a:t>
            </a:r>
            <a:r>
              <a:rPr lang="en-US" sz="2600" dirty="0" smtClean="0"/>
              <a:t>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</a:t>
            </a:r>
            <a:r>
              <a:rPr lang="en-US" sz="2600" dirty="0" err="1" smtClean="0"/>
              <a:t>siklus</a:t>
            </a:r>
            <a:r>
              <a:rPr lang="en-US" sz="2600" dirty="0" smtClean="0"/>
              <a:t> </a:t>
            </a:r>
            <a:r>
              <a:rPr lang="en-US" sz="2600" dirty="0" err="1" smtClean="0"/>
              <a:t>daur</a:t>
            </a:r>
            <a:r>
              <a:rPr lang="en-US" sz="2600" dirty="0" smtClean="0"/>
              <a:t> </a:t>
            </a:r>
            <a:r>
              <a:rPr lang="en-US" sz="2600" dirty="0" err="1" smtClean="0"/>
              <a:t>klasik</a:t>
            </a:r>
            <a:r>
              <a:rPr lang="en-US" sz="2600" dirty="0" smtClean="0"/>
              <a:t>, model waterfall.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Model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menjalankan</a:t>
            </a:r>
            <a:r>
              <a:rPr lang="en-US" sz="2600" dirty="0" smtClean="0"/>
              <a:t> </a:t>
            </a:r>
            <a:r>
              <a:rPr lang="en-US" sz="2600" dirty="0" err="1" smtClean="0"/>
              <a:t>usaha</a:t>
            </a:r>
            <a:r>
              <a:rPr lang="en-US" sz="2600" dirty="0" smtClean="0"/>
              <a:t> yang </a:t>
            </a:r>
            <a:r>
              <a:rPr lang="en-US" sz="2600" dirty="0" err="1" smtClean="0"/>
              <a:t>berurutan</a:t>
            </a:r>
            <a:r>
              <a:rPr lang="en-US" sz="2600" dirty="0" smtClean="0"/>
              <a:t>, </a:t>
            </a:r>
            <a:r>
              <a:rPr lang="en-US" sz="2600" dirty="0" err="1" smtClean="0"/>
              <a:t>sistematis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pengembangan</a:t>
            </a:r>
            <a:r>
              <a:rPr lang="en-US" sz="2600" dirty="0" smtClean="0"/>
              <a:t> software </a:t>
            </a:r>
            <a:r>
              <a:rPr lang="en-US" sz="2600" dirty="0" err="1" smtClean="0"/>
              <a:t>dimulai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level </a:t>
            </a:r>
            <a:r>
              <a:rPr lang="en-US" sz="2600" dirty="0" err="1" smtClean="0"/>
              <a:t>sistem</a:t>
            </a:r>
            <a:r>
              <a:rPr lang="en-US" sz="2600" dirty="0" smtClean="0"/>
              <a:t> </a:t>
            </a:r>
            <a:r>
              <a:rPr lang="en-US" sz="2600" dirty="0" err="1" smtClean="0"/>
              <a:t>melalui</a:t>
            </a:r>
            <a:r>
              <a:rPr lang="en-US" sz="2600" dirty="0" smtClean="0"/>
              <a:t> </a:t>
            </a:r>
            <a:r>
              <a:rPr lang="en-US" sz="2600" dirty="0" err="1" smtClean="0"/>
              <a:t>analisis</a:t>
            </a:r>
            <a:r>
              <a:rPr lang="en-US" sz="2600" dirty="0" smtClean="0"/>
              <a:t>, </a:t>
            </a:r>
            <a:r>
              <a:rPr lang="en-US" sz="2600" dirty="0" err="1" smtClean="0"/>
              <a:t>desain</a:t>
            </a:r>
            <a:r>
              <a:rPr lang="en-US" sz="2600" dirty="0" smtClean="0"/>
              <a:t>, coding, testing </a:t>
            </a:r>
            <a:r>
              <a:rPr lang="en-US" sz="2600" dirty="0" err="1" smtClean="0"/>
              <a:t>dan</a:t>
            </a:r>
            <a:r>
              <a:rPr lang="en-US" sz="2600" dirty="0" smtClean="0"/>
              <a:t>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4861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Linear Sequential Model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944739"/>
            <a:ext cx="6962775" cy="324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154031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Model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dimulai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pertemuan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customer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mendefinisikan</a:t>
            </a:r>
            <a:r>
              <a:rPr lang="en-US" sz="2600" dirty="0" smtClean="0"/>
              <a:t> </a:t>
            </a:r>
            <a:r>
              <a:rPr lang="en-US" sz="2600" dirty="0" err="1" smtClean="0"/>
              <a:t>seluruh</a:t>
            </a:r>
            <a:r>
              <a:rPr lang="en-US" sz="2600" dirty="0" smtClean="0"/>
              <a:t> </a:t>
            </a:r>
            <a:r>
              <a:rPr lang="en-US" sz="2600" dirty="0" err="1" smtClean="0"/>
              <a:t>tujuan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software, </a:t>
            </a:r>
            <a:r>
              <a:rPr lang="en-US" sz="2600" dirty="0" err="1" smtClean="0"/>
              <a:t>mengidentifikasi</a:t>
            </a:r>
            <a:r>
              <a:rPr lang="en-US" sz="2600" dirty="0" smtClean="0"/>
              <a:t> </a:t>
            </a:r>
            <a:r>
              <a:rPr lang="en-US" sz="2600" dirty="0" err="1" smtClean="0"/>
              <a:t>apapun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dibutuhkan</a:t>
            </a:r>
            <a:r>
              <a:rPr lang="en-US" sz="26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err="1" smtClean="0"/>
              <a:t>Prototipe</a:t>
            </a:r>
            <a:r>
              <a:rPr lang="en-US" sz="2600" dirty="0" smtClean="0"/>
              <a:t> </a:t>
            </a:r>
            <a:r>
              <a:rPr lang="en-US" sz="2600" dirty="0" err="1" smtClean="0"/>
              <a:t>dievalusi</a:t>
            </a:r>
            <a:r>
              <a:rPr lang="en-US" sz="2600" dirty="0" smtClean="0"/>
              <a:t> </a:t>
            </a:r>
            <a:r>
              <a:rPr lang="en-US" sz="2600" dirty="0" err="1" smtClean="0"/>
              <a:t>oleh</a:t>
            </a:r>
            <a:r>
              <a:rPr lang="en-US" sz="2600" dirty="0" smtClean="0"/>
              <a:t> customer/user </a:t>
            </a:r>
            <a:r>
              <a:rPr lang="en-US" sz="2600" dirty="0" err="1" smtClean="0"/>
              <a:t>udan</a:t>
            </a:r>
            <a:r>
              <a:rPr lang="en-US" sz="2600" dirty="0" smtClean="0"/>
              <a:t> </a:t>
            </a:r>
            <a:r>
              <a:rPr lang="en-US" sz="2600" dirty="0" err="1" smtClean="0"/>
              <a:t>digunakan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menyempurnakan</a:t>
            </a:r>
            <a:r>
              <a:rPr lang="en-US" sz="2600" dirty="0" smtClean="0"/>
              <a:t> </a:t>
            </a:r>
            <a:r>
              <a:rPr lang="en-US" sz="2600" dirty="0" err="1" smtClean="0"/>
              <a:t>persyaratan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software.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3800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Prototyping Model</a:t>
            </a:r>
            <a:endParaRPr 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675168"/>
            <a:ext cx="4876800" cy="351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990600"/>
            <a:ext cx="41148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Model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menekankan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siklus</a:t>
            </a:r>
            <a:r>
              <a:rPr lang="en-US" sz="2600" dirty="0" smtClean="0"/>
              <a:t> </a:t>
            </a:r>
            <a:r>
              <a:rPr lang="en-US" sz="2600" dirty="0" err="1" smtClean="0"/>
              <a:t>pengembangan</a:t>
            </a:r>
            <a:r>
              <a:rPr lang="en-US" sz="2600" dirty="0" smtClean="0"/>
              <a:t> 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jangka</a:t>
            </a:r>
            <a:r>
              <a:rPr lang="en-US" sz="2600" dirty="0" smtClean="0"/>
              <a:t> </a:t>
            </a:r>
            <a:r>
              <a:rPr lang="en-US" sz="2600" dirty="0" err="1" smtClean="0"/>
              <a:t>waktu</a:t>
            </a:r>
            <a:r>
              <a:rPr lang="en-US" sz="2600" dirty="0" smtClean="0"/>
              <a:t> yang </a:t>
            </a:r>
            <a:r>
              <a:rPr lang="en-US" sz="2600" dirty="0" err="1" smtClean="0"/>
              <a:t>sangat</a:t>
            </a:r>
            <a:r>
              <a:rPr lang="en-US" sz="2600" dirty="0" smtClean="0"/>
              <a:t> </a:t>
            </a:r>
            <a:r>
              <a:rPr lang="en-US" sz="2600" dirty="0" err="1" smtClean="0"/>
              <a:t>singkat</a:t>
            </a:r>
            <a:r>
              <a:rPr lang="en-US" sz="26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err="1" smtClean="0"/>
              <a:t>Mengadaptasi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model linear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pengembangan</a:t>
            </a:r>
            <a:r>
              <a:rPr lang="en-US" sz="2600" dirty="0" smtClean="0"/>
              <a:t> </a:t>
            </a:r>
            <a:r>
              <a:rPr lang="en-US" sz="2600" dirty="0" err="1" smtClean="0"/>
              <a:t>singkat</a:t>
            </a:r>
            <a:r>
              <a:rPr lang="en-US" sz="2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884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RAD (Rapid Application Development) Model</a:t>
            </a:r>
            <a:endParaRPr 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70447"/>
            <a:ext cx="4524375" cy="540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" y="4670048"/>
            <a:ext cx="8153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Model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mengkombinasikan</a:t>
            </a:r>
            <a:r>
              <a:rPr lang="en-US" sz="2600" dirty="0" smtClean="0"/>
              <a:t> </a:t>
            </a:r>
            <a:r>
              <a:rPr lang="en-US" sz="2600" dirty="0" err="1" smtClean="0"/>
              <a:t>elemen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model linear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filosofi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prototyping.</a:t>
            </a:r>
            <a:endParaRPr lang="en-US" sz="2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384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Incremental Model</a:t>
            </a: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914400"/>
            <a:ext cx="6072187" cy="356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7443"/>
            <a:ext cx="4953000" cy="61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" y="5203448"/>
            <a:ext cx="8153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err="1" smtClean="0"/>
              <a:t>Merupakan</a:t>
            </a:r>
            <a:r>
              <a:rPr lang="en-US" sz="2600" dirty="0" smtClean="0"/>
              <a:t>  model </a:t>
            </a:r>
            <a:r>
              <a:rPr lang="en-US" sz="2600" dirty="0" err="1" smtClean="0"/>
              <a:t>evolusioner</a:t>
            </a:r>
            <a:r>
              <a:rPr lang="en-US" sz="2600" dirty="0" smtClean="0"/>
              <a:t> yang </a:t>
            </a:r>
            <a:r>
              <a:rPr lang="en-US" sz="2600" dirty="0" err="1" smtClean="0"/>
              <a:t>menggabungkan</a:t>
            </a:r>
            <a:r>
              <a:rPr lang="en-US" sz="2600" dirty="0" smtClean="0"/>
              <a:t> </a:t>
            </a:r>
            <a:r>
              <a:rPr lang="en-US" sz="2600" dirty="0" err="1" smtClean="0"/>
              <a:t>interasi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prototyping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aspek</a:t>
            </a:r>
            <a:r>
              <a:rPr lang="en-US" sz="2600" dirty="0" smtClean="0"/>
              <a:t> </a:t>
            </a:r>
            <a:r>
              <a:rPr lang="en-US" sz="2600" dirty="0" err="1" smtClean="0"/>
              <a:t>terkontrol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sistematis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model </a:t>
            </a:r>
            <a:r>
              <a:rPr lang="en-US" sz="2600" dirty="0" err="1" smtClean="0"/>
              <a:t>squential</a:t>
            </a:r>
            <a:endParaRPr lang="en-US" sz="2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261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Spiral Model</a:t>
            </a:r>
            <a:endParaRPr lang="en-US" sz="3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1139" y="1147763"/>
            <a:ext cx="5453062" cy="40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" y="4724400"/>
            <a:ext cx="8153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err="1" smtClean="0"/>
              <a:t>Mengadopsi</a:t>
            </a:r>
            <a:r>
              <a:rPr lang="en-US" sz="2600" dirty="0" smtClean="0"/>
              <a:t> spiral model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prinsip</a:t>
            </a:r>
            <a:r>
              <a:rPr lang="en-US" sz="2600" dirty="0" smtClean="0"/>
              <a:t> WINWIN solution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negosiasi</a:t>
            </a:r>
            <a:r>
              <a:rPr lang="en-US" sz="2600" dirty="0" smtClean="0"/>
              <a:t> </a:t>
            </a:r>
            <a:r>
              <a:rPr lang="en-US" sz="2600" dirty="0" err="1" smtClean="0"/>
              <a:t>antara</a:t>
            </a:r>
            <a:r>
              <a:rPr lang="en-US" sz="2600" dirty="0" smtClean="0"/>
              <a:t> customer </a:t>
            </a:r>
            <a:r>
              <a:rPr lang="en-US" sz="2600" dirty="0" err="1" smtClean="0"/>
              <a:t>dan</a:t>
            </a:r>
            <a:r>
              <a:rPr lang="en-US" sz="2600" dirty="0" smtClean="0"/>
              <a:t> developer.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Customer </a:t>
            </a:r>
            <a:r>
              <a:rPr lang="en-US" sz="2600" dirty="0" err="1" smtClean="0"/>
              <a:t>mendapatkan</a:t>
            </a:r>
            <a:r>
              <a:rPr lang="en-US" sz="2600" dirty="0" smtClean="0"/>
              <a:t> </a:t>
            </a:r>
            <a:r>
              <a:rPr lang="en-US" sz="2600" dirty="0" err="1" smtClean="0"/>
              <a:t>kebutuhannya</a:t>
            </a:r>
            <a:r>
              <a:rPr lang="en-US" sz="2600" dirty="0" smtClean="0"/>
              <a:t>, Developer </a:t>
            </a:r>
            <a:r>
              <a:rPr lang="en-US" sz="2600" dirty="0" err="1" smtClean="0"/>
              <a:t>mendapatkan</a:t>
            </a:r>
            <a:r>
              <a:rPr lang="en-US" sz="2600" dirty="0" smtClean="0"/>
              <a:t> budget yang </a:t>
            </a:r>
            <a:r>
              <a:rPr lang="en-US" sz="2600" dirty="0" err="1" smtClean="0"/>
              <a:t>dinginakan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deadline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440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WINWIN Spiral Model</a:t>
            </a:r>
            <a:endParaRPr lang="en-US" sz="36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688" y="990600"/>
            <a:ext cx="65246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1202591"/>
            <a:ext cx="34671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600" dirty="0" smtClean="0"/>
              <a:t>Model </a:t>
            </a:r>
            <a:r>
              <a:rPr lang="en-US" sz="2600" dirty="0" err="1" smtClean="0"/>
              <a:t>ini</a:t>
            </a:r>
            <a:r>
              <a:rPr lang="en-US" sz="2600" dirty="0" smtClean="0"/>
              <a:t> 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 smtClean="0"/>
              <a:t>direpresentasikan</a:t>
            </a:r>
            <a:r>
              <a:rPr lang="en-US" sz="2600" dirty="0" smtClean="0"/>
              <a:t> </a:t>
            </a:r>
            <a:r>
              <a:rPr lang="en-US" sz="2600" dirty="0" err="1" smtClean="0"/>
              <a:t>secara</a:t>
            </a:r>
            <a:r>
              <a:rPr lang="en-US" sz="2600" dirty="0" smtClean="0"/>
              <a:t> </a:t>
            </a:r>
            <a:r>
              <a:rPr lang="en-US" sz="2600" dirty="0" err="1" smtClean="0"/>
              <a:t>sistemastis</a:t>
            </a:r>
            <a:r>
              <a:rPr lang="en-US" sz="2600" dirty="0" smtClean="0"/>
              <a:t> </a:t>
            </a:r>
            <a:r>
              <a:rPr lang="en-US" sz="2600" dirty="0" err="1" smtClean="0"/>
              <a:t>sebagai</a:t>
            </a:r>
            <a:r>
              <a:rPr lang="en-US" sz="2600" dirty="0" smtClean="0"/>
              <a:t> </a:t>
            </a:r>
            <a:r>
              <a:rPr lang="en-US" sz="2600" dirty="0" err="1" smtClean="0"/>
              <a:t>urutan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aktivitas</a:t>
            </a:r>
            <a:r>
              <a:rPr lang="en-US" sz="2600" dirty="0" smtClean="0"/>
              <a:t> </a:t>
            </a:r>
            <a:r>
              <a:rPr lang="en-US" sz="2600" dirty="0" err="1" smtClean="0"/>
              <a:t>teknik</a:t>
            </a:r>
            <a:r>
              <a:rPr lang="en-US" sz="2600" dirty="0" smtClean="0"/>
              <a:t> </a:t>
            </a:r>
            <a:r>
              <a:rPr lang="en-US" sz="2600" dirty="0" err="1" smtClean="0"/>
              <a:t>utama</a:t>
            </a:r>
            <a:r>
              <a:rPr lang="en-US" sz="2600" dirty="0" smtClean="0"/>
              <a:t>, </a:t>
            </a:r>
            <a:r>
              <a:rPr lang="en-US" sz="2600" dirty="0" err="1" smtClean="0"/>
              <a:t>tugas</a:t>
            </a:r>
            <a:r>
              <a:rPr lang="en-US" sz="2600" dirty="0" smtClean="0"/>
              <a:t>, </a:t>
            </a:r>
            <a:r>
              <a:rPr lang="en-US" sz="2600" dirty="0" err="1" smtClean="0"/>
              <a:t>dan</a:t>
            </a:r>
            <a:r>
              <a:rPr lang="en-US" sz="2600" dirty="0" smtClean="0"/>
              <a:t> status yang </a:t>
            </a:r>
            <a:r>
              <a:rPr lang="en-US" sz="2600" dirty="0" err="1" smtClean="0"/>
              <a:t>berkaitan</a:t>
            </a:r>
            <a:endParaRPr lang="en-US" sz="2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00" y="55602"/>
            <a:ext cx="637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Concurrent Development Model</a:t>
            </a:r>
            <a:endParaRPr lang="en-US" sz="36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14375"/>
            <a:ext cx="35909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24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7603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7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(</a:t>
            </a:r>
            <a:r>
              <a:rPr lang="en-US" sz="3600" b="1" dirty="0" err="1" smtClean="0"/>
              <a:t>Perangkat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Lunak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1)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(program </a:t>
            </a:r>
            <a:r>
              <a:rPr lang="en-US" sz="2800" dirty="0" err="1" smtClean="0">
                <a:solidFill>
                  <a:srgbClr val="FF0000"/>
                </a:solidFill>
              </a:rPr>
              <a:t>komputer</a:t>
            </a:r>
            <a:r>
              <a:rPr lang="en-US" sz="2800" dirty="0" smtClean="0"/>
              <a:t>) yang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dieksekusi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menjalankan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; </a:t>
            </a:r>
            <a:r>
              <a:rPr lang="en-US" sz="2800" dirty="0" smtClean="0"/>
              <a:t>2</a:t>
            </a:r>
            <a:r>
              <a:rPr lang="en-US" sz="2800" dirty="0" smtClean="0"/>
              <a:t>) </a:t>
            </a:r>
            <a:r>
              <a:rPr lang="en-US" sz="2800" dirty="0" err="1" smtClean="0">
                <a:solidFill>
                  <a:srgbClr val="FF0000"/>
                </a:solidFill>
              </a:rPr>
              <a:t>Struktur</a:t>
            </a:r>
            <a:r>
              <a:rPr lang="en-US" sz="2800" dirty="0" smtClean="0">
                <a:solidFill>
                  <a:srgbClr val="FF0000"/>
                </a:solidFill>
              </a:rPr>
              <a:t> data </a:t>
            </a:r>
            <a:r>
              <a:rPr lang="en-US" sz="2800" dirty="0" smtClean="0"/>
              <a:t>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memanipulasi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; </a:t>
            </a:r>
            <a:r>
              <a:rPr lang="en-US" sz="2800" dirty="0" err="1" smtClean="0"/>
              <a:t>dan</a:t>
            </a:r>
            <a:r>
              <a:rPr lang="en-US" sz="2800" dirty="0" smtClean="0"/>
              <a:t> 3) </a:t>
            </a:r>
            <a:r>
              <a:rPr lang="en-US" sz="2800" dirty="0" err="1" smtClean="0">
                <a:solidFill>
                  <a:srgbClr val="FF0000"/>
                </a:solidFill>
              </a:rPr>
              <a:t>Dokumen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smtClean="0"/>
              <a:t>program (Roger </a:t>
            </a:r>
            <a:r>
              <a:rPr lang="en-US" sz="2800" dirty="0" smtClean="0"/>
              <a:t>Pressman</a:t>
            </a:r>
            <a:r>
              <a:rPr lang="en-US" sz="2800" dirty="0" smtClean="0"/>
              <a:t>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</a:rPr>
              <a:t>Program </a:t>
            </a:r>
            <a:r>
              <a:rPr lang="en-US" sz="2800" dirty="0" err="1" smtClean="0">
                <a:solidFill>
                  <a:srgbClr val="FF0000"/>
                </a:solidFill>
              </a:rPr>
              <a:t>komputer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prosedur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aturan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dan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dokumentasi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berkaitan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dengannya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data</a:t>
            </a:r>
            <a:r>
              <a:rPr lang="en-US" sz="2800" dirty="0" smtClean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berkaitan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suatusistem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(IEEE)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33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Karakteristik</a:t>
            </a:r>
            <a:r>
              <a:rPr lang="en-US" sz="3600" b="1" dirty="0" smtClean="0"/>
              <a:t> Software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 </a:t>
            </a:r>
            <a:r>
              <a:rPr lang="en-US" sz="2800" dirty="0" err="1" smtClean="0"/>
              <a:t>dibangun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direkayasa</a:t>
            </a:r>
            <a:r>
              <a:rPr lang="en-US" sz="2800" dirty="0" smtClean="0"/>
              <a:t>,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produksi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konsep</a:t>
            </a:r>
            <a:r>
              <a:rPr lang="en-US" sz="2800" dirty="0" smtClean="0"/>
              <a:t> </a:t>
            </a:r>
            <a:r>
              <a:rPr lang="en-US" sz="2800" dirty="0" err="1" smtClean="0"/>
              <a:t>klasik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Software </a:t>
            </a:r>
            <a:r>
              <a:rPr lang="en-US" sz="2800" dirty="0" err="1" smtClean="0"/>
              <a:t>tidak</a:t>
            </a:r>
            <a:r>
              <a:rPr lang="en-US" sz="2800" dirty="0" smtClean="0"/>
              <a:t> “wear-out”.  </a:t>
            </a:r>
            <a:r>
              <a:rPr lang="en-US" sz="2800" dirty="0" err="1" smtClean="0"/>
              <a:t>Kegagalan</a:t>
            </a:r>
            <a:r>
              <a:rPr lang="en-US" sz="2800" dirty="0" smtClean="0"/>
              <a:t>  </a:t>
            </a:r>
            <a:r>
              <a:rPr lang="en-US" sz="2800" dirty="0" err="1" smtClean="0"/>
              <a:t>dalam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disebabkan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kerusakan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fisik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Industri</a:t>
            </a:r>
            <a:r>
              <a:rPr lang="en-US" sz="2800" dirty="0" smtClean="0"/>
              <a:t> </a:t>
            </a:r>
            <a:r>
              <a:rPr lang="en-US" sz="2800" dirty="0" err="1" smtClean="0"/>
              <a:t>kebanyakan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menuju</a:t>
            </a:r>
            <a:r>
              <a:rPr lang="en-US" sz="2800" dirty="0" smtClean="0"/>
              <a:t> </a:t>
            </a:r>
            <a:r>
              <a:rPr lang="en-US" sz="2800" dirty="0" err="1" smtClean="0"/>
              <a:t>perakitan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,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kebanyakan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berlanjut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terkostumasi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21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Applicatio</a:t>
            </a:r>
            <a:r>
              <a:rPr lang="en-US" sz="3600" b="1" dirty="0" smtClean="0"/>
              <a:t>n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system software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application </a:t>
            </a:r>
            <a:r>
              <a:rPr lang="en-US" sz="2800" dirty="0" smtClean="0"/>
              <a:t>software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engineering/scientific software 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embedded </a:t>
            </a:r>
            <a:r>
              <a:rPr lang="en-US" sz="2800" dirty="0" smtClean="0"/>
              <a:t>software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product-line </a:t>
            </a:r>
            <a:r>
              <a:rPr lang="en-US" sz="2800" dirty="0" smtClean="0"/>
              <a:t>software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WebApps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/>
              <a:t>Web applications</a:t>
            </a:r>
            <a:r>
              <a:rPr lang="en-US" sz="2800" dirty="0" smtClean="0"/>
              <a:t>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AI </a:t>
            </a:r>
            <a:r>
              <a:rPr lang="en-US" sz="2800" dirty="0" smtClean="0"/>
              <a:t>software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506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– New Categories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Open world computing—pervasive</a:t>
            </a:r>
            <a:r>
              <a:rPr lang="en-US" sz="2800" dirty="0" smtClean="0"/>
              <a:t>, distributed </a:t>
            </a:r>
            <a:r>
              <a:rPr lang="en-US" sz="2800" dirty="0" smtClean="0"/>
              <a:t>computing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Ubiquitous </a:t>
            </a:r>
            <a:r>
              <a:rPr lang="en-US" sz="2800" dirty="0" smtClean="0"/>
              <a:t>computing—wireless networks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Netsourcing</a:t>
            </a:r>
            <a:r>
              <a:rPr lang="en-US" sz="2800" dirty="0" smtClean="0"/>
              <a:t>—the </a:t>
            </a:r>
            <a:r>
              <a:rPr lang="en-US" sz="2800" dirty="0" smtClean="0"/>
              <a:t>Web as a </a:t>
            </a:r>
            <a:r>
              <a:rPr lang="en-US" sz="2800" dirty="0" smtClean="0"/>
              <a:t>computing engine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smtClean="0"/>
              <a:t>Open </a:t>
            </a:r>
            <a:r>
              <a:rPr lang="en-US" sz="2800" dirty="0" smtClean="0"/>
              <a:t>source—”free” source code open </a:t>
            </a:r>
            <a:r>
              <a:rPr lang="en-US" sz="2800" dirty="0" err="1" smtClean="0"/>
              <a:t>tothe</a:t>
            </a:r>
            <a:r>
              <a:rPr lang="en-US" sz="2800" dirty="0" smtClean="0"/>
              <a:t> </a:t>
            </a:r>
            <a:r>
              <a:rPr lang="en-US" sz="2800" dirty="0" smtClean="0"/>
              <a:t>computing community (a blessing, but </a:t>
            </a:r>
            <a:r>
              <a:rPr lang="en-US" sz="2800" dirty="0" smtClean="0"/>
              <a:t>also </a:t>
            </a:r>
            <a:r>
              <a:rPr lang="en-US" sz="2800" dirty="0" smtClean="0"/>
              <a:t>a potential curse!)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13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Engineering</a:t>
            </a:r>
            <a:r>
              <a:rPr lang="en-US" sz="3600" b="1" dirty="0" smtClean="0"/>
              <a:t> (</a:t>
            </a:r>
            <a:r>
              <a:rPr lang="en-US" sz="3600" b="1" dirty="0" err="1" smtClean="0"/>
              <a:t>Rekayasa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Semua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prinsip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method yang </a:t>
            </a:r>
            <a:r>
              <a:rPr lang="en-US" sz="2800" dirty="0" err="1" smtClean="0"/>
              <a:t>saintific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jelas</a:t>
            </a:r>
            <a:r>
              <a:rPr lang="en-US" sz="2800" dirty="0" smtClean="0"/>
              <a:t> </a:t>
            </a:r>
            <a:r>
              <a:rPr lang="en-US" sz="2800" dirty="0" err="1" smtClean="0"/>
              <a:t>terdefinisi</a:t>
            </a:r>
            <a:r>
              <a:rPr lang="en-US" sz="2800" dirty="0" smtClean="0"/>
              <a:t>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 Engineering</a:t>
            </a:r>
            <a:r>
              <a:rPr lang="en-US" sz="3600" b="1" dirty="0" smtClean="0"/>
              <a:t> (RPL)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b="1" dirty="0" err="1" smtClean="0"/>
              <a:t>Proses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membuat</a:t>
            </a:r>
            <a:r>
              <a:rPr lang="en-US" sz="2800" b="1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kaidah-kaidah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prinsip-prinsip</a:t>
            </a:r>
            <a:r>
              <a:rPr lang="en-US" sz="2800" b="1" dirty="0" smtClean="0"/>
              <a:t> </a:t>
            </a:r>
            <a:r>
              <a:rPr lang="en-US" sz="2800" dirty="0" err="1" smtClean="0"/>
              <a:t>rekayasa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dihasilkan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perangkat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lunak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berkualitas</a:t>
            </a:r>
            <a:endParaRPr lang="en-US" sz="2800" b="1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sv-SE" sz="2800" dirty="0" smtClean="0"/>
              <a:t>Pembentukan dan </a:t>
            </a:r>
            <a:r>
              <a:rPr lang="sv-SE" sz="2800" b="1" dirty="0" smtClean="0"/>
              <a:t>penggunaan </a:t>
            </a:r>
            <a:r>
              <a:rPr lang="sv-SE" sz="2800" b="1" dirty="0" smtClean="0"/>
              <a:t>prinsip rekayasa </a:t>
            </a:r>
            <a:r>
              <a:rPr lang="sv-SE" sz="2800" b="1" dirty="0" smtClean="0"/>
              <a:t>(engineering</a:t>
            </a:r>
            <a:r>
              <a:rPr lang="sv-SE" sz="2800" dirty="0" smtClean="0"/>
              <a:t>) untuk </a:t>
            </a:r>
            <a:r>
              <a:rPr lang="sv-SE" sz="2800" dirty="0" smtClean="0"/>
              <a:t>mendapatkan perangkat </a:t>
            </a:r>
            <a:r>
              <a:rPr lang="sv-SE" sz="2800" dirty="0" smtClean="0"/>
              <a:t>lunak secara </a:t>
            </a:r>
            <a:r>
              <a:rPr lang="sv-SE" sz="2800" b="1" dirty="0" smtClean="0"/>
              <a:t>ekonomis </a:t>
            </a:r>
            <a:r>
              <a:rPr lang="sv-SE" sz="2800" b="1" dirty="0" smtClean="0"/>
              <a:t>namun andal </a:t>
            </a:r>
            <a:r>
              <a:rPr lang="sv-SE" sz="2800" dirty="0" smtClean="0"/>
              <a:t>dan </a:t>
            </a:r>
            <a:r>
              <a:rPr lang="sv-SE" sz="2800" b="1" dirty="0" smtClean="0"/>
              <a:t>dapat bekerja secara efisien</a:t>
            </a:r>
            <a:r>
              <a:rPr lang="sv-SE" sz="2800" dirty="0" smtClean="0"/>
              <a:t> </a:t>
            </a:r>
            <a:r>
              <a:rPr lang="sv-SE" sz="2800" dirty="0" smtClean="0"/>
              <a:t>pada komputer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sv-SE" sz="2800" dirty="0" smtClean="0"/>
              <a:t>Suatu </a:t>
            </a:r>
            <a:r>
              <a:rPr lang="sv-SE" sz="2800" b="1" dirty="0" smtClean="0"/>
              <a:t>disiplin, kaidah </a:t>
            </a:r>
            <a:r>
              <a:rPr lang="sv-SE" sz="2800" dirty="0" smtClean="0"/>
              <a:t>yang </a:t>
            </a:r>
            <a:r>
              <a:rPr lang="sv-SE" sz="2800" b="1" dirty="0" smtClean="0"/>
              <a:t>mengintegrasikan </a:t>
            </a:r>
            <a:r>
              <a:rPr lang="sv-SE" sz="2800" b="1" dirty="0" smtClean="0"/>
              <a:t>proses, metode, dan </a:t>
            </a:r>
            <a:r>
              <a:rPr lang="sv-SE" sz="2800" b="1" dirty="0" smtClean="0"/>
              <a:t>alat bantu </a:t>
            </a:r>
            <a:r>
              <a:rPr lang="sv-SE" sz="2800" b="1" dirty="0" smtClean="0"/>
              <a:t>(tools</a:t>
            </a:r>
            <a:r>
              <a:rPr lang="sv-SE" sz="2800" dirty="0" smtClean="0"/>
              <a:t>) untuk </a:t>
            </a:r>
            <a:r>
              <a:rPr lang="sv-SE" sz="2800" dirty="0" smtClean="0"/>
              <a:t>pembangunan perangkat </a:t>
            </a:r>
            <a:r>
              <a:rPr lang="sv-SE" sz="2800" dirty="0" smtClean="0"/>
              <a:t>lunak komputer</a:t>
            </a:r>
            <a:endParaRPr lang="sv-SE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842</Words>
  <Application>Microsoft Office PowerPoint</Application>
  <PresentationFormat>On-screen Show (4:3)</PresentationFormat>
  <Paragraphs>147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92</cp:revision>
  <dcterms:created xsi:type="dcterms:W3CDTF">2006-08-16T00:00:00Z</dcterms:created>
  <dcterms:modified xsi:type="dcterms:W3CDTF">2015-10-06T23:04:18Z</dcterms:modified>
</cp:coreProperties>
</file>