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N6whioPmXWv5Hcf+fykihZF5A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2ba6aca5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ba6aca5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simpler the logic, the easier it is to understand. in the picture it is an example of logic we don’t need to do thanks to the state machine (not every time, at least).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ba6aca5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ba6aca5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2ba6aca5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2ba6aca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roles mentioned are your “main roles,” but you may have other goals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2ba6aca5f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2ba6aca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2ba6aca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something needs to be stored in one specific location or read from there, this can more easily be done in the onboard memory</a:t>
            </a:r>
            <a:endParaRPr/>
          </a:p>
        </p:txBody>
      </p:sp>
      <p:sp>
        <p:nvSpPr>
          <p:cNvPr id="71" name="Google Shape;71;g72ba6aca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2ba6aca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takes advantage of the linked-together reads or writes</a:t>
            </a:r>
            <a:endParaRPr/>
          </a:p>
        </p:txBody>
      </p:sp>
      <p:sp>
        <p:nvSpPr>
          <p:cNvPr id="81" name="Google Shape;81;g72ba6aca5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2e4535e5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e4535e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2e4535e52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2e4535e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2e4535e52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e4535e5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2ba6aca5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ba6aca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72e4535e52_1_923"/>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72e4535e52_1_923"/>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72e4535e52_1_9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72e4535e52_1_958"/>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72e4535e52_1_958"/>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g72e4535e52_1_9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72e4535e52_1_9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g72e4535e52_1_9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72e4535e52_1_96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3" name="Google Shape;53;g72e4535e52_1_9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72e4535e52_1_9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72e4535e52_1_9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72e4535e52_1_927"/>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72e4535e52_1_9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72e4535e52_1_93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72e4535e52_1_93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g72e4535e52_1_9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72e4535e52_1_93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2e4535e52_1_934"/>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g72e4535e52_1_934"/>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g72e4535e52_1_9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72e4535e52_1_93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72e4535e52_1_9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72e4535e52_1_942"/>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72e4535e52_1_942"/>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g72e4535e52_1_9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72e4535e52_1_946"/>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72e4535e52_1_9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2e4535e52_1_94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72e4535e52_1_94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72e4535e52_1_94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72e4535e52_1_949"/>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g72e4535e52_1_9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72e4535e52_1_955"/>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g72e4535e52_1_9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72e4535e52_1_91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72e4535e52_1_9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g72e4535e52_1_9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hyperlink" Target="http://powersof2.gatech.edu/resources/DE2Bot/DE2BotUsersManual_v5.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hyperlink" Target="http://powersof2.gatech.edu/resources/DE2Bot/DE2BotUsersManual_v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
          <p:cNvSpPr txBox="1"/>
          <p:nvPr>
            <p:ph type="ctrTitle"/>
          </p:nvPr>
        </p:nvSpPr>
        <p:spPr>
          <a:xfrm>
            <a:off x="1458850" y="1393763"/>
            <a:ext cx="9459000" cy="142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latin typeface="Calibri"/>
                <a:ea typeface="Calibri"/>
                <a:cs typeface="Calibri"/>
                <a:sym typeface="Calibri"/>
              </a:rPr>
              <a:t>ECE 2031 Project Proposal</a:t>
            </a:r>
            <a:endParaRPr>
              <a:latin typeface="Calibri"/>
              <a:ea typeface="Calibri"/>
              <a:cs typeface="Calibri"/>
              <a:sym typeface="Calibri"/>
            </a:endParaRPr>
          </a:p>
        </p:txBody>
      </p:sp>
      <p:sp>
        <p:nvSpPr>
          <p:cNvPr id="61" name="Google Shape;61;p1"/>
          <p:cNvSpPr txBox="1"/>
          <p:nvPr>
            <p:ph idx="1" type="subTitle"/>
          </p:nvPr>
        </p:nvSpPr>
        <p:spPr>
          <a:xfrm>
            <a:off x="1171450" y="3594275"/>
            <a:ext cx="10033800" cy="160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Calibri"/>
                <a:ea typeface="Calibri"/>
                <a:cs typeface="Calibri"/>
                <a:sym typeface="Calibri"/>
              </a:rPr>
              <a:t>Team 101 – Caleb Song, Harsha Tambareni, Maya Rajan, Michael Probst, Sarah Copenhaver</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72ba6aca5f_0_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Technical Aspects: Reduced Cycling</a:t>
            </a:r>
            <a:endParaRPr>
              <a:latin typeface="Calibri"/>
              <a:ea typeface="Calibri"/>
              <a:cs typeface="Calibri"/>
              <a:sym typeface="Calibri"/>
            </a:endParaRPr>
          </a:p>
        </p:txBody>
      </p:sp>
      <p:sp>
        <p:nvSpPr>
          <p:cNvPr id="162" name="Google Shape;162;g72ba6aca5f_0_19"/>
          <p:cNvSpPr txBox="1"/>
          <p:nvPr>
            <p:ph idx="1" type="body"/>
          </p:nvPr>
        </p:nvSpPr>
        <p:spPr>
          <a:xfrm>
            <a:off x="838200" y="16908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Calibri"/>
              <a:buChar char="●"/>
            </a:pPr>
            <a:r>
              <a:rPr lang="en-US">
                <a:latin typeface="Calibri"/>
                <a:ea typeface="Calibri"/>
                <a:cs typeface="Calibri"/>
                <a:sym typeface="Calibri"/>
              </a:rPr>
              <a:t>The improved SRAM we are creating has reduced logical dependence over time</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Utilization of organized states reduces the need for redundant information to be passed through logic gates (each of which can take up to a half of a clock cycle)</a:t>
            </a:r>
            <a:endParaRPr>
              <a:latin typeface="Calibri"/>
              <a:ea typeface="Calibri"/>
              <a:cs typeface="Calibri"/>
              <a:sym typeface="Calibri"/>
            </a:endParaRPr>
          </a:p>
          <a:p>
            <a:pPr indent="0" lvl="0" marL="0" rtl="0" algn="l">
              <a:lnSpc>
                <a:spcPct val="115000"/>
              </a:lnSpc>
              <a:spcBef>
                <a:spcPts val="2100"/>
              </a:spcBef>
              <a:spcAft>
                <a:spcPts val="0"/>
              </a:spcAft>
              <a:buNone/>
            </a:pPr>
            <a:r>
              <a:t/>
            </a:r>
            <a:endParaRPr>
              <a:latin typeface="Calibri"/>
              <a:ea typeface="Calibri"/>
              <a:cs typeface="Calibri"/>
              <a:sym typeface="Calibri"/>
            </a:endParaRPr>
          </a:p>
          <a:p>
            <a:pPr indent="0" lvl="0" marL="0" rtl="0" algn="l">
              <a:lnSpc>
                <a:spcPct val="115000"/>
              </a:lnSpc>
              <a:spcBef>
                <a:spcPts val="2100"/>
              </a:spcBef>
              <a:spcAft>
                <a:spcPts val="0"/>
              </a:spcAft>
              <a:buNone/>
            </a:pPr>
            <a:r>
              <a:t/>
            </a:r>
            <a:endParaRPr>
              <a:latin typeface="Calibri"/>
              <a:ea typeface="Calibri"/>
              <a:cs typeface="Calibri"/>
              <a:sym typeface="Calibri"/>
            </a:endParaRPr>
          </a:p>
          <a:p>
            <a:pPr indent="0" lvl="0" marL="0" rtl="0" algn="l">
              <a:lnSpc>
                <a:spcPct val="115000"/>
              </a:lnSpc>
              <a:spcBef>
                <a:spcPts val="2100"/>
              </a:spcBef>
              <a:spcAft>
                <a:spcPts val="2100"/>
              </a:spcAft>
              <a:buNone/>
            </a:pPr>
            <a:r>
              <a:t/>
            </a:r>
            <a:endParaRPr>
              <a:latin typeface="Calibri"/>
              <a:ea typeface="Calibri"/>
              <a:cs typeface="Calibri"/>
              <a:sym typeface="Calibri"/>
            </a:endParaRPr>
          </a:p>
        </p:txBody>
      </p:sp>
      <p:pic>
        <p:nvPicPr>
          <p:cNvPr id="163" name="Google Shape;163;g72ba6aca5f_0_19"/>
          <p:cNvPicPr preferRelativeResize="0"/>
          <p:nvPr/>
        </p:nvPicPr>
        <p:blipFill>
          <a:blip r:embed="rId4">
            <a:alphaModFix/>
          </a:blip>
          <a:stretch>
            <a:fillRect/>
          </a:stretch>
        </p:blipFill>
        <p:spPr>
          <a:xfrm>
            <a:off x="495598" y="4158525"/>
            <a:ext cx="4243699" cy="2018300"/>
          </a:xfrm>
          <a:prstGeom prst="rect">
            <a:avLst/>
          </a:prstGeom>
          <a:noFill/>
          <a:ln>
            <a:noFill/>
          </a:ln>
        </p:spPr>
      </p:pic>
      <p:grpSp>
        <p:nvGrpSpPr>
          <p:cNvPr id="164" name="Google Shape;164;g72ba6aca5f_0_19"/>
          <p:cNvGrpSpPr/>
          <p:nvPr/>
        </p:nvGrpSpPr>
        <p:grpSpPr>
          <a:xfrm>
            <a:off x="4879775" y="3763875"/>
            <a:ext cx="7044326" cy="2196100"/>
            <a:chOff x="4879775" y="3763875"/>
            <a:chExt cx="7044326" cy="2196100"/>
          </a:xfrm>
        </p:grpSpPr>
        <p:pic>
          <p:nvPicPr>
            <p:cNvPr id="165" name="Google Shape;165;g72ba6aca5f_0_19"/>
            <p:cNvPicPr preferRelativeResize="0"/>
            <p:nvPr/>
          </p:nvPicPr>
          <p:blipFill rotWithShape="1">
            <a:blip r:embed="rId5">
              <a:alphaModFix/>
            </a:blip>
            <a:srcRect b="0" l="0" r="34661" t="60446"/>
            <a:stretch/>
          </p:blipFill>
          <p:spPr>
            <a:xfrm>
              <a:off x="4913975" y="3941675"/>
              <a:ext cx="7010126" cy="2018300"/>
            </a:xfrm>
            <a:prstGeom prst="rect">
              <a:avLst/>
            </a:prstGeom>
            <a:noFill/>
            <a:ln>
              <a:noFill/>
            </a:ln>
          </p:spPr>
        </p:pic>
        <p:sp>
          <p:nvSpPr>
            <p:cNvPr id="166" name="Google Shape;166;g72ba6aca5f_0_19"/>
            <p:cNvSpPr/>
            <p:nvPr/>
          </p:nvSpPr>
          <p:spPr>
            <a:xfrm>
              <a:off x="8545700" y="4085350"/>
              <a:ext cx="1232400" cy="1192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72ba6aca5f_0_19"/>
            <p:cNvSpPr/>
            <p:nvPr/>
          </p:nvSpPr>
          <p:spPr>
            <a:xfrm>
              <a:off x="4879775" y="3763875"/>
              <a:ext cx="3000300" cy="66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72ba6aca5f_0_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Timeline</a:t>
            </a:r>
            <a:endParaRPr>
              <a:latin typeface="Calibri"/>
              <a:ea typeface="Calibri"/>
              <a:cs typeface="Calibri"/>
              <a:sym typeface="Calibri"/>
            </a:endParaRPr>
          </a:p>
        </p:txBody>
      </p:sp>
      <p:pic>
        <p:nvPicPr>
          <p:cNvPr id="173" name="Google Shape;173;g72ba6aca5f_0_34"/>
          <p:cNvPicPr preferRelativeResize="0"/>
          <p:nvPr/>
        </p:nvPicPr>
        <p:blipFill rotWithShape="1">
          <a:blip r:embed="rId4">
            <a:alphaModFix/>
          </a:blip>
          <a:srcRect b="21364" l="0" r="0" t="26064"/>
          <a:stretch/>
        </p:blipFill>
        <p:spPr>
          <a:xfrm>
            <a:off x="648036" y="1982524"/>
            <a:ext cx="10895923" cy="32220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72ba6aca5f_0_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Division of Labor</a:t>
            </a:r>
            <a:endParaRPr>
              <a:latin typeface="Calibri"/>
              <a:ea typeface="Calibri"/>
              <a:cs typeface="Calibri"/>
              <a:sym typeface="Calibri"/>
            </a:endParaRPr>
          </a:p>
        </p:txBody>
      </p:sp>
      <p:sp>
        <p:nvSpPr>
          <p:cNvPr id="179" name="Google Shape;179;g72ba6aca5f_0_4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Calibri"/>
              <a:buChar char="●"/>
            </a:pPr>
            <a:r>
              <a:rPr lang="en-US">
                <a:latin typeface="Calibri"/>
                <a:ea typeface="Calibri"/>
                <a:cs typeface="Calibri"/>
                <a:sym typeface="Calibri"/>
              </a:rPr>
              <a:t>Roles are assigned generally, with specific goals for each role set at every meeting</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Team members work on one of the following:</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Main VHDL code efficiency</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Exploration of alternative efficiency improvement methods</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Project assignments</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Code organization/</a:t>
            </a:r>
            <a:r>
              <a:rPr lang="en-US">
                <a:latin typeface="Calibri"/>
                <a:ea typeface="Calibri"/>
                <a:cs typeface="Calibri"/>
                <a:sym typeface="Calibri"/>
              </a:rPr>
              <a:t>readability</a:t>
            </a:r>
            <a:endParaRPr>
              <a:latin typeface="Calibri"/>
              <a:ea typeface="Calibri"/>
              <a:cs typeface="Calibri"/>
              <a:sym typeface="Calibri"/>
            </a:endParaRPr>
          </a:p>
          <a:p>
            <a:pPr indent="0" lvl="0" marL="914400" rtl="0" algn="l">
              <a:lnSpc>
                <a:spcPct val="115000"/>
              </a:lnSpc>
              <a:spcBef>
                <a:spcPts val="2100"/>
              </a:spcBef>
              <a:spcAft>
                <a:spcPts val="2100"/>
              </a:spcAft>
              <a:buNone/>
            </a:pPr>
            <a:r>
              <a:t/>
            </a:r>
            <a:endParaRPr>
              <a:latin typeface="Calibri"/>
              <a:ea typeface="Calibri"/>
              <a:cs typeface="Calibri"/>
              <a:sym typeface="Calibri"/>
            </a:endParaRPr>
          </a:p>
        </p:txBody>
      </p:sp>
      <p:sp>
        <p:nvSpPr>
          <p:cNvPr id="180" name="Google Shape;180;g72ba6aca5f_0_40"/>
          <p:cNvSpPr/>
          <p:nvPr/>
        </p:nvSpPr>
        <p:spPr>
          <a:xfrm>
            <a:off x="1069500" y="4625525"/>
            <a:ext cx="1617600" cy="155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VHDL State Machine (Lead)</a:t>
            </a:r>
            <a:endParaRPr>
              <a:latin typeface="Calibri"/>
              <a:ea typeface="Calibri"/>
              <a:cs typeface="Calibri"/>
              <a:sym typeface="Calibri"/>
            </a:endParaRPr>
          </a:p>
        </p:txBody>
      </p:sp>
      <p:sp>
        <p:nvSpPr>
          <p:cNvPr id="181" name="Google Shape;181;g72ba6aca5f_0_40"/>
          <p:cNvSpPr/>
          <p:nvPr/>
        </p:nvSpPr>
        <p:spPr>
          <a:xfrm>
            <a:off x="3178350" y="4625525"/>
            <a:ext cx="1617600" cy="155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VHDL State Machine (Check)</a:t>
            </a:r>
            <a:endParaRPr>
              <a:latin typeface="Calibri"/>
              <a:ea typeface="Calibri"/>
              <a:cs typeface="Calibri"/>
              <a:sym typeface="Calibri"/>
            </a:endParaRPr>
          </a:p>
        </p:txBody>
      </p:sp>
      <p:sp>
        <p:nvSpPr>
          <p:cNvPr id="182" name="Google Shape;182;g72ba6aca5f_0_40"/>
          <p:cNvSpPr/>
          <p:nvPr/>
        </p:nvSpPr>
        <p:spPr>
          <a:xfrm>
            <a:off x="9436825" y="4625525"/>
            <a:ext cx="1617600" cy="155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g72ba6aca5f_0_40"/>
          <p:cNvSpPr/>
          <p:nvPr/>
        </p:nvSpPr>
        <p:spPr>
          <a:xfrm>
            <a:off x="7396050" y="4625525"/>
            <a:ext cx="1617600" cy="155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g72ba6aca5f_0_40"/>
          <p:cNvSpPr/>
          <p:nvPr/>
        </p:nvSpPr>
        <p:spPr>
          <a:xfrm>
            <a:off x="5287200" y="4625525"/>
            <a:ext cx="1617600" cy="155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g72ba6aca5f_0_40"/>
          <p:cNvSpPr txBox="1"/>
          <p:nvPr/>
        </p:nvSpPr>
        <p:spPr>
          <a:xfrm>
            <a:off x="5394150" y="4843675"/>
            <a:ext cx="1403700" cy="8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Signal Concatenation Research and Development</a:t>
            </a:r>
            <a:endParaRPr>
              <a:latin typeface="Calibri"/>
              <a:ea typeface="Calibri"/>
              <a:cs typeface="Calibri"/>
              <a:sym typeface="Calibri"/>
            </a:endParaRPr>
          </a:p>
        </p:txBody>
      </p:sp>
      <p:sp>
        <p:nvSpPr>
          <p:cNvPr id="186" name="Google Shape;186;g72ba6aca5f_0_40"/>
          <p:cNvSpPr txBox="1"/>
          <p:nvPr/>
        </p:nvSpPr>
        <p:spPr>
          <a:xfrm>
            <a:off x="7541088" y="4986725"/>
            <a:ext cx="1403700" cy="8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Proposal Presentation (Lead)</a:t>
            </a:r>
            <a:endParaRPr>
              <a:latin typeface="Calibri"/>
              <a:ea typeface="Calibri"/>
              <a:cs typeface="Calibri"/>
              <a:sym typeface="Calibri"/>
            </a:endParaRPr>
          </a:p>
        </p:txBody>
      </p:sp>
      <p:sp>
        <p:nvSpPr>
          <p:cNvPr id="187" name="Google Shape;187;g72ba6aca5f_0_40"/>
          <p:cNvSpPr txBox="1"/>
          <p:nvPr/>
        </p:nvSpPr>
        <p:spPr>
          <a:xfrm>
            <a:off x="9569088" y="4986725"/>
            <a:ext cx="1403700" cy="8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Proposal Presentation (Check)</a:t>
            </a:r>
            <a:endParaRPr>
              <a:latin typeface="Calibri"/>
              <a:ea typeface="Calibri"/>
              <a:cs typeface="Calibri"/>
              <a:sym typeface="Calibri"/>
            </a:endParaRPr>
          </a:p>
        </p:txBody>
      </p:sp>
      <p:sp>
        <p:nvSpPr>
          <p:cNvPr id="188" name="Google Shape;188;g72ba6aca5f_0_40"/>
          <p:cNvSpPr txBox="1"/>
          <p:nvPr/>
        </p:nvSpPr>
        <p:spPr>
          <a:xfrm>
            <a:off x="1387200" y="6282100"/>
            <a:ext cx="94176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Sample Division of Labor for Main Roles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72ba6aca5f_0_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Contingency Plan and Final Thoughts</a:t>
            </a:r>
            <a:endParaRPr>
              <a:latin typeface="Calibri"/>
              <a:ea typeface="Calibri"/>
              <a:cs typeface="Calibri"/>
              <a:sym typeface="Calibri"/>
            </a:endParaRPr>
          </a:p>
        </p:txBody>
      </p:sp>
      <p:sp>
        <p:nvSpPr>
          <p:cNvPr id="194" name="Google Shape;194;g72ba6aca5f_0_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Calibri"/>
              <a:buChar char="●"/>
            </a:pPr>
            <a:r>
              <a:rPr lang="en-US">
                <a:latin typeface="Calibri"/>
                <a:ea typeface="Calibri"/>
                <a:cs typeface="Calibri"/>
                <a:sym typeface="Calibri"/>
              </a:rPr>
              <a:t>In the case our idea does not work, we will implement our existing VHDL</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Simulation proof of the sequential write capability working</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Basic write and sequential write capability that is ~2x faster than SLOW_SRAM.</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In the case read cannot be implemented, we will have to use the logic diagram to VHDL method for SRAM reads</a:t>
            </a:r>
            <a:endParaRPr>
              <a:latin typeface="Calibri"/>
              <a:ea typeface="Calibri"/>
              <a:cs typeface="Calibri"/>
              <a:sym typeface="Calibri"/>
            </a:endParaRPr>
          </a:p>
        </p:txBody>
      </p:sp>
      <p:pic>
        <p:nvPicPr>
          <p:cNvPr id="195" name="Google Shape;195;g72ba6aca5f_0_29"/>
          <p:cNvPicPr preferRelativeResize="0"/>
          <p:nvPr/>
        </p:nvPicPr>
        <p:blipFill>
          <a:blip r:embed="rId4">
            <a:alphaModFix/>
          </a:blip>
          <a:stretch>
            <a:fillRect/>
          </a:stretch>
        </p:blipFill>
        <p:spPr>
          <a:xfrm>
            <a:off x="2795900" y="4024625"/>
            <a:ext cx="6223050" cy="2646350"/>
          </a:xfrm>
          <a:prstGeom prst="rect">
            <a:avLst/>
          </a:prstGeom>
          <a:noFill/>
          <a:ln>
            <a:noFill/>
          </a:ln>
        </p:spPr>
      </p:pic>
      <p:sp>
        <p:nvSpPr>
          <p:cNvPr id="196" name="Google Shape;196;g72ba6aca5f_0_29"/>
          <p:cNvSpPr txBox="1"/>
          <p:nvPr/>
        </p:nvSpPr>
        <p:spPr>
          <a:xfrm>
            <a:off x="4279775" y="4323050"/>
            <a:ext cx="8025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X</a:t>
            </a:r>
            <a:endParaRPr sz="3000"/>
          </a:p>
        </p:txBody>
      </p:sp>
      <p:sp>
        <p:nvSpPr>
          <p:cNvPr id="197" name="Google Shape;197;g72ba6aca5f_0_29"/>
          <p:cNvSpPr txBox="1"/>
          <p:nvPr/>
        </p:nvSpPr>
        <p:spPr>
          <a:xfrm>
            <a:off x="5306975" y="5096350"/>
            <a:ext cx="8025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X</a:t>
            </a:r>
            <a:endParaRPr sz="3000"/>
          </a:p>
        </p:txBody>
      </p:sp>
      <p:cxnSp>
        <p:nvCxnSpPr>
          <p:cNvPr id="198" name="Google Shape;198;g72ba6aca5f_0_29"/>
          <p:cNvCxnSpPr/>
          <p:nvPr/>
        </p:nvCxnSpPr>
        <p:spPr>
          <a:xfrm flipH="1" rot="10800000">
            <a:off x="4491875" y="4755725"/>
            <a:ext cx="811200" cy="711000"/>
          </a:xfrm>
          <a:prstGeom prst="straightConnector1">
            <a:avLst/>
          </a:prstGeom>
          <a:noFill/>
          <a:ln cap="flat" cmpd="sng" w="28575">
            <a:solidFill>
              <a:schemeClr val="dk2"/>
            </a:solidFill>
            <a:prstDash val="solid"/>
            <a:round/>
            <a:headEnd len="med" w="med" type="stealth"/>
            <a:tailEnd len="med" w="med" type="stealth"/>
          </a:ln>
        </p:spPr>
      </p:cxnSp>
      <p:cxnSp>
        <p:nvCxnSpPr>
          <p:cNvPr id="199" name="Google Shape;199;g72ba6aca5f_0_29"/>
          <p:cNvCxnSpPr/>
          <p:nvPr/>
        </p:nvCxnSpPr>
        <p:spPr>
          <a:xfrm flipH="1">
            <a:off x="3113575" y="5084525"/>
            <a:ext cx="1833600" cy="87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g72ba6aca5f_0_29"/>
          <p:cNvSpPr/>
          <p:nvPr/>
        </p:nvSpPr>
        <p:spPr>
          <a:xfrm>
            <a:off x="1386025" y="4356250"/>
            <a:ext cx="2207700" cy="74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72ba6aca5f_0_29"/>
          <p:cNvSpPr txBox="1"/>
          <p:nvPr/>
        </p:nvSpPr>
        <p:spPr>
          <a:xfrm>
            <a:off x="1386025" y="4257050"/>
            <a:ext cx="2283600" cy="74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2100"/>
              </a:spcAft>
              <a:buNone/>
            </a:pPr>
            <a:r>
              <a:rPr lang="en-US">
                <a:solidFill>
                  <a:schemeClr val="dk2"/>
                </a:solidFill>
                <a:latin typeface="Calibri"/>
                <a:ea typeface="Calibri"/>
                <a:cs typeface="Calibri"/>
                <a:sym typeface="Calibri"/>
              </a:rPr>
              <a:t>Logic implementation with D-FlipFlop and decoder assertion as clock.</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Problem</a:t>
            </a:r>
            <a:endParaRPr>
              <a:latin typeface="Calibri"/>
              <a:ea typeface="Calibri"/>
              <a:cs typeface="Calibri"/>
              <a:sym typeface="Calibri"/>
            </a:endParaRPr>
          </a:p>
        </p:txBody>
      </p:sp>
      <p:sp>
        <p:nvSpPr>
          <p:cNvPr id="67" name="Google Shape;67;p2"/>
          <p:cNvSpPr txBox="1"/>
          <p:nvPr>
            <p:ph idx="1" type="body"/>
          </p:nvPr>
        </p:nvSpPr>
        <p:spPr>
          <a:xfrm>
            <a:off x="838200" y="1825625"/>
            <a:ext cx="10515600" cy="2136775"/>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Create an IO peripheral from SCOMP that will interact with the SRAM chip on the DE2 board.</a:t>
            </a:r>
            <a:endParaRPr>
              <a:latin typeface="Calibri"/>
              <a:ea typeface="Calibri"/>
              <a:cs typeface="Calibri"/>
              <a:sym typeface="Calibri"/>
            </a:endParaRPr>
          </a:p>
          <a:p>
            <a:pPr indent="-342900" lvl="1" marL="914400" rtl="0" algn="l">
              <a:lnSpc>
                <a:spcPct val="115000"/>
              </a:lnSpc>
              <a:spcBef>
                <a:spcPts val="0"/>
              </a:spcBef>
              <a:spcAft>
                <a:spcPts val="0"/>
              </a:spcAft>
              <a:buSzPts val="1800"/>
              <a:buFont typeface="Calibri"/>
              <a:buChar char="○"/>
            </a:pPr>
            <a:r>
              <a:rPr lang="en-US">
                <a:latin typeface="Calibri"/>
                <a:ea typeface="Calibri"/>
                <a:cs typeface="Calibri"/>
                <a:sym typeface="Calibri"/>
              </a:rPr>
              <a:t>Read/write capabilities</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Balance ease of use and speed to make the most effective peripheral</a:t>
            </a:r>
            <a:endParaRPr>
              <a:latin typeface="Calibri"/>
              <a:ea typeface="Calibri"/>
              <a:cs typeface="Calibri"/>
              <a:sym typeface="Calibri"/>
            </a:endParaRPr>
          </a:p>
        </p:txBody>
      </p:sp>
      <p:pic>
        <p:nvPicPr>
          <p:cNvPr descr="A picture containing drawing, game, table, clock&#10;&#10;Description automatically generated" id="68" name="Google Shape;68;p2"/>
          <p:cNvPicPr preferRelativeResize="0"/>
          <p:nvPr/>
        </p:nvPicPr>
        <p:blipFill rotWithShape="1">
          <a:blip r:embed="rId4">
            <a:alphaModFix/>
          </a:blip>
          <a:srcRect b="0" l="0" r="0" t="0"/>
          <a:stretch/>
        </p:blipFill>
        <p:spPr>
          <a:xfrm>
            <a:off x="1869297" y="3699393"/>
            <a:ext cx="8161475" cy="19151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g72ba6aca5f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Problem: Inferences</a:t>
            </a:r>
            <a:endParaRPr>
              <a:latin typeface="Calibri"/>
              <a:ea typeface="Calibri"/>
              <a:cs typeface="Calibri"/>
              <a:sym typeface="Calibri"/>
            </a:endParaRPr>
          </a:p>
        </p:txBody>
      </p:sp>
      <p:sp>
        <p:nvSpPr>
          <p:cNvPr id="74" name="Google Shape;74;g72ba6aca5f_0_0"/>
          <p:cNvSpPr txBox="1"/>
          <p:nvPr>
            <p:ph idx="1" type="body"/>
          </p:nvPr>
        </p:nvSpPr>
        <p:spPr>
          <a:xfrm>
            <a:off x="838200" y="2015075"/>
            <a:ext cx="10515600" cy="21369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Calibri"/>
              <a:buChar char="●"/>
            </a:pPr>
            <a:r>
              <a:rPr lang="en-US">
                <a:latin typeface="Calibri"/>
                <a:ea typeface="Calibri"/>
                <a:cs typeface="Calibri"/>
                <a:sym typeface="Calibri"/>
              </a:rPr>
              <a:t>The memory will likely be used for a storing data from a source like sonar</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Interface must excel in continuous reads and writes</a:t>
            </a:r>
            <a:endParaRPr>
              <a:latin typeface="Calibri"/>
              <a:ea typeface="Calibri"/>
              <a:cs typeface="Calibri"/>
              <a:sym typeface="Calibri"/>
            </a:endParaRPr>
          </a:p>
          <a:p>
            <a:pPr indent="0" lvl="0" marL="228600" rtl="0" algn="l">
              <a:lnSpc>
                <a:spcPct val="115000"/>
              </a:lnSpc>
              <a:spcBef>
                <a:spcPts val="2100"/>
              </a:spcBef>
              <a:spcAft>
                <a:spcPts val="2100"/>
              </a:spcAft>
              <a:buNone/>
            </a:pPr>
            <a:r>
              <a:t/>
            </a:r>
            <a:endParaRPr>
              <a:latin typeface="Calibri"/>
              <a:ea typeface="Calibri"/>
              <a:cs typeface="Calibri"/>
              <a:sym typeface="Calibri"/>
            </a:endParaRPr>
          </a:p>
        </p:txBody>
      </p:sp>
      <p:grpSp>
        <p:nvGrpSpPr>
          <p:cNvPr id="75" name="Google Shape;75;g72ba6aca5f_0_0"/>
          <p:cNvGrpSpPr/>
          <p:nvPr/>
        </p:nvGrpSpPr>
        <p:grpSpPr>
          <a:xfrm>
            <a:off x="3516050" y="3107432"/>
            <a:ext cx="5159895" cy="3454803"/>
            <a:chOff x="3594775" y="3607925"/>
            <a:chExt cx="4568300" cy="3167800"/>
          </a:xfrm>
        </p:grpSpPr>
        <p:pic>
          <p:nvPicPr>
            <p:cNvPr id="76" name="Google Shape;76;g72ba6aca5f_0_0"/>
            <p:cNvPicPr preferRelativeResize="0"/>
            <p:nvPr/>
          </p:nvPicPr>
          <p:blipFill>
            <a:blip r:embed="rId4">
              <a:alphaModFix/>
            </a:blip>
            <a:stretch>
              <a:fillRect/>
            </a:stretch>
          </p:blipFill>
          <p:spPr>
            <a:xfrm rot="5400000">
              <a:off x="4995275" y="3607925"/>
              <a:ext cx="3167800" cy="3167800"/>
            </a:xfrm>
            <a:prstGeom prst="rect">
              <a:avLst/>
            </a:prstGeom>
            <a:noFill/>
            <a:ln>
              <a:noFill/>
            </a:ln>
          </p:spPr>
        </p:pic>
        <p:pic>
          <p:nvPicPr>
            <p:cNvPr id="77" name="Google Shape;77;g72ba6aca5f_0_0"/>
            <p:cNvPicPr preferRelativeResize="0"/>
            <p:nvPr/>
          </p:nvPicPr>
          <p:blipFill>
            <a:blip r:embed="rId5">
              <a:alphaModFix/>
            </a:blip>
            <a:stretch>
              <a:fillRect/>
            </a:stretch>
          </p:blipFill>
          <p:spPr>
            <a:xfrm>
              <a:off x="3594775" y="4248850"/>
              <a:ext cx="2428875" cy="1885950"/>
            </a:xfrm>
            <a:prstGeom prst="rect">
              <a:avLst/>
            </a:prstGeom>
            <a:noFill/>
            <a:ln>
              <a:noFill/>
            </a:ln>
          </p:spPr>
        </p:pic>
      </p:grpSp>
      <p:sp>
        <p:nvSpPr>
          <p:cNvPr id="78" name="Google Shape;78;g72ba6aca5f_0_0"/>
          <p:cNvSpPr txBox="1"/>
          <p:nvPr/>
        </p:nvSpPr>
        <p:spPr>
          <a:xfrm>
            <a:off x="6510425" y="6451200"/>
            <a:ext cx="56817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Image Source: </a:t>
            </a:r>
            <a:r>
              <a:rPr lang="en-US" sz="1100" u="sng">
                <a:solidFill>
                  <a:schemeClr val="hlink"/>
                </a:solidFill>
                <a:latin typeface="Calibri"/>
                <a:ea typeface="Calibri"/>
                <a:cs typeface="Calibri"/>
                <a:sym typeface="Calibri"/>
                <a:hlinkClick r:id="rId6"/>
              </a:rPr>
              <a:t>http://powersof2.gatech.edu/resources/DE2Bot/DE2BotUsersManual_v5.pdf</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72ba6aca5f_0_11"/>
          <p:cNvSpPr/>
          <p:nvPr/>
        </p:nvSpPr>
        <p:spPr>
          <a:xfrm>
            <a:off x="1376950" y="5253800"/>
            <a:ext cx="3061375" cy="1292550"/>
          </a:xfrm>
          <a:custGeom>
            <a:rect b="b" l="l" r="r" t="t"/>
            <a:pathLst>
              <a:path extrusionOk="0" h="51702" w="122455">
                <a:moveTo>
                  <a:pt x="0" y="17646"/>
                </a:moveTo>
                <a:cubicBezTo>
                  <a:pt x="10873" y="23261"/>
                  <a:pt x="44829" y="54275"/>
                  <a:pt x="65238" y="51334"/>
                </a:cubicBezTo>
                <a:cubicBezTo>
                  <a:pt x="85647" y="48393"/>
                  <a:pt x="112919" y="8556"/>
                  <a:pt x="122455" y="0"/>
                </a:cubicBezTo>
              </a:path>
            </a:pathLst>
          </a:custGeom>
          <a:noFill/>
          <a:ln cap="flat" cmpd="sng" w="76200">
            <a:solidFill>
              <a:srgbClr val="9900FF"/>
            </a:solidFill>
            <a:prstDash val="dot"/>
            <a:round/>
            <a:headEnd len="med" w="med" type="none"/>
            <a:tailEnd len="med" w="med" type="none"/>
          </a:ln>
        </p:spPr>
      </p:sp>
      <p:sp>
        <p:nvSpPr>
          <p:cNvPr id="84" name="Google Shape;84;g72ba6aca5f_0_11"/>
          <p:cNvSpPr/>
          <p:nvPr/>
        </p:nvSpPr>
        <p:spPr>
          <a:xfrm>
            <a:off x="4465050" y="3926983"/>
            <a:ext cx="3382225" cy="1353550"/>
          </a:xfrm>
          <a:custGeom>
            <a:rect b="b" l="l" r="r" t="t"/>
            <a:pathLst>
              <a:path extrusionOk="0" h="54142" w="135289">
                <a:moveTo>
                  <a:pt x="0" y="54142"/>
                </a:moveTo>
                <a:cubicBezTo>
                  <a:pt x="4456" y="50488"/>
                  <a:pt x="20498" y="39526"/>
                  <a:pt x="26737" y="32218"/>
                </a:cubicBezTo>
                <a:cubicBezTo>
                  <a:pt x="32976" y="24910"/>
                  <a:pt x="30391" y="15641"/>
                  <a:pt x="37432" y="10294"/>
                </a:cubicBezTo>
                <a:cubicBezTo>
                  <a:pt x="44473" y="4947"/>
                  <a:pt x="56237" y="-401"/>
                  <a:pt x="68981" y="134"/>
                </a:cubicBezTo>
                <a:cubicBezTo>
                  <a:pt x="81726" y="669"/>
                  <a:pt x="102848" y="6551"/>
                  <a:pt x="113899" y="13502"/>
                </a:cubicBezTo>
                <a:cubicBezTo>
                  <a:pt x="124950" y="20454"/>
                  <a:pt x="131724" y="37120"/>
                  <a:pt x="135289" y="41843"/>
                </a:cubicBezTo>
              </a:path>
            </a:pathLst>
          </a:custGeom>
          <a:noFill/>
          <a:ln cap="flat" cmpd="sng" w="76200">
            <a:solidFill>
              <a:srgbClr val="9900FF"/>
            </a:solidFill>
            <a:prstDash val="dot"/>
            <a:round/>
            <a:headEnd len="med" w="med" type="none"/>
            <a:tailEnd len="med" w="med" type="none"/>
          </a:ln>
        </p:spPr>
      </p:sp>
      <p:sp>
        <p:nvSpPr>
          <p:cNvPr id="85" name="Google Shape;85;g72ba6aca5f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Solution Overview</a:t>
            </a:r>
            <a:endParaRPr>
              <a:latin typeface="Calibri"/>
              <a:ea typeface="Calibri"/>
              <a:cs typeface="Calibri"/>
              <a:sym typeface="Calibri"/>
            </a:endParaRPr>
          </a:p>
        </p:txBody>
      </p:sp>
      <p:sp>
        <p:nvSpPr>
          <p:cNvPr id="86" name="Google Shape;86;g72ba6aca5f_0_11"/>
          <p:cNvSpPr txBox="1"/>
          <p:nvPr>
            <p:ph idx="1" type="body"/>
          </p:nvPr>
        </p:nvSpPr>
        <p:spPr>
          <a:xfrm>
            <a:off x="838200" y="1825625"/>
            <a:ext cx="10515600" cy="21369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Calibri"/>
              <a:buChar char="●"/>
            </a:pPr>
            <a:r>
              <a:rPr lang="en-US">
                <a:latin typeface="Calibri"/>
                <a:ea typeface="Calibri"/>
                <a:cs typeface="Calibri"/>
                <a:sym typeface="Calibri"/>
              </a:rPr>
              <a:t>Our solution may contain an option to specify in input data for how many reads or writes will occur</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Streamlined VHDL implementation of SRAM will make timing improvements via state machines and signal concatenations</a:t>
            </a:r>
            <a:endParaRPr>
              <a:latin typeface="Calibri"/>
              <a:ea typeface="Calibri"/>
              <a:cs typeface="Calibri"/>
              <a:sym typeface="Calibri"/>
            </a:endParaRPr>
          </a:p>
          <a:p>
            <a:pPr indent="0" lvl="0" marL="228600" rtl="0" algn="l">
              <a:lnSpc>
                <a:spcPct val="115000"/>
              </a:lnSpc>
              <a:spcBef>
                <a:spcPts val="2100"/>
              </a:spcBef>
              <a:spcAft>
                <a:spcPts val="2100"/>
              </a:spcAft>
              <a:buNone/>
            </a:pPr>
            <a:r>
              <a:t/>
            </a:r>
            <a:endParaRPr>
              <a:latin typeface="Calibri"/>
              <a:ea typeface="Calibri"/>
              <a:cs typeface="Calibri"/>
              <a:sym typeface="Calibri"/>
            </a:endParaRPr>
          </a:p>
        </p:txBody>
      </p:sp>
      <p:grpSp>
        <p:nvGrpSpPr>
          <p:cNvPr id="87" name="Google Shape;87;g72ba6aca5f_0_11"/>
          <p:cNvGrpSpPr/>
          <p:nvPr/>
        </p:nvGrpSpPr>
        <p:grpSpPr>
          <a:xfrm rot="-2700000">
            <a:off x="628319" y="4373225"/>
            <a:ext cx="2151364" cy="1695211"/>
            <a:chOff x="3594775" y="3607925"/>
            <a:chExt cx="4568300" cy="3167800"/>
          </a:xfrm>
        </p:grpSpPr>
        <p:pic>
          <p:nvPicPr>
            <p:cNvPr id="88" name="Google Shape;88;g72ba6aca5f_0_11"/>
            <p:cNvPicPr preferRelativeResize="0"/>
            <p:nvPr/>
          </p:nvPicPr>
          <p:blipFill>
            <a:blip r:embed="rId4">
              <a:alphaModFix/>
            </a:blip>
            <a:stretch>
              <a:fillRect/>
            </a:stretch>
          </p:blipFill>
          <p:spPr>
            <a:xfrm rot="5400000">
              <a:off x="4995275" y="3607925"/>
              <a:ext cx="3167800" cy="3167800"/>
            </a:xfrm>
            <a:prstGeom prst="rect">
              <a:avLst/>
            </a:prstGeom>
            <a:noFill/>
            <a:ln>
              <a:noFill/>
            </a:ln>
          </p:spPr>
        </p:pic>
        <p:pic>
          <p:nvPicPr>
            <p:cNvPr id="89" name="Google Shape;89;g72ba6aca5f_0_11"/>
            <p:cNvPicPr preferRelativeResize="0"/>
            <p:nvPr/>
          </p:nvPicPr>
          <p:blipFill>
            <a:blip r:embed="rId5">
              <a:alphaModFix/>
            </a:blip>
            <a:stretch>
              <a:fillRect/>
            </a:stretch>
          </p:blipFill>
          <p:spPr>
            <a:xfrm>
              <a:off x="3594775" y="4248850"/>
              <a:ext cx="2428875" cy="1885950"/>
            </a:xfrm>
            <a:prstGeom prst="rect">
              <a:avLst/>
            </a:prstGeom>
            <a:noFill/>
            <a:ln>
              <a:noFill/>
            </a:ln>
          </p:spPr>
        </p:pic>
      </p:grpSp>
      <p:grpSp>
        <p:nvGrpSpPr>
          <p:cNvPr id="90" name="Google Shape;90;g72ba6aca5f_0_11"/>
          <p:cNvGrpSpPr/>
          <p:nvPr/>
        </p:nvGrpSpPr>
        <p:grpSpPr>
          <a:xfrm rot="-727979">
            <a:off x="7419676" y="4068030"/>
            <a:ext cx="2151767" cy="1695275"/>
            <a:chOff x="3594775" y="3607925"/>
            <a:chExt cx="4568300" cy="3167800"/>
          </a:xfrm>
        </p:grpSpPr>
        <p:pic>
          <p:nvPicPr>
            <p:cNvPr id="91" name="Google Shape;91;g72ba6aca5f_0_11"/>
            <p:cNvPicPr preferRelativeResize="0"/>
            <p:nvPr/>
          </p:nvPicPr>
          <p:blipFill>
            <a:blip r:embed="rId4">
              <a:alphaModFix/>
            </a:blip>
            <a:stretch>
              <a:fillRect/>
            </a:stretch>
          </p:blipFill>
          <p:spPr>
            <a:xfrm rot="5400000">
              <a:off x="4995275" y="3607925"/>
              <a:ext cx="3167800" cy="3167800"/>
            </a:xfrm>
            <a:prstGeom prst="rect">
              <a:avLst/>
            </a:prstGeom>
            <a:noFill/>
            <a:ln>
              <a:noFill/>
            </a:ln>
          </p:spPr>
        </p:pic>
        <p:pic>
          <p:nvPicPr>
            <p:cNvPr id="92" name="Google Shape;92;g72ba6aca5f_0_11"/>
            <p:cNvPicPr preferRelativeResize="0"/>
            <p:nvPr/>
          </p:nvPicPr>
          <p:blipFill>
            <a:blip r:embed="rId5">
              <a:alphaModFix/>
            </a:blip>
            <a:stretch>
              <a:fillRect/>
            </a:stretch>
          </p:blipFill>
          <p:spPr>
            <a:xfrm>
              <a:off x="3594775" y="4248850"/>
              <a:ext cx="2428875" cy="1885950"/>
            </a:xfrm>
            <a:prstGeom prst="rect">
              <a:avLst/>
            </a:prstGeom>
            <a:noFill/>
            <a:ln>
              <a:noFill/>
            </a:ln>
          </p:spPr>
        </p:pic>
      </p:grpSp>
      <p:grpSp>
        <p:nvGrpSpPr>
          <p:cNvPr id="93" name="Google Shape;93;g72ba6aca5f_0_11"/>
          <p:cNvGrpSpPr/>
          <p:nvPr/>
        </p:nvGrpSpPr>
        <p:grpSpPr>
          <a:xfrm rot="986297">
            <a:off x="3928366" y="4549833"/>
            <a:ext cx="2151917" cy="1695288"/>
            <a:chOff x="3594775" y="3607925"/>
            <a:chExt cx="4568300" cy="3167800"/>
          </a:xfrm>
        </p:grpSpPr>
        <p:pic>
          <p:nvPicPr>
            <p:cNvPr id="94" name="Google Shape;94;g72ba6aca5f_0_11"/>
            <p:cNvPicPr preferRelativeResize="0"/>
            <p:nvPr/>
          </p:nvPicPr>
          <p:blipFill>
            <a:blip r:embed="rId4">
              <a:alphaModFix/>
            </a:blip>
            <a:stretch>
              <a:fillRect/>
            </a:stretch>
          </p:blipFill>
          <p:spPr>
            <a:xfrm rot="5400000">
              <a:off x="4995275" y="3607925"/>
              <a:ext cx="3167800" cy="3167800"/>
            </a:xfrm>
            <a:prstGeom prst="rect">
              <a:avLst/>
            </a:prstGeom>
            <a:noFill/>
            <a:ln>
              <a:noFill/>
            </a:ln>
          </p:spPr>
        </p:pic>
        <p:pic>
          <p:nvPicPr>
            <p:cNvPr id="95" name="Google Shape;95;g72ba6aca5f_0_11"/>
            <p:cNvPicPr preferRelativeResize="0"/>
            <p:nvPr/>
          </p:nvPicPr>
          <p:blipFill>
            <a:blip r:embed="rId5">
              <a:alphaModFix/>
            </a:blip>
            <a:stretch>
              <a:fillRect/>
            </a:stretch>
          </p:blipFill>
          <p:spPr>
            <a:xfrm>
              <a:off x="3594775" y="4248850"/>
              <a:ext cx="2428875" cy="1885950"/>
            </a:xfrm>
            <a:prstGeom prst="rect">
              <a:avLst/>
            </a:prstGeom>
            <a:noFill/>
            <a:ln>
              <a:noFill/>
            </a:ln>
          </p:spPr>
        </p:pic>
      </p:grpSp>
      <p:cxnSp>
        <p:nvCxnSpPr>
          <p:cNvPr id="96" name="Google Shape;96;g72ba6aca5f_0_11"/>
          <p:cNvCxnSpPr/>
          <p:nvPr/>
        </p:nvCxnSpPr>
        <p:spPr>
          <a:xfrm>
            <a:off x="1898325" y="3776775"/>
            <a:ext cx="1243200" cy="1042800"/>
          </a:xfrm>
          <a:prstGeom prst="straightConnector1">
            <a:avLst/>
          </a:prstGeom>
          <a:noFill/>
          <a:ln cap="flat" cmpd="sng" w="76200">
            <a:solidFill>
              <a:srgbClr val="FF9900"/>
            </a:solidFill>
            <a:prstDash val="solid"/>
            <a:round/>
            <a:headEnd len="med" w="med" type="none"/>
            <a:tailEnd len="med" w="med" type="none"/>
          </a:ln>
        </p:spPr>
      </p:cxnSp>
      <p:cxnSp>
        <p:nvCxnSpPr>
          <p:cNvPr id="97" name="Google Shape;97;g72ba6aca5f_0_11"/>
          <p:cNvCxnSpPr/>
          <p:nvPr/>
        </p:nvCxnSpPr>
        <p:spPr>
          <a:xfrm flipH="1" rot="10800000">
            <a:off x="3141525" y="3860850"/>
            <a:ext cx="1411800" cy="988200"/>
          </a:xfrm>
          <a:prstGeom prst="straightConnector1">
            <a:avLst/>
          </a:prstGeom>
          <a:noFill/>
          <a:ln cap="flat" cmpd="sng" w="76200">
            <a:solidFill>
              <a:srgbClr val="FF9900"/>
            </a:solidFill>
            <a:prstDash val="solid"/>
            <a:round/>
            <a:headEnd len="med" w="med" type="none"/>
            <a:tailEnd len="med" w="med" type="none"/>
          </a:ln>
        </p:spPr>
      </p:cxnSp>
      <p:sp>
        <p:nvSpPr>
          <p:cNvPr id="98" name="Google Shape;98;g72ba6aca5f_0_11"/>
          <p:cNvSpPr txBox="1"/>
          <p:nvPr/>
        </p:nvSpPr>
        <p:spPr>
          <a:xfrm>
            <a:off x="6510425" y="6451200"/>
            <a:ext cx="56817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Image Source: </a:t>
            </a:r>
            <a:r>
              <a:rPr lang="en-US" sz="1100" u="sng">
                <a:solidFill>
                  <a:schemeClr val="hlink"/>
                </a:solidFill>
                <a:latin typeface="Calibri"/>
                <a:ea typeface="Calibri"/>
                <a:cs typeface="Calibri"/>
                <a:sym typeface="Calibri"/>
                <a:hlinkClick r:id="rId6"/>
              </a:rPr>
              <a:t>http://powersof2.gatech.edu/resources/DE2Bot/DE2BotUsersManual_v5.pdf</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408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latin typeface="Calibri"/>
                <a:ea typeface="Calibri"/>
                <a:cs typeface="Calibri"/>
                <a:sym typeface="Calibri"/>
              </a:rPr>
              <a:t>Technical Approach: State Machine</a:t>
            </a:r>
            <a:endParaRPr>
              <a:latin typeface="Calibri"/>
              <a:ea typeface="Calibri"/>
              <a:cs typeface="Calibri"/>
              <a:sym typeface="Calibri"/>
            </a:endParaRPr>
          </a:p>
        </p:txBody>
      </p:sp>
      <p:sp>
        <p:nvSpPr>
          <p:cNvPr id="104" name="Google Shape;104;p3"/>
          <p:cNvSpPr txBox="1"/>
          <p:nvPr>
            <p:ph idx="1" type="body"/>
          </p:nvPr>
        </p:nvSpPr>
        <p:spPr>
          <a:xfrm>
            <a:off x="838200" y="1825625"/>
            <a:ext cx="4854600" cy="4813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a:latin typeface="Calibri"/>
                <a:ea typeface="Calibri"/>
                <a:cs typeface="Calibri"/>
                <a:sym typeface="Calibri"/>
              </a:rPr>
              <a:t>Inputs:</a:t>
            </a:r>
            <a:endParaRPr>
              <a:latin typeface="Calibri"/>
              <a:ea typeface="Calibri"/>
              <a:cs typeface="Calibri"/>
              <a:sym typeface="Calibri"/>
            </a:endParaRPr>
          </a:p>
          <a:p>
            <a:pPr indent="-342900" lvl="0" marL="457200" rtl="0" algn="l">
              <a:lnSpc>
                <a:spcPct val="115000"/>
              </a:lnSpc>
              <a:spcBef>
                <a:spcPts val="2100"/>
              </a:spcBef>
              <a:spcAft>
                <a:spcPts val="0"/>
              </a:spcAft>
              <a:buSzPts val="1800"/>
              <a:buFont typeface="Calibri"/>
              <a:buChar char="●"/>
            </a:pPr>
            <a:r>
              <a:rPr lang="en-US">
                <a:latin typeface="Calibri"/>
                <a:ea typeface="Calibri"/>
                <a:cs typeface="Calibri"/>
                <a:sym typeface="Calibri"/>
              </a:rPr>
              <a:t> io_data from decoder</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io_write from scomp</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enables from decoder</a:t>
            </a:r>
            <a:endParaRPr>
              <a:latin typeface="Calibri"/>
              <a:ea typeface="Calibri"/>
              <a:cs typeface="Calibri"/>
              <a:sym typeface="Calibri"/>
            </a:endParaRPr>
          </a:p>
          <a:p>
            <a:pPr indent="0" lvl="0" marL="0" rtl="0" algn="l">
              <a:lnSpc>
                <a:spcPct val="115000"/>
              </a:lnSpc>
              <a:spcBef>
                <a:spcPts val="2100"/>
              </a:spcBef>
              <a:spcAft>
                <a:spcPts val="0"/>
              </a:spcAft>
              <a:buNone/>
            </a:pPr>
            <a:r>
              <a:rPr lang="en-US">
                <a:latin typeface="Calibri"/>
                <a:ea typeface="Calibri"/>
                <a:cs typeface="Calibri"/>
                <a:sym typeface="Calibri"/>
              </a:rPr>
              <a:t>Moore outputs:</a:t>
            </a:r>
            <a:endParaRPr>
              <a:latin typeface="Calibri"/>
              <a:ea typeface="Calibri"/>
              <a:cs typeface="Calibri"/>
              <a:sym typeface="Calibri"/>
            </a:endParaRPr>
          </a:p>
          <a:p>
            <a:pPr indent="-342900" lvl="0" marL="457200" rtl="0" algn="l">
              <a:lnSpc>
                <a:spcPct val="115000"/>
              </a:lnSpc>
              <a:spcBef>
                <a:spcPts val="2100"/>
              </a:spcBef>
              <a:spcAft>
                <a:spcPts val="0"/>
              </a:spcAft>
              <a:buSzPts val="1800"/>
              <a:buFont typeface="Calibri"/>
              <a:buChar char="●"/>
            </a:pPr>
            <a:r>
              <a:rPr lang="en-US">
                <a:latin typeface="Calibri"/>
                <a:ea typeface="Calibri"/>
                <a:cs typeface="Calibri"/>
                <a:sym typeface="Calibri"/>
              </a:rPr>
              <a:t>sram_dq to sram</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sram_address to sram</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 OE, and WE to sram</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io_data to scomp</a:t>
            </a:r>
            <a:endParaRPr>
              <a:latin typeface="Calibri"/>
              <a:ea typeface="Calibri"/>
              <a:cs typeface="Calibri"/>
              <a:sym typeface="Calibri"/>
            </a:endParaRPr>
          </a:p>
          <a:p>
            <a:pPr indent="0" lvl="0" marL="0" rtl="0" algn="l">
              <a:lnSpc>
                <a:spcPct val="115000"/>
              </a:lnSpc>
              <a:spcBef>
                <a:spcPts val="2100"/>
              </a:spcBef>
              <a:spcAft>
                <a:spcPts val="2100"/>
              </a:spcAft>
              <a:buNone/>
            </a:pPr>
            <a:r>
              <a:t/>
            </a:r>
            <a:endParaRPr>
              <a:latin typeface="Calibri"/>
              <a:ea typeface="Calibri"/>
              <a:cs typeface="Calibri"/>
              <a:sym typeface="Calibri"/>
            </a:endParaRPr>
          </a:p>
        </p:txBody>
      </p:sp>
      <p:pic>
        <p:nvPicPr>
          <p:cNvPr id="105" name="Google Shape;105;p3"/>
          <p:cNvPicPr preferRelativeResize="0"/>
          <p:nvPr/>
        </p:nvPicPr>
        <p:blipFill>
          <a:blip r:embed="rId4">
            <a:alphaModFix/>
          </a:blip>
          <a:stretch>
            <a:fillRect/>
          </a:stretch>
        </p:blipFill>
        <p:spPr>
          <a:xfrm>
            <a:off x="5414225" y="4204250"/>
            <a:ext cx="5277401" cy="2653750"/>
          </a:xfrm>
          <a:prstGeom prst="rect">
            <a:avLst/>
          </a:prstGeom>
          <a:noFill/>
          <a:ln>
            <a:noFill/>
          </a:ln>
        </p:spPr>
      </p:pic>
      <p:pic>
        <p:nvPicPr>
          <p:cNvPr id="106" name="Google Shape;106;p3"/>
          <p:cNvPicPr preferRelativeResize="0"/>
          <p:nvPr/>
        </p:nvPicPr>
        <p:blipFill>
          <a:blip r:embed="rId5">
            <a:alphaModFix/>
          </a:blip>
          <a:stretch>
            <a:fillRect/>
          </a:stretch>
        </p:blipFill>
        <p:spPr>
          <a:xfrm>
            <a:off x="4641959" y="1402700"/>
            <a:ext cx="5930290" cy="280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72e4535e52_1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Pros and Cons of State Machine</a:t>
            </a:r>
            <a:endParaRPr>
              <a:latin typeface="Calibri"/>
              <a:ea typeface="Calibri"/>
              <a:cs typeface="Calibri"/>
              <a:sym typeface="Calibri"/>
            </a:endParaRPr>
          </a:p>
        </p:txBody>
      </p:sp>
      <p:sp>
        <p:nvSpPr>
          <p:cNvPr id="112" name="Google Shape;112;g72e4535e52_1_0"/>
          <p:cNvSpPr txBox="1"/>
          <p:nvPr>
            <p:ph idx="1" type="body"/>
          </p:nvPr>
        </p:nvSpPr>
        <p:spPr>
          <a:xfrm>
            <a:off x="838200" y="1825625"/>
            <a:ext cx="5061000" cy="4351200"/>
          </a:xfrm>
          <a:prstGeom prst="rect">
            <a:avLst/>
          </a:prstGeom>
        </p:spPr>
        <p:txBody>
          <a:bodyPr anchorCtr="0" anchor="t" bIns="45700" lIns="91425" spcFirstLastPara="1" rIns="91425" wrap="square" tIns="45700">
            <a:noAutofit/>
          </a:bodyPr>
          <a:lstStyle/>
          <a:p>
            <a:pPr indent="0" lvl="0" marL="457200" rtl="0" algn="l">
              <a:lnSpc>
                <a:spcPct val="115000"/>
              </a:lnSpc>
              <a:spcBef>
                <a:spcPts val="1000"/>
              </a:spcBef>
              <a:spcAft>
                <a:spcPts val="0"/>
              </a:spcAft>
              <a:buNone/>
            </a:pPr>
            <a:r>
              <a:rPr lang="en-US" sz="3000">
                <a:latin typeface="Calibri"/>
                <a:ea typeface="Calibri"/>
                <a:cs typeface="Calibri"/>
                <a:sym typeface="Calibri"/>
              </a:rPr>
              <a:t>Pros:</a:t>
            </a:r>
            <a:endParaRPr sz="3000">
              <a:latin typeface="Calibri"/>
              <a:ea typeface="Calibri"/>
              <a:cs typeface="Calibri"/>
              <a:sym typeface="Calibri"/>
            </a:endParaRPr>
          </a:p>
          <a:p>
            <a:pPr indent="-342900" lvl="0" marL="457200" rtl="0" algn="l">
              <a:lnSpc>
                <a:spcPct val="100000"/>
              </a:lnSpc>
              <a:spcBef>
                <a:spcPts val="2100"/>
              </a:spcBef>
              <a:spcAft>
                <a:spcPts val="0"/>
              </a:spcAft>
              <a:buSzPts val="1800"/>
              <a:buFont typeface="Calibri"/>
              <a:buChar char="●"/>
            </a:pPr>
            <a:r>
              <a:rPr lang="en-US">
                <a:latin typeface="Calibri"/>
                <a:ea typeface="Calibri"/>
                <a:cs typeface="Calibri"/>
                <a:sym typeface="Calibri"/>
              </a:rPr>
              <a:t>Provides control over timing to meet requirements</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Utilizes simpler design than combinational logic</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Enables reuse of signals to decrease delays</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Allows user to execute sequential reads or writes</a:t>
            </a:r>
            <a:endParaRPr>
              <a:latin typeface="Calibri"/>
              <a:ea typeface="Calibri"/>
              <a:cs typeface="Calibri"/>
              <a:sym typeface="Calibri"/>
            </a:endParaRPr>
          </a:p>
        </p:txBody>
      </p:sp>
      <p:sp>
        <p:nvSpPr>
          <p:cNvPr id="113" name="Google Shape;113;g72e4535e52_1_0"/>
          <p:cNvSpPr txBox="1"/>
          <p:nvPr/>
        </p:nvSpPr>
        <p:spPr>
          <a:xfrm>
            <a:off x="6518125" y="1929950"/>
            <a:ext cx="4976700" cy="4139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sz="3000">
                <a:solidFill>
                  <a:schemeClr val="dk2"/>
                </a:solidFill>
                <a:latin typeface="Calibri"/>
                <a:ea typeface="Calibri"/>
                <a:cs typeface="Calibri"/>
                <a:sym typeface="Calibri"/>
              </a:rPr>
              <a:t>Cons:</a:t>
            </a:r>
            <a:endParaRPr sz="2400">
              <a:solidFill>
                <a:schemeClr val="dk2"/>
              </a:solidFill>
              <a:latin typeface="Calibri"/>
              <a:ea typeface="Calibri"/>
              <a:cs typeface="Calibri"/>
              <a:sym typeface="Calibri"/>
            </a:endParaRPr>
          </a:p>
          <a:p>
            <a:pPr indent="-342900" lvl="0" marL="457200" rtl="0" algn="l">
              <a:spcBef>
                <a:spcPts val="2100"/>
              </a:spcBef>
              <a:spcAft>
                <a:spcPts val="0"/>
              </a:spcAft>
              <a:buClr>
                <a:schemeClr val="dk1"/>
              </a:buClr>
              <a:buSzPts val="1800"/>
              <a:buFont typeface="Calibri"/>
              <a:buChar char="●"/>
            </a:pPr>
            <a:r>
              <a:rPr lang="en-US" sz="2400">
                <a:solidFill>
                  <a:schemeClr val="dk2"/>
                </a:solidFill>
                <a:latin typeface="Calibri"/>
                <a:ea typeface="Calibri"/>
                <a:cs typeface="Calibri"/>
                <a:sym typeface="Calibri"/>
              </a:rPr>
              <a:t>Takes time to transition between states</a:t>
            </a:r>
            <a:endParaRPr sz="2400">
              <a:solidFill>
                <a:schemeClr val="dk2"/>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2400">
                <a:solidFill>
                  <a:schemeClr val="dk2"/>
                </a:solidFill>
                <a:latin typeface="Calibri"/>
                <a:ea typeface="Calibri"/>
                <a:cs typeface="Calibri"/>
                <a:sym typeface="Calibri"/>
              </a:rPr>
              <a:t>Requires many additional enable and internal signals</a:t>
            </a:r>
            <a:endParaRPr sz="24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72e4535e52_1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Sequential Read/Write</a:t>
            </a:r>
            <a:endParaRPr>
              <a:latin typeface="Calibri"/>
              <a:ea typeface="Calibri"/>
              <a:cs typeface="Calibri"/>
              <a:sym typeface="Calibri"/>
            </a:endParaRPr>
          </a:p>
        </p:txBody>
      </p:sp>
      <p:sp>
        <p:nvSpPr>
          <p:cNvPr id="119" name="Google Shape;119;g72e4535e52_1_5"/>
          <p:cNvSpPr txBox="1"/>
          <p:nvPr>
            <p:ph idx="1" type="body"/>
          </p:nvPr>
        </p:nvSpPr>
        <p:spPr>
          <a:xfrm>
            <a:off x="838200" y="1825625"/>
            <a:ext cx="49395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Calibri"/>
              <a:buChar char="●"/>
            </a:pPr>
            <a:r>
              <a:rPr lang="en-US">
                <a:latin typeface="Calibri"/>
                <a:ea typeface="Calibri"/>
                <a:cs typeface="Calibri"/>
                <a:sym typeface="Calibri"/>
              </a:rPr>
              <a:t>Prepares the next write address after the current read/write</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Reduces the number of instructions required to read/write</a:t>
            </a:r>
            <a:endParaRPr>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latin typeface="Calibri"/>
                <a:ea typeface="Calibri"/>
                <a:cs typeface="Calibri"/>
                <a:sym typeface="Calibri"/>
              </a:rPr>
              <a:t>Requires fewer steps in the assembly code</a:t>
            </a:r>
            <a:endParaRPr>
              <a:latin typeface="Calibri"/>
              <a:ea typeface="Calibri"/>
              <a:cs typeface="Calibri"/>
              <a:sym typeface="Calibri"/>
            </a:endParaRPr>
          </a:p>
        </p:txBody>
      </p:sp>
      <p:pic>
        <p:nvPicPr>
          <p:cNvPr id="120" name="Google Shape;120;g72e4535e52_1_5"/>
          <p:cNvPicPr preferRelativeResize="0"/>
          <p:nvPr/>
        </p:nvPicPr>
        <p:blipFill>
          <a:blip r:embed="rId4">
            <a:alphaModFix/>
          </a:blip>
          <a:stretch>
            <a:fillRect/>
          </a:stretch>
        </p:blipFill>
        <p:spPr>
          <a:xfrm>
            <a:off x="5777700" y="2292325"/>
            <a:ext cx="6211200" cy="27517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g72e4535e52_1_1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Sequential Write Example</a:t>
            </a:r>
            <a:endParaRPr>
              <a:latin typeface="Calibri"/>
              <a:ea typeface="Calibri"/>
              <a:cs typeface="Calibri"/>
              <a:sym typeface="Calibri"/>
            </a:endParaRPr>
          </a:p>
        </p:txBody>
      </p:sp>
      <p:sp>
        <p:nvSpPr>
          <p:cNvPr id="126" name="Google Shape;126;g72e4535e52_1_12"/>
          <p:cNvSpPr txBox="1"/>
          <p:nvPr>
            <p:ph idx="1" type="body"/>
          </p:nvPr>
        </p:nvSpPr>
        <p:spPr>
          <a:xfrm>
            <a:off x="1001975" y="3386525"/>
            <a:ext cx="10515600" cy="2937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Font typeface="Calibri"/>
              <a:buChar char="●"/>
            </a:pPr>
            <a:r>
              <a:rPr lang="en-US">
                <a:latin typeface="Calibri"/>
                <a:ea typeface="Calibri"/>
                <a:cs typeface="Calibri"/>
                <a:sym typeface="Calibri"/>
              </a:rPr>
              <a:t>The data line is driven by the accumulator from the Simple Computer</a:t>
            </a:r>
            <a:endParaRPr>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Char char="●"/>
            </a:pPr>
            <a:r>
              <a:rPr lang="en-US">
                <a:latin typeface="Calibri"/>
                <a:ea typeface="Calibri"/>
                <a:cs typeface="Calibri"/>
                <a:sym typeface="Calibri"/>
              </a:rPr>
              <a:t>Write Enable is asserted (active low)</a:t>
            </a:r>
            <a:endParaRPr>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Char char="●"/>
            </a:pPr>
            <a:r>
              <a:rPr lang="en-US">
                <a:latin typeface="Calibri"/>
                <a:ea typeface="Calibri"/>
                <a:cs typeface="Calibri"/>
                <a:sym typeface="Calibri"/>
              </a:rPr>
              <a:t>Address is </a:t>
            </a:r>
            <a:r>
              <a:rPr lang="en-US" u="sng">
                <a:latin typeface="Calibri"/>
                <a:ea typeface="Calibri"/>
                <a:cs typeface="Calibri"/>
                <a:sym typeface="Calibri"/>
              </a:rPr>
              <a:t>automatically</a:t>
            </a:r>
            <a:r>
              <a:rPr lang="en-US">
                <a:latin typeface="Calibri"/>
                <a:ea typeface="Calibri"/>
                <a:cs typeface="Calibri"/>
                <a:sym typeface="Calibri"/>
              </a:rPr>
              <a:t> incremented during an extra state</a:t>
            </a:r>
            <a:endParaRPr>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Char char="●"/>
            </a:pPr>
            <a:r>
              <a:rPr lang="en-US">
                <a:latin typeface="Calibri"/>
                <a:ea typeface="Calibri"/>
                <a:cs typeface="Calibri"/>
                <a:sym typeface="Calibri"/>
              </a:rPr>
              <a:t>SRAM is prepared to receive the next instruction</a:t>
            </a:r>
            <a:endParaRPr>
              <a:latin typeface="Calibri"/>
              <a:ea typeface="Calibri"/>
              <a:cs typeface="Calibri"/>
              <a:sym typeface="Calibri"/>
            </a:endParaRPr>
          </a:p>
        </p:txBody>
      </p:sp>
      <p:pic>
        <p:nvPicPr>
          <p:cNvPr id="127" name="Google Shape;127;g72e4535e52_1_12"/>
          <p:cNvPicPr preferRelativeResize="0"/>
          <p:nvPr/>
        </p:nvPicPr>
        <p:blipFill>
          <a:blip r:embed="rId4">
            <a:alphaModFix/>
          </a:blip>
          <a:stretch>
            <a:fillRect/>
          </a:stretch>
        </p:blipFill>
        <p:spPr>
          <a:xfrm>
            <a:off x="804850" y="1527650"/>
            <a:ext cx="9718850" cy="154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72ba6aca5f_0_24"/>
          <p:cNvSpPr txBox="1"/>
          <p:nvPr>
            <p:ph type="title"/>
          </p:nvPr>
        </p:nvSpPr>
        <p:spPr>
          <a:xfrm>
            <a:off x="838200" y="2732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Technical Aspects: Signal Concatenation</a:t>
            </a:r>
            <a:endParaRPr>
              <a:latin typeface="Calibri"/>
              <a:ea typeface="Calibri"/>
              <a:cs typeface="Calibri"/>
              <a:sym typeface="Calibri"/>
            </a:endParaRPr>
          </a:p>
        </p:txBody>
      </p:sp>
      <p:sp>
        <p:nvSpPr>
          <p:cNvPr id="133" name="Google Shape;133;g72ba6aca5f_0_24"/>
          <p:cNvSpPr txBox="1"/>
          <p:nvPr>
            <p:ph idx="1" type="body"/>
          </p:nvPr>
        </p:nvSpPr>
        <p:spPr>
          <a:xfrm>
            <a:off x="838200" y="1366650"/>
            <a:ext cx="10515600" cy="1300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Font typeface="Calibri"/>
              <a:buChar char="●"/>
            </a:pPr>
            <a:r>
              <a:rPr lang="en-US">
                <a:latin typeface="Calibri"/>
                <a:ea typeface="Calibri"/>
                <a:cs typeface="Calibri"/>
                <a:sym typeface="Calibri"/>
              </a:rPr>
              <a:t>Reducing the amount of LOADI instructions by combining values in the IO_DATA input</a:t>
            </a:r>
            <a:endParaRPr>
              <a:latin typeface="Calibri"/>
              <a:ea typeface="Calibri"/>
              <a:cs typeface="Calibri"/>
              <a:sym typeface="Calibri"/>
            </a:endParaRPr>
          </a:p>
          <a:p>
            <a:pPr indent="0" lvl="0" marL="0" rtl="0" algn="l">
              <a:spcBef>
                <a:spcPts val="2100"/>
              </a:spcBef>
              <a:spcAft>
                <a:spcPts val="0"/>
              </a:spcAft>
              <a:buNone/>
            </a:pPr>
            <a:r>
              <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grpSp>
        <p:nvGrpSpPr>
          <p:cNvPr id="134" name="Google Shape;134;g72ba6aca5f_0_24"/>
          <p:cNvGrpSpPr/>
          <p:nvPr/>
        </p:nvGrpSpPr>
        <p:grpSpPr>
          <a:xfrm>
            <a:off x="2820863" y="2330738"/>
            <a:ext cx="7085424" cy="2211988"/>
            <a:chOff x="2553376" y="3488138"/>
            <a:chExt cx="7085424" cy="2211988"/>
          </a:xfrm>
        </p:grpSpPr>
        <p:grpSp>
          <p:nvGrpSpPr>
            <p:cNvPr id="135" name="Google Shape;135;g72ba6aca5f_0_24"/>
            <p:cNvGrpSpPr/>
            <p:nvPr/>
          </p:nvGrpSpPr>
          <p:grpSpPr>
            <a:xfrm>
              <a:off x="2553376" y="5152025"/>
              <a:ext cx="7085362" cy="548100"/>
              <a:chOff x="1831576" y="5807075"/>
              <a:chExt cx="7085362" cy="548100"/>
            </a:xfrm>
          </p:grpSpPr>
          <p:sp>
            <p:nvSpPr>
              <p:cNvPr id="136" name="Google Shape;136;g72ba6aca5f_0_24"/>
              <p:cNvSpPr/>
              <p:nvPr/>
            </p:nvSpPr>
            <p:spPr>
              <a:xfrm>
                <a:off x="1831576" y="5807075"/>
                <a:ext cx="32325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Empty Space: [15..5]</a:t>
                </a:r>
                <a:endParaRPr>
                  <a:latin typeface="Calibri"/>
                  <a:ea typeface="Calibri"/>
                  <a:cs typeface="Calibri"/>
                  <a:sym typeface="Calibri"/>
                </a:endParaRPr>
              </a:p>
            </p:txBody>
          </p:sp>
          <p:sp>
            <p:nvSpPr>
              <p:cNvPr id="137" name="Google Shape;137;g72ba6aca5f_0_24"/>
              <p:cNvSpPr/>
              <p:nvPr/>
            </p:nvSpPr>
            <p:spPr>
              <a:xfrm>
                <a:off x="5064125" y="5807075"/>
                <a:ext cx="17706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High Address: [4..3]</a:t>
                </a:r>
                <a:endParaRPr>
                  <a:latin typeface="Calibri"/>
                  <a:ea typeface="Calibri"/>
                  <a:cs typeface="Calibri"/>
                  <a:sym typeface="Calibri"/>
                </a:endParaRPr>
              </a:p>
            </p:txBody>
          </p:sp>
          <p:sp>
            <p:nvSpPr>
              <p:cNvPr id="138" name="Google Shape;138;g72ba6aca5f_0_24"/>
              <p:cNvSpPr/>
              <p:nvPr/>
            </p:nvSpPr>
            <p:spPr>
              <a:xfrm>
                <a:off x="6834638" y="5807075"/>
                <a:ext cx="20823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CTRL value: [2..0]</a:t>
                </a:r>
                <a:endParaRPr>
                  <a:latin typeface="Calibri"/>
                  <a:ea typeface="Calibri"/>
                  <a:cs typeface="Calibri"/>
                  <a:sym typeface="Calibri"/>
                </a:endParaRPr>
              </a:p>
            </p:txBody>
          </p:sp>
        </p:grpSp>
        <p:sp>
          <p:nvSpPr>
            <p:cNvPr id="139" name="Google Shape;139;g72ba6aca5f_0_24"/>
            <p:cNvSpPr txBox="1"/>
            <p:nvPr/>
          </p:nvSpPr>
          <p:spPr>
            <a:xfrm>
              <a:off x="5342813" y="3488138"/>
              <a:ext cx="1533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IO_DATA: [16 bits]</a:t>
              </a:r>
              <a:endParaRPr>
                <a:latin typeface="Calibri"/>
                <a:ea typeface="Calibri"/>
                <a:cs typeface="Calibri"/>
                <a:sym typeface="Calibri"/>
              </a:endParaRPr>
            </a:p>
          </p:txBody>
        </p:sp>
        <p:sp>
          <p:nvSpPr>
            <p:cNvPr id="140" name="Google Shape;140;g72ba6aca5f_0_24"/>
            <p:cNvSpPr/>
            <p:nvPr/>
          </p:nvSpPr>
          <p:spPr>
            <a:xfrm rot="-5400000">
              <a:off x="5878900" y="584000"/>
              <a:ext cx="461100" cy="7058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g72ba6aca5f_0_24"/>
          <p:cNvGrpSpPr/>
          <p:nvPr/>
        </p:nvGrpSpPr>
        <p:grpSpPr>
          <a:xfrm>
            <a:off x="2820913" y="3322400"/>
            <a:ext cx="7085325" cy="548100"/>
            <a:chOff x="1831500" y="5106725"/>
            <a:chExt cx="7085325" cy="548100"/>
          </a:xfrm>
        </p:grpSpPr>
        <p:sp>
          <p:nvSpPr>
            <p:cNvPr id="142" name="Google Shape;142;g72ba6aca5f_0_24"/>
            <p:cNvSpPr/>
            <p:nvPr/>
          </p:nvSpPr>
          <p:spPr>
            <a:xfrm>
              <a:off x="1831500" y="5106725"/>
              <a:ext cx="50031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Empty Space: [15..3]</a:t>
              </a:r>
              <a:endParaRPr>
                <a:latin typeface="Calibri"/>
                <a:ea typeface="Calibri"/>
                <a:cs typeface="Calibri"/>
                <a:sym typeface="Calibri"/>
              </a:endParaRPr>
            </a:p>
          </p:txBody>
        </p:sp>
        <p:sp>
          <p:nvSpPr>
            <p:cNvPr id="143" name="Google Shape;143;g72ba6aca5f_0_24"/>
            <p:cNvSpPr/>
            <p:nvPr/>
          </p:nvSpPr>
          <p:spPr>
            <a:xfrm>
              <a:off x="6834525" y="5106725"/>
              <a:ext cx="3042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2ba6aca5f_0_24"/>
            <p:cNvSpPr/>
            <p:nvPr/>
          </p:nvSpPr>
          <p:spPr>
            <a:xfrm>
              <a:off x="6834525" y="5106725"/>
              <a:ext cx="20823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CTRL value: [2..0]</a:t>
              </a:r>
              <a:endParaRPr>
                <a:latin typeface="Calibri"/>
                <a:ea typeface="Calibri"/>
                <a:cs typeface="Calibri"/>
                <a:sym typeface="Calibri"/>
              </a:endParaRPr>
            </a:p>
          </p:txBody>
        </p:sp>
      </p:grpSp>
      <p:grpSp>
        <p:nvGrpSpPr>
          <p:cNvPr id="145" name="Google Shape;145;g72ba6aca5f_0_24"/>
          <p:cNvGrpSpPr/>
          <p:nvPr/>
        </p:nvGrpSpPr>
        <p:grpSpPr>
          <a:xfrm>
            <a:off x="2820875" y="4687175"/>
            <a:ext cx="7085400" cy="548100"/>
            <a:chOff x="1831500" y="5106725"/>
            <a:chExt cx="7085400" cy="548100"/>
          </a:xfrm>
        </p:grpSpPr>
        <p:sp>
          <p:nvSpPr>
            <p:cNvPr id="146" name="Google Shape;146;g72ba6aca5f_0_24"/>
            <p:cNvSpPr/>
            <p:nvPr/>
          </p:nvSpPr>
          <p:spPr>
            <a:xfrm>
              <a:off x="1831500" y="5106725"/>
              <a:ext cx="19650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High Address: [15..14]</a:t>
              </a:r>
              <a:endParaRPr>
                <a:latin typeface="Calibri"/>
                <a:ea typeface="Calibri"/>
                <a:cs typeface="Calibri"/>
                <a:sym typeface="Calibri"/>
              </a:endParaRPr>
            </a:p>
          </p:txBody>
        </p:sp>
        <p:sp>
          <p:nvSpPr>
            <p:cNvPr id="147" name="Google Shape;147;g72ba6aca5f_0_24"/>
            <p:cNvSpPr/>
            <p:nvPr/>
          </p:nvSpPr>
          <p:spPr>
            <a:xfrm>
              <a:off x="3796500" y="5106725"/>
              <a:ext cx="51204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Sequential Increment Value: [13..3]</a:t>
              </a:r>
              <a:endParaRPr>
                <a:latin typeface="Calibri"/>
                <a:ea typeface="Calibri"/>
                <a:cs typeface="Calibri"/>
                <a:sym typeface="Calibri"/>
              </a:endParaRPr>
            </a:p>
          </p:txBody>
        </p:sp>
      </p:grpSp>
      <p:sp>
        <p:nvSpPr>
          <p:cNvPr id="148" name="Google Shape;148;g72ba6aca5f_0_24"/>
          <p:cNvSpPr txBox="1"/>
          <p:nvPr/>
        </p:nvSpPr>
        <p:spPr>
          <a:xfrm>
            <a:off x="738603" y="3341950"/>
            <a:ext cx="20823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Decoder Address #1: 0x10</a:t>
            </a:r>
            <a:endParaRPr>
              <a:latin typeface="Calibri"/>
              <a:ea typeface="Calibri"/>
              <a:cs typeface="Calibri"/>
              <a:sym typeface="Calibri"/>
            </a:endParaRPr>
          </a:p>
        </p:txBody>
      </p:sp>
      <p:sp>
        <p:nvSpPr>
          <p:cNvPr id="149" name="Google Shape;149;g72ba6aca5f_0_24"/>
          <p:cNvSpPr txBox="1"/>
          <p:nvPr/>
        </p:nvSpPr>
        <p:spPr>
          <a:xfrm>
            <a:off x="738600" y="4080088"/>
            <a:ext cx="20823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Decoder Address #2: 0x13</a:t>
            </a:r>
            <a:endParaRPr>
              <a:latin typeface="Calibri"/>
              <a:ea typeface="Calibri"/>
              <a:cs typeface="Calibri"/>
              <a:sym typeface="Calibri"/>
            </a:endParaRPr>
          </a:p>
        </p:txBody>
      </p:sp>
      <p:sp>
        <p:nvSpPr>
          <p:cNvPr id="150" name="Google Shape;150;g72ba6aca5f_0_24"/>
          <p:cNvSpPr txBox="1"/>
          <p:nvPr/>
        </p:nvSpPr>
        <p:spPr>
          <a:xfrm>
            <a:off x="738600" y="4762475"/>
            <a:ext cx="20823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Decoder Address #3: 0x14</a:t>
            </a:r>
            <a:endParaRPr>
              <a:latin typeface="Calibri"/>
              <a:ea typeface="Calibri"/>
              <a:cs typeface="Calibri"/>
              <a:sym typeface="Calibri"/>
            </a:endParaRPr>
          </a:p>
        </p:txBody>
      </p:sp>
      <p:sp>
        <p:nvSpPr>
          <p:cNvPr id="151" name="Google Shape;151;g72ba6aca5f_0_24"/>
          <p:cNvSpPr/>
          <p:nvPr/>
        </p:nvSpPr>
        <p:spPr>
          <a:xfrm>
            <a:off x="7823988" y="4687175"/>
            <a:ext cx="20823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CTRL value: [2..0]</a:t>
            </a:r>
            <a:endParaRPr>
              <a:latin typeface="Calibri"/>
              <a:ea typeface="Calibri"/>
              <a:cs typeface="Calibri"/>
              <a:sym typeface="Calibri"/>
            </a:endParaRPr>
          </a:p>
        </p:txBody>
      </p:sp>
      <p:grpSp>
        <p:nvGrpSpPr>
          <p:cNvPr id="152" name="Google Shape;152;g72ba6aca5f_0_24"/>
          <p:cNvGrpSpPr/>
          <p:nvPr/>
        </p:nvGrpSpPr>
        <p:grpSpPr>
          <a:xfrm>
            <a:off x="2820868" y="5379725"/>
            <a:ext cx="7085400" cy="548100"/>
            <a:chOff x="1831518" y="5106725"/>
            <a:chExt cx="7085400" cy="548100"/>
          </a:xfrm>
        </p:grpSpPr>
        <p:sp>
          <p:nvSpPr>
            <p:cNvPr id="153" name="Google Shape;153;g72ba6aca5f_0_24"/>
            <p:cNvSpPr/>
            <p:nvPr/>
          </p:nvSpPr>
          <p:spPr>
            <a:xfrm>
              <a:off x="1831518" y="5106725"/>
              <a:ext cx="70854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High Address: [15..14]</a:t>
              </a:r>
              <a:endParaRPr>
                <a:latin typeface="Calibri"/>
                <a:ea typeface="Calibri"/>
                <a:cs typeface="Calibri"/>
                <a:sym typeface="Calibri"/>
              </a:endParaRPr>
            </a:p>
          </p:txBody>
        </p:sp>
        <p:sp>
          <p:nvSpPr>
            <p:cNvPr id="154" name="Google Shape;154;g72ba6aca5f_0_24"/>
            <p:cNvSpPr/>
            <p:nvPr/>
          </p:nvSpPr>
          <p:spPr>
            <a:xfrm>
              <a:off x="6834525" y="5106725"/>
              <a:ext cx="3042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72ba6aca5f_0_24"/>
            <p:cNvSpPr/>
            <p:nvPr/>
          </p:nvSpPr>
          <p:spPr>
            <a:xfrm>
              <a:off x="3788306" y="5106725"/>
              <a:ext cx="5128500" cy="5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Sequential Increment Value: [13..0]</a:t>
              </a:r>
              <a:endParaRPr>
                <a:latin typeface="Calibri"/>
                <a:ea typeface="Calibri"/>
                <a:cs typeface="Calibri"/>
                <a:sym typeface="Calibri"/>
              </a:endParaRPr>
            </a:p>
          </p:txBody>
        </p:sp>
      </p:grpSp>
      <p:sp>
        <p:nvSpPr>
          <p:cNvPr id="156" name="Google Shape;156;g72ba6aca5f_0_24"/>
          <p:cNvSpPr txBox="1"/>
          <p:nvPr/>
        </p:nvSpPr>
        <p:spPr>
          <a:xfrm>
            <a:off x="738600" y="5482500"/>
            <a:ext cx="20823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Decoder Address #4: 0x15</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2020-04-02T02:26:56Z</dcterms:created>
  <dc:creator>Probst, Michael J</dc:creator>
</cp:coreProperties>
</file>