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0" r:id="rId4"/>
    <p:sldId id="259" r:id="rId5"/>
    <p:sldId id="261" r:id="rId6"/>
    <p:sldId id="263"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5" d="100"/>
          <a:sy n="115" d="100"/>
        </p:scale>
        <p:origin x="5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8790878"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8790878" cy="14383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F96CA3DD-1A98-4902-9FD4-45E6B4CA6F39}" type="datetimeFigureOut">
              <a:rPr lang="en-US" smtClean="0"/>
              <a:t>8/23/18</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97BA8B14-DDE0-4E15-9CA0-FBD03F09F156}" type="slidenum">
              <a:rPr lang="en-US" smtClean="0"/>
              <a:t>‹Nr.›</a:t>
            </a:fld>
            <a:endParaRPr lang="en-US"/>
          </a:p>
        </p:txBody>
      </p:sp>
      <p:sp>
        <p:nvSpPr>
          <p:cNvPr id="27" name="Textfeld 26"/>
          <p:cNvSpPr txBox="1"/>
          <p:nvPr userDrawn="1"/>
        </p:nvSpPr>
        <p:spPr>
          <a:xfrm>
            <a:off x="1524000" y="5040351"/>
            <a:ext cx="8657063" cy="1200329"/>
          </a:xfrm>
          <a:prstGeom prst="rect">
            <a:avLst/>
          </a:prstGeom>
          <a:noFill/>
        </p:spPr>
        <p:txBody>
          <a:bodyPr wrap="square" rtlCol="0">
            <a:spAutoFit/>
          </a:bodyPr>
          <a:lstStyle/>
          <a:p>
            <a:r>
              <a:rPr lang="en-US" sz="1200" b="0" i="0" kern="1200" dirty="0">
                <a:solidFill>
                  <a:schemeClr val="tx1"/>
                </a:solidFill>
                <a:effectLst/>
                <a:latin typeface="+mn-lt"/>
                <a:ea typeface="+mn-ea"/>
                <a:cs typeface="+mn-cs"/>
              </a:rPr>
              <a:t>The solution is meant to be used for the tracking of scuba equipment and divers. Please do understand the solution before starting to use it. The solution is not certified as live saving equipment. Currently it can be used for testing the intended use of tracking divers and equipment. Do not rely on the system.  Using this solution might result in severe privacy issues. The location of the sender is not encrypted in any kind and can be read by everyone in the range of the sender with the respective equipment. This is not a design issue. It is intended to work like this. Also spoofing is very easy and may create further security issues while using. Many thanks to Klaus </a:t>
            </a:r>
            <a:r>
              <a:rPr lang="en-US" sz="1200" b="0" i="0" kern="1200" dirty="0" err="1">
                <a:solidFill>
                  <a:schemeClr val="tx1"/>
                </a:solidFill>
                <a:effectLst/>
                <a:latin typeface="+mn-lt"/>
                <a:ea typeface="+mn-ea"/>
                <a:cs typeface="+mn-cs"/>
              </a:rPr>
              <a:t>Hirschelmann</a:t>
            </a:r>
            <a:r>
              <a:rPr lang="en-US" sz="1200" b="0" i="0" kern="1200" dirty="0">
                <a:solidFill>
                  <a:schemeClr val="tx1"/>
                </a:solidFill>
                <a:effectLst/>
                <a:latin typeface="+mn-lt"/>
                <a:ea typeface="+mn-ea"/>
                <a:cs typeface="+mn-cs"/>
              </a:rPr>
              <a:t> for sharing his work on the topic which gave us a perfect entry into this topic.</a:t>
            </a:r>
            <a:endParaRPr lang="en-US" sz="1200" dirty="0"/>
          </a:p>
        </p:txBody>
      </p:sp>
      <p:pic>
        <p:nvPicPr>
          <p:cNvPr id="28" name="Grafik 27"/>
          <p:cNvPicPr>
            <a:picLocks noChangeAspect="1"/>
          </p:cNvPicPr>
          <p:nvPr userDrawn="1"/>
        </p:nvPicPr>
        <p:blipFill>
          <a:blip r:embed="rId2"/>
          <a:stretch>
            <a:fillRect/>
          </a:stretch>
        </p:blipFill>
        <p:spPr>
          <a:xfrm>
            <a:off x="10415238" y="279818"/>
            <a:ext cx="1249154" cy="645355"/>
          </a:xfrm>
          <a:prstGeom prst="rect">
            <a:avLst/>
          </a:prstGeom>
        </p:spPr>
      </p:pic>
      <p:grpSp>
        <p:nvGrpSpPr>
          <p:cNvPr id="29" name="Gruppieren 28"/>
          <p:cNvGrpSpPr/>
          <p:nvPr userDrawn="1"/>
        </p:nvGrpSpPr>
        <p:grpSpPr>
          <a:xfrm>
            <a:off x="10453389" y="700495"/>
            <a:ext cx="524230" cy="277551"/>
            <a:chOff x="8441426" y="2136767"/>
            <a:chExt cx="1307402" cy="692197"/>
          </a:xfrm>
        </p:grpSpPr>
        <p:sp>
          <p:nvSpPr>
            <p:cNvPr id="30" name="Freihandform 29"/>
            <p:cNvSpPr/>
            <p:nvPr/>
          </p:nvSpPr>
          <p:spPr>
            <a:xfrm>
              <a:off x="8741439" y="2136767"/>
              <a:ext cx="710889" cy="199840"/>
            </a:xfrm>
            <a:custGeom>
              <a:avLst/>
              <a:gdLst>
                <a:gd name="connsiteX0" fmla="*/ 47752 w 710889"/>
                <a:gd name="connsiteY0" fmla="*/ 0 h 199840"/>
                <a:gd name="connsiteX1" fmla="*/ 96767 w 710889"/>
                <a:gd name="connsiteY1" fmla="*/ 40441 h 199840"/>
                <a:gd name="connsiteX2" fmla="*/ 358261 w 710889"/>
                <a:gd name="connsiteY2" fmla="*/ 120316 h 199840"/>
                <a:gd name="connsiteX3" fmla="*/ 619755 w 710889"/>
                <a:gd name="connsiteY3" fmla="*/ 40441 h 199840"/>
                <a:gd name="connsiteX4" fmla="*/ 663136 w 710889"/>
                <a:gd name="connsiteY4" fmla="*/ 4648 h 199840"/>
                <a:gd name="connsiteX5" fmla="*/ 710889 w 710889"/>
                <a:gd name="connsiteY5" fmla="*/ 67876 h 199840"/>
                <a:gd name="connsiteX6" fmla="*/ 664218 w 710889"/>
                <a:gd name="connsiteY6" fmla="*/ 106383 h 199840"/>
                <a:gd name="connsiteX7" fmla="*/ 358261 w 710889"/>
                <a:gd name="connsiteY7" fmla="*/ 199840 h 199840"/>
                <a:gd name="connsiteX8" fmla="*/ 52304 w 710889"/>
                <a:gd name="connsiteY8" fmla="*/ 106383 h 199840"/>
                <a:gd name="connsiteX9" fmla="*/ 0 w 710889"/>
                <a:gd name="connsiteY9" fmla="*/ 63228 h 199840"/>
                <a:gd name="connsiteX10" fmla="*/ 47752 w 710889"/>
                <a:gd name="connsiteY10" fmla="*/ 0 h 19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889" h="199840">
                  <a:moveTo>
                    <a:pt x="47752" y="0"/>
                  </a:moveTo>
                  <a:lnTo>
                    <a:pt x="96767" y="40441"/>
                  </a:lnTo>
                  <a:cubicBezTo>
                    <a:pt x="171412" y="90870"/>
                    <a:pt x="261398" y="120316"/>
                    <a:pt x="358261" y="120316"/>
                  </a:cubicBezTo>
                  <a:cubicBezTo>
                    <a:pt x="455124" y="120316"/>
                    <a:pt x="545110" y="90870"/>
                    <a:pt x="619755" y="40441"/>
                  </a:cubicBezTo>
                  <a:lnTo>
                    <a:pt x="663136" y="4648"/>
                  </a:lnTo>
                  <a:lnTo>
                    <a:pt x="710889" y="67876"/>
                  </a:lnTo>
                  <a:lnTo>
                    <a:pt x="664218" y="106383"/>
                  </a:lnTo>
                  <a:cubicBezTo>
                    <a:pt x="576881" y="165387"/>
                    <a:pt x="471594" y="199840"/>
                    <a:pt x="358261" y="199840"/>
                  </a:cubicBezTo>
                  <a:cubicBezTo>
                    <a:pt x="244928" y="199840"/>
                    <a:pt x="139641" y="165387"/>
                    <a:pt x="52304" y="106383"/>
                  </a:cubicBezTo>
                  <a:lnTo>
                    <a:pt x="0" y="63228"/>
                  </a:lnTo>
                  <a:lnTo>
                    <a:pt x="47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ihandform 30"/>
            <p:cNvSpPr/>
            <p:nvPr/>
          </p:nvSpPr>
          <p:spPr>
            <a:xfrm>
              <a:off x="8615149" y="2279683"/>
              <a:ext cx="963466" cy="267237"/>
            </a:xfrm>
            <a:custGeom>
              <a:avLst/>
              <a:gdLst>
                <a:gd name="connsiteX0" fmla="*/ 66105 w 963466"/>
                <a:gd name="connsiteY0" fmla="*/ 0 h 267237"/>
                <a:gd name="connsiteX1" fmla="*/ 122557 w 963466"/>
                <a:gd name="connsiteY1" fmla="*/ 46577 h 267237"/>
                <a:gd name="connsiteX2" fmla="*/ 484550 w 963466"/>
                <a:gd name="connsiteY2" fmla="*/ 157150 h 267237"/>
                <a:gd name="connsiteX3" fmla="*/ 846543 w 963466"/>
                <a:gd name="connsiteY3" fmla="*/ 46577 h 267237"/>
                <a:gd name="connsiteX4" fmla="*/ 897361 w 963466"/>
                <a:gd name="connsiteY4" fmla="*/ 4649 h 267237"/>
                <a:gd name="connsiteX5" fmla="*/ 963466 w 963466"/>
                <a:gd name="connsiteY5" fmla="*/ 92176 h 267237"/>
                <a:gd name="connsiteX6" fmla="*/ 908094 w 963466"/>
                <a:gd name="connsiteY6" fmla="*/ 137862 h 267237"/>
                <a:gd name="connsiteX7" fmla="*/ 484550 w 963466"/>
                <a:gd name="connsiteY7" fmla="*/ 267237 h 267237"/>
                <a:gd name="connsiteX8" fmla="*/ 61006 w 963466"/>
                <a:gd name="connsiteY8" fmla="*/ 137862 h 267237"/>
                <a:gd name="connsiteX9" fmla="*/ 0 w 963466"/>
                <a:gd name="connsiteY9" fmla="*/ 87528 h 267237"/>
                <a:gd name="connsiteX10" fmla="*/ 66105 w 963466"/>
                <a:gd name="connsiteY10" fmla="*/ 0 h 26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466" h="267237">
                  <a:moveTo>
                    <a:pt x="66105" y="0"/>
                  </a:moveTo>
                  <a:lnTo>
                    <a:pt x="122557" y="46577"/>
                  </a:lnTo>
                  <a:cubicBezTo>
                    <a:pt x="225890" y="116387"/>
                    <a:pt x="350459" y="157150"/>
                    <a:pt x="484550" y="157150"/>
                  </a:cubicBezTo>
                  <a:cubicBezTo>
                    <a:pt x="618641" y="157150"/>
                    <a:pt x="743210" y="116387"/>
                    <a:pt x="846543" y="46577"/>
                  </a:cubicBezTo>
                  <a:lnTo>
                    <a:pt x="897361" y="4649"/>
                  </a:lnTo>
                  <a:lnTo>
                    <a:pt x="963466" y="92176"/>
                  </a:lnTo>
                  <a:lnTo>
                    <a:pt x="908094" y="137862"/>
                  </a:lnTo>
                  <a:cubicBezTo>
                    <a:pt x="787191" y="219543"/>
                    <a:pt x="641440" y="267237"/>
                    <a:pt x="484550" y="267237"/>
                  </a:cubicBezTo>
                  <a:cubicBezTo>
                    <a:pt x="327660" y="267237"/>
                    <a:pt x="181909" y="219543"/>
                    <a:pt x="61006" y="137862"/>
                  </a:cubicBezTo>
                  <a:lnTo>
                    <a:pt x="0" y="87528"/>
                  </a:lnTo>
                  <a:lnTo>
                    <a:pt x="6610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ihandform 31"/>
            <p:cNvSpPr/>
            <p:nvPr/>
          </p:nvSpPr>
          <p:spPr>
            <a:xfrm>
              <a:off x="8441426" y="2473666"/>
              <a:ext cx="1307402" cy="355298"/>
            </a:xfrm>
            <a:custGeom>
              <a:avLst/>
              <a:gdLst>
                <a:gd name="connsiteX0" fmla="*/ 93323 w 1307402"/>
                <a:gd name="connsiteY0" fmla="*/ 0 h 355298"/>
                <a:gd name="connsiteX1" fmla="*/ 156930 w 1307402"/>
                <a:gd name="connsiteY1" fmla="*/ 52481 h 355298"/>
                <a:gd name="connsiteX2" fmla="*/ 653701 w 1307402"/>
                <a:gd name="connsiteY2" fmla="*/ 204223 h 355298"/>
                <a:gd name="connsiteX3" fmla="*/ 1150472 w 1307402"/>
                <a:gd name="connsiteY3" fmla="*/ 52481 h 355298"/>
                <a:gd name="connsiteX4" fmla="*/ 1214079 w 1307402"/>
                <a:gd name="connsiteY4" fmla="*/ 0 h 355298"/>
                <a:gd name="connsiteX5" fmla="*/ 1307402 w 1307402"/>
                <a:gd name="connsiteY5" fmla="*/ 123567 h 355298"/>
                <a:gd name="connsiteX6" fmla="*/ 1234939 w 1307402"/>
                <a:gd name="connsiteY6" fmla="*/ 177754 h 355298"/>
                <a:gd name="connsiteX7" fmla="*/ 653701 w 1307402"/>
                <a:gd name="connsiteY7" fmla="*/ 355298 h 355298"/>
                <a:gd name="connsiteX8" fmla="*/ 72463 w 1307402"/>
                <a:gd name="connsiteY8" fmla="*/ 177754 h 355298"/>
                <a:gd name="connsiteX9" fmla="*/ 0 w 1307402"/>
                <a:gd name="connsiteY9" fmla="*/ 123567 h 355298"/>
                <a:gd name="connsiteX10" fmla="*/ 93323 w 1307402"/>
                <a:gd name="connsiteY10" fmla="*/ 0 h 35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402" h="355298">
                  <a:moveTo>
                    <a:pt x="93323" y="0"/>
                  </a:moveTo>
                  <a:lnTo>
                    <a:pt x="156930" y="52481"/>
                  </a:lnTo>
                  <a:cubicBezTo>
                    <a:pt x="298736" y="148283"/>
                    <a:pt x="469686" y="204223"/>
                    <a:pt x="653701" y="204223"/>
                  </a:cubicBezTo>
                  <a:cubicBezTo>
                    <a:pt x="837716" y="204223"/>
                    <a:pt x="1008666" y="148283"/>
                    <a:pt x="1150472" y="52481"/>
                  </a:cubicBezTo>
                  <a:lnTo>
                    <a:pt x="1214079" y="0"/>
                  </a:lnTo>
                  <a:lnTo>
                    <a:pt x="1307402" y="123567"/>
                  </a:lnTo>
                  <a:lnTo>
                    <a:pt x="1234939" y="177754"/>
                  </a:lnTo>
                  <a:cubicBezTo>
                    <a:pt x="1069021" y="289846"/>
                    <a:pt x="869005" y="355298"/>
                    <a:pt x="653701" y="355298"/>
                  </a:cubicBezTo>
                  <a:cubicBezTo>
                    <a:pt x="438397" y="355298"/>
                    <a:pt x="238381" y="289846"/>
                    <a:pt x="72463" y="177754"/>
                  </a:cubicBezTo>
                  <a:lnTo>
                    <a:pt x="0" y="123567"/>
                  </a:lnTo>
                  <a:lnTo>
                    <a:pt x="9332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uppieren 32"/>
          <p:cNvGrpSpPr/>
          <p:nvPr userDrawn="1"/>
        </p:nvGrpSpPr>
        <p:grpSpPr>
          <a:xfrm rot="10800000">
            <a:off x="10453389" y="110780"/>
            <a:ext cx="524230" cy="277551"/>
            <a:chOff x="8441426" y="2136767"/>
            <a:chExt cx="1307402" cy="692197"/>
          </a:xfrm>
        </p:grpSpPr>
        <p:sp>
          <p:nvSpPr>
            <p:cNvPr id="34" name="Freihandform 33"/>
            <p:cNvSpPr/>
            <p:nvPr/>
          </p:nvSpPr>
          <p:spPr>
            <a:xfrm>
              <a:off x="8741439" y="2136767"/>
              <a:ext cx="710889" cy="199840"/>
            </a:xfrm>
            <a:custGeom>
              <a:avLst/>
              <a:gdLst>
                <a:gd name="connsiteX0" fmla="*/ 47752 w 710889"/>
                <a:gd name="connsiteY0" fmla="*/ 0 h 199840"/>
                <a:gd name="connsiteX1" fmla="*/ 96767 w 710889"/>
                <a:gd name="connsiteY1" fmla="*/ 40441 h 199840"/>
                <a:gd name="connsiteX2" fmla="*/ 358261 w 710889"/>
                <a:gd name="connsiteY2" fmla="*/ 120316 h 199840"/>
                <a:gd name="connsiteX3" fmla="*/ 619755 w 710889"/>
                <a:gd name="connsiteY3" fmla="*/ 40441 h 199840"/>
                <a:gd name="connsiteX4" fmla="*/ 663136 w 710889"/>
                <a:gd name="connsiteY4" fmla="*/ 4648 h 199840"/>
                <a:gd name="connsiteX5" fmla="*/ 710889 w 710889"/>
                <a:gd name="connsiteY5" fmla="*/ 67876 h 199840"/>
                <a:gd name="connsiteX6" fmla="*/ 664218 w 710889"/>
                <a:gd name="connsiteY6" fmla="*/ 106383 h 199840"/>
                <a:gd name="connsiteX7" fmla="*/ 358261 w 710889"/>
                <a:gd name="connsiteY7" fmla="*/ 199840 h 199840"/>
                <a:gd name="connsiteX8" fmla="*/ 52304 w 710889"/>
                <a:gd name="connsiteY8" fmla="*/ 106383 h 199840"/>
                <a:gd name="connsiteX9" fmla="*/ 0 w 710889"/>
                <a:gd name="connsiteY9" fmla="*/ 63228 h 199840"/>
                <a:gd name="connsiteX10" fmla="*/ 47752 w 710889"/>
                <a:gd name="connsiteY10" fmla="*/ 0 h 19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889" h="199840">
                  <a:moveTo>
                    <a:pt x="47752" y="0"/>
                  </a:moveTo>
                  <a:lnTo>
                    <a:pt x="96767" y="40441"/>
                  </a:lnTo>
                  <a:cubicBezTo>
                    <a:pt x="171412" y="90870"/>
                    <a:pt x="261398" y="120316"/>
                    <a:pt x="358261" y="120316"/>
                  </a:cubicBezTo>
                  <a:cubicBezTo>
                    <a:pt x="455124" y="120316"/>
                    <a:pt x="545110" y="90870"/>
                    <a:pt x="619755" y="40441"/>
                  </a:cubicBezTo>
                  <a:lnTo>
                    <a:pt x="663136" y="4648"/>
                  </a:lnTo>
                  <a:lnTo>
                    <a:pt x="710889" y="67876"/>
                  </a:lnTo>
                  <a:lnTo>
                    <a:pt x="664218" y="106383"/>
                  </a:lnTo>
                  <a:cubicBezTo>
                    <a:pt x="576881" y="165387"/>
                    <a:pt x="471594" y="199840"/>
                    <a:pt x="358261" y="199840"/>
                  </a:cubicBezTo>
                  <a:cubicBezTo>
                    <a:pt x="244928" y="199840"/>
                    <a:pt x="139641" y="165387"/>
                    <a:pt x="52304" y="106383"/>
                  </a:cubicBezTo>
                  <a:lnTo>
                    <a:pt x="0" y="63228"/>
                  </a:lnTo>
                  <a:lnTo>
                    <a:pt x="47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ihandform 34"/>
            <p:cNvSpPr/>
            <p:nvPr/>
          </p:nvSpPr>
          <p:spPr>
            <a:xfrm>
              <a:off x="8615149" y="2279683"/>
              <a:ext cx="963466" cy="267237"/>
            </a:xfrm>
            <a:custGeom>
              <a:avLst/>
              <a:gdLst>
                <a:gd name="connsiteX0" fmla="*/ 66105 w 963466"/>
                <a:gd name="connsiteY0" fmla="*/ 0 h 267237"/>
                <a:gd name="connsiteX1" fmla="*/ 122557 w 963466"/>
                <a:gd name="connsiteY1" fmla="*/ 46577 h 267237"/>
                <a:gd name="connsiteX2" fmla="*/ 484550 w 963466"/>
                <a:gd name="connsiteY2" fmla="*/ 157150 h 267237"/>
                <a:gd name="connsiteX3" fmla="*/ 846543 w 963466"/>
                <a:gd name="connsiteY3" fmla="*/ 46577 h 267237"/>
                <a:gd name="connsiteX4" fmla="*/ 897361 w 963466"/>
                <a:gd name="connsiteY4" fmla="*/ 4649 h 267237"/>
                <a:gd name="connsiteX5" fmla="*/ 963466 w 963466"/>
                <a:gd name="connsiteY5" fmla="*/ 92176 h 267237"/>
                <a:gd name="connsiteX6" fmla="*/ 908094 w 963466"/>
                <a:gd name="connsiteY6" fmla="*/ 137862 h 267237"/>
                <a:gd name="connsiteX7" fmla="*/ 484550 w 963466"/>
                <a:gd name="connsiteY7" fmla="*/ 267237 h 267237"/>
                <a:gd name="connsiteX8" fmla="*/ 61006 w 963466"/>
                <a:gd name="connsiteY8" fmla="*/ 137862 h 267237"/>
                <a:gd name="connsiteX9" fmla="*/ 0 w 963466"/>
                <a:gd name="connsiteY9" fmla="*/ 87528 h 267237"/>
                <a:gd name="connsiteX10" fmla="*/ 66105 w 963466"/>
                <a:gd name="connsiteY10" fmla="*/ 0 h 26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466" h="267237">
                  <a:moveTo>
                    <a:pt x="66105" y="0"/>
                  </a:moveTo>
                  <a:lnTo>
                    <a:pt x="122557" y="46577"/>
                  </a:lnTo>
                  <a:cubicBezTo>
                    <a:pt x="225890" y="116387"/>
                    <a:pt x="350459" y="157150"/>
                    <a:pt x="484550" y="157150"/>
                  </a:cubicBezTo>
                  <a:cubicBezTo>
                    <a:pt x="618641" y="157150"/>
                    <a:pt x="743210" y="116387"/>
                    <a:pt x="846543" y="46577"/>
                  </a:cubicBezTo>
                  <a:lnTo>
                    <a:pt x="897361" y="4649"/>
                  </a:lnTo>
                  <a:lnTo>
                    <a:pt x="963466" y="92176"/>
                  </a:lnTo>
                  <a:lnTo>
                    <a:pt x="908094" y="137862"/>
                  </a:lnTo>
                  <a:cubicBezTo>
                    <a:pt x="787191" y="219543"/>
                    <a:pt x="641440" y="267237"/>
                    <a:pt x="484550" y="267237"/>
                  </a:cubicBezTo>
                  <a:cubicBezTo>
                    <a:pt x="327660" y="267237"/>
                    <a:pt x="181909" y="219543"/>
                    <a:pt x="61006" y="137862"/>
                  </a:cubicBezTo>
                  <a:lnTo>
                    <a:pt x="0" y="87528"/>
                  </a:lnTo>
                  <a:lnTo>
                    <a:pt x="6610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ihandform 35"/>
            <p:cNvSpPr/>
            <p:nvPr/>
          </p:nvSpPr>
          <p:spPr>
            <a:xfrm>
              <a:off x="8441426" y="2473666"/>
              <a:ext cx="1307402" cy="355298"/>
            </a:xfrm>
            <a:custGeom>
              <a:avLst/>
              <a:gdLst>
                <a:gd name="connsiteX0" fmla="*/ 93323 w 1307402"/>
                <a:gd name="connsiteY0" fmla="*/ 0 h 355298"/>
                <a:gd name="connsiteX1" fmla="*/ 156930 w 1307402"/>
                <a:gd name="connsiteY1" fmla="*/ 52481 h 355298"/>
                <a:gd name="connsiteX2" fmla="*/ 653701 w 1307402"/>
                <a:gd name="connsiteY2" fmla="*/ 204223 h 355298"/>
                <a:gd name="connsiteX3" fmla="*/ 1150472 w 1307402"/>
                <a:gd name="connsiteY3" fmla="*/ 52481 h 355298"/>
                <a:gd name="connsiteX4" fmla="*/ 1214079 w 1307402"/>
                <a:gd name="connsiteY4" fmla="*/ 0 h 355298"/>
                <a:gd name="connsiteX5" fmla="*/ 1307402 w 1307402"/>
                <a:gd name="connsiteY5" fmla="*/ 123567 h 355298"/>
                <a:gd name="connsiteX6" fmla="*/ 1234939 w 1307402"/>
                <a:gd name="connsiteY6" fmla="*/ 177754 h 355298"/>
                <a:gd name="connsiteX7" fmla="*/ 653701 w 1307402"/>
                <a:gd name="connsiteY7" fmla="*/ 355298 h 355298"/>
                <a:gd name="connsiteX8" fmla="*/ 72463 w 1307402"/>
                <a:gd name="connsiteY8" fmla="*/ 177754 h 355298"/>
                <a:gd name="connsiteX9" fmla="*/ 0 w 1307402"/>
                <a:gd name="connsiteY9" fmla="*/ 123567 h 355298"/>
                <a:gd name="connsiteX10" fmla="*/ 93323 w 1307402"/>
                <a:gd name="connsiteY10" fmla="*/ 0 h 35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402" h="355298">
                  <a:moveTo>
                    <a:pt x="93323" y="0"/>
                  </a:moveTo>
                  <a:lnTo>
                    <a:pt x="156930" y="52481"/>
                  </a:lnTo>
                  <a:cubicBezTo>
                    <a:pt x="298736" y="148283"/>
                    <a:pt x="469686" y="204223"/>
                    <a:pt x="653701" y="204223"/>
                  </a:cubicBezTo>
                  <a:cubicBezTo>
                    <a:pt x="837716" y="204223"/>
                    <a:pt x="1008666" y="148283"/>
                    <a:pt x="1150472" y="52481"/>
                  </a:cubicBezTo>
                  <a:lnTo>
                    <a:pt x="1214079" y="0"/>
                  </a:lnTo>
                  <a:lnTo>
                    <a:pt x="1307402" y="123567"/>
                  </a:lnTo>
                  <a:lnTo>
                    <a:pt x="1234939" y="177754"/>
                  </a:lnTo>
                  <a:cubicBezTo>
                    <a:pt x="1069021" y="289846"/>
                    <a:pt x="869005" y="355298"/>
                    <a:pt x="653701" y="355298"/>
                  </a:cubicBezTo>
                  <a:cubicBezTo>
                    <a:pt x="438397" y="355298"/>
                    <a:pt x="238381" y="289846"/>
                    <a:pt x="72463" y="177754"/>
                  </a:cubicBezTo>
                  <a:lnTo>
                    <a:pt x="0" y="123567"/>
                  </a:lnTo>
                  <a:lnTo>
                    <a:pt x="9332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hteck 36"/>
          <p:cNvSpPr/>
          <p:nvPr userDrawn="1"/>
        </p:nvSpPr>
        <p:spPr>
          <a:xfrm rot="2700000">
            <a:off x="11466359" y="117910"/>
            <a:ext cx="182441" cy="1113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hteck 37"/>
          <p:cNvSpPr/>
          <p:nvPr userDrawn="1"/>
        </p:nvSpPr>
        <p:spPr>
          <a:xfrm rot="8100000">
            <a:off x="11595048" y="252174"/>
            <a:ext cx="239962" cy="157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hteck 38"/>
          <p:cNvSpPr/>
          <p:nvPr userDrawn="1"/>
        </p:nvSpPr>
        <p:spPr>
          <a:xfrm rot="2700000">
            <a:off x="11614380" y="238125"/>
            <a:ext cx="52596" cy="370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hteck 39"/>
          <p:cNvSpPr/>
          <p:nvPr userDrawn="1"/>
        </p:nvSpPr>
        <p:spPr>
          <a:xfrm rot="2700000" flipH="1">
            <a:off x="11782352" y="433903"/>
            <a:ext cx="182441" cy="1113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hteck 40"/>
          <p:cNvSpPr/>
          <p:nvPr userDrawn="1"/>
        </p:nvSpPr>
        <p:spPr>
          <a:xfrm rot="2700000" flipH="1">
            <a:off x="11764177" y="387921"/>
            <a:ext cx="52596" cy="370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lipse 41"/>
          <p:cNvSpPr/>
          <p:nvPr userDrawn="1"/>
        </p:nvSpPr>
        <p:spPr>
          <a:xfrm rot="2700000">
            <a:off x="11460000" y="374407"/>
            <a:ext cx="290697" cy="132600"/>
          </a:xfrm>
          <a:prstGeom prst="ellipse">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Gerader Verbinder 42"/>
          <p:cNvCxnSpPr/>
          <p:nvPr userDrawn="1"/>
        </p:nvCxnSpPr>
        <p:spPr>
          <a:xfrm rot="2700000">
            <a:off x="11546358" y="418798"/>
            <a:ext cx="0" cy="16179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Ellipse 43"/>
          <p:cNvSpPr/>
          <p:nvPr userDrawn="1"/>
        </p:nvSpPr>
        <p:spPr>
          <a:xfrm rot="2700000">
            <a:off x="11481653" y="543149"/>
            <a:ext cx="26427" cy="16079"/>
          </a:xfrm>
          <a:prstGeom prst="ellipse">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feld 44"/>
          <p:cNvSpPr txBox="1"/>
          <p:nvPr userDrawn="1"/>
        </p:nvSpPr>
        <p:spPr>
          <a:xfrm>
            <a:off x="10314878" y="965348"/>
            <a:ext cx="1795346" cy="276999"/>
          </a:xfrm>
          <a:prstGeom prst="rect">
            <a:avLst/>
          </a:prstGeom>
          <a:noFill/>
        </p:spPr>
        <p:txBody>
          <a:bodyPr wrap="square" rtlCol="0">
            <a:spAutoFit/>
          </a:bodyPr>
          <a:lstStyle/>
          <a:p>
            <a:pPr algn="r"/>
            <a:r>
              <a:rPr lang="de-DE" sz="1200" dirty="0">
                <a:solidFill>
                  <a:schemeClr val="bg1">
                    <a:lumMod val="50000"/>
                  </a:schemeClr>
                </a:solidFill>
              </a:rPr>
              <a:t>Open Source </a:t>
            </a:r>
            <a:r>
              <a:rPr lang="de-DE" sz="1200" dirty="0" err="1">
                <a:solidFill>
                  <a:schemeClr val="bg1">
                    <a:lumMod val="50000"/>
                  </a:schemeClr>
                </a:solidFill>
              </a:rPr>
              <a:t>LoRa</a:t>
            </a:r>
            <a:r>
              <a:rPr lang="de-DE" sz="1200" dirty="0">
                <a:solidFill>
                  <a:schemeClr val="bg1">
                    <a:lumMod val="50000"/>
                  </a:schemeClr>
                </a:solidFill>
              </a:rPr>
              <a:t> </a:t>
            </a:r>
            <a:r>
              <a:rPr lang="de-DE" sz="1200" dirty="0" err="1">
                <a:solidFill>
                  <a:schemeClr val="bg1">
                    <a:lumMod val="50000"/>
                  </a:schemeClr>
                </a:solidFill>
              </a:rPr>
              <a:t>Tracker</a:t>
            </a:r>
            <a:endParaRPr lang="en-US" sz="1200" dirty="0">
              <a:solidFill>
                <a:schemeClr val="bg1">
                  <a:lumMod val="50000"/>
                </a:schemeClr>
              </a:solidFill>
            </a:endParaRPr>
          </a:p>
        </p:txBody>
      </p:sp>
    </p:spTree>
    <p:extLst>
      <p:ext uri="{BB962C8B-B14F-4D97-AF65-F5344CB8AC3E}">
        <p14:creationId xmlns:p14="http://schemas.microsoft.com/office/powerpoint/2010/main" val="151634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F96CA3DD-1A98-4902-9FD4-45E6B4CA6F39}" type="datetimeFigureOut">
              <a:rPr lang="en-US" smtClean="0"/>
              <a:t>8/23/18</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97BA8B14-DDE0-4E15-9CA0-FBD03F09F156}" type="slidenum">
              <a:rPr lang="en-US" smtClean="0"/>
              <a:t>‹Nr.›</a:t>
            </a:fld>
            <a:endParaRPr lang="en-US"/>
          </a:p>
        </p:txBody>
      </p:sp>
    </p:spTree>
    <p:extLst>
      <p:ext uri="{BB962C8B-B14F-4D97-AF65-F5344CB8AC3E}">
        <p14:creationId xmlns:p14="http://schemas.microsoft.com/office/powerpoint/2010/main" val="2703092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F96CA3DD-1A98-4902-9FD4-45E6B4CA6F39}" type="datetimeFigureOut">
              <a:rPr lang="en-US" smtClean="0"/>
              <a:t>8/23/18</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97BA8B14-DDE0-4E15-9CA0-FBD03F09F156}" type="slidenum">
              <a:rPr lang="en-US" smtClean="0"/>
              <a:t>‹Nr.›</a:t>
            </a:fld>
            <a:endParaRPr lang="en-US"/>
          </a:p>
        </p:txBody>
      </p:sp>
    </p:spTree>
    <p:extLst>
      <p:ext uri="{BB962C8B-B14F-4D97-AF65-F5344CB8AC3E}">
        <p14:creationId xmlns:p14="http://schemas.microsoft.com/office/powerpoint/2010/main" val="168984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9532434" cy="1325563"/>
          </a:xfrm>
        </p:spPr>
        <p:txBody>
          <a:bodyPr/>
          <a:lstStyle/>
          <a:p>
            <a:r>
              <a:rPr lang="de-DE" dirty="0"/>
              <a:t>Titelmasterformat durch Klicken bearbeiten</a:t>
            </a:r>
            <a:endParaRPr lang="en-US" dirty="0"/>
          </a:p>
        </p:txBody>
      </p:sp>
      <p:sp>
        <p:nvSpPr>
          <p:cNvPr id="3" name="Inhaltsplatzhalter 2"/>
          <p:cNvSpPr>
            <a:spLocks noGrp="1"/>
          </p:cNvSpPr>
          <p:nvPr>
            <p:ph idx="1"/>
          </p:nvPr>
        </p:nvSpPr>
        <p:spPr>
          <a:xfrm>
            <a:off x="838200" y="1825625"/>
            <a:ext cx="9532434"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F96CA3DD-1A98-4902-9FD4-45E6B4CA6F39}" type="datetimeFigureOut">
              <a:rPr lang="en-US" smtClean="0"/>
              <a:t>8/23/18</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a:xfrm>
            <a:off x="8610600" y="6356350"/>
            <a:ext cx="1760034" cy="365125"/>
          </a:xfrm>
        </p:spPr>
        <p:txBody>
          <a:bodyPr/>
          <a:lstStyle/>
          <a:p>
            <a:fld id="{97BA8B14-DDE0-4E15-9CA0-FBD03F09F156}" type="slidenum">
              <a:rPr lang="en-US" smtClean="0"/>
              <a:t>‹Nr.›</a:t>
            </a:fld>
            <a:endParaRPr lang="en-US"/>
          </a:p>
        </p:txBody>
      </p:sp>
      <p:sp>
        <p:nvSpPr>
          <p:cNvPr id="7" name="Textfeld 6"/>
          <p:cNvSpPr txBox="1"/>
          <p:nvPr userDrawn="1"/>
        </p:nvSpPr>
        <p:spPr>
          <a:xfrm>
            <a:off x="10370634" y="1825625"/>
            <a:ext cx="1683834" cy="4708981"/>
          </a:xfrm>
          <a:prstGeom prst="rect">
            <a:avLst/>
          </a:prstGeom>
          <a:noFill/>
        </p:spPr>
        <p:txBody>
          <a:bodyPr wrap="square" rtlCol="0">
            <a:spAutoFit/>
          </a:bodyPr>
          <a:lstStyle/>
          <a:p>
            <a:r>
              <a:rPr lang="en-US" sz="1000" b="0" i="0" kern="1200" dirty="0">
                <a:solidFill>
                  <a:schemeClr val="tx1"/>
                </a:solidFill>
                <a:effectLst/>
                <a:latin typeface="+mn-lt"/>
                <a:ea typeface="+mn-ea"/>
                <a:cs typeface="+mn-cs"/>
              </a:rPr>
              <a:t>The solution is meant to be used for the tracking of scuba equipment and divers. Please do understand the solution before starting to use it. The solution is not certified as live saving equipment. Currently it can be used for testing the intended use of tracking divers and equipment. Do not rely on the system.  Using this solution might result in severe privacy issues. The location of the sender is not encrypted in any kind and can be read by everyone in the range of the sender with the respective equipment. This is not a design issue. It is intended to work like this. Also spoofing is very easy and may create further security issues while using. Many thanks to Klaus </a:t>
            </a:r>
            <a:r>
              <a:rPr lang="en-US" sz="1000" b="0" i="0" kern="1200" dirty="0" err="1">
                <a:solidFill>
                  <a:schemeClr val="tx1"/>
                </a:solidFill>
                <a:effectLst/>
                <a:latin typeface="+mn-lt"/>
                <a:ea typeface="+mn-ea"/>
                <a:cs typeface="+mn-cs"/>
              </a:rPr>
              <a:t>Hirschelmann</a:t>
            </a:r>
            <a:r>
              <a:rPr lang="en-US" sz="1000" b="0" i="0" kern="1200" dirty="0">
                <a:solidFill>
                  <a:schemeClr val="tx1"/>
                </a:solidFill>
                <a:effectLst/>
                <a:latin typeface="+mn-lt"/>
                <a:ea typeface="+mn-ea"/>
                <a:cs typeface="+mn-cs"/>
              </a:rPr>
              <a:t> for sharing his work on the topic which gave us a perfect entry into this topic.</a:t>
            </a:r>
            <a:endParaRPr lang="en-US" sz="1000" dirty="0"/>
          </a:p>
        </p:txBody>
      </p:sp>
      <p:pic>
        <p:nvPicPr>
          <p:cNvPr id="9" name="Grafik 8"/>
          <p:cNvPicPr>
            <a:picLocks noChangeAspect="1"/>
          </p:cNvPicPr>
          <p:nvPr/>
        </p:nvPicPr>
        <p:blipFill>
          <a:blip r:embed="rId2"/>
          <a:stretch>
            <a:fillRect/>
          </a:stretch>
        </p:blipFill>
        <p:spPr>
          <a:xfrm>
            <a:off x="10415238" y="279818"/>
            <a:ext cx="1249154" cy="645355"/>
          </a:xfrm>
          <a:prstGeom prst="rect">
            <a:avLst/>
          </a:prstGeom>
        </p:spPr>
      </p:pic>
      <p:grpSp>
        <p:nvGrpSpPr>
          <p:cNvPr id="10" name="Gruppieren 9"/>
          <p:cNvGrpSpPr/>
          <p:nvPr/>
        </p:nvGrpSpPr>
        <p:grpSpPr>
          <a:xfrm>
            <a:off x="10453389" y="700495"/>
            <a:ext cx="524230" cy="277551"/>
            <a:chOff x="8441426" y="2136767"/>
            <a:chExt cx="1307402" cy="692197"/>
          </a:xfrm>
        </p:grpSpPr>
        <p:sp>
          <p:nvSpPr>
            <p:cNvPr id="23" name="Freihandform 22"/>
            <p:cNvSpPr/>
            <p:nvPr/>
          </p:nvSpPr>
          <p:spPr>
            <a:xfrm>
              <a:off x="8741439" y="2136767"/>
              <a:ext cx="710889" cy="199840"/>
            </a:xfrm>
            <a:custGeom>
              <a:avLst/>
              <a:gdLst>
                <a:gd name="connsiteX0" fmla="*/ 47752 w 710889"/>
                <a:gd name="connsiteY0" fmla="*/ 0 h 199840"/>
                <a:gd name="connsiteX1" fmla="*/ 96767 w 710889"/>
                <a:gd name="connsiteY1" fmla="*/ 40441 h 199840"/>
                <a:gd name="connsiteX2" fmla="*/ 358261 w 710889"/>
                <a:gd name="connsiteY2" fmla="*/ 120316 h 199840"/>
                <a:gd name="connsiteX3" fmla="*/ 619755 w 710889"/>
                <a:gd name="connsiteY3" fmla="*/ 40441 h 199840"/>
                <a:gd name="connsiteX4" fmla="*/ 663136 w 710889"/>
                <a:gd name="connsiteY4" fmla="*/ 4648 h 199840"/>
                <a:gd name="connsiteX5" fmla="*/ 710889 w 710889"/>
                <a:gd name="connsiteY5" fmla="*/ 67876 h 199840"/>
                <a:gd name="connsiteX6" fmla="*/ 664218 w 710889"/>
                <a:gd name="connsiteY6" fmla="*/ 106383 h 199840"/>
                <a:gd name="connsiteX7" fmla="*/ 358261 w 710889"/>
                <a:gd name="connsiteY7" fmla="*/ 199840 h 199840"/>
                <a:gd name="connsiteX8" fmla="*/ 52304 w 710889"/>
                <a:gd name="connsiteY8" fmla="*/ 106383 h 199840"/>
                <a:gd name="connsiteX9" fmla="*/ 0 w 710889"/>
                <a:gd name="connsiteY9" fmla="*/ 63228 h 199840"/>
                <a:gd name="connsiteX10" fmla="*/ 47752 w 710889"/>
                <a:gd name="connsiteY10" fmla="*/ 0 h 19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889" h="199840">
                  <a:moveTo>
                    <a:pt x="47752" y="0"/>
                  </a:moveTo>
                  <a:lnTo>
                    <a:pt x="96767" y="40441"/>
                  </a:lnTo>
                  <a:cubicBezTo>
                    <a:pt x="171412" y="90870"/>
                    <a:pt x="261398" y="120316"/>
                    <a:pt x="358261" y="120316"/>
                  </a:cubicBezTo>
                  <a:cubicBezTo>
                    <a:pt x="455124" y="120316"/>
                    <a:pt x="545110" y="90870"/>
                    <a:pt x="619755" y="40441"/>
                  </a:cubicBezTo>
                  <a:lnTo>
                    <a:pt x="663136" y="4648"/>
                  </a:lnTo>
                  <a:lnTo>
                    <a:pt x="710889" y="67876"/>
                  </a:lnTo>
                  <a:lnTo>
                    <a:pt x="664218" y="106383"/>
                  </a:lnTo>
                  <a:cubicBezTo>
                    <a:pt x="576881" y="165387"/>
                    <a:pt x="471594" y="199840"/>
                    <a:pt x="358261" y="199840"/>
                  </a:cubicBezTo>
                  <a:cubicBezTo>
                    <a:pt x="244928" y="199840"/>
                    <a:pt x="139641" y="165387"/>
                    <a:pt x="52304" y="106383"/>
                  </a:cubicBezTo>
                  <a:lnTo>
                    <a:pt x="0" y="63228"/>
                  </a:lnTo>
                  <a:lnTo>
                    <a:pt x="47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ihandform 23"/>
            <p:cNvSpPr/>
            <p:nvPr/>
          </p:nvSpPr>
          <p:spPr>
            <a:xfrm>
              <a:off x="8615149" y="2279683"/>
              <a:ext cx="963466" cy="267237"/>
            </a:xfrm>
            <a:custGeom>
              <a:avLst/>
              <a:gdLst>
                <a:gd name="connsiteX0" fmla="*/ 66105 w 963466"/>
                <a:gd name="connsiteY0" fmla="*/ 0 h 267237"/>
                <a:gd name="connsiteX1" fmla="*/ 122557 w 963466"/>
                <a:gd name="connsiteY1" fmla="*/ 46577 h 267237"/>
                <a:gd name="connsiteX2" fmla="*/ 484550 w 963466"/>
                <a:gd name="connsiteY2" fmla="*/ 157150 h 267237"/>
                <a:gd name="connsiteX3" fmla="*/ 846543 w 963466"/>
                <a:gd name="connsiteY3" fmla="*/ 46577 h 267237"/>
                <a:gd name="connsiteX4" fmla="*/ 897361 w 963466"/>
                <a:gd name="connsiteY4" fmla="*/ 4649 h 267237"/>
                <a:gd name="connsiteX5" fmla="*/ 963466 w 963466"/>
                <a:gd name="connsiteY5" fmla="*/ 92176 h 267237"/>
                <a:gd name="connsiteX6" fmla="*/ 908094 w 963466"/>
                <a:gd name="connsiteY6" fmla="*/ 137862 h 267237"/>
                <a:gd name="connsiteX7" fmla="*/ 484550 w 963466"/>
                <a:gd name="connsiteY7" fmla="*/ 267237 h 267237"/>
                <a:gd name="connsiteX8" fmla="*/ 61006 w 963466"/>
                <a:gd name="connsiteY8" fmla="*/ 137862 h 267237"/>
                <a:gd name="connsiteX9" fmla="*/ 0 w 963466"/>
                <a:gd name="connsiteY9" fmla="*/ 87528 h 267237"/>
                <a:gd name="connsiteX10" fmla="*/ 66105 w 963466"/>
                <a:gd name="connsiteY10" fmla="*/ 0 h 26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466" h="267237">
                  <a:moveTo>
                    <a:pt x="66105" y="0"/>
                  </a:moveTo>
                  <a:lnTo>
                    <a:pt x="122557" y="46577"/>
                  </a:lnTo>
                  <a:cubicBezTo>
                    <a:pt x="225890" y="116387"/>
                    <a:pt x="350459" y="157150"/>
                    <a:pt x="484550" y="157150"/>
                  </a:cubicBezTo>
                  <a:cubicBezTo>
                    <a:pt x="618641" y="157150"/>
                    <a:pt x="743210" y="116387"/>
                    <a:pt x="846543" y="46577"/>
                  </a:cubicBezTo>
                  <a:lnTo>
                    <a:pt x="897361" y="4649"/>
                  </a:lnTo>
                  <a:lnTo>
                    <a:pt x="963466" y="92176"/>
                  </a:lnTo>
                  <a:lnTo>
                    <a:pt x="908094" y="137862"/>
                  </a:lnTo>
                  <a:cubicBezTo>
                    <a:pt x="787191" y="219543"/>
                    <a:pt x="641440" y="267237"/>
                    <a:pt x="484550" y="267237"/>
                  </a:cubicBezTo>
                  <a:cubicBezTo>
                    <a:pt x="327660" y="267237"/>
                    <a:pt x="181909" y="219543"/>
                    <a:pt x="61006" y="137862"/>
                  </a:cubicBezTo>
                  <a:lnTo>
                    <a:pt x="0" y="87528"/>
                  </a:lnTo>
                  <a:lnTo>
                    <a:pt x="6610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ihandform 24"/>
            <p:cNvSpPr/>
            <p:nvPr/>
          </p:nvSpPr>
          <p:spPr>
            <a:xfrm>
              <a:off x="8441426" y="2473666"/>
              <a:ext cx="1307402" cy="355298"/>
            </a:xfrm>
            <a:custGeom>
              <a:avLst/>
              <a:gdLst>
                <a:gd name="connsiteX0" fmla="*/ 93323 w 1307402"/>
                <a:gd name="connsiteY0" fmla="*/ 0 h 355298"/>
                <a:gd name="connsiteX1" fmla="*/ 156930 w 1307402"/>
                <a:gd name="connsiteY1" fmla="*/ 52481 h 355298"/>
                <a:gd name="connsiteX2" fmla="*/ 653701 w 1307402"/>
                <a:gd name="connsiteY2" fmla="*/ 204223 h 355298"/>
                <a:gd name="connsiteX3" fmla="*/ 1150472 w 1307402"/>
                <a:gd name="connsiteY3" fmla="*/ 52481 h 355298"/>
                <a:gd name="connsiteX4" fmla="*/ 1214079 w 1307402"/>
                <a:gd name="connsiteY4" fmla="*/ 0 h 355298"/>
                <a:gd name="connsiteX5" fmla="*/ 1307402 w 1307402"/>
                <a:gd name="connsiteY5" fmla="*/ 123567 h 355298"/>
                <a:gd name="connsiteX6" fmla="*/ 1234939 w 1307402"/>
                <a:gd name="connsiteY6" fmla="*/ 177754 h 355298"/>
                <a:gd name="connsiteX7" fmla="*/ 653701 w 1307402"/>
                <a:gd name="connsiteY7" fmla="*/ 355298 h 355298"/>
                <a:gd name="connsiteX8" fmla="*/ 72463 w 1307402"/>
                <a:gd name="connsiteY8" fmla="*/ 177754 h 355298"/>
                <a:gd name="connsiteX9" fmla="*/ 0 w 1307402"/>
                <a:gd name="connsiteY9" fmla="*/ 123567 h 355298"/>
                <a:gd name="connsiteX10" fmla="*/ 93323 w 1307402"/>
                <a:gd name="connsiteY10" fmla="*/ 0 h 35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402" h="355298">
                  <a:moveTo>
                    <a:pt x="93323" y="0"/>
                  </a:moveTo>
                  <a:lnTo>
                    <a:pt x="156930" y="52481"/>
                  </a:lnTo>
                  <a:cubicBezTo>
                    <a:pt x="298736" y="148283"/>
                    <a:pt x="469686" y="204223"/>
                    <a:pt x="653701" y="204223"/>
                  </a:cubicBezTo>
                  <a:cubicBezTo>
                    <a:pt x="837716" y="204223"/>
                    <a:pt x="1008666" y="148283"/>
                    <a:pt x="1150472" y="52481"/>
                  </a:cubicBezTo>
                  <a:lnTo>
                    <a:pt x="1214079" y="0"/>
                  </a:lnTo>
                  <a:lnTo>
                    <a:pt x="1307402" y="123567"/>
                  </a:lnTo>
                  <a:lnTo>
                    <a:pt x="1234939" y="177754"/>
                  </a:lnTo>
                  <a:cubicBezTo>
                    <a:pt x="1069021" y="289846"/>
                    <a:pt x="869005" y="355298"/>
                    <a:pt x="653701" y="355298"/>
                  </a:cubicBezTo>
                  <a:cubicBezTo>
                    <a:pt x="438397" y="355298"/>
                    <a:pt x="238381" y="289846"/>
                    <a:pt x="72463" y="177754"/>
                  </a:cubicBezTo>
                  <a:lnTo>
                    <a:pt x="0" y="123567"/>
                  </a:lnTo>
                  <a:lnTo>
                    <a:pt x="9332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uppieren 10"/>
          <p:cNvGrpSpPr/>
          <p:nvPr/>
        </p:nvGrpSpPr>
        <p:grpSpPr>
          <a:xfrm rot="10800000">
            <a:off x="10453389" y="110780"/>
            <a:ext cx="524230" cy="277551"/>
            <a:chOff x="8441426" y="2136767"/>
            <a:chExt cx="1307402" cy="692197"/>
          </a:xfrm>
        </p:grpSpPr>
        <p:sp>
          <p:nvSpPr>
            <p:cNvPr id="20" name="Freihandform 19"/>
            <p:cNvSpPr/>
            <p:nvPr/>
          </p:nvSpPr>
          <p:spPr>
            <a:xfrm>
              <a:off x="8741439" y="2136767"/>
              <a:ext cx="710889" cy="199840"/>
            </a:xfrm>
            <a:custGeom>
              <a:avLst/>
              <a:gdLst>
                <a:gd name="connsiteX0" fmla="*/ 47752 w 710889"/>
                <a:gd name="connsiteY0" fmla="*/ 0 h 199840"/>
                <a:gd name="connsiteX1" fmla="*/ 96767 w 710889"/>
                <a:gd name="connsiteY1" fmla="*/ 40441 h 199840"/>
                <a:gd name="connsiteX2" fmla="*/ 358261 w 710889"/>
                <a:gd name="connsiteY2" fmla="*/ 120316 h 199840"/>
                <a:gd name="connsiteX3" fmla="*/ 619755 w 710889"/>
                <a:gd name="connsiteY3" fmla="*/ 40441 h 199840"/>
                <a:gd name="connsiteX4" fmla="*/ 663136 w 710889"/>
                <a:gd name="connsiteY4" fmla="*/ 4648 h 199840"/>
                <a:gd name="connsiteX5" fmla="*/ 710889 w 710889"/>
                <a:gd name="connsiteY5" fmla="*/ 67876 h 199840"/>
                <a:gd name="connsiteX6" fmla="*/ 664218 w 710889"/>
                <a:gd name="connsiteY6" fmla="*/ 106383 h 199840"/>
                <a:gd name="connsiteX7" fmla="*/ 358261 w 710889"/>
                <a:gd name="connsiteY7" fmla="*/ 199840 h 199840"/>
                <a:gd name="connsiteX8" fmla="*/ 52304 w 710889"/>
                <a:gd name="connsiteY8" fmla="*/ 106383 h 199840"/>
                <a:gd name="connsiteX9" fmla="*/ 0 w 710889"/>
                <a:gd name="connsiteY9" fmla="*/ 63228 h 199840"/>
                <a:gd name="connsiteX10" fmla="*/ 47752 w 710889"/>
                <a:gd name="connsiteY10" fmla="*/ 0 h 19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889" h="199840">
                  <a:moveTo>
                    <a:pt x="47752" y="0"/>
                  </a:moveTo>
                  <a:lnTo>
                    <a:pt x="96767" y="40441"/>
                  </a:lnTo>
                  <a:cubicBezTo>
                    <a:pt x="171412" y="90870"/>
                    <a:pt x="261398" y="120316"/>
                    <a:pt x="358261" y="120316"/>
                  </a:cubicBezTo>
                  <a:cubicBezTo>
                    <a:pt x="455124" y="120316"/>
                    <a:pt x="545110" y="90870"/>
                    <a:pt x="619755" y="40441"/>
                  </a:cubicBezTo>
                  <a:lnTo>
                    <a:pt x="663136" y="4648"/>
                  </a:lnTo>
                  <a:lnTo>
                    <a:pt x="710889" y="67876"/>
                  </a:lnTo>
                  <a:lnTo>
                    <a:pt x="664218" y="106383"/>
                  </a:lnTo>
                  <a:cubicBezTo>
                    <a:pt x="576881" y="165387"/>
                    <a:pt x="471594" y="199840"/>
                    <a:pt x="358261" y="199840"/>
                  </a:cubicBezTo>
                  <a:cubicBezTo>
                    <a:pt x="244928" y="199840"/>
                    <a:pt x="139641" y="165387"/>
                    <a:pt x="52304" y="106383"/>
                  </a:cubicBezTo>
                  <a:lnTo>
                    <a:pt x="0" y="63228"/>
                  </a:lnTo>
                  <a:lnTo>
                    <a:pt x="47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ihandform 20"/>
            <p:cNvSpPr/>
            <p:nvPr/>
          </p:nvSpPr>
          <p:spPr>
            <a:xfrm>
              <a:off x="8615149" y="2279683"/>
              <a:ext cx="963466" cy="267237"/>
            </a:xfrm>
            <a:custGeom>
              <a:avLst/>
              <a:gdLst>
                <a:gd name="connsiteX0" fmla="*/ 66105 w 963466"/>
                <a:gd name="connsiteY0" fmla="*/ 0 h 267237"/>
                <a:gd name="connsiteX1" fmla="*/ 122557 w 963466"/>
                <a:gd name="connsiteY1" fmla="*/ 46577 h 267237"/>
                <a:gd name="connsiteX2" fmla="*/ 484550 w 963466"/>
                <a:gd name="connsiteY2" fmla="*/ 157150 h 267237"/>
                <a:gd name="connsiteX3" fmla="*/ 846543 w 963466"/>
                <a:gd name="connsiteY3" fmla="*/ 46577 h 267237"/>
                <a:gd name="connsiteX4" fmla="*/ 897361 w 963466"/>
                <a:gd name="connsiteY4" fmla="*/ 4649 h 267237"/>
                <a:gd name="connsiteX5" fmla="*/ 963466 w 963466"/>
                <a:gd name="connsiteY5" fmla="*/ 92176 h 267237"/>
                <a:gd name="connsiteX6" fmla="*/ 908094 w 963466"/>
                <a:gd name="connsiteY6" fmla="*/ 137862 h 267237"/>
                <a:gd name="connsiteX7" fmla="*/ 484550 w 963466"/>
                <a:gd name="connsiteY7" fmla="*/ 267237 h 267237"/>
                <a:gd name="connsiteX8" fmla="*/ 61006 w 963466"/>
                <a:gd name="connsiteY8" fmla="*/ 137862 h 267237"/>
                <a:gd name="connsiteX9" fmla="*/ 0 w 963466"/>
                <a:gd name="connsiteY9" fmla="*/ 87528 h 267237"/>
                <a:gd name="connsiteX10" fmla="*/ 66105 w 963466"/>
                <a:gd name="connsiteY10" fmla="*/ 0 h 26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466" h="267237">
                  <a:moveTo>
                    <a:pt x="66105" y="0"/>
                  </a:moveTo>
                  <a:lnTo>
                    <a:pt x="122557" y="46577"/>
                  </a:lnTo>
                  <a:cubicBezTo>
                    <a:pt x="225890" y="116387"/>
                    <a:pt x="350459" y="157150"/>
                    <a:pt x="484550" y="157150"/>
                  </a:cubicBezTo>
                  <a:cubicBezTo>
                    <a:pt x="618641" y="157150"/>
                    <a:pt x="743210" y="116387"/>
                    <a:pt x="846543" y="46577"/>
                  </a:cubicBezTo>
                  <a:lnTo>
                    <a:pt x="897361" y="4649"/>
                  </a:lnTo>
                  <a:lnTo>
                    <a:pt x="963466" y="92176"/>
                  </a:lnTo>
                  <a:lnTo>
                    <a:pt x="908094" y="137862"/>
                  </a:lnTo>
                  <a:cubicBezTo>
                    <a:pt x="787191" y="219543"/>
                    <a:pt x="641440" y="267237"/>
                    <a:pt x="484550" y="267237"/>
                  </a:cubicBezTo>
                  <a:cubicBezTo>
                    <a:pt x="327660" y="267237"/>
                    <a:pt x="181909" y="219543"/>
                    <a:pt x="61006" y="137862"/>
                  </a:cubicBezTo>
                  <a:lnTo>
                    <a:pt x="0" y="87528"/>
                  </a:lnTo>
                  <a:lnTo>
                    <a:pt x="6610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ihandform 21"/>
            <p:cNvSpPr/>
            <p:nvPr/>
          </p:nvSpPr>
          <p:spPr>
            <a:xfrm>
              <a:off x="8441426" y="2473666"/>
              <a:ext cx="1307402" cy="355298"/>
            </a:xfrm>
            <a:custGeom>
              <a:avLst/>
              <a:gdLst>
                <a:gd name="connsiteX0" fmla="*/ 93323 w 1307402"/>
                <a:gd name="connsiteY0" fmla="*/ 0 h 355298"/>
                <a:gd name="connsiteX1" fmla="*/ 156930 w 1307402"/>
                <a:gd name="connsiteY1" fmla="*/ 52481 h 355298"/>
                <a:gd name="connsiteX2" fmla="*/ 653701 w 1307402"/>
                <a:gd name="connsiteY2" fmla="*/ 204223 h 355298"/>
                <a:gd name="connsiteX3" fmla="*/ 1150472 w 1307402"/>
                <a:gd name="connsiteY3" fmla="*/ 52481 h 355298"/>
                <a:gd name="connsiteX4" fmla="*/ 1214079 w 1307402"/>
                <a:gd name="connsiteY4" fmla="*/ 0 h 355298"/>
                <a:gd name="connsiteX5" fmla="*/ 1307402 w 1307402"/>
                <a:gd name="connsiteY5" fmla="*/ 123567 h 355298"/>
                <a:gd name="connsiteX6" fmla="*/ 1234939 w 1307402"/>
                <a:gd name="connsiteY6" fmla="*/ 177754 h 355298"/>
                <a:gd name="connsiteX7" fmla="*/ 653701 w 1307402"/>
                <a:gd name="connsiteY7" fmla="*/ 355298 h 355298"/>
                <a:gd name="connsiteX8" fmla="*/ 72463 w 1307402"/>
                <a:gd name="connsiteY8" fmla="*/ 177754 h 355298"/>
                <a:gd name="connsiteX9" fmla="*/ 0 w 1307402"/>
                <a:gd name="connsiteY9" fmla="*/ 123567 h 355298"/>
                <a:gd name="connsiteX10" fmla="*/ 93323 w 1307402"/>
                <a:gd name="connsiteY10" fmla="*/ 0 h 35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402" h="355298">
                  <a:moveTo>
                    <a:pt x="93323" y="0"/>
                  </a:moveTo>
                  <a:lnTo>
                    <a:pt x="156930" y="52481"/>
                  </a:lnTo>
                  <a:cubicBezTo>
                    <a:pt x="298736" y="148283"/>
                    <a:pt x="469686" y="204223"/>
                    <a:pt x="653701" y="204223"/>
                  </a:cubicBezTo>
                  <a:cubicBezTo>
                    <a:pt x="837716" y="204223"/>
                    <a:pt x="1008666" y="148283"/>
                    <a:pt x="1150472" y="52481"/>
                  </a:cubicBezTo>
                  <a:lnTo>
                    <a:pt x="1214079" y="0"/>
                  </a:lnTo>
                  <a:lnTo>
                    <a:pt x="1307402" y="123567"/>
                  </a:lnTo>
                  <a:lnTo>
                    <a:pt x="1234939" y="177754"/>
                  </a:lnTo>
                  <a:cubicBezTo>
                    <a:pt x="1069021" y="289846"/>
                    <a:pt x="869005" y="355298"/>
                    <a:pt x="653701" y="355298"/>
                  </a:cubicBezTo>
                  <a:cubicBezTo>
                    <a:pt x="438397" y="355298"/>
                    <a:pt x="238381" y="289846"/>
                    <a:pt x="72463" y="177754"/>
                  </a:cubicBezTo>
                  <a:lnTo>
                    <a:pt x="0" y="123567"/>
                  </a:lnTo>
                  <a:lnTo>
                    <a:pt x="9332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hteck 11"/>
          <p:cNvSpPr/>
          <p:nvPr/>
        </p:nvSpPr>
        <p:spPr>
          <a:xfrm rot="2700000">
            <a:off x="11466359" y="117910"/>
            <a:ext cx="182441" cy="1113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hteck 12"/>
          <p:cNvSpPr/>
          <p:nvPr/>
        </p:nvSpPr>
        <p:spPr>
          <a:xfrm rot="8100000">
            <a:off x="11595048" y="252174"/>
            <a:ext cx="239962" cy="157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p:cNvSpPr/>
          <p:nvPr/>
        </p:nvSpPr>
        <p:spPr>
          <a:xfrm rot="2700000">
            <a:off x="11614380" y="238125"/>
            <a:ext cx="52596" cy="370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hteck 14"/>
          <p:cNvSpPr/>
          <p:nvPr/>
        </p:nvSpPr>
        <p:spPr>
          <a:xfrm rot="2700000" flipH="1">
            <a:off x="11782352" y="433903"/>
            <a:ext cx="182441" cy="1113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hteck 15"/>
          <p:cNvSpPr/>
          <p:nvPr/>
        </p:nvSpPr>
        <p:spPr>
          <a:xfrm rot="2700000" flipH="1">
            <a:off x="11764177" y="387921"/>
            <a:ext cx="52596" cy="370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Ellipse 16"/>
          <p:cNvSpPr/>
          <p:nvPr/>
        </p:nvSpPr>
        <p:spPr>
          <a:xfrm rot="2700000">
            <a:off x="11460000" y="374407"/>
            <a:ext cx="290697" cy="132600"/>
          </a:xfrm>
          <a:prstGeom prst="ellipse">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Gerader Verbinder 17"/>
          <p:cNvCxnSpPr/>
          <p:nvPr/>
        </p:nvCxnSpPr>
        <p:spPr>
          <a:xfrm rot="2700000">
            <a:off x="11546358" y="418798"/>
            <a:ext cx="0" cy="16179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rot="2700000">
            <a:off x="11481653" y="543149"/>
            <a:ext cx="26427" cy="16079"/>
          </a:xfrm>
          <a:prstGeom prst="ellipse">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feld 25"/>
          <p:cNvSpPr txBox="1"/>
          <p:nvPr userDrawn="1"/>
        </p:nvSpPr>
        <p:spPr>
          <a:xfrm>
            <a:off x="10314878" y="965348"/>
            <a:ext cx="1795346" cy="276999"/>
          </a:xfrm>
          <a:prstGeom prst="rect">
            <a:avLst/>
          </a:prstGeom>
          <a:noFill/>
        </p:spPr>
        <p:txBody>
          <a:bodyPr wrap="square" rtlCol="0">
            <a:spAutoFit/>
          </a:bodyPr>
          <a:lstStyle/>
          <a:p>
            <a:pPr algn="r"/>
            <a:r>
              <a:rPr lang="de-DE" sz="1200" dirty="0">
                <a:solidFill>
                  <a:schemeClr val="bg1">
                    <a:lumMod val="50000"/>
                  </a:schemeClr>
                </a:solidFill>
              </a:rPr>
              <a:t>Open Source </a:t>
            </a:r>
            <a:r>
              <a:rPr lang="de-DE" sz="1200" dirty="0" err="1">
                <a:solidFill>
                  <a:schemeClr val="bg1">
                    <a:lumMod val="50000"/>
                  </a:schemeClr>
                </a:solidFill>
              </a:rPr>
              <a:t>LoRa</a:t>
            </a:r>
            <a:r>
              <a:rPr lang="de-DE" sz="1200" dirty="0">
                <a:solidFill>
                  <a:schemeClr val="bg1">
                    <a:lumMod val="50000"/>
                  </a:schemeClr>
                </a:solidFill>
              </a:rPr>
              <a:t> </a:t>
            </a:r>
            <a:r>
              <a:rPr lang="de-DE" sz="1200" dirty="0" err="1">
                <a:solidFill>
                  <a:schemeClr val="bg1">
                    <a:lumMod val="50000"/>
                  </a:schemeClr>
                </a:solidFill>
              </a:rPr>
              <a:t>Tracker</a:t>
            </a:r>
            <a:endParaRPr lang="en-US" sz="1200" dirty="0">
              <a:solidFill>
                <a:schemeClr val="bg1">
                  <a:lumMod val="50000"/>
                </a:schemeClr>
              </a:solidFill>
            </a:endParaRPr>
          </a:p>
        </p:txBody>
      </p:sp>
    </p:spTree>
    <p:extLst>
      <p:ext uri="{BB962C8B-B14F-4D97-AF65-F5344CB8AC3E}">
        <p14:creationId xmlns:p14="http://schemas.microsoft.com/office/powerpoint/2010/main" val="1267845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F96CA3DD-1A98-4902-9FD4-45E6B4CA6F39}" type="datetimeFigureOut">
              <a:rPr lang="en-US" smtClean="0"/>
              <a:t>8/23/18</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97BA8B14-DDE0-4E15-9CA0-FBD03F09F156}" type="slidenum">
              <a:rPr lang="en-US" smtClean="0"/>
              <a:t>‹Nr.›</a:t>
            </a:fld>
            <a:endParaRPr lang="en-US"/>
          </a:p>
        </p:txBody>
      </p:sp>
    </p:spTree>
    <p:extLst>
      <p:ext uri="{BB962C8B-B14F-4D97-AF65-F5344CB8AC3E}">
        <p14:creationId xmlns:p14="http://schemas.microsoft.com/office/powerpoint/2010/main" val="3135613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F96CA3DD-1A98-4902-9FD4-45E6B4CA6F39}" type="datetimeFigureOut">
              <a:rPr lang="en-US" smtClean="0"/>
              <a:t>8/23/18</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97BA8B14-DDE0-4E15-9CA0-FBD03F09F156}" type="slidenum">
              <a:rPr lang="en-US" smtClean="0"/>
              <a:t>‹Nr.›</a:t>
            </a:fld>
            <a:endParaRPr lang="en-US"/>
          </a:p>
        </p:txBody>
      </p:sp>
    </p:spTree>
    <p:extLst>
      <p:ext uri="{BB962C8B-B14F-4D97-AF65-F5344CB8AC3E}">
        <p14:creationId xmlns:p14="http://schemas.microsoft.com/office/powerpoint/2010/main" val="269157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F96CA3DD-1A98-4902-9FD4-45E6B4CA6F39}" type="datetimeFigureOut">
              <a:rPr lang="en-US" smtClean="0"/>
              <a:t>8/23/18</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97BA8B14-DDE0-4E15-9CA0-FBD03F09F156}" type="slidenum">
              <a:rPr lang="en-US" smtClean="0"/>
              <a:t>‹Nr.›</a:t>
            </a:fld>
            <a:endParaRPr lang="en-US"/>
          </a:p>
        </p:txBody>
      </p:sp>
    </p:spTree>
    <p:extLst>
      <p:ext uri="{BB962C8B-B14F-4D97-AF65-F5344CB8AC3E}">
        <p14:creationId xmlns:p14="http://schemas.microsoft.com/office/powerpoint/2010/main" val="265005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9532434" cy="1325563"/>
          </a:xfrm>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F96CA3DD-1A98-4902-9FD4-45E6B4CA6F39}" type="datetimeFigureOut">
              <a:rPr lang="en-US" smtClean="0"/>
              <a:t>8/23/18</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97BA8B14-DDE0-4E15-9CA0-FBD03F09F156}" type="slidenum">
              <a:rPr lang="en-US" smtClean="0"/>
              <a:t>‹Nr.›</a:t>
            </a:fld>
            <a:endParaRPr lang="en-US"/>
          </a:p>
        </p:txBody>
      </p:sp>
      <p:sp>
        <p:nvSpPr>
          <p:cNvPr id="6" name="Textfeld 5"/>
          <p:cNvSpPr txBox="1"/>
          <p:nvPr userDrawn="1"/>
        </p:nvSpPr>
        <p:spPr>
          <a:xfrm>
            <a:off x="10370634" y="89211"/>
            <a:ext cx="1683834" cy="6555641"/>
          </a:xfrm>
          <a:prstGeom prst="rect">
            <a:avLst/>
          </a:prstGeom>
          <a:noFill/>
        </p:spPr>
        <p:txBody>
          <a:bodyPr wrap="square" rtlCol="0">
            <a:spAutoFit/>
          </a:bodyPr>
          <a:lstStyle/>
          <a:p>
            <a:r>
              <a:rPr lang="en-US" sz="1200" b="0" i="0" kern="1200" dirty="0">
                <a:solidFill>
                  <a:schemeClr val="tx1"/>
                </a:solidFill>
                <a:effectLst/>
                <a:latin typeface="+mn-lt"/>
                <a:ea typeface="+mn-ea"/>
                <a:cs typeface="+mn-cs"/>
              </a:rPr>
              <a:t>The solution is meant to be used for the tracking of scuba equipment and divers. Please do understand the solution before starting to use it. The solution is not certified as live saving equipment. Currently it can be used for testing the intended use of tracking divers and equipment. Do not rely on the system.  Using this solution might result in severe privacy issues. The location of the sender is not encrypted in any kind and can be read by everyone in the range of the sender with the respective equipment. This is not a design issue. It is intended to work like this. Also spoofing is very easy and may create further security issues while using. Many thanks to Klaus </a:t>
            </a:r>
            <a:r>
              <a:rPr lang="en-US" sz="1200" b="0" i="0" kern="1200" dirty="0" err="1">
                <a:solidFill>
                  <a:schemeClr val="tx1"/>
                </a:solidFill>
                <a:effectLst/>
                <a:latin typeface="+mn-lt"/>
                <a:ea typeface="+mn-ea"/>
                <a:cs typeface="+mn-cs"/>
              </a:rPr>
              <a:t>Hirschelmann</a:t>
            </a:r>
            <a:r>
              <a:rPr lang="en-US" sz="1200" b="0" i="0" kern="1200" dirty="0">
                <a:solidFill>
                  <a:schemeClr val="tx1"/>
                </a:solidFill>
                <a:effectLst/>
                <a:latin typeface="+mn-lt"/>
                <a:ea typeface="+mn-ea"/>
                <a:cs typeface="+mn-cs"/>
              </a:rPr>
              <a:t> for sharing his work on the topic which gave us a perfect entry into this topic.</a:t>
            </a:r>
            <a:endParaRPr lang="en-US" sz="1200" dirty="0"/>
          </a:p>
        </p:txBody>
      </p:sp>
    </p:spTree>
    <p:extLst>
      <p:ext uri="{BB962C8B-B14F-4D97-AF65-F5344CB8AC3E}">
        <p14:creationId xmlns:p14="http://schemas.microsoft.com/office/powerpoint/2010/main" val="1640467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96CA3DD-1A98-4902-9FD4-45E6B4CA6F39}" type="datetimeFigureOut">
              <a:rPr lang="en-US" smtClean="0"/>
              <a:t>8/23/18</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97BA8B14-DDE0-4E15-9CA0-FBD03F09F156}" type="slidenum">
              <a:rPr lang="en-US" smtClean="0"/>
              <a:t>‹Nr.›</a:t>
            </a:fld>
            <a:endParaRPr lang="en-US"/>
          </a:p>
        </p:txBody>
      </p:sp>
    </p:spTree>
    <p:extLst>
      <p:ext uri="{BB962C8B-B14F-4D97-AF65-F5344CB8AC3E}">
        <p14:creationId xmlns:p14="http://schemas.microsoft.com/office/powerpoint/2010/main" val="354860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96CA3DD-1A98-4902-9FD4-45E6B4CA6F39}" type="datetimeFigureOut">
              <a:rPr lang="en-US" smtClean="0"/>
              <a:t>8/23/18</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97BA8B14-DDE0-4E15-9CA0-FBD03F09F156}" type="slidenum">
              <a:rPr lang="en-US" smtClean="0"/>
              <a:t>‹Nr.›</a:t>
            </a:fld>
            <a:endParaRPr lang="en-US"/>
          </a:p>
        </p:txBody>
      </p:sp>
    </p:spTree>
    <p:extLst>
      <p:ext uri="{BB962C8B-B14F-4D97-AF65-F5344CB8AC3E}">
        <p14:creationId xmlns:p14="http://schemas.microsoft.com/office/powerpoint/2010/main" val="323087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96CA3DD-1A98-4902-9FD4-45E6B4CA6F39}" type="datetimeFigureOut">
              <a:rPr lang="en-US" smtClean="0"/>
              <a:t>8/23/18</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97BA8B14-DDE0-4E15-9CA0-FBD03F09F156}" type="slidenum">
              <a:rPr lang="en-US" smtClean="0"/>
              <a:t>‹Nr.›</a:t>
            </a:fld>
            <a:endParaRPr lang="en-US"/>
          </a:p>
        </p:txBody>
      </p:sp>
    </p:spTree>
    <p:extLst>
      <p:ext uri="{BB962C8B-B14F-4D97-AF65-F5344CB8AC3E}">
        <p14:creationId xmlns:p14="http://schemas.microsoft.com/office/powerpoint/2010/main" val="63991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CA3DD-1A98-4902-9FD4-45E6B4CA6F39}" type="datetimeFigureOut">
              <a:rPr lang="en-US" smtClean="0"/>
              <a:t>8/23/18</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A8B14-DDE0-4E15-9CA0-FBD03F09F156}" type="slidenum">
              <a:rPr lang="en-US" smtClean="0"/>
              <a:t>‹Nr.›</a:t>
            </a:fld>
            <a:endParaRPr lang="en-US"/>
          </a:p>
        </p:txBody>
      </p:sp>
    </p:spTree>
    <p:extLst>
      <p:ext uri="{BB962C8B-B14F-4D97-AF65-F5344CB8AC3E}">
        <p14:creationId xmlns:p14="http://schemas.microsoft.com/office/powerpoint/2010/main" val="1894392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a:t>Open </a:t>
            </a:r>
            <a:r>
              <a:rPr lang="de-DE" dirty="0"/>
              <a:t>Source </a:t>
            </a:r>
            <a:r>
              <a:rPr lang="de-DE" dirty="0" err="1"/>
              <a:t>LoRa</a:t>
            </a:r>
            <a:r>
              <a:rPr lang="de-DE" dirty="0"/>
              <a:t> </a:t>
            </a:r>
            <a:r>
              <a:rPr lang="de-DE" dirty="0" err="1"/>
              <a:t>Tracker</a:t>
            </a:r>
            <a:endParaRPr lang="en-US" dirty="0"/>
          </a:p>
        </p:txBody>
      </p:sp>
      <p:sp>
        <p:nvSpPr>
          <p:cNvPr id="3" name="Untertitel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6390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bgerundetes Rechteck 12"/>
          <p:cNvSpPr/>
          <p:nvPr/>
        </p:nvSpPr>
        <p:spPr>
          <a:xfrm>
            <a:off x="725214" y="1360250"/>
            <a:ext cx="7794441" cy="3795566"/>
          </a:xfrm>
          <a:prstGeom prst="roundRect">
            <a:avLst>
              <a:gd name="adj" fmla="val 37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de-DE" dirty="0"/>
              <a:t>Design </a:t>
            </a:r>
            <a:r>
              <a:rPr lang="de-DE" dirty="0" err="1"/>
              <a:t>Idea</a:t>
            </a:r>
            <a:endParaRPr lang="en-US" dirty="0"/>
          </a:p>
        </p:txBody>
      </p:sp>
      <p:sp>
        <p:nvSpPr>
          <p:cNvPr id="4" name="Rectangle 1"/>
          <p:cNvSpPr>
            <a:spLocks noGrp="1" noChangeArrowheads="1"/>
          </p:cNvSpPr>
          <p:nvPr>
            <p:ph idx="1"/>
          </p:nvPr>
        </p:nvSpPr>
        <p:spPr bwMode="auto">
          <a:xfrm>
            <a:off x="554420" y="5442845"/>
            <a:ext cx="856593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222222"/>
                </a:solidFill>
                <a:cs typeface="Arial" panose="020B0604020202020204" pitchFamily="34" charset="0"/>
              </a:rPr>
              <a:t>OSLT is intended to serve as a open source framework with a reference implementation for </a:t>
            </a:r>
            <a:r>
              <a:rPr lang="en-US" altLang="en-US" sz="900" dirty="0" err="1">
                <a:solidFill>
                  <a:srgbClr val="222222"/>
                </a:solidFill>
                <a:cs typeface="Arial" panose="020B0604020202020204" pitchFamily="34" charset="0"/>
              </a:rPr>
              <a:t>LoRa</a:t>
            </a:r>
            <a:r>
              <a:rPr lang="en-US" altLang="en-US" sz="900" dirty="0">
                <a:solidFill>
                  <a:srgbClr val="222222"/>
                </a:solidFill>
                <a:cs typeface="Arial" panose="020B0604020202020204" pitchFamily="34" charset="0"/>
              </a:rPr>
              <a:t> based GPS tracking. The above sketch illustrates a possible use case. While proprietary and commercial systems with a similar design are available, they are quite expensive and not used widely used in divers reality. </a:t>
            </a:r>
            <a:endParaRPr kumimoji="0" lang="en-US" altLang="en-US" sz="900" b="0" i="0" u="none" strike="noStrike" cap="none" normalizeH="0" baseline="0" dirty="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222222"/>
                </a:solidFill>
                <a:cs typeface="Arial" panose="020B0604020202020204" pitchFamily="34" charset="0"/>
              </a:rPr>
              <a:t>The framework is open source and shall allow for both free and commercial solutions. Intention is to reach a maximum distribution of compatible systems. The reference implementation does implement only a small part of the use cases that are possible and is targeting to be an in-expensive solution based on </a:t>
            </a:r>
            <a:r>
              <a:rPr lang="en-US" altLang="en-US" sz="900" dirty="0" err="1">
                <a:solidFill>
                  <a:srgbClr val="222222"/>
                </a:solidFill>
                <a:cs typeface="Arial" panose="020B0604020202020204" pitchFamily="34" charset="0"/>
              </a:rPr>
              <a:t>Arudino</a:t>
            </a:r>
            <a:r>
              <a:rPr lang="en-US" altLang="en-US" sz="900" dirty="0">
                <a:solidFill>
                  <a:srgbClr val="222222"/>
                </a:solidFill>
                <a:cs typeface="Arial" panose="020B0604020202020204" pitchFamily="34" charset="0"/>
              </a:rPr>
              <a:t> and easily-available inexpensive </a:t>
            </a:r>
            <a:r>
              <a:rPr lang="en-US" altLang="en-US" sz="900" dirty="0" err="1">
                <a:solidFill>
                  <a:srgbClr val="222222"/>
                </a:solidFill>
                <a:cs typeface="Arial" panose="020B0604020202020204" pitchFamily="34" charset="0"/>
              </a:rPr>
              <a:t>LoRa</a:t>
            </a:r>
            <a:r>
              <a:rPr lang="en-US" altLang="en-US" sz="900" dirty="0">
                <a:solidFill>
                  <a:srgbClr val="222222"/>
                </a:solidFill>
                <a:cs typeface="Arial" panose="020B0604020202020204" pitchFamily="34" charset="0"/>
              </a:rPr>
              <a:t> and GPS modules. Total cost for self-build is around 50 €.</a:t>
            </a:r>
            <a:endParaRPr kumimoji="0" lang="en-US" altLang="en-US" sz="1100" b="0" i="0" u="none" strike="noStrike" cap="none" normalizeH="0" baseline="0" dirty="0">
              <a:ln>
                <a:noFill/>
              </a:ln>
              <a:solidFill>
                <a:schemeClr val="tx1"/>
              </a:solidFill>
              <a:effectLst/>
            </a:endParaRPr>
          </a:p>
        </p:txBody>
      </p:sp>
      <p:pic>
        <p:nvPicPr>
          <p:cNvPr id="7171" name="Picture 3" descr="Bildergebnis für symbol ship"/>
          <p:cNvPicPr>
            <a:picLocks noChangeAspect="1" noChangeArrowheads="1"/>
          </p:cNvPicPr>
          <p:nvPr/>
        </p:nvPicPr>
        <p:blipFill rotWithShape="1">
          <a:blip r:embed="rId2">
            <a:extLst>
              <a:ext uri="{28A0092B-C50C-407E-A947-70E740481C1C}">
                <a14:useLocalDpi xmlns:a14="http://schemas.microsoft.com/office/drawing/2010/main" val="0"/>
              </a:ext>
            </a:extLst>
          </a:blip>
          <a:srcRect l="14403" t="7894" r="12182" b="27200"/>
          <a:stretch/>
        </p:blipFill>
        <p:spPr bwMode="auto">
          <a:xfrm>
            <a:off x="7116455" y="2175270"/>
            <a:ext cx="840839" cy="743387"/>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Bildergebnis für symbol d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125" y="4038408"/>
            <a:ext cx="1201802" cy="9368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Gerader Verbinder 5"/>
          <p:cNvCxnSpPr/>
          <p:nvPr/>
        </p:nvCxnSpPr>
        <p:spPr>
          <a:xfrm flipH="1">
            <a:off x="725214" y="2950589"/>
            <a:ext cx="7716872" cy="0"/>
          </a:xfrm>
          <a:prstGeom prst="line">
            <a:avLst/>
          </a:prstGeom>
          <a:ln w="635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Rechteck 6"/>
          <p:cNvSpPr/>
          <p:nvPr/>
        </p:nvSpPr>
        <p:spPr>
          <a:xfrm>
            <a:off x="2656488" y="4506827"/>
            <a:ext cx="1048407" cy="3871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UW Equipment</a:t>
            </a:r>
            <a:endParaRPr lang="en-US" sz="1000" dirty="0">
              <a:solidFill>
                <a:schemeClr val="tx1"/>
              </a:solidFill>
            </a:endParaRPr>
          </a:p>
        </p:txBody>
      </p:sp>
      <p:sp>
        <p:nvSpPr>
          <p:cNvPr id="10" name="Rechteck 9"/>
          <p:cNvSpPr/>
          <p:nvPr/>
        </p:nvSpPr>
        <p:spPr>
          <a:xfrm rot="16200000">
            <a:off x="2656489" y="2670993"/>
            <a:ext cx="1048407" cy="3871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Surface Equipment</a:t>
            </a:r>
            <a:endParaRPr lang="en-US" sz="1000" dirty="0">
              <a:solidFill>
                <a:schemeClr val="tx1"/>
              </a:solidFill>
            </a:endParaRPr>
          </a:p>
        </p:txBody>
      </p:sp>
      <p:sp>
        <p:nvSpPr>
          <p:cNvPr id="11" name="Rechteck 10"/>
          <p:cNvSpPr/>
          <p:nvPr/>
        </p:nvSpPr>
        <p:spPr>
          <a:xfrm rot="16200000">
            <a:off x="6395487" y="1758813"/>
            <a:ext cx="1048407" cy="3871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err="1">
                <a:solidFill>
                  <a:schemeClr val="tx1"/>
                </a:solidFill>
              </a:rPr>
              <a:t>Ship</a:t>
            </a:r>
            <a:r>
              <a:rPr lang="de-DE" sz="1000" dirty="0">
                <a:solidFill>
                  <a:schemeClr val="tx1"/>
                </a:solidFill>
              </a:rPr>
              <a:t> Equipment</a:t>
            </a:r>
            <a:endParaRPr lang="en-US" sz="1000" dirty="0">
              <a:solidFill>
                <a:schemeClr val="tx1"/>
              </a:solidFill>
            </a:endParaRPr>
          </a:p>
        </p:txBody>
      </p:sp>
      <p:pic>
        <p:nvPicPr>
          <p:cNvPr id="7177" name="Picture 9" descr="Bildergebnis für symbol smartpho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3609" y="1657744"/>
            <a:ext cx="588030" cy="58803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1" descr="Bildergebnis für internet servers symb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5" descr="Computers, symbols, Server, internet, interface, Cloud, symbol, Servers, sign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9012" y="3560835"/>
            <a:ext cx="1219200" cy="121920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Gerader Verbinder 21"/>
          <p:cNvCxnSpPr>
            <a:stCxn id="11" idx="2"/>
            <a:endCxn id="7177" idx="1"/>
          </p:cNvCxnSpPr>
          <p:nvPr/>
        </p:nvCxnSpPr>
        <p:spPr>
          <a:xfrm flipV="1">
            <a:off x="7113246" y="1951759"/>
            <a:ext cx="780363" cy="609"/>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p:nvSpPr>
        <p:spPr>
          <a:xfrm>
            <a:off x="7329602" y="1679605"/>
            <a:ext cx="318404" cy="246221"/>
          </a:xfrm>
          <a:prstGeom prst="rect">
            <a:avLst/>
          </a:prstGeom>
          <a:solidFill>
            <a:schemeClr val="bg1"/>
          </a:solidFill>
        </p:spPr>
        <p:txBody>
          <a:bodyPr wrap="square" rtlCol="0">
            <a:spAutoFit/>
          </a:bodyPr>
          <a:lstStyle/>
          <a:p>
            <a:pPr algn="ctr"/>
            <a:r>
              <a:rPr lang="de-DE" sz="1000" dirty="0"/>
              <a:t>BT</a:t>
            </a:r>
            <a:endParaRPr lang="en-US" sz="1000" dirty="0"/>
          </a:p>
        </p:txBody>
      </p:sp>
      <p:cxnSp>
        <p:nvCxnSpPr>
          <p:cNvPr id="25" name="Gerader Verbinder 24"/>
          <p:cNvCxnSpPr>
            <a:stCxn id="10" idx="1"/>
            <a:endCxn id="7" idx="0"/>
          </p:cNvCxnSpPr>
          <p:nvPr/>
        </p:nvCxnSpPr>
        <p:spPr>
          <a:xfrm flipH="1">
            <a:off x="3180692" y="3388752"/>
            <a:ext cx="1" cy="1118075"/>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p:nvSpPr>
        <p:spPr>
          <a:xfrm>
            <a:off x="3200837" y="3748714"/>
            <a:ext cx="1754340" cy="553998"/>
          </a:xfrm>
          <a:prstGeom prst="rect">
            <a:avLst/>
          </a:prstGeom>
          <a:solidFill>
            <a:schemeClr val="bg1"/>
          </a:solidFill>
        </p:spPr>
        <p:txBody>
          <a:bodyPr wrap="square" rtlCol="0">
            <a:spAutoFit/>
          </a:bodyPr>
          <a:lstStyle/>
          <a:p>
            <a:r>
              <a:rPr lang="de-DE" sz="1000" dirty="0"/>
              <a:t>Cable </a:t>
            </a:r>
            <a:r>
              <a:rPr lang="de-DE" sz="1000" dirty="0" err="1"/>
              <a:t>Assisted</a:t>
            </a:r>
            <a:endParaRPr lang="de-DE" sz="1000" dirty="0"/>
          </a:p>
          <a:p>
            <a:r>
              <a:rPr lang="de-DE" sz="1000" dirty="0"/>
              <a:t>Radio Connection, </a:t>
            </a:r>
            <a:br>
              <a:rPr lang="de-DE" sz="1000" dirty="0"/>
            </a:br>
            <a:r>
              <a:rPr lang="de-DE" sz="1000" dirty="0"/>
              <a:t>e.g. </a:t>
            </a:r>
            <a:r>
              <a:rPr lang="de-DE" sz="1000" dirty="0" err="1"/>
              <a:t>attached</a:t>
            </a:r>
            <a:r>
              <a:rPr lang="de-DE" sz="1000" dirty="0"/>
              <a:t> </a:t>
            </a:r>
            <a:r>
              <a:rPr lang="de-DE" sz="1000" dirty="0" err="1"/>
              <a:t>to</a:t>
            </a:r>
            <a:r>
              <a:rPr lang="de-DE" sz="1000" dirty="0"/>
              <a:t> spool</a:t>
            </a:r>
            <a:endParaRPr lang="en-US" sz="1000" dirty="0"/>
          </a:p>
        </p:txBody>
      </p:sp>
      <p:sp>
        <p:nvSpPr>
          <p:cNvPr id="34" name="Textfeld 33"/>
          <p:cNvSpPr txBox="1"/>
          <p:nvPr/>
        </p:nvSpPr>
        <p:spPr>
          <a:xfrm>
            <a:off x="1362126" y="4882899"/>
            <a:ext cx="1144592" cy="246221"/>
          </a:xfrm>
          <a:prstGeom prst="rect">
            <a:avLst/>
          </a:prstGeom>
          <a:noFill/>
        </p:spPr>
        <p:txBody>
          <a:bodyPr wrap="square" rtlCol="0">
            <a:spAutoFit/>
          </a:bodyPr>
          <a:lstStyle/>
          <a:p>
            <a:r>
              <a:rPr lang="de-DE" sz="1000" dirty="0" err="1"/>
              <a:t>Diver</a:t>
            </a:r>
            <a:r>
              <a:rPr lang="de-DE" sz="1000" dirty="0"/>
              <a:t> on </a:t>
            </a:r>
            <a:r>
              <a:rPr lang="de-DE" sz="1000" dirty="0" err="1"/>
              <a:t>Deco</a:t>
            </a:r>
            <a:endParaRPr lang="en-US" sz="1000" dirty="0"/>
          </a:p>
        </p:txBody>
      </p:sp>
      <p:sp>
        <p:nvSpPr>
          <p:cNvPr id="29" name="Freihandform 28"/>
          <p:cNvSpPr/>
          <p:nvPr/>
        </p:nvSpPr>
        <p:spPr>
          <a:xfrm>
            <a:off x="3374796" y="1902687"/>
            <a:ext cx="3351339" cy="736818"/>
          </a:xfrm>
          <a:custGeom>
            <a:avLst/>
            <a:gdLst>
              <a:gd name="connsiteX0" fmla="*/ 0 w 4289196"/>
              <a:gd name="connsiteY0" fmla="*/ 736818 h 736818"/>
              <a:gd name="connsiteX1" fmla="*/ 546755 w 4289196"/>
              <a:gd name="connsiteY1" fmla="*/ 274905 h 736818"/>
              <a:gd name="connsiteX2" fmla="*/ 1310326 w 4289196"/>
              <a:gd name="connsiteY2" fmla="*/ 727391 h 736818"/>
              <a:gd name="connsiteX3" fmla="*/ 2413262 w 4289196"/>
              <a:gd name="connsiteY3" fmla="*/ 124076 h 736818"/>
              <a:gd name="connsiteX4" fmla="*/ 3157979 w 4289196"/>
              <a:gd name="connsiteY4" fmla="*/ 699111 h 736818"/>
              <a:gd name="connsiteX5" fmla="*/ 3742441 w 4289196"/>
              <a:gd name="connsiteY5" fmla="*/ 10954 h 736818"/>
              <a:gd name="connsiteX6" fmla="*/ 4289196 w 4289196"/>
              <a:gd name="connsiteY6" fmla="*/ 340892 h 736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9196" h="736818">
                <a:moveTo>
                  <a:pt x="0" y="736818"/>
                </a:moveTo>
                <a:cubicBezTo>
                  <a:pt x="164183" y="506647"/>
                  <a:pt x="328367" y="276476"/>
                  <a:pt x="546755" y="274905"/>
                </a:cubicBezTo>
                <a:cubicBezTo>
                  <a:pt x="765143" y="273334"/>
                  <a:pt x="999242" y="752529"/>
                  <a:pt x="1310326" y="727391"/>
                </a:cubicBezTo>
                <a:cubicBezTo>
                  <a:pt x="1621411" y="702253"/>
                  <a:pt x="2105320" y="128789"/>
                  <a:pt x="2413262" y="124076"/>
                </a:cubicBezTo>
                <a:cubicBezTo>
                  <a:pt x="2721204" y="119363"/>
                  <a:pt x="2936449" y="717965"/>
                  <a:pt x="3157979" y="699111"/>
                </a:cubicBezTo>
                <a:cubicBezTo>
                  <a:pt x="3379509" y="680257"/>
                  <a:pt x="3553905" y="70657"/>
                  <a:pt x="3742441" y="10954"/>
                </a:cubicBezTo>
                <a:cubicBezTo>
                  <a:pt x="3930977" y="-48749"/>
                  <a:pt x="4110086" y="146071"/>
                  <a:pt x="4289196" y="340892"/>
                </a:cubicBezTo>
              </a:path>
            </a:pathLst>
          </a:cu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feld 35"/>
          <p:cNvSpPr txBox="1"/>
          <p:nvPr/>
        </p:nvSpPr>
        <p:spPr>
          <a:xfrm>
            <a:off x="4529368" y="1995393"/>
            <a:ext cx="1075049" cy="553998"/>
          </a:xfrm>
          <a:prstGeom prst="rect">
            <a:avLst/>
          </a:prstGeom>
          <a:solidFill>
            <a:schemeClr val="bg1"/>
          </a:solidFill>
        </p:spPr>
        <p:txBody>
          <a:bodyPr wrap="square" rtlCol="0">
            <a:spAutoFit/>
          </a:bodyPr>
          <a:lstStyle/>
          <a:p>
            <a:pPr algn="ctr"/>
            <a:r>
              <a:rPr lang="de-DE" sz="1000" dirty="0"/>
              <a:t>433MHz</a:t>
            </a:r>
          </a:p>
          <a:p>
            <a:pPr algn="ctr"/>
            <a:r>
              <a:rPr lang="de-DE" sz="1000" dirty="0" err="1"/>
              <a:t>LoRA</a:t>
            </a:r>
            <a:r>
              <a:rPr lang="de-DE" sz="1000" dirty="0"/>
              <a:t> </a:t>
            </a:r>
            <a:r>
              <a:rPr lang="de-DE" sz="1000" dirty="0" err="1"/>
              <a:t>connections</a:t>
            </a:r>
            <a:endParaRPr lang="en-US" sz="1000" dirty="0"/>
          </a:p>
        </p:txBody>
      </p:sp>
      <p:sp>
        <p:nvSpPr>
          <p:cNvPr id="37" name="Textfeld 36"/>
          <p:cNvSpPr txBox="1"/>
          <p:nvPr/>
        </p:nvSpPr>
        <p:spPr>
          <a:xfrm>
            <a:off x="9075802" y="4572370"/>
            <a:ext cx="647614" cy="400110"/>
          </a:xfrm>
          <a:prstGeom prst="rect">
            <a:avLst/>
          </a:prstGeom>
          <a:noFill/>
        </p:spPr>
        <p:txBody>
          <a:bodyPr wrap="square" rtlCol="0">
            <a:spAutoFit/>
          </a:bodyPr>
          <a:lstStyle/>
          <a:p>
            <a:pPr algn="r"/>
            <a:r>
              <a:rPr lang="de-DE" sz="1000" dirty="0"/>
              <a:t>Internet Backend</a:t>
            </a:r>
            <a:endParaRPr lang="en-US" sz="1000" dirty="0"/>
          </a:p>
        </p:txBody>
      </p:sp>
      <p:cxnSp>
        <p:nvCxnSpPr>
          <p:cNvPr id="7172" name="Gewinkelter Verbinder 7171"/>
          <p:cNvCxnSpPr>
            <a:endCxn id="17" idx="0"/>
          </p:cNvCxnSpPr>
          <p:nvPr/>
        </p:nvCxnSpPr>
        <p:spPr>
          <a:xfrm rot="16200000" flipH="1">
            <a:off x="8100587" y="2332810"/>
            <a:ext cx="1609076" cy="846973"/>
          </a:xfrm>
          <a:prstGeom prst="bentConnector3">
            <a:avLst>
              <a:gd name="adj1" fmla="val -383"/>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8834597" y="2863218"/>
            <a:ext cx="1092627" cy="400110"/>
          </a:xfrm>
          <a:prstGeom prst="rect">
            <a:avLst/>
          </a:prstGeom>
          <a:solidFill>
            <a:schemeClr val="bg1"/>
          </a:solidFill>
        </p:spPr>
        <p:txBody>
          <a:bodyPr wrap="square" rtlCol="0">
            <a:spAutoFit/>
          </a:bodyPr>
          <a:lstStyle/>
          <a:p>
            <a:pPr algn="ctr"/>
            <a:r>
              <a:rPr lang="de-DE" sz="1000" dirty="0"/>
              <a:t>Mobile Network Connection</a:t>
            </a:r>
            <a:endParaRPr lang="en-US" sz="1000" dirty="0"/>
          </a:p>
        </p:txBody>
      </p:sp>
      <p:sp>
        <p:nvSpPr>
          <p:cNvPr id="26" name="Rechteck 25"/>
          <p:cNvSpPr/>
          <p:nvPr/>
        </p:nvSpPr>
        <p:spPr>
          <a:xfrm rot="16200000">
            <a:off x="1964629" y="2443331"/>
            <a:ext cx="884996" cy="32677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bg1">
                    <a:lumMod val="50000"/>
                  </a:schemeClr>
                </a:solidFill>
              </a:rPr>
              <a:t>Surface Equipment</a:t>
            </a:r>
            <a:endParaRPr lang="en-US" sz="1000" dirty="0">
              <a:solidFill>
                <a:schemeClr val="bg1">
                  <a:lumMod val="50000"/>
                </a:schemeClr>
              </a:solidFill>
            </a:endParaRPr>
          </a:p>
        </p:txBody>
      </p:sp>
      <p:sp>
        <p:nvSpPr>
          <p:cNvPr id="5" name="Freihandform 4"/>
          <p:cNvSpPr/>
          <p:nvPr/>
        </p:nvSpPr>
        <p:spPr>
          <a:xfrm>
            <a:off x="2410691" y="1590016"/>
            <a:ext cx="4322618" cy="561402"/>
          </a:xfrm>
          <a:custGeom>
            <a:avLst/>
            <a:gdLst>
              <a:gd name="connsiteX0" fmla="*/ 0 w 4322618"/>
              <a:gd name="connsiteY0" fmla="*/ 557439 h 561402"/>
              <a:gd name="connsiteX1" fmla="*/ 415636 w 4322618"/>
              <a:gd name="connsiteY1" fmla="*/ 266493 h 561402"/>
              <a:gd name="connsiteX2" fmla="*/ 845127 w 4322618"/>
              <a:gd name="connsiteY2" fmla="*/ 557439 h 561402"/>
              <a:gd name="connsiteX3" fmla="*/ 1690254 w 4322618"/>
              <a:gd name="connsiteY3" fmla="*/ 3257 h 561402"/>
              <a:gd name="connsiteX4" fmla="*/ 2119745 w 4322618"/>
              <a:gd name="connsiteY4" fmla="*/ 321911 h 561402"/>
              <a:gd name="connsiteX5" fmla="*/ 3034145 w 4322618"/>
              <a:gd name="connsiteY5" fmla="*/ 183366 h 561402"/>
              <a:gd name="connsiteX6" fmla="*/ 3338945 w 4322618"/>
              <a:gd name="connsiteY6" fmla="*/ 418893 h 561402"/>
              <a:gd name="connsiteX7" fmla="*/ 3879273 w 4322618"/>
              <a:gd name="connsiteY7" fmla="*/ 17111 h 561402"/>
              <a:gd name="connsiteX8" fmla="*/ 4322618 w 4322618"/>
              <a:gd name="connsiteY8" fmla="*/ 127948 h 56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2618" h="561402">
                <a:moveTo>
                  <a:pt x="0" y="557439"/>
                </a:moveTo>
                <a:cubicBezTo>
                  <a:pt x="137391" y="411966"/>
                  <a:pt x="274782" y="266493"/>
                  <a:pt x="415636" y="266493"/>
                </a:cubicBezTo>
                <a:cubicBezTo>
                  <a:pt x="556490" y="266493"/>
                  <a:pt x="632691" y="601312"/>
                  <a:pt x="845127" y="557439"/>
                </a:cubicBezTo>
                <a:cubicBezTo>
                  <a:pt x="1057563" y="513566"/>
                  <a:pt x="1477818" y="42512"/>
                  <a:pt x="1690254" y="3257"/>
                </a:cubicBezTo>
                <a:cubicBezTo>
                  <a:pt x="1902690" y="-35998"/>
                  <a:pt x="1895763" y="291893"/>
                  <a:pt x="2119745" y="321911"/>
                </a:cubicBezTo>
                <a:cubicBezTo>
                  <a:pt x="2343727" y="351929"/>
                  <a:pt x="2830945" y="167202"/>
                  <a:pt x="3034145" y="183366"/>
                </a:cubicBezTo>
                <a:cubicBezTo>
                  <a:pt x="3237345" y="199530"/>
                  <a:pt x="3198091" y="446602"/>
                  <a:pt x="3338945" y="418893"/>
                </a:cubicBezTo>
                <a:cubicBezTo>
                  <a:pt x="3479799" y="391184"/>
                  <a:pt x="3715328" y="65602"/>
                  <a:pt x="3879273" y="17111"/>
                </a:cubicBezTo>
                <a:cubicBezTo>
                  <a:pt x="4043219" y="-31380"/>
                  <a:pt x="4182918" y="48284"/>
                  <a:pt x="4322618" y="127948"/>
                </a:cubicBezTo>
              </a:path>
            </a:pathLst>
          </a:cu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8" name="Freihandform 7"/>
          <p:cNvSpPr/>
          <p:nvPr/>
        </p:nvSpPr>
        <p:spPr>
          <a:xfrm>
            <a:off x="2576945" y="2382982"/>
            <a:ext cx="415637" cy="332672"/>
          </a:xfrm>
          <a:custGeom>
            <a:avLst/>
            <a:gdLst>
              <a:gd name="connsiteX0" fmla="*/ 0 w 415637"/>
              <a:gd name="connsiteY0" fmla="*/ 0 h 332672"/>
              <a:gd name="connsiteX1" fmla="*/ 110837 w 415637"/>
              <a:gd name="connsiteY1" fmla="*/ 249382 h 332672"/>
              <a:gd name="connsiteX2" fmla="*/ 180110 w 415637"/>
              <a:gd name="connsiteY2" fmla="*/ 69273 h 332672"/>
              <a:gd name="connsiteX3" fmla="*/ 235528 w 415637"/>
              <a:gd name="connsiteY3" fmla="*/ 332509 h 332672"/>
              <a:gd name="connsiteX4" fmla="*/ 360219 w 415637"/>
              <a:gd name="connsiteY4" fmla="*/ 110836 h 332672"/>
              <a:gd name="connsiteX5" fmla="*/ 415637 w 415637"/>
              <a:gd name="connsiteY5" fmla="*/ 249382 h 33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5637" h="332672">
                <a:moveTo>
                  <a:pt x="0" y="0"/>
                </a:moveTo>
                <a:cubicBezTo>
                  <a:pt x="40409" y="118918"/>
                  <a:pt x="80819" y="237837"/>
                  <a:pt x="110837" y="249382"/>
                </a:cubicBezTo>
                <a:cubicBezTo>
                  <a:pt x="140855" y="260927"/>
                  <a:pt x="159328" y="55419"/>
                  <a:pt x="180110" y="69273"/>
                </a:cubicBezTo>
                <a:cubicBezTo>
                  <a:pt x="200892" y="83127"/>
                  <a:pt x="205510" y="325582"/>
                  <a:pt x="235528" y="332509"/>
                </a:cubicBezTo>
                <a:cubicBezTo>
                  <a:pt x="265546" y="339436"/>
                  <a:pt x="330201" y="124690"/>
                  <a:pt x="360219" y="110836"/>
                </a:cubicBezTo>
                <a:cubicBezTo>
                  <a:pt x="390237" y="96982"/>
                  <a:pt x="402937" y="173182"/>
                  <a:pt x="415637" y="249382"/>
                </a:cubicBezTo>
              </a:path>
            </a:pathLst>
          </a:cu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30" name="Textfeld 29"/>
          <p:cNvSpPr txBox="1"/>
          <p:nvPr/>
        </p:nvSpPr>
        <p:spPr>
          <a:xfrm>
            <a:off x="3422495" y="2997508"/>
            <a:ext cx="1436428" cy="400110"/>
          </a:xfrm>
          <a:prstGeom prst="rect">
            <a:avLst/>
          </a:prstGeom>
          <a:solidFill>
            <a:schemeClr val="bg1"/>
          </a:solidFill>
        </p:spPr>
        <p:txBody>
          <a:bodyPr wrap="square" rtlCol="0">
            <a:spAutoFit/>
          </a:bodyPr>
          <a:lstStyle/>
          <a:p>
            <a:r>
              <a:rPr lang="de-DE" sz="1000" dirty="0"/>
              <a:t>e.g. </a:t>
            </a:r>
            <a:r>
              <a:rPr lang="de-DE" sz="1000" dirty="0" err="1"/>
              <a:t>attached</a:t>
            </a:r>
            <a:r>
              <a:rPr lang="de-DE" sz="1000" dirty="0"/>
              <a:t> </a:t>
            </a:r>
            <a:r>
              <a:rPr lang="de-DE" sz="1000" dirty="0" err="1"/>
              <a:t>to</a:t>
            </a:r>
            <a:r>
              <a:rPr lang="de-DE" sz="1000" dirty="0"/>
              <a:t> </a:t>
            </a:r>
            <a:br>
              <a:rPr lang="de-DE" sz="1000" dirty="0"/>
            </a:br>
            <a:r>
              <a:rPr lang="de-DE" sz="1000" dirty="0"/>
              <a:t>Alert Marker</a:t>
            </a:r>
            <a:endParaRPr lang="en-US" sz="1000" dirty="0"/>
          </a:p>
        </p:txBody>
      </p:sp>
      <p:grpSp>
        <p:nvGrpSpPr>
          <p:cNvPr id="31" name="Gruppieren 30"/>
          <p:cNvGrpSpPr/>
          <p:nvPr/>
        </p:nvGrpSpPr>
        <p:grpSpPr>
          <a:xfrm flipH="1">
            <a:off x="911140" y="1485164"/>
            <a:ext cx="731607" cy="794581"/>
            <a:chOff x="8402137" y="2398555"/>
            <a:chExt cx="1156644" cy="1256203"/>
          </a:xfrm>
        </p:grpSpPr>
        <p:sp>
          <p:nvSpPr>
            <p:cNvPr id="33" name="Rechteck 32"/>
            <p:cNvSpPr/>
            <p:nvPr/>
          </p:nvSpPr>
          <p:spPr>
            <a:xfrm rot="2700000">
              <a:off x="8404382" y="2487227"/>
              <a:ext cx="454999" cy="2776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hteck 34"/>
            <p:cNvSpPr/>
            <p:nvPr/>
          </p:nvSpPr>
          <p:spPr>
            <a:xfrm rot="8100000">
              <a:off x="8725327" y="2822074"/>
              <a:ext cx="598453" cy="39330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hteck 37"/>
            <p:cNvSpPr/>
            <p:nvPr/>
          </p:nvSpPr>
          <p:spPr>
            <a:xfrm rot="2700000">
              <a:off x="8773539" y="2787037"/>
              <a:ext cx="131171" cy="925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hteck 38"/>
            <p:cNvSpPr/>
            <p:nvPr/>
          </p:nvSpPr>
          <p:spPr>
            <a:xfrm rot="2700000" flipH="1">
              <a:off x="9192453" y="3275297"/>
              <a:ext cx="454999" cy="2776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hteck 39"/>
            <p:cNvSpPr/>
            <p:nvPr/>
          </p:nvSpPr>
          <p:spPr>
            <a:xfrm rot="2700000" flipH="1">
              <a:off x="9147124" y="3160622"/>
              <a:ext cx="131171" cy="925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Ellipse 40"/>
            <p:cNvSpPr/>
            <p:nvPr/>
          </p:nvSpPr>
          <p:spPr>
            <a:xfrm rot="2700000">
              <a:off x="8388522" y="3126918"/>
              <a:ext cx="724983" cy="330698"/>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Gerader Verbinder 41"/>
            <p:cNvCxnSpPr/>
            <p:nvPr/>
          </p:nvCxnSpPr>
          <p:spPr>
            <a:xfrm rot="2700000">
              <a:off x="8603895" y="3237626"/>
              <a:ext cx="0" cy="403516"/>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Ellipse 42"/>
            <p:cNvSpPr/>
            <p:nvPr/>
          </p:nvSpPr>
          <p:spPr>
            <a:xfrm rot="2700000">
              <a:off x="8442525" y="3547752"/>
              <a:ext cx="65908" cy="40100"/>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ihandform 43"/>
          <p:cNvSpPr/>
          <p:nvPr/>
        </p:nvSpPr>
        <p:spPr>
          <a:xfrm>
            <a:off x="1662437" y="2199685"/>
            <a:ext cx="574129" cy="332672"/>
          </a:xfrm>
          <a:custGeom>
            <a:avLst/>
            <a:gdLst>
              <a:gd name="connsiteX0" fmla="*/ 0 w 415637"/>
              <a:gd name="connsiteY0" fmla="*/ 0 h 332672"/>
              <a:gd name="connsiteX1" fmla="*/ 110837 w 415637"/>
              <a:gd name="connsiteY1" fmla="*/ 249382 h 332672"/>
              <a:gd name="connsiteX2" fmla="*/ 180110 w 415637"/>
              <a:gd name="connsiteY2" fmla="*/ 69273 h 332672"/>
              <a:gd name="connsiteX3" fmla="*/ 235528 w 415637"/>
              <a:gd name="connsiteY3" fmla="*/ 332509 h 332672"/>
              <a:gd name="connsiteX4" fmla="*/ 360219 w 415637"/>
              <a:gd name="connsiteY4" fmla="*/ 110836 h 332672"/>
              <a:gd name="connsiteX5" fmla="*/ 415637 w 415637"/>
              <a:gd name="connsiteY5" fmla="*/ 249382 h 33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5637" h="332672">
                <a:moveTo>
                  <a:pt x="0" y="0"/>
                </a:moveTo>
                <a:cubicBezTo>
                  <a:pt x="40409" y="118918"/>
                  <a:pt x="80819" y="237837"/>
                  <a:pt x="110837" y="249382"/>
                </a:cubicBezTo>
                <a:cubicBezTo>
                  <a:pt x="140855" y="260927"/>
                  <a:pt x="159328" y="55419"/>
                  <a:pt x="180110" y="69273"/>
                </a:cubicBezTo>
                <a:cubicBezTo>
                  <a:pt x="200892" y="83127"/>
                  <a:pt x="205510" y="325582"/>
                  <a:pt x="235528" y="332509"/>
                </a:cubicBezTo>
                <a:cubicBezTo>
                  <a:pt x="265546" y="339436"/>
                  <a:pt x="330201" y="124690"/>
                  <a:pt x="360219" y="110836"/>
                </a:cubicBezTo>
                <a:cubicBezTo>
                  <a:pt x="390237" y="96982"/>
                  <a:pt x="402937" y="173182"/>
                  <a:pt x="415637" y="249382"/>
                </a:cubicBezTo>
              </a:path>
            </a:pathLst>
          </a:cu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45" name="Textfeld 44"/>
          <p:cNvSpPr txBox="1"/>
          <p:nvPr/>
        </p:nvSpPr>
        <p:spPr>
          <a:xfrm>
            <a:off x="1637976" y="1621442"/>
            <a:ext cx="433135" cy="246221"/>
          </a:xfrm>
          <a:prstGeom prst="rect">
            <a:avLst/>
          </a:prstGeom>
          <a:solidFill>
            <a:schemeClr val="bg1"/>
          </a:solidFill>
        </p:spPr>
        <p:txBody>
          <a:bodyPr wrap="square" rtlCol="0">
            <a:spAutoFit/>
          </a:bodyPr>
          <a:lstStyle/>
          <a:p>
            <a:r>
              <a:rPr lang="de-DE" sz="1000" dirty="0"/>
              <a:t>GPS</a:t>
            </a:r>
            <a:endParaRPr lang="en-US" sz="1000" dirty="0"/>
          </a:p>
        </p:txBody>
      </p:sp>
    </p:spTree>
    <p:extLst>
      <p:ext uri="{BB962C8B-B14F-4D97-AF65-F5344CB8AC3E}">
        <p14:creationId xmlns:p14="http://schemas.microsoft.com/office/powerpoint/2010/main" val="320256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Hardware Surface Equipment</a:t>
            </a:r>
            <a:endParaRPr lang="en-US" dirty="0"/>
          </a:p>
        </p:txBody>
      </p:sp>
      <p:pic>
        <p:nvPicPr>
          <p:cNvPr id="4" name="Picture 2" descr="https://ci3.googleusercontent.com/proxy/YzRG3Ql4zjgqVmev4U9fcCuR4nzGa0Ivf3fEbfiEWzs2wxm-f3yHWUSyWsWOvz7hp66TonE=s0-d-e1-ft#http://www.kh-gps.de/lora_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6536" y="1825625"/>
            <a:ext cx="683626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34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Hardware Surface Equipment w Display</a:t>
            </a:r>
            <a:endParaRPr lang="en-US" dirty="0"/>
          </a:p>
        </p:txBody>
      </p:sp>
      <p:pic>
        <p:nvPicPr>
          <p:cNvPr id="6146" name="Picture 2" descr="https://ci6.googleusercontent.com/proxy/o7p-Z2fNJQst4bEN_a2wXgdsr5LdZ0EZYLovb3PpfAREJFqeAd_fWkFaEVZFCTiPIHVJLsU=s0-d-e1-ft#http://www.kh-gps.de/lora_2.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1178"/>
          <a:stretch/>
        </p:blipFill>
        <p:spPr bwMode="auto">
          <a:xfrm>
            <a:off x="1392797" y="1825625"/>
            <a:ext cx="663973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095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Hardware </a:t>
            </a:r>
            <a:r>
              <a:rPr lang="de-DE" dirty="0" err="1"/>
              <a:t>Ship</a:t>
            </a:r>
            <a:r>
              <a:rPr lang="de-DE" dirty="0"/>
              <a:t> Equipment w BT </a:t>
            </a:r>
            <a:r>
              <a:rPr lang="de-DE" dirty="0" err="1"/>
              <a:t>and</a:t>
            </a:r>
            <a:r>
              <a:rPr lang="de-DE" dirty="0"/>
              <a:t> Display</a:t>
            </a:r>
            <a:endParaRPr lang="en-US" dirty="0"/>
          </a:p>
        </p:txBody>
      </p:sp>
      <p:pic>
        <p:nvPicPr>
          <p:cNvPr id="6146" name="Picture 2" descr="https://ci6.googleusercontent.com/proxy/o7p-Z2fNJQst4bEN_a2wXgdsr5LdZ0EZYLovb3PpfAREJFqeAd_fWkFaEVZFCTiPIHVJLsU=s0-d-e1-ft#http://www.kh-gps.de/lora_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2797" y="1825625"/>
            <a:ext cx="842374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4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OSLT Protocol</a:t>
            </a:r>
            <a:endParaRPr lang="en-US" dirty="0"/>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1878242081"/>
              </p:ext>
            </p:extLst>
          </p:nvPr>
        </p:nvGraphicFramePr>
        <p:xfrm>
          <a:off x="657592" y="2838984"/>
          <a:ext cx="9532933" cy="939163"/>
        </p:xfrm>
        <a:graphic>
          <a:graphicData uri="http://schemas.openxmlformats.org/drawingml/2006/table">
            <a:tbl>
              <a:tblPr>
                <a:tableStyleId>{3C2FFA5D-87B4-456A-9821-1D502468CF0F}</a:tableStyleId>
              </a:tblPr>
              <a:tblGrid>
                <a:gridCol w="652196">
                  <a:extLst>
                    <a:ext uri="{9D8B030D-6E8A-4147-A177-3AD203B41FA5}">
                      <a16:colId xmlns:a16="http://schemas.microsoft.com/office/drawing/2014/main" val="3160845567"/>
                    </a:ext>
                  </a:extLst>
                </a:gridCol>
                <a:gridCol w="652196">
                  <a:extLst>
                    <a:ext uri="{9D8B030D-6E8A-4147-A177-3AD203B41FA5}">
                      <a16:colId xmlns:a16="http://schemas.microsoft.com/office/drawing/2014/main" val="4110457246"/>
                    </a:ext>
                  </a:extLst>
                </a:gridCol>
                <a:gridCol w="652196">
                  <a:extLst>
                    <a:ext uri="{9D8B030D-6E8A-4147-A177-3AD203B41FA5}">
                      <a16:colId xmlns:a16="http://schemas.microsoft.com/office/drawing/2014/main" val="493906427"/>
                    </a:ext>
                  </a:extLst>
                </a:gridCol>
                <a:gridCol w="652196">
                  <a:extLst>
                    <a:ext uri="{9D8B030D-6E8A-4147-A177-3AD203B41FA5}">
                      <a16:colId xmlns:a16="http://schemas.microsoft.com/office/drawing/2014/main" val="2098378196"/>
                    </a:ext>
                  </a:extLst>
                </a:gridCol>
                <a:gridCol w="652196">
                  <a:extLst>
                    <a:ext uri="{9D8B030D-6E8A-4147-A177-3AD203B41FA5}">
                      <a16:colId xmlns:a16="http://schemas.microsoft.com/office/drawing/2014/main" val="2410978764"/>
                    </a:ext>
                  </a:extLst>
                </a:gridCol>
                <a:gridCol w="652196">
                  <a:extLst>
                    <a:ext uri="{9D8B030D-6E8A-4147-A177-3AD203B41FA5}">
                      <a16:colId xmlns:a16="http://schemas.microsoft.com/office/drawing/2014/main" val="1279233571"/>
                    </a:ext>
                  </a:extLst>
                </a:gridCol>
                <a:gridCol w="652196">
                  <a:extLst>
                    <a:ext uri="{9D8B030D-6E8A-4147-A177-3AD203B41FA5}">
                      <a16:colId xmlns:a16="http://schemas.microsoft.com/office/drawing/2014/main" val="1655175991"/>
                    </a:ext>
                  </a:extLst>
                </a:gridCol>
                <a:gridCol w="623654">
                  <a:extLst>
                    <a:ext uri="{9D8B030D-6E8A-4147-A177-3AD203B41FA5}">
                      <a16:colId xmlns:a16="http://schemas.microsoft.com/office/drawing/2014/main" val="210944836"/>
                    </a:ext>
                  </a:extLst>
                </a:gridCol>
                <a:gridCol w="724219">
                  <a:extLst>
                    <a:ext uri="{9D8B030D-6E8A-4147-A177-3AD203B41FA5}">
                      <a16:colId xmlns:a16="http://schemas.microsoft.com/office/drawing/2014/main" val="501564174"/>
                    </a:ext>
                  </a:extLst>
                </a:gridCol>
                <a:gridCol w="652196">
                  <a:extLst>
                    <a:ext uri="{9D8B030D-6E8A-4147-A177-3AD203B41FA5}">
                      <a16:colId xmlns:a16="http://schemas.microsoft.com/office/drawing/2014/main" val="197770070"/>
                    </a:ext>
                  </a:extLst>
                </a:gridCol>
                <a:gridCol w="652196">
                  <a:extLst>
                    <a:ext uri="{9D8B030D-6E8A-4147-A177-3AD203B41FA5}">
                      <a16:colId xmlns:a16="http://schemas.microsoft.com/office/drawing/2014/main" val="2865763360"/>
                    </a:ext>
                  </a:extLst>
                </a:gridCol>
                <a:gridCol w="1010904">
                  <a:extLst>
                    <a:ext uri="{9D8B030D-6E8A-4147-A177-3AD203B41FA5}">
                      <a16:colId xmlns:a16="http://schemas.microsoft.com/office/drawing/2014/main" val="3378455811"/>
                    </a:ext>
                  </a:extLst>
                </a:gridCol>
                <a:gridCol w="652196">
                  <a:extLst>
                    <a:ext uri="{9D8B030D-6E8A-4147-A177-3AD203B41FA5}">
                      <a16:colId xmlns:a16="http://schemas.microsoft.com/office/drawing/2014/main" val="2933053093"/>
                    </a:ext>
                  </a:extLst>
                </a:gridCol>
                <a:gridCol w="652196">
                  <a:extLst>
                    <a:ext uri="{9D8B030D-6E8A-4147-A177-3AD203B41FA5}">
                      <a16:colId xmlns:a16="http://schemas.microsoft.com/office/drawing/2014/main" val="3030039603"/>
                    </a:ext>
                  </a:extLst>
                </a:gridCol>
              </a:tblGrid>
              <a:tr h="704372">
                <a:tc>
                  <a:txBody>
                    <a:bodyPr/>
                    <a:lstStyle/>
                    <a:p>
                      <a:endParaRPr lang="en-US"/>
                    </a:p>
                  </a:txBody>
                  <a:tcPr marL="0" marR="0" marT="0" marB="0" anchor="ctr"/>
                </a:tc>
                <a:tc>
                  <a:txBody>
                    <a:bodyPr/>
                    <a:lstStyle/>
                    <a:p>
                      <a:br>
                        <a:rPr lang="en-US" sz="1500" dirty="0">
                          <a:effectLst/>
                        </a:rPr>
                      </a:br>
                      <a:r>
                        <a:rPr lang="en-US" sz="1500" dirty="0">
                          <a:effectLst/>
                        </a:rPr>
                        <a:t>Emergency</a:t>
                      </a:r>
                      <a:endParaRPr lang="en-US" sz="1500" dirty="0">
                        <a:effectLst/>
                        <a:latin typeface="arial" panose="020B0604020202020204" pitchFamily="34" charset="0"/>
                      </a:endParaRPr>
                    </a:p>
                  </a:txBody>
                  <a:tcPr marL="0" marR="0" marT="0" marB="0" anchor="ctr"/>
                </a:tc>
                <a:tc>
                  <a:txBody>
                    <a:bodyPr/>
                    <a:lstStyle/>
                    <a:p>
                      <a:r>
                        <a:rPr lang="en-US" sz="1500" dirty="0">
                          <a:effectLst/>
                        </a:rPr>
                        <a:t>N/A</a:t>
                      </a:r>
                      <a:endParaRPr lang="en-US" sz="1500" dirty="0">
                        <a:effectLst/>
                        <a:latin typeface="arial" panose="020B0604020202020204" pitchFamily="34" charset="0"/>
                      </a:endParaRPr>
                    </a:p>
                  </a:txBody>
                  <a:tcPr marL="0" marR="0" marT="0" marB="0" anchor="ctr"/>
                </a:tc>
                <a:tc>
                  <a:txBody>
                    <a:bodyPr/>
                    <a:lstStyle/>
                    <a:p>
                      <a:r>
                        <a:rPr lang="en-US" sz="1500" dirty="0">
                          <a:effectLst/>
                        </a:rPr>
                        <a:t>N/A</a:t>
                      </a:r>
                      <a:endParaRPr lang="en-US" sz="1500" dirty="0">
                        <a:effectLst/>
                        <a:latin typeface="arial" panose="020B0604020202020204" pitchFamily="34" charset="0"/>
                      </a:endParaRPr>
                    </a:p>
                  </a:txBody>
                  <a:tcPr marL="0" marR="0" marT="0" marB="0" anchor="ctr"/>
                </a:tc>
                <a:tc>
                  <a:txBody>
                    <a:bodyPr/>
                    <a:lstStyle/>
                    <a:p>
                      <a:r>
                        <a:rPr lang="en-US" sz="1500" dirty="0">
                          <a:effectLst/>
                        </a:rPr>
                        <a:t>N/A</a:t>
                      </a:r>
                      <a:endParaRPr lang="en-US" sz="1500" dirty="0">
                        <a:effectLst/>
                        <a:latin typeface="arial" panose="020B0604020202020204" pitchFamily="34" charset="0"/>
                      </a:endParaRPr>
                    </a:p>
                  </a:txBody>
                  <a:tcPr marL="0" marR="0" marT="0" marB="0" anchor="ctr"/>
                </a:tc>
                <a:tc>
                  <a:txBody>
                    <a:bodyPr/>
                    <a:lstStyle/>
                    <a:p>
                      <a:r>
                        <a:rPr lang="en-US" sz="1500" dirty="0" err="1">
                          <a:effectLst/>
                        </a:rPr>
                        <a:t>MsgType</a:t>
                      </a:r>
                      <a:endParaRPr lang="en-US" sz="1500" dirty="0">
                        <a:effectLst/>
                        <a:latin typeface="arial" panose="020B0604020202020204" pitchFamily="34" charset="0"/>
                      </a:endParaRPr>
                    </a:p>
                  </a:txBody>
                  <a:tcPr marL="0" marR="0" marT="0" marB="0" anchor="ctr"/>
                </a:tc>
                <a:tc>
                  <a:txBody>
                    <a:bodyPr/>
                    <a:lstStyle/>
                    <a:p>
                      <a:r>
                        <a:rPr lang="en-US" sz="1500" dirty="0">
                          <a:effectLst/>
                        </a:rPr>
                        <a:t>Sender</a:t>
                      </a:r>
                      <a:endParaRPr lang="en-US" sz="1500" dirty="0">
                        <a:effectLst/>
                        <a:latin typeface="arial" panose="020B0604020202020204" pitchFamily="34" charset="0"/>
                      </a:endParaRPr>
                    </a:p>
                  </a:txBody>
                  <a:tcPr marL="0" marR="0" marT="0" marB="0" anchor="ctr"/>
                </a:tc>
                <a:tc>
                  <a:txBody>
                    <a:bodyPr/>
                    <a:lstStyle/>
                    <a:p>
                      <a:r>
                        <a:rPr lang="en-US" sz="1500" dirty="0">
                          <a:effectLst/>
                        </a:rPr>
                        <a:t>Target</a:t>
                      </a:r>
                      <a:endParaRPr lang="en-US" sz="1500" dirty="0">
                        <a:effectLst/>
                        <a:latin typeface="arial" panose="020B0604020202020204" pitchFamily="34" charset="0"/>
                      </a:endParaRPr>
                    </a:p>
                  </a:txBody>
                  <a:tcPr marL="0" marR="0" marT="0" marB="0" anchor="ctr"/>
                </a:tc>
                <a:tc>
                  <a:txBody>
                    <a:bodyPr/>
                    <a:lstStyle/>
                    <a:p>
                      <a:r>
                        <a:rPr lang="en-US" sz="1500" dirty="0">
                          <a:effectLst/>
                        </a:rPr>
                        <a:t>Payload Length Byte</a:t>
                      </a:r>
                      <a:endParaRPr lang="en-US" sz="1500" dirty="0">
                        <a:effectLst/>
                        <a:latin typeface="arial" panose="020B0604020202020204" pitchFamily="34" charset="0"/>
                      </a:endParaRPr>
                    </a:p>
                  </a:txBody>
                  <a:tcPr marL="0" marR="0" marT="0" marB="0" anchor="ctr"/>
                </a:tc>
                <a:tc>
                  <a:txBody>
                    <a:bodyPr/>
                    <a:lstStyle/>
                    <a:p>
                      <a:r>
                        <a:rPr lang="en-US" sz="1500" dirty="0">
                          <a:effectLst/>
                        </a:rPr>
                        <a:t>N/A</a:t>
                      </a:r>
                      <a:endParaRPr lang="en-US" sz="1500" dirty="0">
                        <a:effectLst/>
                        <a:latin typeface="arial" panose="020B0604020202020204" pitchFamily="34" charset="0"/>
                      </a:endParaRPr>
                    </a:p>
                  </a:txBody>
                  <a:tcPr marL="0" marR="0" marT="0" marB="0" anchor="ctr"/>
                </a:tc>
                <a:tc>
                  <a:txBody>
                    <a:bodyPr/>
                    <a:lstStyle/>
                    <a:p>
                      <a:r>
                        <a:rPr lang="en-US" sz="1500" dirty="0" err="1">
                          <a:effectLst/>
                        </a:rPr>
                        <a:t>Lat</a:t>
                      </a:r>
                      <a:endParaRPr lang="en-US" sz="1500" dirty="0">
                        <a:effectLst/>
                        <a:latin typeface="arial" panose="020B0604020202020204" pitchFamily="34" charset="0"/>
                      </a:endParaRPr>
                    </a:p>
                  </a:txBody>
                  <a:tcPr marL="0" marR="0" marT="0" marB="0" anchor="ctr"/>
                </a:tc>
                <a:tc>
                  <a:txBody>
                    <a:bodyPr/>
                    <a:lstStyle/>
                    <a:p>
                      <a:r>
                        <a:rPr lang="en-US" sz="1500" dirty="0">
                          <a:effectLst/>
                        </a:rPr>
                        <a:t>Lon</a:t>
                      </a:r>
                      <a:endParaRPr lang="en-US" sz="1500" dirty="0">
                        <a:effectLst/>
                        <a:latin typeface="arial" panose="020B0604020202020204" pitchFamily="34" charset="0"/>
                      </a:endParaRPr>
                    </a:p>
                  </a:txBody>
                  <a:tcPr marL="0" marR="0" marT="0" marB="0" anchor="ctr"/>
                </a:tc>
                <a:tc>
                  <a:txBody>
                    <a:bodyPr/>
                    <a:lstStyle/>
                    <a:p>
                      <a:r>
                        <a:rPr lang="en-US" sz="1500" dirty="0">
                          <a:effectLst/>
                        </a:rPr>
                        <a:t>Payload 0-128 Byte</a:t>
                      </a:r>
                      <a:endParaRPr lang="en-US" sz="1500" dirty="0">
                        <a:effectLst/>
                        <a:latin typeface="arial" panose="020B0604020202020204" pitchFamily="34" charset="0"/>
                      </a:endParaRPr>
                    </a:p>
                  </a:txBody>
                  <a:tcPr marL="0" marR="0" marT="0" marB="0" anchor="ctr"/>
                </a:tc>
                <a:tc>
                  <a:txBody>
                    <a:bodyPr/>
                    <a:lstStyle/>
                    <a:p>
                      <a:r>
                        <a:rPr lang="en-US" sz="1500" dirty="0">
                          <a:effectLst/>
                        </a:rPr>
                        <a:t>CRC</a:t>
                      </a:r>
                      <a:endParaRPr lang="en-US" sz="1500" dirty="0">
                        <a:effectLst/>
                        <a:latin typeface="arial" panose="020B0604020202020204" pitchFamily="34" charset="0"/>
                      </a:endParaRPr>
                    </a:p>
                  </a:txBody>
                  <a:tcPr marL="0" marR="0" marT="0" marB="0" anchor="ctr"/>
                </a:tc>
                <a:extLst>
                  <a:ext uri="{0D108BD9-81ED-4DB2-BD59-A6C34878D82A}">
                    <a16:rowId xmlns:a16="http://schemas.microsoft.com/office/drawing/2014/main" val="785353998"/>
                  </a:ext>
                </a:extLst>
              </a:tr>
              <a:tr h="234791">
                <a:tc>
                  <a:txBody>
                    <a:bodyPr/>
                    <a:lstStyle/>
                    <a:p>
                      <a:r>
                        <a:rPr lang="en-US" sz="1500">
                          <a:effectLst/>
                        </a:rPr>
                        <a:t>Bit</a:t>
                      </a:r>
                      <a:endParaRPr lang="en-US" sz="1500">
                        <a:effectLst/>
                        <a:latin typeface="arial" panose="020B0604020202020204" pitchFamily="34" charset="0"/>
                      </a:endParaRPr>
                    </a:p>
                  </a:txBody>
                  <a:tcPr marL="0" marR="0" marT="0" marB="0" anchor="ctr"/>
                </a:tc>
                <a:tc>
                  <a:txBody>
                    <a:bodyPr/>
                    <a:lstStyle/>
                    <a:p>
                      <a:r>
                        <a:rPr lang="en-US" sz="1500">
                          <a:effectLst/>
                        </a:rPr>
                        <a:t>1</a:t>
                      </a:r>
                      <a:endParaRPr lang="en-US" sz="1500">
                        <a:effectLst/>
                        <a:latin typeface="arial" panose="020B0604020202020204" pitchFamily="34" charset="0"/>
                      </a:endParaRPr>
                    </a:p>
                  </a:txBody>
                  <a:tcPr marL="0" marR="0" marT="0" marB="0" anchor="ctr"/>
                </a:tc>
                <a:tc>
                  <a:txBody>
                    <a:bodyPr/>
                    <a:lstStyle/>
                    <a:p>
                      <a:r>
                        <a:rPr lang="en-US" sz="1500">
                          <a:effectLst/>
                        </a:rPr>
                        <a:t>1</a:t>
                      </a:r>
                      <a:endParaRPr lang="en-US" sz="1500">
                        <a:effectLst/>
                        <a:latin typeface="arial" panose="020B0604020202020204" pitchFamily="34" charset="0"/>
                      </a:endParaRPr>
                    </a:p>
                  </a:txBody>
                  <a:tcPr marL="0" marR="0" marT="0" marB="0" anchor="ctr"/>
                </a:tc>
                <a:tc>
                  <a:txBody>
                    <a:bodyPr/>
                    <a:lstStyle/>
                    <a:p>
                      <a:r>
                        <a:rPr lang="en-US" sz="1500">
                          <a:effectLst/>
                        </a:rPr>
                        <a:t>1</a:t>
                      </a:r>
                      <a:endParaRPr lang="en-US" sz="1500">
                        <a:effectLst/>
                        <a:latin typeface="arial" panose="020B0604020202020204" pitchFamily="34" charset="0"/>
                      </a:endParaRPr>
                    </a:p>
                  </a:txBody>
                  <a:tcPr marL="0" marR="0" marT="0" marB="0" anchor="ctr"/>
                </a:tc>
                <a:tc>
                  <a:txBody>
                    <a:bodyPr/>
                    <a:lstStyle/>
                    <a:p>
                      <a:r>
                        <a:rPr lang="en-US" sz="1500">
                          <a:effectLst/>
                        </a:rPr>
                        <a:t>1</a:t>
                      </a:r>
                      <a:endParaRPr lang="en-US" sz="1500">
                        <a:effectLst/>
                        <a:latin typeface="arial" panose="020B0604020202020204" pitchFamily="34" charset="0"/>
                      </a:endParaRPr>
                    </a:p>
                  </a:txBody>
                  <a:tcPr marL="0" marR="0" marT="0" marB="0" anchor="ctr"/>
                </a:tc>
                <a:tc>
                  <a:txBody>
                    <a:bodyPr/>
                    <a:lstStyle/>
                    <a:p>
                      <a:r>
                        <a:rPr lang="en-US" sz="1500">
                          <a:effectLst/>
                        </a:rPr>
                        <a:t>4</a:t>
                      </a:r>
                      <a:endParaRPr lang="en-US" sz="1500">
                        <a:effectLst/>
                        <a:latin typeface="arial" panose="020B0604020202020204" pitchFamily="34" charset="0"/>
                      </a:endParaRPr>
                    </a:p>
                  </a:txBody>
                  <a:tcPr marL="0" marR="0" marT="0" marB="0" anchor="ctr"/>
                </a:tc>
                <a:tc>
                  <a:txBody>
                    <a:bodyPr/>
                    <a:lstStyle/>
                    <a:p>
                      <a:r>
                        <a:rPr lang="en-US" sz="1500">
                          <a:effectLst/>
                        </a:rPr>
                        <a:t>24</a:t>
                      </a:r>
                      <a:endParaRPr lang="en-US" sz="1500">
                        <a:effectLst/>
                        <a:latin typeface="arial" panose="020B0604020202020204" pitchFamily="34" charset="0"/>
                      </a:endParaRPr>
                    </a:p>
                  </a:txBody>
                  <a:tcPr marL="0" marR="0" marT="0" marB="0" anchor="ctr"/>
                </a:tc>
                <a:tc>
                  <a:txBody>
                    <a:bodyPr/>
                    <a:lstStyle/>
                    <a:p>
                      <a:r>
                        <a:rPr lang="en-US" sz="1500">
                          <a:effectLst/>
                        </a:rPr>
                        <a:t>24</a:t>
                      </a:r>
                      <a:endParaRPr lang="en-US" sz="1500">
                        <a:effectLst/>
                        <a:latin typeface="arial" panose="020B0604020202020204" pitchFamily="34" charset="0"/>
                      </a:endParaRPr>
                    </a:p>
                  </a:txBody>
                  <a:tcPr marL="0" marR="0" marT="0" marB="0" anchor="ctr"/>
                </a:tc>
                <a:tc>
                  <a:txBody>
                    <a:bodyPr/>
                    <a:lstStyle/>
                    <a:p>
                      <a:r>
                        <a:rPr lang="en-US" sz="1500">
                          <a:effectLst/>
                        </a:rPr>
                        <a:t>7</a:t>
                      </a:r>
                      <a:endParaRPr lang="en-US" sz="1500">
                        <a:effectLst/>
                        <a:latin typeface="arial" panose="020B0604020202020204" pitchFamily="34" charset="0"/>
                      </a:endParaRPr>
                    </a:p>
                  </a:txBody>
                  <a:tcPr marL="0" marR="0" marT="0" marB="0" anchor="ctr"/>
                </a:tc>
                <a:tc>
                  <a:txBody>
                    <a:bodyPr/>
                    <a:lstStyle/>
                    <a:p>
                      <a:r>
                        <a:rPr lang="en-US" sz="1500">
                          <a:effectLst/>
                        </a:rPr>
                        <a:t>1</a:t>
                      </a:r>
                      <a:endParaRPr lang="en-US" sz="1500">
                        <a:effectLst/>
                        <a:latin typeface="arial" panose="020B0604020202020204" pitchFamily="34" charset="0"/>
                      </a:endParaRPr>
                    </a:p>
                  </a:txBody>
                  <a:tcPr marL="0" marR="0" marT="0" marB="0" anchor="ctr"/>
                </a:tc>
                <a:tc>
                  <a:txBody>
                    <a:bodyPr/>
                    <a:lstStyle/>
                    <a:p>
                      <a:r>
                        <a:rPr lang="en-US" sz="1500">
                          <a:effectLst/>
                        </a:rPr>
                        <a:t>32</a:t>
                      </a:r>
                      <a:endParaRPr lang="en-US" sz="1500">
                        <a:effectLst/>
                        <a:latin typeface="arial" panose="020B0604020202020204" pitchFamily="34" charset="0"/>
                      </a:endParaRPr>
                    </a:p>
                  </a:txBody>
                  <a:tcPr marL="0" marR="0" marT="0" marB="0" anchor="ctr"/>
                </a:tc>
                <a:tc>
                  <a:txBody>
                    <a:bodyPr/>
                    <a:lstStyle/>
                    <a:p>
                      <a:r>
                        <a:rPr lang="en-US" sz="1500">
                          <a:effectLst/>
                        </a:rPr>
                        <a:t>32</a:t>
                      </a:r>
                      <a:endParaRPr lang="en-US" sz="1500">
                        <a:effectLst/>
                        <a:latin typeface="arial" panose="020B0604020202020204" pitchFamily="34" charset="0"/>
                      </a:endParaRPr>
                    </a:p>
                  </a:txBody>
                  <a:tcPr marL="0" marR="0" marT="0" marB="0" anchor="ctr"/>
                </a:tc>
                <a:tc>
                  <a:txBody>
                    <a:bodyPr/>
                    <a:lstStyle/>
                    <a:p>
                      <a:r>
                        <a:rPr lang="en-US" sz="1500">
                          <a:effectLst/>
                        </a:rPr>
                        <a:t>1792</a:t>
                      </a:r>
                      <a:endParaRPr lang="en-US" sz="1500">
                        <a:effectLst/>
                        <a:latin typeface="arial" panose="020B0604020202020204" pitchFamily="34" charset="0"/>
                      </a:endParaRPr>
                    </a:p>
                  </a:txBody>
                  <a:tcPr marL="0" marR="0" marT="0" marB="0" anchor="ctr"/>
                </a:tc>
                <a:tc>
                  <a:txBody>
                    <a:bodyPr/>
                    <a:lstStyle/>
                    <a:p>
                      <a:r>
                        <a:rPr lang="en-US" sz="1500" dirty="0">
                          <a:effectLst/>
                        </a:rPr>
                        <a:t>8</a:t>
                      </a:r>
                      <a:endParaRPr lang="en-US" sz="1500" dirty="0">
                        <a:effectLst/>
                        <a:latin typeface="arial" panose="020B0604020202020204" pitchFamily="34" charset="0"/>
                      </a:endParaRPr>
                    </a:p>
                  </a:txBody>
                  <a:tcPr marL="0" marR="0" marT="0" marB="0" anchor="ctr"/>
                </a:tc>
                <a:extLst>
                  <a:ext uri="{0D108BD9-81ED-4DB2-BD59-A6C34878D82A}">
                    <a16:rowId xmlns:a16="http://schemas.microsoft.com/office/drawing/2014/main" val="802191447"/>
                  </a:ext>
                </a:extLst>
              </a:tr>
            </a:tbl>
          </a:graphicData>
        </a:graphic>
      </p:graphicFrame>
    </p:spTree>
    <p:extLst>
      <p:ext uri="{BB962C8B-B14F-4D97-AF65-F5344CB8AC3E}">
        <p14:creationId xmlns:p14="http://schemas.microsoft.com/office/powerpoint/2010/main" val="371480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uppieren 80"/>
          <p:cNvGrpSpPr/>
          <p:nvPr/>
        </p:nvGrpSpPr>
        <p:grpSpPr>
          <a:xfrm>
            <a:off x="1757162" y="657104"/>
            <a:ext cx="3761188" cy="2290732"/>
            <a:chOff x="1757162" y="657104"/>
            <a:chExt cx="3761188" cy="2290732"/>
          </a:xfrm>
        </p:grpSpPr>
        <p:sp>
          <p:nvSpPr>
            <p:cNvPr id="47" name="Rechteck 46"/>
            <p:cNvSpPr/>
            <p:nvPr/>
          </p:nvSpPr>
          <p:spPr>
            <a:xfrm rot="2700000">
              <a:off x="4363951" y="745776"/>
              <a:ext cx="454999" cy="2776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hteck 48"/>
            <p:cNvSpPr/>
            <p:nvPr/>
          </p:nvSpPr>
          <p:spPr>
            <a:xfrm rot="8100000">
              <a:off x="4684896" y="1080623"/>
              <a:ext cx="598453" cy="39330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hteck 49"/>
            <p:cNvSpPr/>
            <p:nvPr/>
          </p:nvSpPr>
          <p:spPr>
            <a:xfrm rot="2700000">
              <a:off x="4733108" y="1045586"/>
              <a:ext cx="131171" cy="925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hteck 52"/>
            <p:cNvSpPr/>
            <p:nvPr/>
          </p:nvSpPr>
          <p:spPr>
            <a:xfrm rot="2700000" flipH="1">
              <a:off x="5152022" y="1533846"/>
              <a:ext cx="454999" cy="2776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hteck 53"/>
            <p:cNvSpPr/>
            <p:nvPr/>
          </p:nvSpPr>
          <p:spPr>
            <a:xfrm rot="2700000" flipH="1">
              <a:off x="5106693" y="1419171"/>
              <a:ext cx="131171" cy="925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Ellipse 55"/>
            <p:cNvSpPr/>
            <p:nvPr/>
          </p:nvSpPr>
          <p:spPr>
            <a:xfrm rot="2700000">
              <a:off x="4348091" y="1385467"/>
              <a:ext cx="724983" cy="330698"/>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Gerader Verbinder 57"/>
            <p:cNvCxnSpPr/>
            <p:nvPr/>
          </p:nvCxnSpPr>
          <p:spPr>
            <a:xfrm rot="2700000">
              <a:off x="4563464" y="1496175"/>
              <a:ext cx="0" cy="403516"/>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Ellipse 59"/>
            <p:cNvSpPr/>
            <p:nvPr/>
          </p:nvSpPr>
          <p:spPr>
            <a:xfrm rot="2700000">
              <a:off x="4402094" y="1806301"/>
              <a:ext cx="65908" cy="40100"/>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uppieren 40"/>
            <p:cNvGrpSpPr/>
            <p:nvPr/>
          </p:nvGrpSpPr>
          <p:grpSpPr>
            <a:xfrm>
              <a:off x="1757162" y="2255639"/>
              <a:ext cx="1307402" cy="692197"/>
              <a:chOff x="8441426" y="2136767"/>
              <a:chExt cx="1307402" cy="692197"/>
            </a:xfrm>
          </p:grpSpPr>
          <p:sp>
            <p:nvSpPr>
              <p:cNvPr id="37" name="Freihandform 36"/>
              <p:cNvSpPr/>
              <p:nvPr/>
            </p:nvSpPr>
            <p:spPr>
              <a:xfrm>
                <a:off x="8741439" y="2136767"/>
                <a:ext cx="710889" cy="199840"/>
              </a:xfrm>
              <a:custGeom>
                <a:avLst/>
                <a:gdLst>
                  <a:gd name="connsiteX0" fmla="*/ 47752 w 710889"/>
                  <a:gd name="connsiteY0" fmla="*/ 0 h 199840"/>
                  <a:gd name="connsiteX1" fmla="*/ 96767 w 710889"/>
                  <a:gd name="connsiteY1" fmla="*/ 40441 h 199840"/>
                  <a:gd name="connsiteX2" fmla="*/ 358261 w 710889"/>
                  <a:gd name="connsiteY2" fmla="*/ 120316 h 199840"/>
                  <a:gd name="connsiteX3" fmla="*/ 619755 w 710889"/>
                  <a:gd name="connsiteY3" fmla="*/ 40441 h 199840"/>
                  <a:gd name="connsiteX4" fmla="*/ 663136 w 710889"/>
                  <a:gd name="connsiteY4" fmla="*/ 4648 h 199840"/>
                  <a:gd name="connsiteX5" fmla="*/ 710889 w 710889"/>
                  <a:gd name="connsiteY5" fmla="*/ 67876 h 199840"/>
                  <a:gd name="connsiteX6" fmla="*/ 664218 w 710889"/>
                  <a:gd name="connsiteY6" fmla="*/ 106383 h 199840"/>
                  <a:gd name="connsiteX7" fmla="*/ 358261 w 710889"/>
                  <a:gd name="connsiteY7" fmla="*/ 199840 h 199840"/>
                  <a:gd name="connsiteX8" fmla="*/ 52304 w 710889"/>
                  <a:gd name="connsiteY8" fmla="*/ 106383 h 199840"/>
                  <a:gd name="connsiteX9" fmla="*/ 0 w 710889"/>
                  <a:gd name="connsiteY9" fmla="*/ 63228 h 199840"/>
                  <a:gd name="connsiteX10" fmla="*/ 47752 w 710889"/>
                  <a:gd name="connsiteY10" fmla="*/ 0 h 19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889" h="199840">
                    <a:moveTo>
                      <a:pt x="47752" y="0"/>
                    </a:moveTo>
                    <a:lnTo>
                      <a:pt x="96767" y="40441"/>
                    </a:lnTo>
                    <a:cubicBezTo>
                      <a:pt x="171412" y="90870"/>
                      <a:pt x="261398" y="120316"/>
                      <a:pt x="358261" y="120316"/>
                    </a:cubicBezTo>
                    <a:cubicBezTo>
                      <a:pt x="455124" y="120316"/>
                      <a:pt x="545110" y="90870"/>
                      <a:pt x="619755" y="40441"/>
                    </a:cubicBezTo>
                    <a:lnTo>
                      <a:pt x="663136" y="4648"/>
                    </a:lnTo>
                    <a:lnTo>
                      <a:pt x="710889" y="67876"/>
                    </a:lnTo>
                    <a:lnTo>
                      <a:pt x="664218" y="106383"/>
                    </a:lnTo>
                    <a:cubicBezTo>
                      <a:pt x="576881" y="165387"/>
                      <a:pt x="471594" y="199840"/>
                      <a:pt x="358261" y="199840"/>
                    </a:cubicBezTo>
                    <a:cubicBezTo>
                      <a:pt x="244928" y="199840"/>
                      <a:pt x="139641" y="165387"/>
                      <a:pt x="52304" y="106383"/>
                    </a:cubicBezTo>
                    <a:lnTo>
                      <a:pt x="0" y="63228"/>
                    </a:lnTo>
                    <a:lnTo>
                      <a:pt x="47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ihandform 35"/>
              <p:cNvSpPr/>
              <p:nvPr/>
            </p:nvSpPr>
            <p:spPr>
              <a:xfrm>
                <a:off x="8615149" y="2279683"/>
                <a:ext cx="963466" cy="267237"/>
              </a:xfrm>
              <a:custGeom>
                <a:avLst/>
                <a:gdLst>
                  <a:gd name="connsiteX0" fmla="*/ 66105 w 963466"/>
                  <a:gd name="connsiteY0" fmla="*/ 0 h 267237"/>
                  <a:gd name="connsiteX1" fmla="*/ 122557 w 963466"/>
                  <a:gd name="connsiteY1" fmla="*/ 46577 h 267237"/>
                  <a:gd name="connsiteX2" fmla="*/ 484550 w 963466"/>
                  <a:gd name="connsiteY2" fmla="*/ 157150 h 267237"/>
                  <a:gd name="connsiteX3" fmla="*/ 846543 w 963466"/>
                  <a:gd name="connsiteY3" fmla="*/ 46577 h 267237"/>
                  <a:gd name="connsiteX4" fmla="*/ 897361 w 963466"/>
                  <a:gd name="connsiteY4" fmla="*/ 4649 h 267237"/>
                  <a:gd name="connsiteX5" fmla="*/ 963466 w 963466"/>
                  <a:gd name="connsiteY5" fmla="*/ 92176 h 267237"/>
                  <a:gd name="connsiteX6" fmla="*/ 908094 w 963466"/>
                  <a:gd name="connsiteY6" fmla="*/ 137862 h 267237"/>
                  <a:gd name="connsiteX7" fmla="*/ 484550 w 963466"/>
                  <a:gd name="connsiteY7" fmla="*/ 267237 h 267237"/>
                  <a:gd name="connsiteX8" fmla="*/ 61006 w 963466"/>
                  <a:gd name="connsiteY8" fmla="*/ 137862 h 267237"/>
                  <a:gd name="connsiteX9" fmla="*/ 0 w 963466"/>
                  <a:gd name="connsiteY9" fmla="*/ 87528 h 267237"/>
                  <a:gd name="connsiteX10" fmla="*/ 66105 w 963466"/>
                  <a:gd name="connsiteY10" fmla="*/ 0 h 26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466" h="267237">
                    <a:moveTo>
                      <a:pt x="66105" y="0"/>
                    </a:moveTo>
                    <a:lnTo>
                      <a:pt x="122557" y="46577"/>
                    </a:lnTo>
                    <a:cubicBezTo>
                      <a:pt x="225890" y="116387"/>
                      <a:pt x="350459" y="157150"/>
                      <a:pt x="484550" y="157150"/>
                    </a:cubicBezTo>
                    <a:cubicBezTo>
                      <a:pt x="618641" y="157150"/>
                      <a:pt x="743210" y="116387"/>
                      <a:pt x="846543" y="46577"/>
                    </a:cubicBezTo>
                    <a:lnTo>
                      <a:pt x="897361" y="4649"/>
                    </a:lnTo>
                    <a:lnTo>
                      <a:pt x="963466" y="92176"/>
                    </a:lnTo>
                    <a:lnTo>
                      <a:pt x="908094" y="137862"/>
                    </a:lnTo>
                    <a:cubicBezTo>
                      <a:pt x="787191" y="219543"/>
                      <a:pt x="641440" y="267237"/>
                      <a:pt x="484550" y="267237"/>
                    </a:cubicBezTo>
                    <a:cubicBezTo>
                      <a:pt x="327660" y="267237"/>
                      <a:pt x="181909" y="219543"/>
                      <a:pt x="61006" y="137862"/>
                    </a:cubicBezTo>
                    <a:lnTo>
                      <a:pt x="0" y="87528"/>
                    </a:lnTo>
                    <a:lnTo>
                      <a:pt x="6610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ihandform 34"/>
              <p:cNvSpPr/>
              <p:nvPr/>
            </p:nvSpPr>
            <p:spPr>
              <a:xfrm>
                <a:off x="8441426" y="2473666"/>
                <a:ext cx="1307402" cy="355298"/>
              </a:xfrm>
              <a:custGeom>
                <a:avLst/>
                <a:gdLst>
                  <a:gd name="connsiteX0" fmla="*/ 93323 w 1307402"/>
                  <a:gd name="connsiteY0" fmla="*/ 0 h 355298"/>
                  <a:gd name="connsiteX1" fmla="*/ 156930 w 1307402"/>
                  <a:gd name="connsiteY1" fmla="*/ 52481 h 355298"/>
                  <a:gd name="connsiteX2" fmla="*/ 653701 w 1307402"/>
                  <a:gd name="connsiteY2" fmla="*/ 204223 h 355298"/>
                  <a:gd name="connsiteX3" fmla="*/ 1150472 w 1307402"/>
                  <a:gd name="connsiteY3" fmla="*/ 52481 h 355298"/>
                  <a:gd name="connsiteX4" fmla="*/ 1214079 w 1307402"/>
                  <a:gd name="connsiteY4" fmla="*/ 0 h 355298"/>
                  <a:gd name="connsiteX5" fmla="*/ 1307402 w 1307402"/>
                  <a:gd name="connsiteY5" fmla="*/ 123567 h 355298"/>
                  <a:gd name="connsiteX6" fmla="*/ 1234939 w 1307402"/>
                  <a:gd name="connsiteY6" fmla="*/ 177754 h 355298"/>
                  <a:gd name="connsiteX7" fmla="*/ 653701 w 1307402"/>
                  <a:gd name="connsiteY7" fmla="*/ 355298 h 355298"/>
                  <a:gd name="connsiteX8" fmla="*/ 72463 w 1307402"/>
                  <a:gd name="connsiteY8" fmla="*/ 177754 h 355298"/>
                  <a:gd name="connsiteX9" fmla="*/ 0 w 1307402"/>
                  <a:gd name="connsiteY9" fmla="*/ 123567 h 355298"/>
                  <a:gd name="connsiteX10" fmla="*/ 93323 w 1307402"/>
                  <a:gd name="connsiteY10" fmla="*/ 0 h 35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402" h="355298">
                    <a:moveTo>
                      <a:pt x="93323" y="0"/>
                    </a:moveTo>
                    <a:lnTo>
                      <a:pt x="156930" y="52481"/>
                    </a:lnTo>
                    <a:cubicBezTo>
                      <a:pt x="298736" y="148283"/>
                      <a:pt x="469686" y="204223"/>
                      <a:pt x="653701" y="204223"/>
                    </a:cubicBezTo>
                    <a:cubicBezTo>
                      <a:pt x="837716" y="204223"/>
                      <a:pt x="1008666" y="148283"/>
                      <a:pt x="1150472" y="52481"/>
                    </a:cubicBezTo>
                    <a:lnTo>
                      <a:pt x="1214079" y="0"/>
                    </a:lnTo>
                    <a:lnTo>
                      <a:pt x="1307402" y="123567"/>
                    </a:lnTo>
                    <a:lnTo>
                      <a:pt x="1234939" y="177754"/>
                    </a:lnTo>
                    <a:cubicBezTo>
                      <a:pt x="1069021" y="289846"/>
                      <a:pt x="869005" y="355298"/>
                      <a:pt x="653701" y="355298"/>
                    </a:cubicBezTo>
                    <a:cubicBezTo>
                      <a:pt x="438397" y="355298"/>
                      <a:pt x="238381" y="289846"/>
                      <a:pt x="72463" y="177754"/>
                    </a:cubicBezTo>
                    <a:lnTo>
                      <a:pt x="0" y="123567"/>
                    </a:lnTo>
                    <a:lnTo>
                      <a:pt x="9332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uppieren 41"/>
            <p:cNvGrpSpPr/>
            <p:nvPr/>
          </p:nvGrpSpPr>
          <p:grpSpPr>
            <a:xfrm rot="10800000">
              <a:off x="1757162" y="784919"/>
              <a:ext cx="1307402" cy="692197"/>
              <a:chOff x="8441426" y="2136767"/>
              <a:chExt cx="1307402" cy="692197"/>
            </a:xfrm>
          </p:grpSpPr>
          <p:sp>
            <p:nvSpPr>
              <p:cNvPr id="43" name="Freihandform 42"/>
              <p:cNvSpPr/>
              <p:nvPr/>
            </p:nvSpPr>
            <p:spPr>
              <a:xfrm>
                <a:off x="8741439" y="2136767"/>
                <a:ext cx="710889" cy="199840"/>
              </a:xfrm>
              <a:custGeom>
                <a:avLst/>
                <a:gdLst>
                  <a:gd name="connsiteX0" fmla="*/ 47752 w 710889"/>
                  <a:gd name="connsiteY0" fmla="*/ 0 h 199840"/>
                  <a:gd name="connsiteX1" fmla="*/ 96767 w 710889"/>
                  <a:gd name="connsiteY1" fmla="*/ 40441 h 199840"/>
                  <a:gd name="connsiteX2" fmla="*/ 358261 w 710889"/>
                  <a:gd name="connsiteY2" fmla="*/ 120316 h 199840"/>
                  <a:gd name="connsiteX3" fmla="*/ 619755 w 710889"/>
                  <a:gd name="connsiteY3" fmla="*/ 40441 h 199840"/>
                  <a:gd name="connsiteX4" fmla="*/ 663136 w 710889"/>
                  <a:gd name="connsiteY4" fmla="*/ 4648 h 199840"/>
                  <a:gd name="connsiteX5" fmla="*/ 710889 w 710889"/>
                  <a:gd name="connsiteY5" fmla="*/ 67876 h 199840"/>
                  <a:gd name="connsiteX6" fmla="*/ 664218 w 710889"/>
                  <a:gd name="connsiteY6" fmla="*/ 106383 h 199840"/>
                  <a:gd name="connsiteX7" fmla="*/ 358261 w 710889"/>
                  <a:gd name="connsiteY7" fmla="*/ 199840 h 199840"/>
                  <a:gd name="connsiteX8" fmla="*/ 52304 w 710889"/>
                  <a:gd name="connsiteY8" fmla="*/ 106383 h 199840"/>
                  <a:gd name="connsiteX9" fmla="*/ 0 w 710889"/>
                  <a:gd name="connsiteY9" fmla="*/ 63228 h 199840"/>
                  <a:gd name="connsiteX10" fmla="*/ 47752 w 710889"/>
                  <a:gd name="connsiteY10" fmla="*/ 0 h 19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889" h="199840">
                    <a:moveTo>
                      <a:pt x="47752" y="0"/>
                    </a:moveTo>
                    <a:lnTo>
                      <a:pt x="96767" y="40441"/>
                    </a:lnTo>
                    <a:cubicBezTo>
                      <a:pt x="171412" y="90870"/>
                      <a:pt x="261398" y="120316"/>
                      <a:pt x="358261" y="120316"/>
                    </a:cubicBezTo>
                    <a:cubicBezTo>
                      <a:pt x="455124" y="120316"/>
                      <a:pt x="545110" y="90870"/>
                      <a:pt x="619755" y="40441"/>
                    </a:cubicBezTo>
                    <a:lnTo>
                      <a:pt x="663136" y="4648"/>
                    </a:lnTo>
                    <a:lnTo>
                      <a:pt x="710889" y="67876"/>
                    </a:lnTo>
                    <a:lnTo>
                      <a:pt x="664218" y="106383"/>
                    </a:lnTo>
                    <a:cubicBezTo>
                      <a:pt x="576881" y="165387"/>
                      <a:pt x="471594" y="199840"/>
                      <a:pt x="358261" y="199840"/>
                    </a:cubicBezTo>
                    <a:cubicBezTo>
                      <a:pt x="244928" y="199840"/>
                      <a:pt x="139641" y="165387"/>
                      <a:pt x="52304" y="106383"/>
                    </a:cubicBezTo>
                    <a:lnTo>
                      <a:pt x="0" y="63228"/>
                    </a:lnTo>
                    <a:lnTo>
                      <a:pt x="47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ihandform 43"/>
              <p:cNvSpPr/>
              <p:nvPr/>
            </p:nvSpPr>
            <p:spPr>
              <a:xfrm>
                <a:off x="8615149" y="2279683"/>
                <a:ext cx="963466" cy="267237"/>
              </a:xfrm>
              <a:custGeom>
                <a:avLst/>
                <a:gdLst>
                  <a:gd name="connsiteX0" fmla="*/ 66105 w 963466"/>
                  <a:gd name="connsiteY0" fmla="*/ 0 h 267237"/>
                  <a:gd name="connsiteX1" fmla="*/ 122557 w 963466"/>
                  <a:gd name="connsiteY1" fmla="*/ 46577 h 267237"/>
                  <a:gd name="connsiteX2" fmla="*/ 484550 w 963466"/>
                  <a:gd name="connsiteY2" fmla="*/ 157150 h 267237"/>
                  <a:gd name="connsiteX3" fmla="*/ 846543 w 963466"/>
                  <a:gd name="connsiteY3" fmla="*/ 46577 h 267237"/>
                  <a:gd name="connsiteX4" fmla="*/ 897361 w 963466"/>
                  <a:gd name="connsiteY4" fmla="*/ 4649 h 267237"/>
                  <a:gd name="connsiteX5" fmla="*/ 963466 w 963466"/>
                  <a:gd name="connsiteY5" fmla="*/ 92176 h 267237"/>
                  <a:gd name="connsiteX6" fmla="*/ 908094 w 963466"/>
                  <a:gd name="connsiteY6" fmla="*/ 137862 h 267237"/>
                  <a:gd name="connsiteX7" fmla="*/ 484550 w 963466"/>
                  <a:gd name="connsiteY7" fmla="*/ 267237 h 267237"/>
                  <a:gd name="connsiteX8" fmla="*/ 61006 w 963466"/>
                  <a:gd name="connsiteY8" fmla="*/ 137862 h 267237"/>
                  <a:gd name="connsiteX9" fmla="*/ 0 w 963466"/>
                  <a:gd name="connsiteY9" fmla="*/ 87528 h 267237"/>
                  <a:gd name="connsiteX10" fmla="*/ 66105 w 963466"/>
                  <a:gd name="connsiteY10" fmla="*/ 0 h 26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466" h="267237">
                    <a:moveTo>
                      <a:pt x="66105" y="0"/>
                    </a:moveTo>
                    <a:lnTo>
                      <a:pt x="122557" y="46577"/>
                    </a:lnTo>
                    <a:cubicBezTo>
                      <a:pt x="225890" y="116387"/>
                      <a:pt x="350459" y="157150"/>
                      <a:pt x="484550" y="157150"/>
                    </a:cubicBezTo>
                    <a:cubicBezTo>
                      <a:pt x="618641" y="157150"/>
                      <a:pt x="743210" y="116387"/>
                      <a:pt x="846543" y="46577"/>
                    </a:cubicBezTo>
                    <a:lnTo>
                      <a:pt x="897361" y="4649"/>
                    </a:lnTo>
                    <a:lnTo>
                      <a:pt x="963466" y="92176"/>
                    </a:lnTo>
                    <a:lnTo>
                      <a:pt x="908094" y="137862"/>
                    </a:lnTo>
                    <a:cubicBezTo>
                      <a:pt x="787191" y="219543"/>
                      <a:pt x="641440" y="267237"/>
                      <a:pt x="484550" y="267237"/>
                    </a:cubicBezTo>
                    <a:cubicBezTo>
                      <a:pt x="327660" y="267237"/>
                      <a:pt x="181909" y="219543"/>
                      <a:pt x="61006" y="137862"/>
                    </a:cubicBezTo>
                    <a:lnTo>
                      <a:pt x="0" y="87528"/>
                    </a:lnTo>
                    <a:lnTo>
                      <a:pt x="6610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ihandform 44"/>
              <p:cNvSpPr/>
              <p:nvPr/>
            </p:nvSpPr>
            <p:spPr>
              <a:xfrm>
                <a:off x="8441426" y="2473666"/>
                <a:ext cx="1307402" cy="355298"/>
              </a:xfrm>
              <a:custGeom>
                <a:avLst/>
                <a:gdLst>
                  <a:gd name="connsiteX0" fmla="*/ 93323 w 1307402"/>
                  <a:gd name="connsiteY0" fmla="*/ 0 h 355298"/>
                  <a:gd name="connsiteX1" fmla="*/ 156930 w 1307402"/>
                  <a:gd name="connsiteY1" fmla="*/ 52481 h 355298"/>
                  <a:gd name="connsiteX2" fmla="*/ 653701 w 1307402"/>
                  <a:gd name="connsiteY2" fmla="*/ 204223 h 355298"/>
                  <a:gd name="connsiteX3" fmla="*/ 1150472 w 1307402"/>
                  <a:gd name="connsiteY3" fmla="*/ 52481 h 355298"/>
                  <a:gd name="connsiteX4" fmla="*/ 1214079 w 1307402"/>
                  <a:gd name="connsiteY4" fmla="*/ 0 h 355298"/>
                  <a:gd name="connsiteX5" fmla="*/ 1307402 w 1307402"/>
                  <a:gd name="connsiteY5" fmla="*/ 123567 h 355298"/>
                  <a:gd name="connsiteX6" fmla="*/ 1234939 w 1307402"/>
                  <a:gd name="connsiteY6" fmla="*/ 177754 h 355298"/>
                  <a:gd name="connsiteX7" fmla="*/ 653701 w 1307402"/>
                  <a:gd name="connsiteY7" fmla="*/ 355298 h 355298"/>
                  <a:gd name="connsiteX8" fmla="*/ 72463 w 1307402"/>
                  <a:gd name="connsiteY8" fmla="*/ 177754 h 355298"/>
                  <a:gd name="connsiteX9" fmla="*/ 0 w 1307402"/>
                  <a:gd name="connsiteY9" fmla="*/ 123567 h 355298"/>
                  <a:gd name="connsiteX10" fmla="*/ 93323 w 1307402"/>
                  <a:gd name="connsiteY10" fmla="*/ 0 h 35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402" h="355298">
                    <a:moveTo>
                      <a:pt x="93323" y="0"/>
                    </a:moveTo>
                    <a:lnTo>
                      <a:pt x="156930" y="52481"/>
                    </a:lnTo>
                    <a:cubicBezTo>
                      <a:pt x="298736" y="148283"/>
                      <a:pt x="469686" y="204223"/>
                      <a:pt x="653701" y="204223"/>
                    </a:cubicBezTo>
                    <a:cubicBezTo>
                      <a:pt x="837716" y="204223"/>
                      <a:pt x="1008666" y="148283"/>
                      <a:pt x="1150472" y="52481"/>
                    </a:cubicBezTo>
                    <a:lnTo>
                      <a:pt x="1214079" y="0"/>
                    </a:lnTo>
                    <a:lnTo>
                      <a:pt x="1307402" y="123567"/>
                    </a:lnTo>
                    <a:lnTo>
                      <a:pt x="1234939" y="177754"/>
                    </a:lnTo>
                    <a:cubicBezTo>
                      <a:pt x="1069021" y="289846"/>
                      <a:pt x="869005" y="355298"/>
                      <a:pt x="653701" y="355298"/>
                    </a:cubicBezTo>
                    <a:cubicBezTo>
                      <a:pt x="438397" y="355298"/>
                      <a:pt x="238381" y="289846"/>
                      <a:pt x="72463" y="177754"/>
                    </a:cubicBezTo>
                    <a:lnTo>
                      <a:pt x="0" y="123567"/>
                    </a:lnTo>
                    <a:lnTo>
                      <a:pt x="9332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feld 45"/>
            <p:cNvSpPr txBox="1"/>
            <p:nvPr/>
          </p:nvSpPr>
          <p:spPr>
            <a:xfrm>
              <a:off x="2011679" y="1358245"/>
              <a:ext cx="2495517" cy="1015663"/>
            </a:xfrm>
            <a:prstGeom prst="rect">
              <a:avLst/>
            </a:prstGeom>
            <a:noFill/>
          </p:spPr>
          <p:txBody>
            <a:bodyPr wrap="square" rtlCol="0">
              <a:spAutoFit/>
            </a:bodyPr>
            <a:lstStyle/>
            <a:p>
              <a:r>
                <a:rPr lang="de-DE" sz="6000" dirty="0">
                  <a:solidFill>
                    <a:schemeClr val="bg1">
                      <a:lumMod val="50000"/>
                    </a:schemeClr>
                  </a:solidFill>
                  <a:latin typeface="Arial Black" panose="020B0A04020102020204" pitchFamily="34" charset="0"/>
                </a:rPr>
                <a:t>OSLT</a:t>
              </a:r>
              <a:endParaRPr lang="en-US" sz="6000" dirty="0">
                <a:solidFill>
                  <a:schemeClr val="bg1">
                    <a:lumMod val="50000"/>
                  </a:schemeClr>
                </a:solidFill>
                <a:latin typeface="Arial Black" panose="020B0A04020102020204" pitchFamily="34" charset="0"/>
              </a:endParaRPr>
            </a:p>
          </p:txBody>
        </p:sp>
      </p:grpSp>
      <p:pic>
        <p:nvPicPr>
          <p:cNvPr id="62" name="Grafik 61"/>
          <p:cNvPicPr>
            <a:picLocks noChangeAspect="1"/>
          </p:cNvPicPr>
          <p:nvPr/>
        </p:nvPicPr>
        <p:blipFill>
          <a:blip r:embed="rId2"/>
          <a:stretch>
            <a:fillRect/>
          </a:stretch>
        </p:blipFill>
        <p:spPr>
          <a:xfrm>
            <a:off x="5782941" y="2891018"/>
            <a:ext cx="3115326" cy="1609483"/>
          </a:xfrm>
          <a:prstGeom prst="rect">
            <a:avLst/>
          </a:prstGeom>
        </p:spPr>
      </p:pic>
      <p:grpSp>
        <p:nvGrpSpPr>
          <p:cNvPr id="65" name="Gruppieren 64"/>
          <p:cNvGrpSpPr/>
          <p:nvPr/>
        </p:nvGrpSpPr>
        <p:grpSpPr>
          <a:xfrm>
            <a:off x="5878087" y="3940166"/>
            <a:ext cx="1307402" cy="692197"/>
            <a:chOff x="8441426" y="2136767"/>
            <a:chExt cx="1307402" cy="692197"/>
          </a:xfrm>
        </p:grpSpPr>
        <p:sp>
          <p:nvSpPr>
            <p:cNvPr id="66" name="Freihandform 65"/>
            <p:cNvSpPr/>
            <p:nvPr/>
          </p:nvSpPr>
          <p:spPr>
            <a:xfrm>
              <a:off x="8741439" y="2136767"/>
              <a:ext cx="710889" cy="199840"/>
            </a:xfrm>
            <a:custGeom>
              <a:avLst/>
              <a:gdLst>
                <a:gd name="connsiteX0" fmla="*/ 47752 w 710889"/>
                <a:gd name="connsiteY0" fmla="*/ 0 h 199840"/>
                <a:gd name="connsiteX1" fmla="*/ 96767 w 710889"/>
                <a:gd name="connsiteY1" fmla="*/ 40441 h 199840"/>
                <a:gd name="connsiteX2" fmla="*/ 358261 w 710889"/>
                <a:gd name="connsiteY2" fmla="*/ 120316 h 199840"/>
                <a:gd name="connsiteX3" fmla="*/ 619755 w 710889"/>
                <a:gd name="connsiteY3" fmla="*/ 40441 h 199840"/>
                <a:gd name="connsiteX4" fmla="*/ 663136 w 710889"/>
                <a:gd name="connsiteY4" fmla="*/ 4648 h 199840"/>
                <a:gd name="connsiteX5" fmla="*/ 710889 w 710889"/>
                <a:gd name="connsiteY5" fmla="*/ 67876 h 199840"/>
                <a:gd name="connsiteX6" fmla="*/ 664218 w 710889"/>
                <a:gd name="connsiteY6" fmla="*/ 106383 h 199840"/>
                <a:gd name="connsiteX7" fmla="*/ 358261 w 710889"/>
                <a:gd name="connsiteY7" fmla="*/ 199840 h 199840"/>
                <a:gd name="connsiteX8" fmla="*/ 52304 w 710889"/>
                <a:gd name="connsiteY8" fmla="*/ 106383 h 199840"/>
                <a:gd name="connsiteX9" fmla="*/ 0 w 710889"/>
                <a:gd name="connsiteY9" fmla="*/ 63228 h 199840"/>
                <a:gd name="connsiteX10" fmla="*/ 47752 w 710889"/>
                <a:gd name="connsiteY10" fmla="*/ 0 h 19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889" h="199840">
                  <a:moveTo>
                    <a:pt x="47752" y="0"/>
                  </a:moveTo>
                  <a:lnTo>
                    <a:pt x="96767" y="40441"/>
                  </a:lnTo>
                  <a:cubicBezTo>
                    <a:pt x="171412" y="90870"/>
                    <a:pt x="261398" y="120316"/>
                    <a:pt x="358261" y="120316"/>
                  </a:cubicBezTo>
                  <a:cubicBezTo>
                    <a:pt x="455124" y="120316"/>
                    <a:pt x="545110" y="90870"/>
                    <a:pt x="619755" y="40441"/>
                  </a:cubicBezTo>
                  <a:lnTo>
                    <a:pt x="663136" y="4648"/>
                  </a:lnTo>
                  <a:lnTo>
                    <a:pt x="710889" y="67876"/>
                  </a:lnTo>
                  <a:lnTo>
                    <a:pt x="664218" y="106383"/>
                  </a:lnTo>
                  <a:cubicBezTo>
                    <a:pt x="576881" y="165387"/>
                    <a:pt x="471594" y="199840"/>
                    <a:pt x="358261" y="199840"/>
                  </a:cubicBezTo>
                  <a:cubicBezTo>
                    <a:pt x="244928" y="199840"/>
                    <a:pt x="139641" y="165387"/>
                    <a:pt x="52304" y="106383"/>
                  </a:cubicBezTo>
                  <a:lnTo>
                    <a:pt x="0" y="63228"/>
                  </a:lnTo>
                  <a:lnTo>
                    <a:pt x="47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ihandform 66"/>
            <p:cNvSpPr/>
            <p:nvPr/>
          </p:nvSpPr>
          <p:spPr>
            <a:xfrm>
              <a:off x="8615149" y="2279683"/>
              <a:ext cx="963466" cy="267237"/>
            </a:xfrm>
            <a:custGeom>
              <a:avLst/>
              <a:gdLst>
                <a:gd name="connsiteX0" fmla="*/ 66105 w 963466"/>
                <a:gd name="connsiteY0" fmla="*/ 0 h 267237"/>
                <a:gd name="connsiteX1" fmla="*/ 122557 w 963466"/>
                <a:gd name="connsiteY1" fmla="*/ 46577 h 267237"/>
                <a:gd name="connsiteX2" fmla="*/ 484550 w 963466"/>
                <a:gd name="connsiteY2" fmla="*/ 157150 h 267237"/>
                <a:gd name="connsiteX3" fmla="*/ 846543 w 963466"/>
                <a:gd name="connsiteY3" fmla="*/ 46577 h 267237"/>
                <a:gd name="connsiteX4" fmla="*/ 897361 w 963466"/>
                <a:gd name="connsiteY4" fmla="*/ 4649 h 267237"/>
                <a:gd name="connsiteX5" fmla="*/ 963466 w 963466"/>
                <a:gd name="connsiteY5" fmla="*/ 92176 h 267237"/>
                <a:gd name="connsiteX6" fmla="*/ 908094 w 963466"/>
                <a:gd name="connsiteY6" fmla="*/ 137862 h 267237"/>
                <a:gd name="connsiteX7" fmla="*/ 484550 w 963466"/>
                <a:gd name="connsiteY7" fmla="*/ 267237 h 267237"/>
                <a:gd name="connsiteX8" fmla="*/ 61006 w 963466"/>
                <a:gd name="connsiteY8" fmla="*/ 137862 h 267237"/>
                <a:gd name="connsiteX9" fmla="*/ 0 w 963466"/>
                <a:gd name="connsiteY9" fmla="*/ 87528 h 267237"/>
                <a:gd name="connsiteX10" fmla="*/ 66105 w 963466"/>
                <a:gd name="connsiteY10" fmla="*/ 0 h 26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466" h="267237">
                  <a:moveTo>
                    <a:pt x="66105" y="0"/>
                  </a:moveTo>
                  <a:lnTo>
                    <a:pt x="122557" y="46577"/>
                  </a:lnTo>
                  <a:cubicBezTo>
                    <a:pt x="225890" y="116387"/>
                    <a:pt x="350459" y="157150"/>
                    <a:pt x="484550" y="157150"/>
                  </a:cubicBezTo>
                  <a:cubicBezTo>
                    <a:pt x="618641" y="157150"/>
                    <a:pt x="743210" y="116387"/>
                    <a:pt x="846543" y="46577"/>
                  </a:cubicBezTo>
                  <a:lnTo>
                    <a:pt x="897361" y="4649"/>
                  </a:lnTo>
                  <a:lnTo>
                    <a:pt x="963466" y="92176"/>
                  </a:lnTo>
                  <a:lnTo>
                    <a:pt x="908094" y="137862"/>
                  </a:lnTo>
                  <a:cubicBezTo>
                    <a:pt x="787191" y="219543"/>
                    <a:pt x="641440" y="267237"/>
                    <a:pt x="484550" y="267237"/>
                  </a:cubicBezTo>
                  <a:cubicBezTo>
                    <a:pt x="327660" y="267237"/>
                    <a:pt x="181909" y="219543"/>
                    <a:pt x="61006" y="137862"/>
                  </a:cubicBezTo>
                  <a:lnTo>
                    <a:pt x="0" y="87528"/>
                  </a:lnTo>
                  <a:lnTo>
                    <a:pt x="6610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ihandform 67"/>
            <p:cNvSpPr/>
            <p:nvPr/>
          </p:nvSpPr>
          <p:spPr>
            <a:xfrm>
              <a:off x="8441426" y="2473666"/>
              <a:ext cx="1307402" cy="355298"/>
            </a:xfrm>
            <a:custGeom>
              <a:avLst/>
              <a:gdLst>
                <a:gd name="connsiteX0" fmla="*/ 93323 w 1307402"/>
                <a:gd name="connsiteY0" fmla="*/ 0 h 355298"/>
                <a:gd name="connsiteX1" fmla="*/ 156930 w 1307402"/>
                <a:gd name="connsiteY1" fmla="*/ 52481 h 355298"/>
                <a:gd name="connsiteX2" fmla="*/ 653701 w 1307402"/>
                <a:gd name="connsiteY2" fmla="*/ 204223 h 355298"/>
                <a:gd name="connsiteX3" fmla="*/ 1150472 w 1307402"/>
                <a:gd name="connsiteY3" fmla="*/ 52481 h 355298"/>
                <a:gd name="connsiteX4" fmla="*/ 1214079 w 1307402"/>
                <a:gd name="connsiteY4" fmla="*/ 0 h 355298"/>
                <a:gd name="connsiteX5" fmla="*/ 1307402 w 1307402"/>
                <a:gd name="connsiteY5" fmla="*/ 123567 h 355298"/>
                <a:gd name="connsiteX6" fmla="*/ 1234939 w 1307402"/>
                <a:gd name="connsiteY6" fmla="*/ 177754 h 355298"/>
                <a:gd name="connsiteX7" fmla="*/ 653701 w 1307402"/>
                <a:gd name="connsiteY7" fmla="*/ 355298 h 355298"/>
                <a:gd name="connsiteX8" fmla="*/ 72463 w 1307402"/>
                <a:gd name="connsiteY8" fmla="*/ 177754 h 355298"/>
                <a:gd name="connsiteX9" fmla="*/ 0 w 1307402"/>
                <a:gd name="connsiteY9" fmla="*/ 123567 h 355298"/>
                <a:gd name="connsiteX10" fmla="*/ 93323 w 1307402"/>
                <a:gd name="connsiteY10" fmla="*/ 0 h 35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402" h="355298">
                  <a:moveTo>
                    <a:pt x="93323" y="0"/>
                  </a:moveTo>
                  <a:lnTo>
                    <a:pt x="156930" y="52481"/>
                  </a:lnTo>
                  <a:cubicBezTo>
                    <a:pt x="298736" y="148283"/>
                    <a:pt x="469686" y="204223"/>
                    <a:pt x="653701" y="204223"/>
                  </a:cubicBezTo>
                  <a:cubicBezTo>
                    <a:pt x="837716" y="204223"/>
                    <a:pt x="1008666" y="148283"/>
                    <a:pt x="1150472" y="52481"/>
                  </a:cubicBezTo>
                  <a:lnTo>
                    <a:pt x="1214079" y="0"/>
                  </a:lnTo>
                  <a:lnTo>
                    <a:pt x="1307402" y="123567"/>
                  </a:lnTo>
                  <a:lnTo>
                    <a:pt x="1234939" y="177754"/>
                  </a:lnTo>
                  <a:cubicBezTo>
                    <a:pt x="1069021" y="289846"/>
                    <a:pt x="869005" y="355298"/>
                    <a:pt x="653701" y="355298"/>
                  </a:cubicBezTo>
                  <a:cubicBezTo>
                    <a:pt x="438397" y="355298"/>
                    <a:pt x="238381" y="289846"/>
                    <a:pt x="72463" y="177754"/>
                  </a:cubicBezTo>
                  <a:lnTo>
                    <a:pt x="0" y="123567"/>
                  </a:lnTo>
                  <a:lnTo>
                    <a:pt x="9332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uppieren 68"/>
          <p:cNvGrpSpPr/>
          <p:nvPr/>
        </p:nvGrpSpPr>
        <p:grpSpPr>
          <a:xfrm rot="10800000">
            <a:off x="5878087" y="2469446"/>
            <a:ext cx="1307402" cy="692197"/>
            <a:chOff x="8441426" y="2136767"/>
            <a:chExt cx="1307402" cy="692197"/>
          </a:xfrm>
        </p:grpSpPr>
        <p:sp>
          <p:nvSpPr>
            <p:cNvPr id="70" name="Freihandform 69"/>
            <p:cNvSpPr/>
            <p:nvPr/>
          </p:nvSpPr>
          <p:spPr>
            <a:xfrm>
              <a:off x="8741439" y="2136767"/>
              <a:ext cx="710889" cy="199840"/>
            </a:xfrm>
            <a:custGeom>
              <a:avLst/>
              <a:gdLst>
                <a:gd name="connsiteX0" fmla="*/ 47752 w 710889"/>
                <a:gd name="connsiteY0" fmla="*/ 0 h 199840"/>
                <a:gd name="connsiteX1" fmla="*/ 96767 w 710889"/>
                <a:gd name="connsiteY1" fmla="*/ 40441 h 199840"/>
                <a:gd name="connsiteX2" fmla="*/ 358261 w 710889"/>
                <a:gd name="connsiteY2" fmla="*/ 120316 h 199840"/>
                <a:gd name="connsiteX3" fmla="*/ 619755 w 710889"/>
                <a:gd name="connsiteY3" fmla="*/ 40441 h 199840"/>
                <a:gd name="connsiteX4" fmla="*/ 663136 w 710889"/>
                <a:gd name="connsiteY4" fmla="*/ 4648 h 199840"/>
                <a:gd name="connsiteX5" fmla="*/ 710889 w 710889"/>
                <a:gd name="connsiteY5" fmla="*/ 67876 h 199840"/>
                <a:gd name="connsiteX6" fmla="*/ 664218 w 710889"/>
                <a:gd name="connsiteY6" fmla="*/ 106383 h 199840"/>
                <a:gd name="connsiteX7" fmla="*/ 358261 w 710889"/>
                <a:gd name="connsiteY7" fmla="*/ 199840 h 199840"/>
                <a:gd name="connsiteX8" fmla="*/ 52304 w 710889"/>
                <a:gd name="connsiteY8" fmla="*/ 106383 h 199840"/>
                <a:gd name="connsiteX9" fmla="*/ 0 w 710889"/>
                <a:gd name="connsiteY9" fmla="*/ 63228 h 199840"/>
                <a:gd name="connsiteX10" fmla="*/ 47752 w 710889"/>
                <a:gd name="connsiteY10" fmla="*/ 0 h 19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889" h="199840">
                  <a:moveTo>
                    <a:pt x="47752" y="0"/>
                  </a:moveTo>
                  <a:lnTo>
                    <a:pt x="96767" y="40441"/>
                  </a:lnTo>
                  <a:cubicBezTo>
                    <a:pt x="171412" y="90870"/>
                    <a:pt x="261398" y="120316"/>
                    <a:pt x="358261" y="120316"/>
                  </a:cubicBezTo>
                  <a:cubicBezTo>
                    <a:pt x="455124" y="120316"/>
                    <a:pt x="545110" y="90870"/>
                    <a:pt x="619755" y="40441"/>
                  </a:cubicBezTo>
                  <a:lnTo>
                    <a:pt x="663136" y="4648"/>
                  </a:lnTo>
                  <a:lnTo>
                    <a:pt x="710889" y="67876"/>
                  </a:lnTo>
                  <a:lnTo>
                    <a:pt x="664218" y="106383"/>
                  </a:lnTo>
                  <a:cubicBezTo>
                    <a:pt x="576881" y="165387"/>
                    <a:pt x="471594" y="199840"/>
                    <a:pt x="358261" y="199840"/>
                  </a:cubicBezTo>
                  <a:cubicBezTo>
                    <a:pt x="244928" y="199840"/>
                    <a:pt x="139641" y="165387"/>
                    <a:pt x="52304" y="106383"/>
                  </a:cubicBezTo>
                  <a:lnTo>
                    <a:pt x="0" y="63228"/>
                  </a:lnTo>
                  <a:lnTo>
                    <a:pt x="47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ihandform 70"/>
            <p:cNvSpPr/>
            <p:nvPr/>
          </p:nvSpPr>
          <p:spPr>
            <a:xfrm>
              <a:off x="8615149" y="2279683"/>
              <a:ext cx="963466" cy="267237"/>
            </a:xfrm>
            <a:custGeom>
              <a:avLst/>
              <a:gdLst>
                <a:gd name="connsiteX0" fmla="*/ 66105 w 963466"/>
                <a:gd name="connsiteY0" fmla="*/ 0 h 267237"/>
                <a:gd name="connsiteX1" fmla="*/ 122557 w 963466"/>
                <a:gd name="connsiteY1" fmla="*/ 46577 h 267237"/>
                <a:gd name="connsiteX2" fmla="*/ 484550 w 963466"/>
                <a:gd name="connsiteY2" fmla="*/ 157150 h 267237"/>
                <a:gd name="connsiteX3" fmla="*/ 846543 w 963466"/>
                <a:gd name="connsiteY3" fmla="*/ 46577 h 267237"/>
                <a:gd name="connsiteX4" fmla="*/ 897361 w 963466"/>
                <a:gd name="connsiteY4" fmla="*/ 4649 h 267237"/>
                <a:gd name="connsiteX5" fmla="*/ 963466 w 963466"/>
                <a:gd name="connsiteY5" fmla="*/ 92176 h 267237"/>
                <a:gd name="connsiteX6" fmla="*/ 908094 w 963466"/>
                <a:gd name="connsiteY6" fmla="*/ 137862 h 267237"/>
                <a:gd name="connsiteX7" fmla="*/ 484550 w 963466"/>
                <a:gd name="connsiteY7" fmla="*/ 267237 h 267237"/>
                <a:gd name="connsiteX8" fmla="*/ 61006 w 963466"/>
                <a:gd name="connsiteY8" fmla="*/ 137862 h 267237"/>
                <a:gd name="connsiteX9" fmla="*/ 0 w 963466"/>
                <a:gd name="connsiteY9" fmla="*/ 87528 h 267237"/>
                <a:gd name="connsiteX10" fmla="*/ 66105 w 963466"/>
                <a:gd name="connsiteY10" fmla="*/ 0 h 26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466" h="267237">
                  <a:moveTo>
                    <a:pt x="66105" y="0"/>
                  </a:moveTo>
                  <a:lnTo>
                    <a:pt x="122557" y="46577"/>
                  </a:lnTo>
                  <a:cubicBezTo>
                    <a:pt x="225890" y="116387"/>
                    <a:pt x="350459" y="157150"/>
                    <a:pt x="484550" y="157150"/>
                  </a:cubicBezTo>
                  <a:cubicBezTo>
                    <a:pt x="618641" y="157150"/>
                    <a:pt x="743210" y="116387"/>
                    <a:pt x="846543" y="46577"/>
                  </a:cubicBezTo>
                  <a:lnTo>
                    <a:pt x="897361" y="4649"/>
                  </a:lnTo>
                  <a:lnTo>
                    <a:pt x="963466" y="92176"/>
                  </a:lnTo>
                  <a:lnTo>
                    <a:pt x="908094" y="137862"/>
                  </a:lnTo>
                  <a:cubicBezTo>
                    <a:pt x="787191" y="219543"/>
                    <a:pt x="641440" y="267237"/>
                    <a:pt x="484550" y="267237"/>
                  </a:cubicBezTo>
                  <a:cubicBezTo>
                    <a:pt x="327660" y="267237"/>
                    <a:pt x="181909" y="219543"/>
                    <a:pt x="61006" y="137862"/>
                  </a:cubicBezTo>
                  <a:lnTo>
                    <a:pt x="0" y="87528"/>
                  </a:lnTo>
                  <a:lnTo>
                    <a:pt x="6610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ihandform 71"/>
            <p:cNvSpPr/>
            <p:nvPr/>
          </p:nvSpPr>
          <p:spPr>
            <a:xfrm>
              <a:off x="8441426" y="2473666"/>
              <a:ext cx="1307402" cy="355298"/>
            </a:xfrm>
            <a:custGeom>
              <a:avLst/>
              <a:gdLst>
                <a:gd name="connsiteX0" fmla="*/ 93323 w 1307402"/>
                <a:gd name="connsiteY0" fmla="*/ 0 h 355298"/>
                <a:gd name="connsiteX1" fmla="*/ 156930 w 1307402"/>
                <a:gd name="connsiteY1" fmla="*/ 52481 h 355298"/>
                <a:gd name="connsiteX2" fmla="*/ 653701 w 1307402"/>
                <a:gd name="connsiteY2" fmla="*/ 204223 h 355298"/>
                <a:gd name="connsiteX3" fmla="*/ 1150472 w 1307402"/>
                <a:gd name="connsiteY3" fmla="*/ 52481 h 355298"/>
                <a:gd name="connsiteX4" fmla="*/ 1214079 w 1307402"/>
                <a:gd name="connsiteY4" fmla="*/ 0 h 355298"/>
                <a:gd name="connsiteX5" fmla="*/ 1307402 w 1307402"/>
                <a:gd name="connsiteY5" fmla="*/ 123567 h 355298"/>
                <a:gd name="connsiteX6" fmla="*/ 1234939 w 1307402"/>
                <a:gd name="connsiteY6" fmla="*/ 177754 h 355298"/>
                <a:gd name="connsiteX7" fmla="*/ 653701 w 1307402"/>
                <a:gd name="connsiteY7" fmla="*/ 355298 h 355298"/>
                <a:gd name="connsiteX8" fmla="*/ 72463 w 1307402"/>
                <a:gd name="connsiteY8" fmla="*/ 177754 h 355298"/>
                <a:gd name="connsiteX9" fmla="*/ 0 w 1307402"/>
                <a:gd name="connsiteY9" fmla="*/ 123567 h 355298"/>
                <a:gd name="connsiteX10" fmla="*/ 93323 w 1307402"/>
                <a:gd name="connsiteY10" fmla="*/ 0 h 35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402" h="355298">
                  <a:moveTo>
                    <a:pt x="93323" y="0"/>
                  </a:moveTo>
                  <a:lnTo>
                    <a:pt x="156930" y="52481"/>
                  </a:lnTo>
                  <a:cubicBezTo>
                    <a:pt x="298736" y="148283"/>
                    <a:pt x="469686" y="204223"/>
                    <a:pt x="653701" y="204223"/>
                  </a:cubicBezTo>
                  <a:cubicBezTo>
                    <a:pt x="837716" y="204223"/>
                    <a:pt x="1008666" y="148283"/>
                    <a:pt x="1150472" y="52481"/>
                  </a:cubicBezTo>
                  <a:lnTo>
                    <a:pt x="1214079" y="0"/>
                  </a:lnTo>
                  <a:lnTo>
                    <a:pt x="1307402" y="123567"/>
                  </a:lnTo>
                  <a:lnTo>
                    <a:pt x="1234939" y="177754"/>
                  </a:lnTo>
                  <a:cubicBezTo>
                    <a:pt x="1069021" y="289846"/>
                    <a:pt x="869005" y="355298"/>
                    <a:pt x="653701" y="355298"/>
                  </a:cubicBezTo>
                  <a:cubicBezTo>
                    <a:pt x="438397" y="355298"/>
                    <a:pt x="238381" y="289846"/>
                    <a:pt x="72463" y="177754"/>
                  </a:cubicBezTo>
                  <a:lnTo>
                    <a:pt x="0" y="123567"/>
                  </a:lnTo>
                  <a:lnTo>
                    <a:pt x="9332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uppieren 1"/>
          <p:cNvGrpSpPr/>
          <p:nvPr/>
        </p:nvGrpSpPr>
        <p:grpSpPr>
          <a:xfrm>
            <a:off x="8402137" y="2398555"/>
            <a:ext cx="1156644" cy="1256203"/>
            <a:chOff x="8402137" y="2398555"/>
            <a:chExt cx="1156644" cy="1256203"/>
          </a:xfrm>
        </p:grpSpPr>
        <p:sp>
          <p:nvSpPr>
            <p:cNvPr id="73" name="Rechteck 72"/>
            <p:cNvSpPr/>
            <p:nvPr/>
          </p:nvSpPr>
          <p:spPr>
            <a:xfrm rot="2700000">
              <a:off x="8404382" y="2487227"/>
              <a:ext cx="454999" cy="2776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hteck 73"/>
            <p:cNvSpPr/>
            <p:nvPr/>
          </p:nvSpPr>
          <p:spPr>
            <a:xfrm rot="8100000">
              <a:off x="8725327" y="2822074"/>
              <a:ext cx="598453" cy="39330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hteck 74"/>
            <p:cNvSpPr/>
            <p:nvPr/>
          </p:nvSpPr>
          <p:spPr>
            <a:xfrm rot="2700000">
              <a:off x="8773539" y="2787037"/>
              <a:ext cx="131171" cy="925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hteck 75"/>
            <p:cNvSpPr/>
            <p:nvPr/>
          </p:nvSpPr>
          <p:spPr>
            <a:xfrm rot="2700000" flipH="1">
              <a:off x="9192453" y="3275297"/>
              <a:ext cx="454999" cy="2776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hteck 76"/>
            <p:cNvSpPr/>
            <p:nvPr/>
          </p:nvSpPr>
          <p:spPr>
            <a:xfrm rot="2700000" flipH="1">
              <a:off x="9147124" y="3160622"/>
              <a:ext cx="131171" cy="925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Ellipse 77"/>
            <p:cNvSpPr/>
            <p:nvPr/>
          </p:nvSpPr>
          <p:spPr>
            <a:xfrm rot="2700000">
              <a:off x="8388522" y="3126918"/>
              <a:ext cx="724983" cy="330698"/>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Gerader Verbinder 78"/>
            <p:cNvCxnSpPr/>
            <p:nvPr/>
          </p:nvCxnSpPr>
          <p:spPr>
            <a:xfrm rot="2700000">
              <a:off x="8603895" y="3237626"/>
              <a:ext cx="0" cy="403516"/>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0" name="Ellipse 79"/>
            <p:cNvSpPr/>
            <p:nvPr/>
          </p:nvSpPr>
          <p:spPr>
            <a:xfrm rot="2700000">
              <a:off x="8442525" y="3547752"/>
              <a:ext cx="65908" cy="40100"/>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feld 81"/>
          <p:cNvSpPr txBox="1"/>
          <p:nvPr/>
        </p:nvSpPr>
        <p:spPr>
          <a:xfrm>
            <a:off x="4686595" y="5672248"/>
            <a:ext cx="4067112" cy="523220"/>
          </a:xfrm>
          <a:prstGeom prst="rect">
            <a:avLst/>
          </a:prstGeom>
          <a:noFill/>
        </p:spPr>
        <p:txBody>
          <a:bodyPr wrap="square" rtlCol="0">
            <a:spAutoFit/>
          </a:bodyPr>
          <a:lstStyle/>
          <a:p>
            <a:pPr algn="ctr"/>
            <a:r>
              <a:rPr lang="de-DE" sz="2800" dirty="0"/>
              <a:t>Open Source </a:t>
            </a:r>
            <a:r>
              <a:rPr lang="de-DE" sz="2800" dirty="0" err="1"/>
              <a:t>LoRa</a:t>
            </a:r>
            <a:r>
              <a:rPr lang="de-DE" sz="2800" dirty="0"/>
              <a:t> </a:t>
            </a:r>
            <a:r>
              <a:rPr lang="de-DE" sz="2800" dirty="0" err="1"/>
              <a:t>Tracker</a:t>
            </a:r>
            <a:endParaRPr lang="en-US" sz="2800" dirty="0"/>
          </a:p>
        </p:txBody>
      </p:sp>
    </p:spTree>
    <p:extLst>
      <p:ext uri="{BB962C8B-B14F-4D97-AF65-F5344CB8AC3E}">
        <p14:creationId xmlns:p14="http://schemas.microsoft.com/office/powerpoint/2010/main" val="367446195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Words>
  <Application>Microsoft Macintosh PowerPoint</Application>
  <PresentationFormat>Breitbild</PresentationFormat>
  <Paragraphs>52</Paragraphs>
  <Slides>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Arial</vt:lpstr>
      <vt:lpstr>Arial</vt:lpstr>
      <vt:lpstr>Arial Black</vt:lpstr>
      <vt:lpstr>Calibri</vt:lpstr>
      <vt:lpstr>Calibri Light</vt:lpstr>
      <vt:lpstr>Office</vt:lpstr>
      <vt:lpstr>Open Source LoRa Tracker</vt:lpstr>
      <vt:lpstr>Design Idea</vt:lpstr>
      <vt:lpstr>Hardware Surface Equipment</vt:lpstr>
      <vt:lpstr>Hardware Surface Equipment w Display</vt:lpstr>
      <vt:lpstr>Hardware Ship Equipment w BT and Display</vt:lpstr>
      <vt:lpstr>OSLT Protocol</vt:lpstr>
      <vt:lpstr>PowerPoint-Präsentation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Protogerakis, Michael</dc:creator>
  <cp:lastModifiedBy>Michael Protogerakis</cp:lastModifiedBy>
  <cp:revision>27</cp:revision>
  <dcterms:created xsi:type="dcterms:W3CDTF">2017-09-01T10:43:11Z</dcterms:created>
  <dcterms:modified xsi:type="dcterms:W3CDTF">2018-08-23T09:49:41Z</dcterms:modified>
</cp:coreProperties>
</file>