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72" r:id="rId11"/>
    <p:sldId id="261" r:id="rId12"/>
    <p:sldId id="262" r:id="rId13"/>
    <p:sldId id="265" r:id="rId14"/>
    <p:sldId id="273" r:id="rId15"/>
    <p:sldId id="263" r:id="rId16"/>
    <p:sldId id="266" r:id="rId17"/>
    <p:sldId id="268" r:id="rId18"/>
    <p:sldId id="270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98BA7-3972-4853-B522-E676E656C270}" v="23" vWet="27" dt="2022-09-29T01:05:00.892"/>
    <p1510:client id="{75F17872-DCB3-89DE-2C49-CEFAF7D7FFDA}" v="4" dt="2022-09-29T11:48:19.107"/>
    <p1510:client id="{AF417ACB-F099-4611-9A39-0200D73911F2}" v="55" dt="2022-09-29T01:06:0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EA1BA-D452-4C30-9A06-7EFEEB0918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C5A0E5-04D7-49D3-8513-65276D8C5CF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err="1">
              <a:latin typeface="Calibri Light" panose="020F0302020204030204"/>
            </a:rPr>
            <a:t>mProv</a:t>
          </a:r>
          <a:r>
            <a:rPr lang="en-US">
              <a:latin typeface="Calibri Light" panose="020F0302020204030204"/>
            </a:rPr>
            <a:t> Control Center</a:t>
          </a:r>
          <a:endParaRPr lang="en-US"/>
        </a:p>
      </dgm:t>
    </dgm:pt>
    <dgm:pt modelId="{F6F3F64D-F010-4354-BBB9-D440DB8CE79C}" type="parTrans" cxnId="{3959B75C-BD62-41E5-8CEE-047898C8A438}">
      <dgm:prSet/>
      <dgm:spPr/>
      <dgm:t>
        <a:bodyPr/>
        <a:lstStyle/>
        <a:p>
          <a:endParaRPr lang="en-US"/>
        </a:p>
      </dgm:t>
    </dgm:pt>
    <dgm:pt modelId="{53A9A71A-404B-4E80-B7BB-86A68F34F191}" type="sibTrans" cxnId="{3959B75C-BD62-41E5-8CEE-047898C8A438}">
      <dgm:prSet/>
      <dgm:spPr/>
      <dgm:t>
        <a:bodyPr/>
        <a:lstStyle/>
        <a:p>
          <a:endParaRPr lang="en-US"/>
        </a:p>
      </dgm:t>
    </dgm:pt>
    <dgm:pt modelId="{7CA0F0AC-F1CA-422B-AAD8-FBC175FA1C61}">
      <dgm:prSet phldrT="[Text]"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mProv</a:t>
          </a:r>
          <a:r>
            <a:rPr lang="en-US">
              <a:latin typeface="Calibri Light" panose="020F0302020204030204"/>
            </a:rPr>
            <a:t> Job Server</a:t>
          </a:r>
          <a:endParaRPr lang="en-US"/>
        </a:p>
      </dgm:t>
    </dgm:pt>
    <dgm:pt modelId="{FC472320-C670-4B76-A7B8-832D87F3CF9B}" type="parTrans" cxnId="{9F9D33E3-AC0B-408D-9388-A27D1C877ED1}">
      <dgm:prSet/>
      <dgm:spPr/>
      <dgm:t>
        <a:bodyPr/>
        <a:lstStyle/>
        <a:p>
          <a:endParaRPr lang="en-US"/>
        </a:p>
      </dgm:t>
    </dgm:pt>
    <dgm:pt modelId="{61937722-F693-4D2E-B887-F89FCAF7EFC0}" type="sibTrans" cxnId="{9F9D33E3-AC0B-408D-9388-A27D1C877ED1}">
      <dgm:prSet/>
      <dgm:spPr/>
      <dgm:t>
        <a:bodyPr/>
        <a:lstStyle/>
        <a:p>
          <a:endParaRPr lang="en-US"/>
        </a:p>
      </dgm:t>
    </dgm:pt>
    <dgm:pt modelId="{54358931-32E6-4042-B3A3-24021FADFC9C}">
      <dgm:prSet phldrT="[Text]"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mProv</a:t>
          </a:r>
          <a:r>
            <a:rPr lang="en-US">
              <a:latin typeface="Calibri Light" panose="020F0302020204030204"/>
            </a:rPr>
            <a:t> Job Modules </a:t>
          </a:r>
          <a:endParaRPr lang="en-US"/>
        </a:p>
      </dgm:t>
    </dgm:pt>
    <dgm:pt modelId="{D723003B-F0BF-4A63-A404-36EE61C9BC11}" type="parTrans" cxnId="{65B889C6-5EBF-49A5-9C9F-D7ED58D3C15C}">
      <dgm:prSet/>
      <dgm:spPr/>
      <dgm:t>
        <a:bodyPr/>
        <a:lstStyle/>
        <a:p>
          <a:endParaRPr lang="en-US"/>
        </a:p>
      </dgm:t>
    </dgm:pt>
    <dgm:pt modelId="{C688EC51-3B1C-4F97-9381-7DA993B4AB53}" type="sibTrans" cxnId="{65B889C6-5EBF-49A5-9C9F-D7ED58D3C15C}">
      <dgm:prSet/>
      <dgm:spPr/>
      <dgm:t>
        <a:bodyPr/>
        <a:lstStyle/>
        <a:p>
          <a:endParaRPr lang="en-US"/>
        </a:p>
      </dgm:t>
    </dgm:pt>
    <dgm:pt modelId="{780DBEEB-6858-4E14-B82A-55A6CF480F8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mash (</a:t>
          </a:r>
          <a:r>
            <a:rPr lang="en-US" err="1">
              <a:latin typeface="Calibri Light" panose="020F0302020204030204"/>
            </a:rPr>
            <a:t>mProv</a:t>
          </a:r>
          <a:r>
            <a:rPr lang="en-US">
              <a:latin typeface="Calibri Light" panose="020F0302020204030204"/>
            </a:rPr>
            <a:t> Admin Shell)</a:t>
          </a:r>
        </a:p>
      </dgm:t>
    </dgm:pt>
    <dgm:pt modelId="{0910C610-0CD7-4461-AB59-E2E313467968}" type="parTrans" cxnId="{F0999D73-B255-4691-9E77-2BCA2AB854EE}">
      <dgm:prSet/>
      <dgm:spPr/>
    </dgm:pt>
    <dgm:pt modelId="{8D6D7E81-FD10-4D6B-BD0E-5F93FCF9C315}" type="sibTrans" cxnId="{F0999D73-B255-4691-9E77-2BCA2AB854EE}">
      <dgm:prSet/>
      <dgm:spPr/>
    </dgm:pt>
    <dgm:pt modelId="{D68A1A0F-327B-4ADC-923A-60116650E38D}" type="pres">
      <dgm:prSet presAssocID="{7E3EA1BA-D452-4C30-9A06-7EFEEB0918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028EE6-74A0-41DA-A8E1-7E7BFF7F72B1}" type="pres">
      <dgm:prSet presAssocID="{CAC5A0E5-04D7-49D3-8513-65276D8C5CFE}" presName="vertOne" presStyleCnt="0"/>
      <dgm:spPr/>
    </dgm:pt>
    <dgm:pt modelId="{C28F4993-3F3B-4515-B90F-E20BBBF3C2E7}" type="pres">
      <dgm:prSet presAssocID="{CAC5A0E5-04D7-49D3-8513-65276D8C5CFE}" presName="txOne" presStyleLbl="node0" presStyleIdx="0" presStyleCnt="1">
        <dgm:presLayoutVars>
          <dgm:chPref val="3"/>
        </dgm:presLayoutVars>
      </dgm:prSet>
      <dgm:spPr/>
    </dgm:pt>
    <dgm:pt modelId="{290E9706-CD15-4224-90F2-DA7AFD8623A7}" type="pres">
      <dgm:prSet presAssocID="{CAC5A0E5-04D7-49D3-8513-65276D8C5CFE}" presName="parTransOne" presStyleCnt="0"/>
      <dgm:spPr/>
    </dgm:pt>
    <dgm:pt modelId="{879FDA59-1711-4E4C-A06E-7CA77808C5DA}" type="pres">
      <dgm:prSet presAssocID="{CAC5A0E5-04D7-49D3-8513-65276D8C5CFE}" presName="horzOne" presStyleCnt="0"/>
      <dgm:spPr/>
    </dgm:pt>
    <dgm:pt modelId="{EF63D63D-197F-4A30-8F84-F5546C6E8504}" type="pres">
      <dgm:prSet presAssocID="{7CA0F0AC-F1CA-422B-AAD8-FBC175FA1C61}" presName="vertTwo" presStyleCnt="0"/>
      <dgm:spPr/>
    </dgm:pt>
    <dgm:pt modelId="{5AC76C34-AE31-494E-BF45-57E76A1F2953}" type="pres">
      <dgm:prSet presAssocID="{7CA0F0AC-F1CA-422B-AAD8-FBC175FA1C61}" presName="txTwo" presStyleLbl="node2" presStyleIdx="0" presStyleCnt="1">
        <dgm:presLayoutVars>
          <dgm:chPref val="3"/>
        </dgm:presLayoutVars>
      </dgm:prSet>
      <dgm:spPr/>
    </dgm:pt>
    <dgm:pt modelId="{7EEFDEA0-B2D6-4292-8AE5-CEFB84EAA575}" type="pres">
      <dgm:prSet presAssocID="{7CA0F0AC-F1CA-422B-AAD8-FBC175FA1C61}" presName="parTransTwo" presStyleCnt="0"/>
      <dgm:spPr/>
    </dgm:pt>
    <dgm:pt modelId="{B8F3308F-74A7-464F-9ABE-5295263D0F51}" type="pres">
      <dgm:prSet presAssocID="{7CA0F0AC-F1CA-422B-AAD8-FBC175FA1C61}" presName="horzTwo" presStyleCnt="0"/>
      <dgm:spPr/>
    </dgm:pt>
    <dgm:pt modelId="{C061CACD-901C-4F51-9491-005328948273}" type="pres">
      <dgm:prSet presAssocID="{54358931-32E6-4042-B3A3-24021FADFC9C}" presName="vertThree" presStyleCnt="0"/>
      <dgm:spPr/>
    </dgm:pt>
    <dgm:pt modelId="{A0E7A517-3176-48AA-96AA-CB55F0A6411C}" type="pres">
      <dgm:prSet presAssocID="{54358931-32E6-4042-B3A3-24021FADFC9C}" presName="txThree" presStyleLbl="node3" presStyleIdx="0" presStyleCnt="1">
        <dgm:presLayoutVars>
          <dgm:chPref val="3"/>
        </dgm:presLayoutVars>
      </dgm:prSet>
      <dgm:spPr/>
    </dgm:pt>
    <dgm:pt modelId="{E1AC76C0-F8AC-4ADA-89AC-6CACA991B60A}" type="pres">
      <dgm:prSet presAssocID="{54358931-32E6-4042-B3A3-24021FADFC9C}" presName="parTransThree" presStyleCnt="0"/>
      <dgm:spPr/>
    </dgm:pt>
    <dgm:pt modelId="{89121BB9-ADB7-435A-819B-965157A3915F}" type="pres">
      <dgm:prSet presAssocID="{54358931-32E6-4042-B3A3-24021FADFC9C}" presName="horzThree" presStyleCnt="0"/>
      <dgm:spPr/>
    </dgm:pt>
    <dgm:pt modelId="{521CAA5F-E0A5-4F33-84EC-ACD7B6CD7EB5}" type="pres">
      <dgm:prSet presAssocID="{780DBEEB-6858-4E14-B82A-55A6CF480F8B}" presName="vertFour" presStyleCnt="0">
        <dgm:presLayoutVars>
          <dgm:chPref val="3"/>
        </dgm:presLayoutVars>
      </dgm:prSet>
      <dgm:spPr/>
    </dgm:pt>
    <dgm:pt modelId="{CB4736BD-B01E-42D8-AB21-9EFDA58DBAF1}" type="pres">
      <dgm:prSet presAssocID="{780DBEEB-6858-4E14-B82A-55A6CF480F8B}" presName="txFour" presStyleLbl="node4" presStyleIdx="0" presStyleCnt="1">
        <dgm:presLayoutVars>
          <dgm:chPref val="3"/>
        </dgm:presLayoutVars>
      </dgm:prSet>
      <dgm:spPr/>
    </dgm:pt>
    <dgm:pt modelId="{0390E211-3A6E-404F-A518-F83475963829}" type="pres">
      <dgm:prSet presAssocID="{780DBEEB-6858-4E14-B82A-55A6CF480F8B}" presName="horzFour" presStyleCnt="0"/>
      <dgm:spPr/>
    </dgm:pt>
  </dgm:ptLst>
  <dgm:cxnLst>
    <dgm:cxn modelId="{9322B90B-EF50-4699-B54F-1CA57C2D706D}" type="presOf" srcId="{780DBEEB-6858-4E14-B82A-55A6CF480F8B}" destId="{CB4736BD-B01E-42D8-AB21-9EFDA58DBAF1}" srcOrd="0" destOrd="0" presId="urn:microsoft.com/office/officeart/2005/8/layout/hierarchy4"/>
    <dgm:cxn modelId="{3959B75C-BD62-41E5-8CEE-047898C8A438}" srcId="{7E3EA1BA-D452-4C30-9A06-7EFEEB0918FA}" destId="{CAC5A0E5-04D7-49D3-8513-65276D8C5CFE}" srcOrd="0" destOrd="0" parTransId="{F6F3F64D-F010-4354-BBB9-D440DB8CE79C}" sibTransId="{53A9A71A-404B-4E80-B7BB-86A68F34F191}"/>
    <dgm:cxn modelId="{F0999D73-B255-4691-9E77-2BCA2AB854EE}" srcId="{54358931-32E6-4042-B3A3-24021FADFC9C}" destId="{780DBEEB-6858-4E14-B82A-55A6CF480F8B}" srcOrd="0" destOrd="0" parTransId="{0910C610-0CD7-4461-AB59-E2E313467968}" sibTransId="{8D6D7E81-FD10-4D6B-BD0E-5F93FCF9C315}"/>
    <dgm:cxn modelId="{D98C4488-AF33-4CBF-9CB4-04B25923C89B}" type="presOf" srcId="{54358931-32E6-4042-B3A3-24021FADFC9C}" destId="{A0E7A517-3176-48AA-96AA-CB55F0A6411C}" srcOrd="0" destOrd="0" presId="urn:microsoft.com/office/officeart/2005/8/layout/hierarchy4"/>
    <dgm:cxn modelId="{A7988FAC-22DB-4721-97D4-643EC6454686}" type="presOf" srcId="{7E3EA1BA-D452-4C30-9A06-7EFEEB0918FA}" destId="{D68A1A0F-327B-4ADC-923A-60116650E38D}" srcOrd="0" destOrd="0" presId="urn:microsoft.com/office/officeart/2005/8/layout/hierarchy4"/>
    <dgm:cxn modelId="{BA709AC2-3C93-41B4-998C-511DD031CFC8}" type="presOf" srcId="{CAC5A0E5-04D7-49D3-8513-65276D8C5CFE}" destId="{C28F4993-3F3B-4515-B90F-E20BBBF3C2E7}" srcOrd="0" destOrd="0" presId="urn:microsoft.com/office/officeart/2005/8/layout/hierarchy4"/>
    <dgm:cxn modelId="{65B889C6-5EBF-49A5-9C9F-D7ED58D3C15C}" srcId="{7CA0F0AC-F1CA-422B-AAD8-FBC175FA1C61}" destId="{54358931-32E6-4042-B3A3-24021FADFC9C}" srcOrd="0" destOrd="0" parTransId="{D723003B-F0BF-4A63-A404-36EE61C9BC11}" sibTransId="{C688EC51-3B1C-4F97-9381-7DA993B4AB53}"/>
    <dgm:cxn modelId="{9F9D33E3-AC0B-408D-9388-A27D1C877ED1}" srcId="{CAC5A0E5-04D7-49D3-8513-65276D8C5CFE}" destId="{7CA0F0AC-F1CA-422B-AAD8-FBC175FA1C61}" srcOrd="0" destOrd="0" parTransId="{FC472320-C670-4B76-A7B8-832D87F3CF9B}" sibTransId="{61937722-F693-4D2E-B887-F89FCAF7EFC0}"/>
    <dgm:cxn modelId="{0BB896F3-01B7-45CC-BDE9-18A2AA9EF82D}" type="presOf" srcId="{7CA0F0AC-F1CA-422B-AAD8-FBC175FA1C61}" destId="{5AC76C34-AE31-494E-BF45-57E76A1F2953}" srcOrd="0" destOrd="0" presId="urn:microsoft.com/office/officeart/2005/8/layout/hierarchy4"/>
    <dgm:cxn modelId="{4F08E491-C5E3-4403-B350-31306836BD5A}" type="presParOf" srcId="{D68A1A0F-327B-4ADC-923A-60116650E38D}" destId="{1D028EE6-74A0-41DA-A8E1-7E7BFF7F72B1}" srcOrd="0" destOrd="0" presId="urn:microsoft.com/office/officeart/2005/8/layout/hierarchy4"/>
    <dgm:cxn modelId="{74B63224-0057-44EA-A641-4B0B04425533}" type="presParOf" srcId="{1D028EE6-74A0-41DA-A8E1-7E7BFF7F72B1}" destId="{C28F4993-3F3B-4515-B90F-E20BBBF3C2E7}" srcOrd="0" destOrd="0" presId="urn:microsoft.com/office/officeart/2005/8/layout/hierarchy4"/>
    <dgm:cxn modelId="{63567E50-BFD6-4E17-B5EB-FFF6EB146EA5}" type="presParOf" srcId="{1D028EE6-74A0-41DA-A8E1-7E7BFF7F72B1}" destId="{290E9706-CD15-4224-90F2-DA7AFD8623A7}" srcOrd="1" destOrd="0" presId="urn:microsoft.com/office/officeart/2005/8/layout/hierarchy4"/>
    <dgm:cxn modelId="{652EFEBC-61C0-4C94-9F06-CCB4D5DDD55C}" type="presParOf" srcId="{1D028EE6-74A0-41DA-A8E1-7E7BFF7F72B1}" destId="{879FDA59-1711-4E4C-A06E-7CA77808C5DA}" srcOrd="2" destOrd="0" presId="urn:microsoft.com/office/officeart/2005/8/layout/hierarchy4"/>
    <dgm:cxn modelId="{5A332348-D9F9-4DF7-BF52-48421818E433}" type="presParOf" srcId="{879FDA59-1711-4E4C-A06E-7CA77808C5DA}" destId="{EF63D63D-197F-4A30-8F84-F5546C6E8504}" srcOrd="0" destOrd="0" presId="urn:microsoft.com/office/officeart/2005/8/layout/hierarchy4"/>
    <dgm:cxn modelId="{36637417-E7EA-4C21-9CB6-A227211260B4}" type="presParOf" srcId="{EF63D63D-197F-4A30-8F84-F5546C6E8504}" destId="{5AC76C34-AE31-494E-BF45-57E76A1F2953}" srcOrd="0" destOrd="0" presId="urn:microsoft.com/office/officeart/2005/8/layout/hierarchy4"/>
    <dgm:cxn modelId="{CFF84FFB-D79E-4EFE-8D03-5E86204A305E}" type="presParOf" srcId="{EF63D63D-197F-4A30-8F84-F5546C6E8504}" destId="{7EEFDEA0-B2D6-4292-8AE5-CEFB84EAA575}" srcOrd="1" destOrd="0" presId="urn:microsoft.com/office/officeart/2005/8/layout/hierarchy4"/>
    <dgm:cxn modelId="{C7313E1B-0C17-4A4E-ABB1-11C4FCA1C696}" type="presParOf" srcId="{EF63D63D-197F-4A30-8F84-F5546C6E8504}" destId="{B8F3308F-74A7-464F-9ABE-5295263D0F51}" srcOrd="2" destOrd="0" presId="urn:microsoft.com/office/officeart/2005/8/layout/hierarchy4"/>
    <dgm:cxn modelId="{67403C16-8B28-4BB8-B1FC-102C7AD2C577}" type="presParOf" srcId="{B8F3308F-74A7-464F-9ABE-5295263D0F51}" destId="{C061CACD-901C-4F51-9491-005328948273}" srcOrd="0" destOrd="0" presId="urn:microsoft.com/office/officeart/2005/8/layout/hierarchy4"/>
    <dgm:cxn modelId="{2D359BCB-EE77-4851-8CC4-B954625CD9FD}" type="presParOf" srcId="{C061CACD-901C-4F51-9491-005328948273}" destId="{A0E7A517-3176-48AA-96AA-CB55F0A6411C}" srcOrd="0" destOrd="0" presId="urn:microsoft.com/office/officeart/2005/8/layout/hierarchy4"/>
    <dgm:cxn modelId="{17584163-EFE6-4DC2-8CB7-49B804A291F2}" type="presParOf" srcId="{C061CACD-901C-4F51-9491-005328948273}" destId="{E1AC76C0-F8AC-4ADA-89AC-6CACA991B60A}" srcOrd="1" destOrd="0" presId="urn:microsoft.com/office/officeart/2005/8/layout/hierarchy4"/>
    <dgm:cxn modelId="{FE5B4676-5906-4F7D-AA19-184DB303C561}" type="presParOf" srcId="{C061CACD-901C-4F51-9491-005328948273}" destId="{89121BB9-ADB7-435A-819B-965157A3915F}" srcOrd="2" destOrd="0" presId="urn:microsoft.com/office/officeart/2005/8/layout/hierarchy4"/>
    <dgm:cxn modelId="{6EEA8E73-122C-490A-A933-5B4A1B3A473B}" type="presParOf" srcId="{89121BB9-ADB7-435A-819B-965157A3915F}" destId="{521CAA5F-E0A5-4F33-84EC-ACD7B6CD7EB5}" srcOrd="0" destOrd="0" presId="urn:microsoft.com/office/officeart/2005/8/layout/hierarchy4"/>
    <dgm:cxn modelId="{C07D1F47-1E02-43BB-93A0-4880FC136376}" type="presParOf" srcId="{521CAA5F-E0A5-4F33-84EC-ACD7B6CD7EB5}" destId="{CB4736BD-B01E-42D8-AB21-9EFDA58DBAF1}" srcOrd="0" destOrd="0" presId="urn:microsoft.com/office/officeart/2005/8/layout/hierarchy4"/>
    <dgm:cxn modelId="{093B0654-557B-4CE6-9D0B-1C8983AE2412}" type="presParOf" srcId="{521CAA5F-E0A5-4F33-84EC-ACD7B6CD7EB5}" destId="{0390E211-3A6E-404F-A518-F834759638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4993-3F3B-4515-B90F-E20BBBF3C2E7}">
      <dsp:nvSpPr>
        <dsp:cNvPr id="0" name=""/>
        <dsp:cNvSpPr/>
      </dsp:nvSpPr>
      <dsp:spPr>
        <a:xfrm>
          <a:off x="4495" y="1913"/>
          <a:ext cx="9198508" cy="82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 </a:t>
          </a:r>
          <a:r>
            <a:rPr lang="en-US" sz="3500" kern="1200" err="1">
              <a:latin typeface="Calibri Light" panose="020F0302020204030204"/>
            </a:rPr>
            <a:t>mProv</a:t>
          </a:r>
          <a:r>
            <a:rPr lang="en-US" sz="3500" kern="1200">
              <a:latin typeface="Calibri Light" panose="020F0302020204030204"/>
            </a:rPr>
            <a:t> Control Center</a:t>
          </a:r>
          <a:endParaRPr lang="en-US" sz="3500" kern="1200"/>
        </a:p>
      </dsp:txBody>
      <dsp:txXfrm>
        <a:off x="28656" y="26074"/>
        <a:ext cx="9150186" cy="776598"/>
      </dsp:txXfrm>
    </dsp:sp>
    <dsp:sp modelId="{5AC76C34-AE31-494E-BF45-57E76A1F2953}">
      <dsp:nvSpPr>
        <dsp:cNvPr id="0" name=""/>
        <dsp:cNvSpPr/>
      </dsp:nvSpPr>
      <dsp:spPr>
        <a:xfrm>
          <a:off x="4495" y="943277"/>
          <a:ext cx="9198508" cy="82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>
              <a:latin typeface="Calibri Light" panose="020F0302020204030204"/>
            </a:rPr>
            <a:t>mProv</a:t>
          </a:r>
          <a:r>
            <a:rPr lang="en-US" sz="3500" kern="1200">
              <a:latin typeface="Calibri Light" panose="020F0302020204030204"/>
            </a:rPr>
            <a:t> Job Server</a:t>
          </a:r>
          <a:endParaRPr lang="en-US" sz="3500" kern="1200"/>
        </a:p>
      </dsp:txBody>
      <dsp:txXfrm>
        <a:off x="28656" y="967438"/>
        <a:ext cx="9150186" cy="776598"/>
      </dsp:txXfrm>
    </dsp:sp>
    <dsp:sp modelId="{A0E7A517-3176-48AA-96AA-CB55F0A6411C}">
      <dsp:nvSpPr>
        <dsp:cNvPr id="0" name=""/>
        <dsp:cNvSpPr/>
      </dsp:nvSpPr>
      <dsp:spPr>
        <a:xfrm>
          <a:off x="4495" y="1884640"/>
          <a:ext cx="9198508" cy="82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>
              <a:latin typeface="Calibri Light" panose="020F0302020204030204"/>
            </a:rPr>
            <a:t>mProv</a:t>
          </a:r>
          <a:r>
            <a:rPr lang="en-US" sz="3500" kern="1200">
              <a:latin typeface="Calibri Light" panose="020F0302020204030204"/>
            </a:rPr>
            <a:t> Job Modules </a:t>
          </a:r>
          <a:endParaRPr lang="en-US" sz="3500" kern="1200"/>
        </a:p>
      </dsp:txBody>
      <dsp:txXfrm>
        <a:off x="28656" y="1908801"/>
        <a:ext cx="9150186" cy="776598"/>
      </dsp:txXfrm>
    </dsp:sp>
    <dsp:sp modelId="{CB4736BD-B01E-42D8-AB21-9EFDA58DBAF1}">
      <dsp:nvSpPr>
        <dsp:cNvPr id="0" name=""/>
        <dsp:cNvSpPr/>
      </dsp:nvSpPr>
      <dsp:spPr>
        <a:xfrm>
          <a:off x="4495" y="2826003"/>
          <a:ext cx="9198508" cy="82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mash (</a:t>
          </a:r>
          <a:r>
            <a:rPr lang="en-US" sz="3500" kern="1200" err="1">
              <a:latin typeface="Calibri Light" panose="020F0302020204030204"/>
            </a:rPr>
            <a:t>mProv</a:t>
          </a:r>
          <a:r>
            <a:rPr lang="en-US" sz="3500" kern="1200">
              <a:latin typeface="Calibri Light" panose="020F0302020204030204"/>
            </a:rPr>
            <a:t> Admin Shell)</a:t>
          </a:r>
        </a:p>
      </dsp:txBody>
      <dsp:txXfrm>
        <a:off x="28656" y="2850164"/>
        <a:ext cx="9150186" cy="77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sonw@jh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rov-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prov@jhu.du" TargetMode="External"/><Relationship Id="rId4" Type="http://schemas.openxmlformats.org/officeDocument/2006/relationships/hyperlink" Target="https://mprov-ng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83523"/>
            <a:ext cx="12191999" cy="895795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endParaRPr lang="en-US" err="1">
              <a:solidFill>
                <a:srgbClr val="5A5A5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" y="4103077"/>
            <a:ext cx="12144080" cy="2533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A5A5A"/>
                </a:solidFill>
                <a:cs typeface="Calibri"/>
              </a:rPr>
              <a:t>The Improvised Multi Provisioner</a:t>
            </a:r>
            <a:br>
              <a:rPr lang="en-US">
                <a:solidFill>
                  <a:srgbClr val="5A5A5A"/>
                </a:solidFill>
                <a:cs typeface="Calibri"/>
              </a:rPr>
            </a:br>
            <a:br>
              <a:rPr lang="en-US">
                <a:cs typeface="Calibri"/>
              </a:rPr>
            </a:br>
            <a:r>
              <a:rPr lang="en-US">
                <a:solidFill>
                  <a:srgbClr val="5A5A5A"/>
                </a:solidFill>
                <a:cs typeface="Calibri"/>
              </a:rPr>
              <a:t>Jason Williams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Sr Systems Engineer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ARCH @ JHU</a:t>
            </a:r>
          </a:p>
          <a:p>
            <a:r>
              <a:rPr lang="en-US">
                <a:solidFill>
                  <a:srgbClr val="5A5A5A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jasonw@jhu.edu</a:t>
            </a:r>
            <a:endParaRPr lang="en-US">
              <a:solidFill>
                <a:srgbClr val="5A5A5A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63D-87CE-C042-C6FD-E93E3C572598}"/>
              </a:ext>
            </a:extLst>
          </p:cNvPr>
          <p:cNvSpPr/>
          <p:nvPr/>
        </p:nvSpPr>
        <p:spPr>
          <a:xfrm>
            <a:off x="1529972" y="3882023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A831A26E-DE26-6086-D162-2AB83F68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50" y="176537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 Control Center (cont.)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663A1-CBC3-69DD-47B2-4D969F6AC8EF}"/>
              </a:ext>
            </a:extLst>
          </p:cNvPr>
          <p:cNvSpPr txBox="1"/>
          <p:nvPr/>
        </p:nvSpPr>
        <p:spPr>
          <a:xfrm>
            <a:off x="7561385" y="1946031"/>
            <a:ext cx="41265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Example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Documentation accompanies the source, Python Doc Style.</a:t>
            </a: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Documentation pages generated from markdown in the Python Docs accompanying each API view.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C654116-DF2F-A77B-B131-EAD5EC08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866" y="1945941"/>
            <a:ext cx="4809109" cy="4351338"/>
          </a:xfrm>
        </p:spPr>
      </p:pic>
    </p:spTree>
    <p:extLst>
      <p:ext uri="{BB962C8B-B14F-4D97-AF65-F5344CB8AC3E}">
        <p14:creationId xmlns:p14="http://schemas.microsoft.com/office/powerpoint/2010/main" val="367649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 Control Center (cont.)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663A1-CBC3-69DD-47B2-4D969F6AC8EF}"/>
              </a:ext>
            </a:extLst>
          </p:cNvPr>
          <p:cNvSpPr txBox="1"/>
          <p:nvPr/>
        </p:nvSpPr>
        <p:spPr>
          <a:xfrm>
            <a:off x="7561385" y="1946031"/>
            <a:ext cx="41265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Example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Documentation accompanies the source, Python Doc Style.</a:t>
            </a: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Documentation pages generated from markdown in the Python Docs accompanying each API view.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B9400-C538-D214-2B31-9E890EAD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65" y="1946031"/>
            <a:ext cx="5134990" cy="44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Job Server</a:t>
            </a:r>
            <a:endParaRPr lang="en-US" sz="3200">
              <a:solidFill>
                <a:srgbClr val="5A5A5A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The work horse of </a:t>
            </a:r>
            <a:r>
              <a:rPr lang="en-US" err="1">
                <a:solidFill>
                  <a:srgbClr val="5A5A5A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.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Contains Job Modules which manage the parts of the cluster (</a:t>
            </a:r>
            <a:r>
              <a:rPr lang="en-US" err="1">
                <a:solidFill>
                  <a:srgbClr val="5A5A5A"/>
                </a:solidFill>
                <a:cs typeface="Calibri"/>
              </a:rPr>
              <a:t>ie</a:t>
            </a:r>
            <a:r>
              <a:rPr lang="en-US">
                <a:solidFill>
                  <a:srgbClr val="5A5A5A"/>
                </a:solidFill>
                <a:cs typeface="Calibri"/>
              </a:rPr>
              <a:t>. DNS, DHCP, OS Images, running scripts, etc.)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Can run part or all the backend code on a single machine or multiple machines.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Easily extensible, written in Python.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Runs modules in parallel.</a:t>
            </a: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Job Module</a:t>
            </a:r>
            <a:endParaRPr lang="en-US" sz="3200">
              <a:solidFill>
                <a:srgbClr val="5A5A5A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Unit of management</a:t>
            </a:r>
          </a:p>
          <a:p>
            <a:pPr marL="914400" lvl="1" indent="-457200"/>
            <a:r>
              <a:rPr lang="en-US">
                <a:solidFill>
                  <a:srgbClr val="5A5A5A"/>
                </a:solidFill>
                <a:cs typeface="Calibri"/>
              </a:rPr>
              <a:t>DNS</a:t>
            </a:r>
          </a:p>
          <a:p>
            <a:pPr marL="914400" lvl="1" indent="-457200"/>
            <a:r>
              <a:rPr lang="en-US">
                <a:solidFill>
                  <a:srgbClr val="5A5A5A"/>
                </a:solidFill>
                <a:cs typeface="Calibri"/>
              </a:rPr>
              <a:t>DHCP</a:t>
            </a:r>
          </a:p>
          <a:p>
            <a:pPr marL="914400" lvl="1" indent="-457200"/>
            <a:r>
              <a:rPr lang="en-US">
                <a:solidFill>
                  <a:srgbClr val="5A5A5A"/>
                </a:solidFill>
                <a:cs typeface="Calibri"/>
              </a:rPr>
              <a:t>PXE</a:t>
            </a:r>
          </a:p>
          <a:p>
            <a:pPr marL="914400" lvl="1" indent="-457200"/>
            <a:r>
              <a:rPr lang="en-US">
                <a:solidFill>
                  <a:srgbClr val="5A5A5A"/>
                </a:solidFill>
                <a:cs typeface="Calibri"/>
              </a:rPr>
              <a:t>OS Image serving</a:t>
            </a:r>
          </a:p>
          <a:p>
            <a:pPr marL="914400" lvl="1" indent="-457200"/>
            <a:r>
              <a:rPr lang="en-US">
                <a:solidFill>
                  <a:srgbClr val="5A5A5A"/>
                </a:solidFill>
                <a:cs typeface="Calibri"/>
              </a:rPr>
              <a:t>Repo management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Specialized collection of code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Small, but highly modular.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Configurable, down to the job module.</a:t>
            </a: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9AC53-E544-1ED6-2360-BEEC7C45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952420"/>
            <a:ext cx="4962525" cy="33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Features</a:t>
            </a:r>
            <a:endParaRPr lang="en-US" sz="3200">
              <a:solidFill>
                <a:srgbClr val="5A5A5A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Node Auto Detection System </a:t>
            </a:r>
          </a:p>
          <a:p>
            <a:pPr marL="914400" lvl="1"/>
            <a:r>
              <a:rPr lang="en-US">
                <a:solidFill>
                  <a:srgbClr val="5A5A5A"/>
                </a:solidFill>
                <a:cs typeface="Calibri"/>
              </a:rPr>
              <a:t>Uses LLDP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DNS/DHCP/PXE management through </a:t>
            </a:r>
            <a:r>
              <a:rPr lang="en-US" err="1">
                <a:solidFill>
                  <a:srgbClr val="5A5A5A"/>
                </a:solidFill>
                <a:cs typeface="Calibri"/>
              </a:rPr>
              <a:t>dnsmasq</a:t>
            </a:r>
            <a:endParaRPr lang="en-US">
              <a:solidFill>
                <a:srgbClr val="5A5A5A"/>
              </a:solidFill>
              <a:cs typeface="Calibri"/>
            </a:endParaRP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Provision nodes over any network. (Even </a:t>
            </a:r>
            <a:r>
              <a:rPr lang="en-US" err="1">
                <a:solidFill>
                  <a:srgbClr val="5A5A5A"/>
                </a:solidFill>
                <a:cs typeface="Calibri"/>
              </a:rPr>
              <a:t>IPoIB</a:t>
            </a:r>
            <a:r>
              <a:rPr lang="en-US">
                <a:solidFill>
                  <a:srgbClr val="5A5A5A"/>
                </a:solidFill>
                <a:cs typeface="Calibri"/>
              </a:rPr>
              <a:t>?)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Provisioned nodes can become servers of OS Images to help provision other nodes.  Exponentially growing its ability to provision with each group of nodes brought online.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Scripts with dependency resolution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Fine grained permissions through Django's Admin console.</a:t>
            </a: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Features (cont.)</a:t>
            </a:r>
            <a:endParaRPr lang="en-US" sz="3200">
              <a:solidFill>
                <a:srgbClr val="5A5A5A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Open Source Licensed - Apache 2.0</a:t>
            </a:r>
          </a:p>
          <a:p>
            <a:pPr marL="457200" indent="-457200"/>
            <a:r>
              <a:rPr lang="en-US">
                <a:solidFill>
                  <a:srgbClr val="5A5A5A"/>
                </a:solidFill>
                <a:cs typeface="Calibri"/>
              </a:rPr>
              <a:t>mash (</a:t>
            </a:r>
            <a:r>
              <a:rPr lang="en-US" err="1">
                <a:solidFill>
                  <a:srgbClr val="5A5A5A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 Admin </a:t>
            </a:r>
            <a:r>
              <a:rPr lang="en-US" err="1">
                <a:solidFill>
                  <a:srgbClr val="5A5A5A"/>
                </a:solidFill>
                <a:cs typeface="Calibri"/>
              </a:rPr>
              <a:t>SHell</a:t>
            </a:r>
            <a:r>
              <a:rPr lang="en-US">
                <a:solidFill>
                  <a:srgbClr val="5A5A5A"/>
                </a:solidFill>
                <a:cs typeface="Calibri"/>
              </a:rPr>
              <a:t>) for talking to the </a:t>
            </a:r>
            <a:r>
              <a:rPr lang="en-US" err="1">
                <a:solidFill>
                  <a:srgbClr val="5A5A5A"/>
                </a:solidFill>
                <a:cs typeface="Calibri"/>
              </a:rPr>
              <a:t>mPCC</a:t>
            </a:r>
            <a:r>
              <a:rPr lang="en-US">
                <a:solidFill>
                  <a:srgbClr val="5A5A5A"/>
                </a:solidFill>
                <a:cs typeface="Calibri"/>
              </a:rPr>
              <a:t> and making scripting actions to the API easy (</a:t>
            </a:r>
            <a:r>
              <a:rPr lang="en-US" err="1">
                <a:solidFill>
                  <a:srgbClr val="5A5A5A"/>
                </a:solidFill>
                <a:cs typeface="Calibri"/>
              </a:rPr>
              <a:t>ie</a:t>
            </a:r>
            <a:r>
              <a:rPr lang="en-US">
                <a:solidFill>
                  <a:srgbClr val="5A5A5A"/>
                </a:solidFill>
                <a:cs typeface="Calibri"/>
              </a:rPr>
              <a:t>. For bulk creates)</a:t>
            </a: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5599BEBA-31D8-31AD-2D85-72A6472F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96" y="3331654"/>
            <a:ext cx="10517808" cy="29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Think About The FUTURE!</a:t>
            </a:r>
            <a:endParaRPr lang="en-US" sz="3200">
              <a:solidFill>
                <a:srgbClr val="5A5A5A"/>
              </a:solidFill>
              <a:cs typeface="Calibri Light"/>
            </a:endParaRPr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DBD62069-03AB-94E8-DFEB-174A71E5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21" y="2037054"/>
            <a:ext cx="3057525" cy="1495425"/>
          </a:xfrm>
        </p:spPr>
      </p:pic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8C13E-5433-CA4C-0675-39B204103DE2}"/>
              </a:ext>
            </a:extLst>
          </p:cNvPr>
          <p:cNvSpPr txBox="1"/>
          <p:nvPr/>
        </p:nvSpPr>
        <p:spPr>
          <a:xfrm>
            <a:off x="3681663" y="2077453"/>
            <a:ext cx="824978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ea typeface="+mn-lt"/>
                <a:cs typeface="+mn-lt"/>
              </a:rPr>
              <a:t>LDAP and SAML/SHIBBOLETH authentication</a:t>
            </a:r>
            <a:endParaRPr lang="en-US">
              <a:solidFill>
                <a:srgbClr val="5A5A5A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What does the future hold for </a:t>
            </a:r>
            <a:r>
              <a:rPr lang="en-US" err="1">
                <a:solidFill>
                  <a:srgbClr val="5A5A5A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?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Monitoring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Mapping networks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Enhanced Node Auto Detection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Scheduler interfacing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Is it just for HPC Clusters?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Support for RHEL-based Kickstarts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Support for Debian-based Systems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Manage network devices and network configurations.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Tie with Ansible for even MORE POWER! *grunts*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The sky, and what you can do in Python, is really the limit!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What would you like to see in an HPC Cluster Provisioner?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5A5A5A"/>
                </a:solidFill>
                <a:cs typeface="Calibri"/>
              </a:rPr>
              <a:t>What would you hate to see in an HPC Cluster Provisioner?</a:t>
            </a:r>
          </a:p>
        </p:txBody>
      </p:sp>
    </p:spTree>
    <p:extLst>
      <p:ext uri="{BB962C8B-B14F-4D97-AF65-F5344CB8AC3E}">
        <p14:creationId xmlns:p14="http://schemas.microsoft.com/office/powerpoint/2010/main" val="94925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83523"/>
            <a:ext cx="12191999" cy="895795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endParaRPr lang="en-US" err="1">
              <a:solidFill>
                <a:srgbClr val="5A5A5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" y="4103077"/>
            <a:ext cx="12123760" cy="552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A5A5A"/>
                </a:solidFill>
                <a:cs typeface="Calibri"/>
              </a:rPr>
              <a:t>The Improvised Multi Provisioner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63D-87CE-C042-C6FD-E93E3C572598}"/>
              </a:ext>
            </a:extLst>
          </p:cNvPr>
          <p:cNvSpPr/>
          <p:nvPr/>
        </p:nvSpPr>
        <p:spPr>
          <a:xfrm>
            <a:off x="1529972" y="3882023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A831A26E-DE26-6086-D162-2AB83F68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50" y="1765373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A880D-49B9-7184-EA52-C2C7F5A74B95}"/>
              </a:ext>
            </a:extLst>
          </p:cNvPr>
          <p:cNvSpPr txBox="1"/>
          <p:nvPr/>
        </p:nvSpPr>
        <p:spPr>
          <a:xfrm>
            <a:off x="3608428" y="4464007"/>
            <a:ext cx="4961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A5A5A"/>
                </a:solidFill>
              </a:rPr>
              <a:t>(Please sir, can we see a demo?  Just a little demo?)</a:t>
            </a:r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6532A90-4838-CFC3-1BE7-F272232E4C53}"/>
              </a:ext>
            </a:extLst>
          </p:cNvPr>
          <p:cNvSpPr txBox="1"/>
          <p:nvPr/>
        </p:nvSpPr>
        <p:spPr>
          <a:xfrm>
            <a:off x="2554066" y="4844135"/>
            <a:ext cx="7101305" cy="20621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5A5A5A"/>
                </a:solidFill>
                <a:cs typeface="Calibri"/>
              </a:rPr>
              <a:t>Open Source == Open to the Community!</a:t>
            </a:r>
          </a:p>
          <a:p>
            <a:pPr algn="ctr"/>
            <a:r>
              <a:rPr lang="en-US" sz="3200">
                <a:solidFill>
                  <a:srgbClr val="5A5A5A"/>
                </a:solidFill>
                <a:ea typeface="+mn-lt"/>
                <a:cs typeface="+mn-lt"/>
                <a:hlinkClick r:id="rId3"/>
              </a:rPr>
              <a:t>https://github.com/mProv-ng/</a:t>
            </a:r>
            <a:endParaRPr lang="en-US">
              <a:solidFill>
                <a:srgbClr val="5A5A5A"/>
              </a:solidFill>
              <a:ea typeface="+mn-lt"/>
              <a:cs typeface="+mn-lt"/>
            </a:endParaRPr>
          </a:p>
          <a:p>
            <a:pPr algn="ctr"/>
            <a:r>
              <a:rPr lang="en-US" sz="3200">
                <a:ea typeface="+mn-lt"/>
                <a:cs typeface="+mn-lt"/>
                <a:hlinkClick r:id="rId4"/>
              </a:rPr>
              <a:t>https://mprov-ng.github.io/</a:t>
            </a:r>
            <a:r>
              <a:rPr lang="en-US" sz="3200">
                <a:ea typeface="+mn-lt"/>
                <a:cs typeface="+mn-lt"/>
              </a:rPr>
              <a:t> </a:t>
            </a:r>
          </a:p>
          <a:p>
            <a:pPr algn="ctr"/>
            <a:r>
              <a:rPr lang="en-US" sz="3200">
                <a:cs typeface="Calibri"/>
                <a:hlinkClick r:id="rId5"/>
              </a:rPr>
              <a:t>mprov@jhu.edu</a:t>
            </a:r>
            <a:r>
              <a:rPr lang="en-US" sz="320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467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 –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A5A5A"/>
                </a:solidFill>
                <a:cs typeface="Calibri"/>
              </a:rPr>
              <a:t>What is an 'improvised multi provisioner?'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5A5A5A"/>
                </a:solidFill>
                <a:cs typeface="Calibri"/>
              </a:rPr>
              <a:t>Where did </a:t>
            </a:r>
            <a:r>
              <a:rPr lang="en-US" err="1">
                <a:solidFill>
                  <a:srgbClr val="5A5A5A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 come from?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How does it work?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What are future plans?</a:t>
            </a: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ECB50B0-B281-9129-C33B-A86F1471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08" y="3884111"/>
            <a:ext cx="3705225" cy="1228725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3A434D6-2519-1182-D328-6F9F82EB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16" y="388737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What is an 'improvised multi provisioner?'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5A5A5A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 is a Multi-abbreviation (Because nested acronyms are so 2000)</a:t>
            </a:r>
            <a:br>
              <a:rPr lang="en-US">
                <a:solidFill>
                  <a:srgbClr val="5A5A5A"/>
                </a:solidFill>
                <a:cs typeface="Calibri"/>
              </a:rPr>
            </a:br>
            <a:r>
              <a:rPr lang="en-US">
                <a:solidFill>
                  <a:srgbClr val="5A5A5A"/>
                </a:solidFill>
                <a:cs typeface="Calibri"/>
              </a:rPr>
              <a:t>'i</a:t>
            </a:r>
            <a:r>
              <a:rPr lang="en-US">
                <a:solidFill>
                  <a:srgbClr val="FFC000"/>
                </a:solidFill>
                <a:cs typeface="Calibri"/>
              </a:rPr>
              <a:t>mprov</a:t>
            </a:r>
            <a:r>
              <a:rPr lang="en-US">
                <a:solidFill>
                  <a:srgbClr val="5A5A5A"/>
                </a:solidFill>
                <a:cs typeface="Calibri"/>
              </a:rPr>
              <a:t>ised </a:t>
            </a:r>
            <a:r>
              <a:rPr lang="en-US">
                <a:solidFill>
                  <a:srgbClr val="FFC000"/>
                </a:solidFill>
                <a:cs typeface="Calibri"/>
              </a:rPr>
              <a:t>m</a:t>
            </a:r>
            <a:r>
              <a:rPr lang="en-US">
                <a:solidFill>
                  <a:srgbClr val="5A5A5A"/>
                </a:solidFill>
                <a:cs typeface="Calibri"/>
              </a:rPr>
              <a:t>ulti </a:t>
            </a:r>
            <a:r>
              <a:rPr lang="en-US">
                <a:solidFill>
                  <a:srgbClr val="FFC000"/>
                </a:solidFill>
                <a:cs typeface="Calibri"/>
              </a:rPr>
              <a:t>prov</a:t>
            </a:r>
            <a:r>
              <a:rPr lang="en-US">
                <a:solidFill>
                  <a:srgbClr val="5A5A5A"/>
                </a:solidFill>
                <a:cs typeface="Calibri"/>
              </a:rPr>
              <a:t>isioner' but what exactly does that mean?</a:t>
            </a:r>
            <a:endParaRPr lang="en-US"/>
          </a:p>
          <a:p>
            <a:pPr lvl="1"/>
            <a:r>
              <a:rPr lang="en-US">
                <a:solidFill>
                  <a:srgbClr val="5A5A5A"/>
                </a:solidFill>
                <a:cs typeface="Calibri"/>
              </a:rPr>
              <a:t>Improvised - "</a:t>
            </a:r>
            <a:r>
              <a:rPr lang="en-US">
                <a:solidFill>
                  <a:srgbClr val="5A5A5A"/>
                </a:solidFill>
                <a:ea typeface="+mn-lt"/>
                <a:cs typeface="+mn-lt"/>
              </a:rPr>
              <a:t>done or made using whatever is available; makeshift."</a:t>
            </a:r>
          </a:p>
          <a:p>
            <a:pPr lvl="1"/>
            <a:r>
              <a:rPr lang="en-US">
                <a:solidFill>
                  <a:srgbClr val="5A5A5A"/>
                </a:solidFill>
                <a:cs typeface="Calibri"/>
              </a:rPr>
              <a:t>Multi - "</a:t>
            </a:r>
            <a:r>
              <a:rPr lang="en-US">
                <a:solidFill>
                  <a:srgbClr val="5A5A5A"/>
                </a:solidFill>
                <a:ea typeface="+mn-lt"/>
                <a:cs typeface="+mn-lt"/>
              </a:rPr>
              <a:t>more than one; many"</a:t>
            </a:r>
          </a:p>
          <a:p>
            <a:pPr lvl="1"/>
            <a:r>
              <a:rPr lang="en-US">
                <a:solidFill>
                  <a:srgbClr val="5A5A5A"/>
                </a:solidFill>
                <a:cs typeface="Calibri"/>
              </a:rPr>
              <a:t>Provisioner - "</a:t>
            </a:r>
            <a:r>
              <a:rPr lang="en-US">
                <a:solidFill>
                  <a:srgbClr val="5A5A5A"/>
                </a:solidFill>
                <a:ea typeface="+mn-lt"/>
                <a:cs typeface="+mn-lt"/>
              </a:rPr>
              <a:t>provider, supplier. someone whose business is to supply a particular service or commodity"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Clustered provisioner? Not hierarchical, but not one-to-many either... more like a web, or net, or... something.</a:t>
            </a:r>
          </a:p>
          <a:p>
            <a:pPr marL="0" indent="0">
              <a:buNone/>
            </a:pPr>
            <a:endParaRPr lang="en-US">
              <a:solidFill>
                <a:srgbClr val="5A5A5A"/>
              </a:solidFill>
              <a:cs typeface="Calibri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Where did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 come from?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DF9-90D1-6A44-C4C4-AF5AE361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8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A5A5A"/>
                </a:solidFill>
                <a:cs typeface="Calibri"/>
              </a:rPr>
              <a:t>HPC Cluster management, the bane of the HPC Systems Engineer.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The open source "Goldie Locks" effect.  Too hot, too cold, just right.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Too much custom code, not enough open source "Legos" </a:t>
            </a:r>
          </a:p>
          <a:p>
            <a:r>
              <a:rPr lang="en-US">
                <a:solidFill>
                  <a:srgbClr val="5A5A5A"/>
                </a:solidFill>
                <a:cs typeface="Calibri"/>
              </a:rPr>
              <a:t>Looking for:</a:t>
            </a:r>
          </a:p>
          <a:p>
            <a:pPr marL="0" indent="0">
              <a:buNone/>
            </a:pPr>
            <a:endParaRPr lang="en-US">
              <a:solidFill>
                <a:srgbClr val="5A5A5A"/>
              </a:solidFill>
              <a:cs typeface="Calibri"/>
            </a:endParaRPr>
          </a:p>
          <a:p>
            <a:pPr lvl="1"/>
            <a:endParaRPr lang="en-US">
              <a:solidFill>
                <a:srgbClr val="5A5A5A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5A5A5A"/>
              </a:solidFill>
              <a:cs typeface="Calibri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pen Lego CAD">
            <a:extLst>
              <a:ext uri="{FF2B5EF4-FFF2-40B4-BE49-F238E27FC236}">
                <a16:creationId xmlns:a16="http://schemas.microsoft.com/office/drawing/2014/main" id="{48B6F3F1-FA09-6D6F-C3A3-F391105A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35" y="5289728"/>
            <a:ext cx="3968106" cy="14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C38728-DD8E-5400-163E-ACD1CEAAD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86636"/>
              </p:ext>
            </p:extLst>
          </p:nvPr>
        </p:nvGraphicFramePr>
        <p:xfrm>
          <a:off x="1446488" y="3809416"/>
          <a:ext cx="8128000" cy="148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299967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561366"/>
                    </a:ext>
                  </a:extLst>
                </a:gridCol>
              </a:tblGrid>
              <a:tr h="1249358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A5A5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Simple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A5A5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Extendable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A5A5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Fast</a:t>
                      </a:r>
                    </a:p>
                    <a:p>
                      <a:endParaRPr lang="en-US">
                        <a:solidFill>
                          <a:srgbClr val="5A5A5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n>
                            <a:noFill/>
                          </a:ln>
                          <a:solidFill>
                            <a:srgbClr val="5A5A5A"/>
                          </a:solidFill>
                          <a:effectLst/>
                        </a:rPr>
                        <a:t>Auto Detection of Nodes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n>
                            <a:noFill/>
                          </a:ln>
                          <a:solidFill>
                            <a:srgbClr val="5A5A5A"/>
                          </a:solidFill>
                          <a:effectLst/>
                        </a:rPr>
                        <a:t>Ability to boot an entire cluster, very fast.</a:t>
                      </a: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43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2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Where did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 come from?</a:t>
            </a:r>
            <a:endParaRPr lang="en-US" sz="3200">
              <a:cs typeface="Calibri Ligh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4F90272-7EE6-B3E5-8660-3CC763E2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953419"/>
            <a:ext cx="7010400" cy="4095750"/>
          </a:xfrm>
        </p:spPr>
      </p:pic>
    </p:spTree>
    <p:extLst>
      <p:ext uri="{BB962C8B-B14F-4D97-AF65-F5344CB8AC3E}">
        <p14:creationId xmlns:p14="http://schemas.microsoft.com/office/powerpoint/2010/main" val="18896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How does it work?</a:t>
            </a:r>
            <a:endParaRPr lang="en-US" sz="3200">
              <a:ea typeface="+mj-lt"/>
              <a:cs typeface="+mj-lt"/>
            </a:endParaRPr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7E5E523A-4A1C-63C4-7007-285EC346D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76129"/>
              </p:ext>
            </p:extLst>
          </p:nvPr>
        </p:nvGraphicFramePr>
        <p:xfrm>
          <a:off x="1498808" y="2036945"/>
          <a:ext cx="9207500" cy="365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How does it work?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461226BC-E7A7-0446-96A3-3D6BCA946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9790" y="1843454"/>
            <a:ext cx="6578145" cy="4351338"/>
          </a:xfrm>
        </p:spPr>
      </p:pic>
    </p:spTree>
    <p:extLst>
      <p:ext uri="{BB962C8B-B14F-4D97-AF65-F5344CB8AC3E}">
        <p14:creationId xmlns:p14="http://schemas.microsoft.com/office/powerpoint/2010/main" val="95420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 Control Center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663A1-CBC3-69DD-47B2-4D969F6AC8EF}"/>
              </a:ext>
            </a:extLst>
          </p:cNvPr>
          <p:cNvSpPr txBox="1"/>
          <p:nvPr/>
        </p:nvSpPr>
        <p:spPr>
          <a:xfrm>
            <a:off x="7561385" y="1946031"/>
            <a:ext cx="412652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Based on Django, Django Admin Interface, Django Rest Framework, and a few other open source parts.</a:t>
            </a:r>
          </a:p>
          <a:p>
            <a:pPr marL="285750" indent="-285750">
              <a:buFont typeface="Arial"/>
              <a:buChar char="•"/>
            </a:pPr>
            <a:endParaRPr lang="en-US" sz="2600">
              <a:solidFill>
                <a:srgbClr val="5A5A5A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Easy to use, easy to navigate.</a:t>
            </a:r>
          </a:p>
          <a:p>
            <a:pPr marL="285750" indent="-285750">
              <a:buFont typeface="Arial"/>
              <a:buChar char="•"/>
            </a:pPr>
            <a:endParaRPr lang="en-US" sz="2600">
              <a:solidFill>
                <a:srgbClr val="5A5A5A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Central point for managing your entire cluster, network, and OS images.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DD80D-663A-DFF1-04D4-79C47A30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88" y="1983811"/>
            <a:ext cx="6724497" cy="45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3811-3FCE-B671-7F42-74A6955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 Light"/>
              </a:rPr>
              <a:t>           </a:t>
            </a:r>
            <a:r>
              <a:rPr lang="en-US" err="1">
                <a:solidFill>
                  <a:srgbClr val="5A5A5A"/>
                </a:solidFill>
                <a:cs typeface="Calibri Light"/>
              </a:rPr>
              <a:t>mProv</a:t>
            </a:r>
            <a:r>
              <a:rPr lang="en-US">
                <a:solidFill>
                  <a:srgbClr val="5A5A5A"/>
                </a:solidFill>
                <a:cs typeface="Calibri Light"/>
              </a:rPr>
              <a:t> -</a:t>
            </a:r>
            <a:r>
              <a:rPr lang="en-US">
                <a:solidFill>
                  <a:srgbClr val="5A5A5A"/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rgbClr val="5A5A5A"/>
                </a:solidFill>
                <a:ea typeface="+mj-lt"/>
                <a:cs typeface="+mj-lt"/>
              </a:rPr>
              <a:t>mProv</a:t>
            </a:r>
            <a:r>
              <a:rPr lang="en-US" sz="3200">
                <a:solidFill>
                  <a:srgbClr val="5A5A5A"/>
                </a:solidFill>
                <a:ea typeface="+mj-lt"/>
                <a:cs typeface="+mj-lt"/>
              </a:rPr>
              <a:t> Control Center (cont.)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1613E7D8-25A4-B787-54CC-6898784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8" y="417219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C686-6AD7-13BF-F90B-AA7844D9655C}"/>
              </a:ext>
            </a:extLst>
          </p:cNvPr>
          <p:cNvSpPr/>
          <p:nvPr/>
        </p:nvSpPr>
        <p:spPr>
          <a:xfrm>
            <a:off x="1576864" y="1654638"/>
            <a:ext cx="9143998" cy="170597"/>
          </a:xfrm>
          <a:prstGeom prst="rect">
            <a:avLst/>
          </a:prstGeom>
          <a:solidFill>
            <a:srgbClr val="20C99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663A1-CBC3-69DD-47B2-4D969F6AC8EF}"/>
              </a:ext>
            </a:extLst>
          </p:cNvPr>
          <p:cNvSpPr txBox="1"/>
          <p:nvPr/>
        </p:nvSpPr>
        <p:spPr>
          <a:xfrm>
            <a:off x="7561385" y="1946031"/>
            <a:ext cx="412652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CRUD API for almost all parts.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600">
              <a:solidFill>
                <a:srgbClr val="5A5A5A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Documentation available from your browser.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600">
              <a:solidFill>
                <a:srgbClr val="5A5A5A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>
                <a:solidFill>
                  <a:srgbClr val="5A5A5A"/>
                </a:solidFill>
                <a:cs typeface="Calibri"/>
              </a:rPr>
              <a:t>JSON Exchange for ease of programming to the API and interacting with </a:t>
            </a:r>
            <a:r>
              <a:rPr lang="en-US" sz="2600" err="1">
                <a:solidFill>
                  <a:srgbClr val="5A5A5A"/>
                </a:solidFill>
                <a:cs typeface="Calibri"/>
              </a:rPr>
              <a:t>mProv's</a:t>
            </a:r>
            <a:r>
              <a:rPr lang="en-US" sz="2600">
                <a:solidFill>
                  <a:srgbClr val="5A5A5A"/>
                </a:solidFill>
                <a:cs typeface="Calibri"/>
              </a:rPr>
              <a:t> data.</a:t>
            </a:r>
            <a:endParaRPr lang="en-US"/>
          </a:p>
        </p:txBody>
      </p:sp>
      <p:pic>
        <p:nvPicPr>
          <p:cNvPr id="6" name="Picture 7" descr="Text, email&#10;&#10;Description automatically generated">
            <a:extLst>
              <a:ext uri="{FF2B5EF4-FFF2-40B4-BE49-F238E27FC236}">
                <a16:creationId xmlns:a16="http://schemas.microsoft.com/office/drawing/2014/main" id="{45E5DEF9-E8E1-ACFC-56AF-76A43D38A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565" y="1942856"/>
            <a:ext cx="7179115" cy="4351338"/>
          </a:xfrm>
        </p:spPr>
      </p:pic>
    </p:spTree>
    <p:extLst>
      <p:ext uri="{BB962C8B-B14F-4D97-AF65-F5344CB8AC3E}">
        <p14:creationId xmlns:p14="http://schemas.microsoft.com/office/powerpoint/2010/main" val="290873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52D0EA08B18F4D9342A73282C3100D" ma:contentTypeVersion="9" ma:contentTypeDescription="Create a new document." ma:contentTypeScope="" ma:versionID="282c3e50428c77d700ee0b3c95374990">
  <xsd:schema xmlns:xsd="http://www.w3.org/2001/XMLSchema" xmlns:xs="http://www.w3.org/2001/XMLSchema" xmlns:p="http://schemas.microsoft.com/office/2006/metadata/properties" xmlns:ns3="aa671f14-50b1-423e-baec-d6f1cd6019b1" xmlns:ns4="c26fce22-5d12-4334-b303-87dc9545a70b" targetNamespace="http://schemas.microsoft.com/office/2006/metadata/properties" ma:root="true" ma:fieldsID="400b97e3fc202774a76dbab6b12d38cb" ns3:_="" ns4:_="">
    <xsd:import namespace="aa671f14-50b1-423e-baec-d6f1cd6019b1"/>
    <xsd:import namespace="c26fce22-5d12-4334-b303-87dc9545a7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71f14-50b1-423e-baec-d6f1cd6019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fce22-5d12-4334-b303-87dc9545a7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BCFA24-622A-4FF7-806C-A8B733F4AE6D}">
  <ds:schemaRefs>
    <ds:schemaRef ds:uri="aa671f14-50b1-423e-baec-d6f1cd6019b1"/>
    <ds:schemaRef ds:uri="c26fce22-5d12-4334-b303-87dc9545a7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6204D0-20BE-433A-8699-607614A7FE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80F82-385E-4373-999F-4EC146AC27AA}">
  <ds:schemaRefs>
    <ds:schemaRef ds:uri="aa671f14-50b1-423e-baec-d6f1cd6019b1"/>
    <ds:schemaRef ds:uri="c26fce22-5d12-4334-b303-87dc9545a7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mProv</vt:lpstr>
      <vt:lpstr>           mProv – Overview</vt:lpstr>
      <vt:lpstr>           mProv - What is an 'improvised multi provisioner?'</vt:lpstr>
      <vt:lpstr>           mProv - Where did mProv come from?</vt:lpstr>
      <vt:lpstr>           mProv - Where did mProv come from?</vt:lpstr>
      <vt:lpstr>           mProv - How does it work?</vt:lpstr>
      <vt:lpstr>           mProv - How does it work?</vt:lpstr>
      <vt:lpstr>           mProv - mProv Control Center</vt:lpstr>
      <vt:lpstr>           mProv - mProv Control Center (cont.)</vt:lpstr>
      <vt:lpstr>           mProv - mProv Control Center (cont.)</vt:lpstr>
      <vt:lpstr>           mProv - mProv Control Center (cont.)</vt:lpstr>
      <vt:lpstr>           mProv - Job Server</vt:lpstr>
      <vt:lpstr>           mProv - Job Module</vt:lpstr>
      <vt:lpstr>           mProv - Features</vt:lpstr>
      <vt:lpstr>           mProv - Features (cont.)</vt:lpstr>
      <vt:lpstr>           mProv - Think About The FUTURE!</vt:lpstr>
      <vt:lpstr>mProv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2022-05-24T12:02:54Z</dcterms:created>
  <dcterms:modified xsi:type="dcterms:W3CDTF">2022-09-29T17:57:59Z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0x0101002D52D0EA08B18F4D9342A73282C3100D</vt:lpwstr>
  </property>
</Properties>
</file>