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63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30C36-6AD8-477F-9DB3-777EC447921C}" type="datetimeFigureOut">
              <a:rPr lang="en-US" smtClean="0"/>
              <a:t>24/04/2021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9B86B-C7A1-43C8-926B-C8BDA0095DB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087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30C36-6AD8-477F-9DB3-777EC447921C}" type="datetimeFigureOut">
              <a:rPr lang="en-US" smtClean="0"/>
              <a:t>24/04/2021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9B86B-C7A1-43C8-926B-C8BDA0095DB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341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30C36-6AD8-477F-9DB3-777EC447921C}" type="datetimeFigureOut">
              <a:rPr lang="en-US" smtClean="0"/>
              <a:t>24/04/2021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9B86B-C7A1-43C8-926B-C8BDA0095DB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433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30C36-6AD8-477F-9DB3-777EC447921C}" type="datetimeFigureOut">
              <a:rPr lang="en-US" smtClean="0"/>
              <a:t>24/04/2021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9B86B-C7A1-43C8-926B-C8BDA0095DB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464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30C36-6AD8-477F-9DB3-777EC447921C}" type="datetimeFigureOut">
              <a:rPr lang="en-US" smtClean="0"/>
              <a:t>24/04/2021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9B86B-C7A1-43C8-926B-C8BDA0095DB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041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30C36-6AD8-477F-9DB3-777EC447921C}" type="datetimeFigureOut">
              <a:rPr lang="en-US" smtClean="0"/>
              <a:t>24/04/2021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9B86B-C7A1-43C8-926B-C8BDA0095DB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639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30C36-6AD8-477F-9DB3-777EC447921C}" type="datetimeFigureOut">
              <a:rPr lang="en-US" smtClean="0"/>
              <a:t>24/04/2021</a:t>
            </a:fld>
            <a:endParaRPr lang="en-U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9B86B-C7A1-43C8-926B-C8BDA0095DB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556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30C36-6AD8-477F-9DB3-777EC447921C}" type="datetimeFigureOut">
              <a:rPr lang="en-US" smtClean="0"/>
              <a:t>24/04/2021</a:t>
            </a:fld>
            <a:endParaRPr 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9B86B-C7A1-43C8-926B-C8BDA0095DB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08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30C36-6AD8-477F-9DB3-777EC447921C}" type="datetimeFigureOut">
              <a:rPr lang="en-US" smtClean="0"/>
              <a:t>24/04/2021</a:t>
            </a:fld>
            <a:endParaRPr lang="en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9B86B-C7A1-43C8-926B-C8BDA0095DB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512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30C36-6AD8-477F-9DB3-777EC447921C}" type="datetimeFigureOut">
              <a:rPr lang="en-US" smtClean="0"/>
              <a:t>24/04/2021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9B86B-C7A1-43C8-926B-C8BDA0095DB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464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30C36-6AD8-477F-9DB3-777EC447921C}" type="datetimeFigureOut">
              <a:rPr lang="en-US" smtClean="0"/>
              <a:t>24/04/2021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9B86B-C7A1-43C8-926B-C8BDA0095DB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976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D30C36-6AD8-477F-9DB3-777EC447921C}" type="datetimeFigureOut">
              <a:rPr lang="en-US" smtClean="0"/>
              <a:t>24/04/2021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99B86B-C7A1-43C8-926B-C8BDA0095DB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445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7" b="7418"/>
          <a:stretch/>
        </p:blipFill>
        <p:spPr bwMode="auto">
          <a:xfrm>
            <a:off x="2343704" y="2338053"/>
            <a:ext cx="3885645" cy="17390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3 Elipse"/>
          <p:cNvSpPr/>
          <p:nvPr/>
        </p:nvSpPr>
        <p:spPr>
          <a:xfrm>
            <a:off x="2799418" y="2772050"/>
            <a:ext cx="360040" cy="360040"/>
          </a:xfrm>
          <a:prstGeom prst="ellipse">
            <a:avLst/>
          </a:prstGeom>
          <a:solidFill>
            <a:srgbClr val="FFFF00">
              <a:alpha val="22000"/>
            </a:srgb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6 Elipse"/>
          <p:cNvSpPr/>
          <p:nvPr/>
        </p:nvSpPr>
        <p:spPr>
          <a:xfrm>
            <a:off x="4211960" y="2786103"/>
            <a:ext cx="683493" cy="360040"/>
          </a:xfrm>
          <a:prstGeom prst="ellipse">
            <a:avLst/>
          </a:prstGeom>
          <a:solidFill>
            <a:srgbClr val="FFFF00">
              <a:alpha val="22000"/>
            </a:srgb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7 Elipse"/>
          <p:cNvSpPr/>
          <p:nvPr/>
        </p:nvSpPr>
        <p:spPr>
          <a:xfrm>
            <a:off x="2997194" y="3250593"/>
            <a:ext cx="1916015" cy="266928"/>
          </a:xfrm>
          <a:prstGeom prst="ellipse">
            <a:avLst/>
          </a:prstGeom>
          <a:solidFill>
            <a:srgbClr val="FFFF00">
              <a:alpha val="22000"/>
            </a:srgb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4 CuadroTexto"/>
          <p:cNvSpPr txBox="1"/>
          <p:nvPr/>
        </p:nvSpPr>
        <p:spPr>
          <a:xfrm>
            <a:off x="3203848" y="3707740"/>
            <a:ext cx="1831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Devolver</a:t>
            </a:r>
            <a:r>
              <a:rPr lang="en-US" dirty="0" smtClean="0"/>
              <a:t> un valor</a:t>
            </a:r>
            <a:endParaRPr lang="en-US" dirty="0"/>
          </a:p>
        </p:txBody>
      </p:sp>
      <p:sp>
        <p:nvSpPr>
          <p:cNvPr id="10" name="9 CuadroTexto"/>
          <p:cNvSpPr txBox="1"/>
          <p:nvPr/>
        </p:nvSpPr>
        <p:spPr>
          <a:xfrm>
            <a:off x="2280814" y="2312954"/>
            <a:ext cx="954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Nombre</a:t>
            </a:r>
            <a:endParaRPr lang="en-US" dirty="0"/>
          </a:p>
        </p:txBody>
      </p:sp>
      <p:sp>
        <p:nvSpPr>
          <p:cNvPr id="11" name="10 CuadroTexto"/>
          <p:cNvSpPr txBox="1"/>
          <p:nvPr/>
        </p:nvSpPr>
        <p:spPr>
          <a:xfrm>
            <a:off x="4103456" y="2312384"/>
            <a:ext cx="2131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Parámetros</a:t>
            </a:r>
            <a:r>
              <a:rPr lang="en-US" dirty="0" smtClean="0"/>
              <a:t> </a:t>
            </a:r>
            <a:r>
              <a:rPr lang="en-US" dirty="0" err="1" smtClean="0"/>
              <a:t>formales</a:t>
            </a:r>
            <a:endParaRPr lang="en-US" dirty="0"/>
          </a:p>
        </p:txBody>
      </p:sp>
      <p:sp>
        <p:nvSpPr>
          <p:cNvPr id="12" name="11 CuadroTexto"/>
          <p:cNvSpPr txBox="1"/>
          <p:nvPr/>
        </p:nvSpPr>
        <p:spPr>
          <a:xfrm>
            <a:off x="5213163" y="3347700"/>
            <a:ext cx="101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Acciones</a:t>
            </a:r>
            <a:endParaRPr lang="en-US" dirty="0"/>
          </a:p>
        </p:txBody>
      </p:sp>
      <p:cxnSp>
        <p:nvCxnSpPr>
          <p:cNvPr id="9" name="8 Conector angular"/>
          <p:cNvCxnSpPr/>
          <p:nvPr/>
        </p:nvCxnSpPr>
        <p:spPr>
          <a:xfrm rot="16200000" flipV="1">
            <a:off x="2537800" y="2732123"/>
            <a:ext cx="324000" cy="144000"/>
          </a:xfrm>
          <a:prstGeom prst="bentConnector3">
            <a:avLst>
              <a:gd name="adj1" fmla="val -6187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17 Conector angular"/>
          <p:cNvCxnSpPr/>
          <p:nvPr/>
        </p:nvCxnSpPr>
        <p:spPr>
          <a:xfrm rot="5400000" flipV="1">
            <a:off x="5697479" y="3229521"/>
            <a:ext cx="216000" cy="144000"/>
          </a:xfrm>
          <a:prstGeom prst="bentConnector3">
            <a:avLst>
              <a:gd name="adj1" fmla="val -6187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16 Conector recto de flecha"/>
          <p:cNvCxnSpPr/>
          <p:nvPr/>
        </p:nvCxnSpPr>
        <p:spPr>
          <a:xfrm flipV="1">
            <a:off x="4825928" y="2609294"/>
            <a:ext cx="156806" cy="21602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20 Conector recto de flecha"/>
          <p:cNvCxnSpPr/>
          <p:nvPr/>
        </p:nvCxnSpPr>
        <p:spPr>
          <a:xfrm>
            <a:off x="3955359" y="3573016"/>
            <a:ext cx="4406" cy="25667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85756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upload.wikimedia.org/wikipedia/commons/thumb/4/4c/Z3_Deutsches_Museum.JPG/1280px-Z3_Deutsches_Museum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5458" y="2852936"/>
            <a:ext cx="4319999" cy="32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2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84584" y="2852936"/>
            <a:ext cx="4222800" cy="3240000"/>
          </a:xfrm>
          <a:prstGeom prst="rect">
            <a:avLst/>
          </a:prstGeom>
        </p:spPr>
      </p:pic>
      <p:pic>
        <p:nvPicPr>
          <p:cNvPr id="4" name="3 Imagen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8216" y="2857624"/>
            <a:ext cx="4237242" cy="32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6737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Rectángulo redondeado"/>
          <p:cNvSpPr/>
          <p:nvPr/>
        </p:nvSpPr>
        <p:spPr>
          <a:xfrm>
            <a:off x="1155812" y="476672"/>
            <a:ext cx="1512168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COMENZAR</a:t>
            </a:r>
            <a:endParaRPr lang="en-US" dirty="0"/>
          </a:p>
        </p:txBody>
      </p:sp>
      <p:sp>
        <p:nvSpPr>
          <p:cNvPr id="4" name="3 Rectángulo redondeado"/>
          <p:cNvSpPr/>
          <p:nvPr/>
        </p:nvSpPr>
        <p:spPr>
          <a:xfrm>
            <a:off x="1155812" y="5736470"/>
            <a:ext cx="1512168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FIN</a:t>
            </a:r>
            <a:endParaRPr lang="en-US" dirty="0"/>
          </a:p>
        </p:txBody>
      </p:sp>
      <p:sp>
        <p:nvSpPr>
          <p:cNvPr id="5" name="4 Paralelogramo"/>
          <p:cNvSpPr/>
          <p:nvPr/>
        </p:nvSpPr>
        <p:spPr>
          <a:xfrm>
            <a:off x="1129180" y="3868228"/>
            <a:ext cx="1565432" cy="504056"/>
          </a:xfrm>
          <a:prstGeom prst="parallelogram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¿EL MOTOR ARRANCA?</a:t>
            </a:r>
            <a:endParaRPr lang="en-US" sz="1400" dirty="0"/>
          </a:p>
        </p:txBody>
      </p:sp>
      <p:sp>
        <p:nvSpPr>
          <p:cNvPr id="6" name="5 Rectángulo"/>
          <p:cNvSpPr/>
          <p:nvPr/>
        </p:nvSpPr>
        <p:spPr>
          <a:xfrm>
            <a:off x="813528" y="1229058"/>
            <a:ext cx="2088232" cy="50405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INSERTAR LLAVE DE CONTACTO</a:t>
            </a:r>
            <a:endParaRPr lang="en-US" sz="1400" dirty="0"/>
          </a:p>
        </p:txBody>
      </p:sp>
      <p:sp>
        <p:nvSpPr>
          <p:cNvPr id="7" name="6 Rectángulo"/>
          <p:cNvSpPr/>
          <p:nvPr/>
        </p:nvSpPr>
        <p:spPr>
          <a:xfrm>
            <a:off x="813528" y="2111412"/>
            <a:ext cx="2088232" cy="50405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UBICAR EL CAMBIO EN EL PUNTO MUERTO</a:t>
            </a:r>
            <a:endParaRPr lang="en-US" sz="1400" dirty="0"/>
          </a:p>
        </p:txBody>
      </p:sp>
      <p:sp>
        <p:nvSpPr>
          <p:cNvPr id="9" name="8 Rectángulo"/>
          <p:cNvSpPr/>
          <p:nvPr/>
        </p:nvSpPr>
        <p:spPr>
          <a:xfrm>
            <a:off x="813528" y="3004132"/>
            <a:ext cx="2088232" cy="50405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GIRAR LA LLAVE HASTA </a:t>
            </a:r>
            <a:r>
              <a:rPr lang="en-US" sz="1400" dirty="0"/>
              <a:t>LA POSICIÓN </a:t>
            </a:r>
            <a:r>
              <a:rPr lang="en-US" sz="1400" dirty="0" smtClean="0"/>
              <a:t>DE ARRANQUE</a:t>
            </a:r>
            <a:endParaRPr lang="en-US" sz="1400" dirty="0"/>
          </a:p>
        </p:txBody>
      </p:sp>
      <p:sp>
        <p:nvSpPr>
          <p:cNvPr id="12" name="11 Rectángulo"/>
          <p:cNvSpPr/>
          <p:nvPr/>
        </p:nvSpPr>
        <p:spPr>
          <a:xfrm>
            <a:off x="867780" y="4869160"/>
            <a:ext cx="2088232" cy="50405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LLAMAR AL MECÁNICO</a:t>
            </a:r>
            <a:endParaRPr lang="en-US" sz="1400" dirty="0"/>
          </a:p>
        </p:txBody>
      </p:sp>
      <p:cxnSp>
        <p:nvCxnSpPr>
          <p:cNvPr id="13" name="12 Conector recto de flecha"/>
          <p:cNvCxnSpPr/>
          <p:nvPr/>
        </p:nvCxnSpPr>
        <p:spPr>
          <a:xfrm>
            <a:off x="1911896" y="836712"/>
            <a:ext cx="0" cy="36004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14 Conector recto de flecha"/>
          <p:cNvCxnSpPr/>
          <p:nvPr/>
        </p:nvCxnSpPr>
        <p:spPr>
          <a:xfrm>
            <a:off x="1911896" y="1751372"/>
            <a:ext cx="0" cy="36004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15 Conector recto de flecha"/>
          <p:cNvCxnSpPr/>
          <p:nvPr/>
        </p:nvCxnSpPr>
        <p:spPr>
          <a:xfrm>
            <a:off x="1911896" y="2615468"/>
            <a:ext cx="0" cy="36004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16 Conector recto de flecha"/>
          <p:cNvCxnSpPr/>
          <p:nvPr/>
        </p:nvCxnSpPr>
        <p:spPr>
          <a:xfrm>
            <a:off x="1911896" y="3508188"/>
            <a:ext cx="0" cy="36004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0" name="1029 Conector angular"/>
          <p:cNvCxnSpPr/>
          <p:nvPr/>
        </p:nvCxnSpPr>
        <p:spPr>
          <a:xfrm flipV="1">
            <a:off x="1911896" y="4149080"/>
            <a:ext cx="2732112" cy="1373324"/>
          </a:xfrm>
          <a:prstGeom prst="bentConnector3">
            <a:avLst>
              <a:gd name="adj1" fmla="val 93217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17 Conector recto de flecha"/>
          <p:cNvCxnSpPr/>
          <p:nvPr/>
        </p:nvCxnSpPr>
        <p:spPr>
          <a:xfrm>
            <a:off x="1911896" y="4399443"/>
            <a:ext cx="0" cy="46971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20 Conector recto de flecha"/>
          <p:cNvCxnSpPr/>
          <p:nvPr/>
        </p:nvCxnSpPr>
        <p:spPr>
          <a:xfrm>
            <a:off x="1911896" y="5373216"/>
            <a:ext cx="0" cy="36004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21 Conector recto de flecha"/>
          <p:cNvCxnSpPr/>
          <p:nvPr/>
        </p:nvCxnSpPr>
        <p:spPr>
          <a:xfrm>
            <a:off x="2685972" y="4123740"/>
            <a:ext cx="679648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22 CuadroTexto"/>
          <p:cNvSpPr txBox="1"/>
          <p:nvPr/>
        </p:nvSpPr>
        <p:spPr>
          <a:xfrm>
            <a:off x="2820536" y="3841303"/>
            <a:ext cx="3113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SI</a:t>
            </a:r>
            <a:endParaRPr lang="en-US" sz="1400" dirty="0"/>
          </a:p>
        </p:txBody>
      </p:sp>
      <p:sp>
        <p:nvSpPr>
          <p:cNvPr id="25" name="24 CuadroTexto"/>
          <p:cNvSpPr txBox="1"/>
          <p:nvPr/>
        </p:nvSpPr>
        <p:spPr>
          <a:xfrm>
            <a:off x="1403648" y="4437112"/>
            <a:ext cx="4187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NO</a:t>
            </a:r>
            <a:endParaRPr lang="en-US" sz="1400" dirty="0"/>
          </a:p>
        </p:txBody>
      </p:sp>
      <p:sp>
        <p:nvSpPr>
          <p:cNvPr id="10" name="9 Rectángulo"/>
          <p:cNvSpPr/>
          <p:nvPr/>
        </p:nvSpPr>
        <p:spPr>
          <a:xfrm>
            <a:off x="3365620" y="3868228"/>
            <a:ext cx="2088232" cy="50405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PONER EL CAMBIO EN PRIMERA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124186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4163479"/>
              </p:ext>
            </p:extLst>
          </p:nvPr>
        </p:nvGraphicFramePr>
        <p:xfrm>
          <a:off x="2699792" y="197932"/>
          <a:ext cx="4320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00"/>
                <a:gridCol w="864000"/>
                <a:gridCol w="864000"/>
                <a:gridCol w="864000"/>
                <a:gridCol w="86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-4,5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2.71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-6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9927310"/>
              </p:ext>
            </p:extLst>
          </p:nvPr>
        </p:nvGraphicFramePr>
        <p:xfrm>
          <a:off x="2699792" y="990020"/>
          <a:ext cx="4320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00"/>
                <a:gridCol w="864000"/>
                <a:gridCol w="864000"/>
                <a:gridCol w="864000"/>
                <a:gridCol w="86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-4,5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2.71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-6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5 CuadroTexto"/>
          <p:cNvSpPr txBox="1"/>
          <p:nvPr/>
        </p:nvSpPr>
        <p:spPr>
          <a:xfrm>
            <a:off x="2195736" y="188640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graphicFrame>
        <p:nvGraphicFramePr>
          <p:cNvPr id="7" name="6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0012714"/>
              </p:ext>
            </p:extLst>
          </p:nvPr>
        </p:nvGraphicFramePr>
        <p:xfrm>
          <a:off x="2699792" y="1350060"/>
          <a:ext cx="4320000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00"/>
                <a:gridCol w="864000"/>
                <a:gridCol w="864000"/>
                <a:gridCol w="864000"/>
                <a:gridCol w="864000"/>
              </a:tblGrid>
              <a:tr h="216024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x[1]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x[2]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x[3]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x[4]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x[5]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7 CuadroTexto"/>
          <p:cNvSpPr txBox="1"/>
          <p:nvPr/>
        </p:nvSpPr>
        <p:spPr>
          <a:xfrm>
            <a:off x="2195736" y="990020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graphicFrame>
        <p:nvGraphicFramePr>
          <p:cNvPr id="9" name="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1956042"/>
              </p:ext>
            </p:extLst>
          </p:nvPr>
        </p:nvGraphicFramePr>
        <p:xfrm>
          <a:off x="2699792" y="1782108"/>
          <a:ext cx="4320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/>
                <a:gridCol w="1080000"/>
                <a:gridCol w="1080000"/>
                <a:gridCol w="1080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baseline="0" dirty="0" smtClean="0">
                          <a:solidFill>
                            <a:schemeClr val="tx1"/>
                          </a:solidFill>
                        </a:rPr>
                        <a:t>“ARG”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 smtClean="0">
                          <a:solidFill>
                            <a:schemeClr val="tx1"/>
                          </a:solidFill>
                        </a:rPr>
                        <a:t>“correo</a:t>
                      </a:r>
                      <a:r>
                        <a:rPr lang="en-US" sz="800" b="1" baseline="0" dirty="0" smtClean="0">
                          <a:solidFill>
                            <a:schemeClr val="tx1"/>
                          </a:solidFill>
                        </a:rPr>
                        <a:t>@gmail.com”</a:t>
                      </a:r>
                      <a:endParaRPr lang="en-US" sz="8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“Ok”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“chau”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9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6771596"/>
              </p:ext>
            </p:extLst>
          </p:nvPr>
        </p:nvGraphicFramePr>
        <p:xfrm>
          <a:off x="2699792" y="2142148"/>
          <a:ext cx="4320000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/>
                <a:gridCol w="1080000"/>
                <a:gridCol w="1080000"/>
                <a:gridCol w="1080000"/>
              </a:tblGrid>
              <a:tr h="216024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y[1]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y[2]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y[3]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y[4]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" name="10 CuadroTexto"/>
          <p:cNvSpPr txBox="1"/>
          <p:nvPr/>
        </p:nvSpPr>
        <p:spPr>
          <a:xfrm>
            <a:off x="2195736" y="1782108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</a:t>
            </a:r>
            <a:endParaRPr lang="en-US" dirty="0"/>
          </a:p>
        </p:txBody>
      </p:sp>
      <p:graphicFrame>
        <p:nvGraphicFramePr>
          <p:cNvPr id="12" name="1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5585662"/>
              </p:ext>
            </p:extLst>
          </p:nvPr>
        </p:nvGraphicFramePr>
        <p:xfrm>
          <a:off x="2699792" y="2502188"/>
          <a:ext cx="316835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6117"/>
                <a:gridCol w="1056117"/>
                <a:gridCol w="105611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VERDADERO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VERDADERO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FALSO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12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1452061"/>
              </p:ext>
            </p:extLst>
          </p:nvPr>
        </p:nvGraphicFramePr>
        <p:xfrm>
          <a:off x="2699792" y="2862228"/>
          <a:ext cx="3168000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6000"/>
                <a:gridCol w="1056000"/>
                <a:gridCol w="1056000"/>
              </a:tblGrid>
              <a:tr h="216024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z[1]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z[2]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z[3]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" name="13 CuadroTexto"/>
          <p:cNvSpPr txBox="1"/>
          <p:nvPr/>
        </p:nvSpPr>
        <p:spPr>
          <a:xfrm>
            <a:off x="2195736" y="2502188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z</a:t>
            </a:r>
          </a:p>
        </p:txBody>
      </p:sp>
      <p:graphicFrame>
        <p:nvGraphicFramePr>
          <p:cNvPr id="15" name="1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8199156"/>
              </p:ext>
            </p:extLst>
          </p:nvPr>
        </p:nvGraphicFramePr>
        <p:xfrm>
          <a:off x="873303" y="3717032"/>
          <a:ext cx="345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00"/>
                <a:gridCol w="864000"/>
                <a:gridCol w="864000"/>
                <a:gridCol w="86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26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29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6" name="15 CuadroTexto"/>
          <p:cNvSpPr txBox="1"/>
          <p:nvPr/>
        </p:nvSpPr>
        <p:spPr>
          <a:xfrm>
            <a:off x="467544" y="4077072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graphicFrame>
        <p:nvGraphicFramePr>
          <p:cNvPr id="17" name="16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2372584"/>
              </p:ext>
            </p:extLst>
          </p:nvPr>
        </p:nvGraphicFramePr>
        <p:xfrm>
          <a:off x="4211960" y="5229200"/>
          <a:ext cx="403244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112"/>
                <a:gridCol w="1008112"/>
                <a:gridCol w="1008112"/>
                <a:gridCol w="100811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26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29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8" name="17 CuadroTexto"/>
          <p:cNvSpPr txBox="1"/>
          <p:nvPr/>
        </p:nvSpPr>
        <p:spPr>
          <a:xfrm>
            <a:off x="3806201" y="5589240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graphicFrame>
        <p:nvGraphicFramePr>
          <p:cNvPr id="19" name="1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9482387"/>
              </p:ext>
            </p:extLst>
          </p:nvPr>
        </p:nvGraphicFramePr>
        <p:xfrm>
          <a:off x="4773232" y="5373216"/>
          <a:ext cx="4032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000"/>
                <a:gridCol w="1008000"/>
                <a:gridCol w="1008000"/>
                <a:gridCol w="1008000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050" b="0" dirty="0" smtClean="0">
                          <a:solidFill>
                            <a:schemeClr val="tx1"/>
                          </a:solidFill>
                        </a:rPr>
                        <a:t>X[1, 1]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b="0" dirty="0" smtClean="0">
                          <a:solidFill>
                            <a:schemeClr val="tx1"/>
                          </a:solidFill>
                        </a:rPr>
                        <a:t>x[1, 2]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dirty="0" smtClean="0">
                          <a:solidFill>
                            <a:schemeClr val="tx1"/>
                          </a:solidFill>
                        </a:rPr>
                        <a:t>x[1, 3]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dirty="0" smtClean="0">
                          <a:solidFill>
                            <a:schemeClr val="tx1"/>
                          </a:solidFill>
                        </a:rPr>
                        <a:t>x[1, 4]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050" b="0" dirty="0" smtClean="0">
                          <a:solidFill>
                            <a:schemeClr val="tx1"/>
                          </a:solidFill>
                        </a:rPr>
                        <a:t>X[2, 1]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b="0" dirty="0" smtClean="0">
                          <a:solidFill>
                            <a:schemeClr val="tx1"/>
                          </a:solidFill>
                        </a:rPr>
                        <a:t>x[2, 2]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dirty="0" smtClean="0">
                          <a:solidFill>
                            <a:schemeClr val="tx1"/>
                          </a:solidFill>
                        </a:rPr>
                        <a:t>x[2, 3]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dirty="0" smtClean="0">
                          <a:solidFill>
                            <a:schemeClr val="tx1"/>
                          </a:solidFill>
                        </a:rPr>
                        <a:t>x[2, 4]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050" b="0" dirty="0" smtClean="0">
                          <a:solidFill>
                            <a:schemeClr val="tx1"/>
                          </a:solidFill>
                        </a:rPr>
                        <a:t>X[3, 1]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b="0" dirty="0" smtClean="0">
                          <a:solidFill>
                            <a:schemeClr val="tx1"/>
                          </a:solidFill>
                        </a:rPr>
                        <a:t>x[3, 2]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dirty="0" smtClean="0">
                          <a:solidFill>
                            <a:schemeClr val="tx1"/>
                          </a:solidFill>
                        </a:rPr>
                        <a:t>x[3, 3]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dirty="0" smtClean="0">
                          <a:solidFill>
                            <a:schemeClr val="tx1"/>
                          </a:solidFill>
                        </a:rPr>
                        <a:t>x[3, 4]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0" name="19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432984"/>
              </p:ext>
            </p:extLst>
          </p:nvPr>
        </p:nvGraphicFramePr>
        <p:xfrm>
          <a:off x="4211960" y="6381328"/>
          <a:ext cx="4032000" cy="2514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000"/>
                <a:gridCol w="1008000"/>
                <a:gridCol w="1008000"/>
                <a:gridCol w="1008000"/>
              </a:tblGrid>
              <a:tr h="216024"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 smtClean="0">
                          <a:solidFill>
                            <a:schemeClr val="tx1"/>
                          </a:solidFill>
                        </a:rPr>
                        <a:t>Columna 1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dirty="0" smtClean="0">
                          <a:solidFill>
                            <a:schemeClr val="tx1"/>
                          </a:solidFill>
                        </a:rPr>
                        <a:t>Columna 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dirty="0" smtClean="0">
                          <a:solidFill>
                            <a:schemeClr val="tx1"/>
                          </a:solidFill>
                        </a:rPr>
                        <a:t>Columna 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dirty="0" smtClean="0">
                          <a:solidFill>
                            <a:schemeClr val="tx1"/>
                          </a:solidFill>
                        </a:rPr>
                        <a:t>Columna 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1" name="20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5060448"/>
              </p:ext>
            </p:extLst>
          </p:nvPr>
        </p:nvGraphicFramePr>
        <p:xfrm>
          <a:off x="8244408" y="5232886"/>
          <a:ext cx="64807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7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 smtClean="0">
                          <a:solidFill>
                            <a:schemeClr val="tx1"/>
                          </a:solidFill>
                        </a:rPr>
                        <a:t>Fila 1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 smtClean="0">
                          <a:solidFill>
                            <a:schemeClr val="tx1"/>
                          </a:solidFill>
                        </a:rPr>
                        <a:t>Fila 2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 smtClean="0">
                          <a:solidFill>
                            <a:schemeClr val="tx1"/>
                          </a:solidFill>
                        </a:rPr>
                        <a:t>Fila 3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8609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9164" y="908720"/>
            <a:ext cx="4299060" cy="1008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" name="2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4727592"/>
              </p:ext>
            </p:extLst>
          </p:nvPr>
        </p:nvGraphicFramePr>
        <p:xfrm>
          <a:off x="2483768" y="1988841"/>
          <a:ext cx="403244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112"/>
                <a:gridCol w="1008112"/>
                <a:gridCol w="1008112"/>
                <a:gridCol w="1008112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" name="3 CuadroTexto"/>
          <p:cNvSpPr txBox="1"/>
          <p:nvPr/>
        </p:nvSpPr>
        <p:spPr>
          <a:xfrm>
            <a:off x="2078009" y="2348881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graphicFrame>
        <p:nvGraphicFramePr>
          <p:cNvPr id="5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4410421"/>
              </p:ext>
            </p:extLst>
          </p:nvPr>
        </p:nvGraphicFramePr>
        <p:xfrm>
          <a:off x="3045040" y="2132857"/>
          <a:ext cx="4032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000"/>
                <a:gridCol w="1008000"/>
                <a:gridCol w="1008000"/>
                <a:gridCol w="1008000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050" b="0" dirty="0" smtClean="0">
                          <a:solidFill>
                            <a:schemeClr val="tx1"/>
                          </a:solidFill>
                        </a:rPr>
                        <a:t>X[1, 1]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b="0" dirty="0" smtClean="0">
                          <a:solidFill>
                            <a:schemeClr val="tx1"/>
                          </a:solidFill>
                        </a:rPr>
                        <a:t>x[1, 2]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dirty="0" smtClean="0">
                          <a:solidFill>
                            <a:schemeClr val="tx1"/>
                          </a:solidFill>
                        </a:rPr>
                        <a:t>x[1, 3]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dirty="0" smtClean="0">
                          <a:solidFill>
                            <a:schemeClr val="tx1"/>
                          </a:solidFill>
                        </a:rPr>
                        <a:t>x[1, 4]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050" b="0" dirty="0" smtClean="0">
                          <a:solidFill>
                            <a:schemeClr val="tx1"/>
                          </a:solidFill>
                        </a:rPr>
                        <a:t>X[2, 1]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b="0" dirty="0" smtClean="0">
                          <a:solidFill>
                            <a:schemeClr val="tx1"/>
                          </a:solidFill>
                        </a:rPr>
                        <a:t>x[2, 2]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dirty="0" smtClean="0">
                          <a:solidFill>
                            <a:schemeClr val="tx1"/>
                          </a:solidFill>
                        </a:rPr>
                        <a:t>x[2, 3]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dirty="0" smtClean="0">
                          <a:solidFill>
                            <a:schemeClr val="tx1"/>
                          </a:solidFill>
                        </a:rPr>
                        <a:t>x[2, 4]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050" b="0" dirty="0" smtClean="0">
                          <a:solidFill>
                            <a:schemeClr val="tx1"/>
                          </a:solidFill>
                        </a:rPr>
                        <a:t>X[3, 1]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b="0" dirty="0" smtClean="0">
                          <a:solidFill>
                            <a:schemeClr val="tx1"/>
                          </a:solidFill>
                        </a:rPr>
                        <a:t>x[3, 2]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dirty="0" smtClean="0">
                          <a:solidFill>
                            <a:schemeClr val="tx1"/>
                          </a:solidFill>
                        </a:rPr>
                        <a:t>x[3, 3]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dirty="0" smtClean="0">
                          <a:solidFill>
                            <a:schemeClr val="tx1"/>
                          </a:solidFill>
                        </a:rPr>
                        <a:t>x[3, 4]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5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5852684"/>
              </p:ext>
            </p:extLst>
          </p:nvPr>
        </p:nvGraphicFramePr>
        <p:xfrm>
          <a:off x="2483768" y="3140969"/>
          <a:ext cx="4032000" cy="2514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000"/>
                <a:gridCol w="1008000"/>
                <a:gridCol w="1008000"/>
                <a:gridCol w="1008000"/>
              </a:tblGrid>
              <a:tr h="216024"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 smtClean="0">
                          <a:solidFill>
                            <a:schemeClr val="tx1"/>
                          </a:solidFill>
                        </a:rPr>
                        <a:t>Columna 1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dirty="0" smtClean="0">
                          <a:solidFill>
                            <a:schemeClr val="tx1"/>
                          </a:solidFill>
                        </a:rPr>
                        <a:t>Columna 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dirty="0" smtClean="0">
                          <a:solidFill>
                            <a:schemeClr val="tx1"/>
                          </a:solidFill>
                        </a:rPr>
                        <a:t>Columna 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dirty="0" smtClean="0">
                          <a:solidFill>
                            <a:schemeClr val="tx1"/>
                          </a:solidFill>
                        </a:rPr>
                        <a:t>Columna 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6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2613626"/>
              </p:ext>
            </p:extLst>
          </p:nvPr>
        </p:nvGraphicFramePr>
        <p:xfrm>
          <a:off x="6516216" y="1992527"/>
          <a:ext cx="64807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7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 smtClean="0">
                          <a:solidFill>
                            <a:schemeClr val="tx1"/>
                          </a:solidFill>
                        </a:rPr>
                        <a:t>Fila 1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 smtClean="0">
                          <a:solidFill>
                            <a:schemeClr val="tx1"/>
                          </a:solidFill>
                        </a:rPr>
                        <a:t>Fila 2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 smtClean="0">
                          <a:solidFill>
                            <a:schemeClr val="tx1"/>
                          </a:solidFill>
                        </a:rPr>
                        <a:t>Fila 3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8" name="7 Conector recto de flecha"/>
          <p:cNvCxnSpPr/>
          <p:nvPr/>
        </p:nvCxnSpPr>
        <p:spPr>
          <a:xfrm>
            <a:off x="2779420" y="2148097"/>
            <a:ext cx="3456384" cy="0"/>
          </a:xfrm>
          <a:prstGeom prst="straightConnector1">
            <a:avLst/>
          </a:prstGeom>
          <a:ln w="38100">
            <a:tailEnd type="arrow"/>
          </a:ln>
          <a:effectLst>
            <a:outerShdw blurRad="63500" dist="38100" dir="5400000" sx="102000" sy="102000" algn="ctr" rotWithShape="0">
              <a:srgbClr val="FFFF00">
                <a:alpha val="43000"/>
              </a:srgbClr>
            </a:outerShdw>
            <a:reflection stA="45000" endPos="0" dist="508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 de flecha"/>
          <p:cNvCxnSpPr/>
          <p:nvPr/>
        </p:nvCxnSpPr>
        <p:spPr>
          <a:xfrm>
            <a:off x="2787040" y="2564905"/>
            <a:ext cx="3456384" cy="0"/>
          </a:xfrm>
          <a:prstGeom prst="straightConnector1">
            <a:avLst/>
          </a:prstGeom>
          <a:ln w="38100">
            <a:tailEnd type="arrow"/>
          </a:ln>
          <a:effectLst>
            <a:outerShdw blurRad="63500" dist="38100" dir="5400000" sx="102000" sy="102000" algn="ctr" rotWithShape="0">
              <a:srgbClr val="FFFF00">
                <a:alpha val="43000"/>
              </a:srgbClr>
            </a:outerShdw>
            <a:reflection stA="45000" endPos="0" dist="508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10 Conector recto de flecha"/>
          <p:cNvCxnSpPr/>
          <p:nvPr/>
        </p:nvCxnSpPr>
        <p:spPr>
          <a:xfrm>
            <a:off x="2771800" y="2913897"/>
            <a:ext cx="3456384" cy="0"/>
          </a:xfrm>
          <a:prstGeom prst="straightConnector1">
            <a:avLst/>
          </a:prstGeom>
          <a:ln w="38100">
            <a:tailEnd type="arrow"/>
          </a:ln>
          <a:effectLst>
            <a:outerShdw blurRad="63500" dist="38100" dir="5400000" sx="102000" sy="102000" algn="ctr" rotWithShape="0">
              <a:srgbClr val="FFFF00">
                <a:alpha val="43000"/>
              </a:srgbClr>
            </a:outerShdw>
            <a:reflection stA="45000" endPos="0" dist="508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11 Conector recto de flecha"/>
          <p:cNvCxnSpPr/>
          <p:nvPr/>
        </p:nvCxnSpPr>
        <p:spPr>
          <a:xfrm flipH="1">
            <a:off x="2787040" y="2148097"/>
            <a:ext cx="3423260" cy="416808"/>
          </a:xfrm>
          <a:prstGeom prst="straightConnector1">
            <a:avLst/>
          </a:prstGeom>
          <a:ln w="19050">
            <a:prstDash val="sysDash"/>
            <a:tailEnd type="arrow"/>
          </a:ln>
          <a:effectLst>
            <a:outerShdw blurRad="63500" dist="38100" dir="5400000" sx="102000" sy="102000" algn="ctr" rotWithShape="0">
              <a:srgbClr val="FFFF00">
                <a:alpha val="43000"/>
              </a:srgbClr>
            </a:outerShdw>
            <a:reflection stA="45000" endPos="0" dist="508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14 Conector recto de flecha"/>
          <p:cNvCxnSpPr/>
          <p:nvPr/>
        </p:nvCxnSpPr>
        <p:spPr>
          <a:xfrm flipH="1">
            <a:off x="2771800" y="2558049"/>
            <a:ext cx="3423260" cy="355848"/>
          </a:xfrm>
          <a:prstGeom prst="straightConnector1">
            <a:avLst/>
          </a:prstGeom>
          <a:ln w="19050">
            <a:prstDash val="sysDash"/>
            <a:tailEnd type="arrow"/>
          </a:ln>
          <a:effectLst>
            <a:outerShdw blurRad="63500" dist="38100" dir="5400000" sx="102000" sy="102000" algn="ctr" rotWithShape="0">
              <a:srgbClr val="FFFF00">
                <a:alpha val="43000"/>
              </a:srgbClr>
            </a:outerShdw>
            <a:reflection stA="45000" endPos="0" dist="508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9164" y="3747775"/>
            <a:ext cx="4299060" cy="10493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8" name="17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6296518"/>
              </p:ext>
            </p:extLst>
          </p:nvPr>
        </p:nvGraphicFramePr>
        <p:xfrm>
          <a:off x="2411760" y="4905732"/>
          <a:ext cx="403244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112"/>
                <a:gridCol w="1008112"/>
                <a:gridCol w="1008112"/>
                <a:gridCol w="1008112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9" name="18 CuadroTexto"/>
          <p:cNvSpPr txBox="1"/>
          <p:nvPr/>
        </p:nvSpPr>
        <p:spPr>
          <a:xfrm>
            <a:off x="2006001" y="5265772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graphicFrame>
        <p:nvGraphicFramePr>
          <p:cNvPr id="20" name="19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2637975"/>
              </p:ext>
            </p:extLst>
          </p:nvPr>
        </p:nvGraphicFramePr>
        <p:xfrm>
          <a:off x="2973032" y="5049748"/>
          <a:ext cx="4032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000"/>
                <a:gridCol w="1008000"/>
                <a:gridCol w="1008000"/>
                <a:gridCol w="1008000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050" b="0" dirty="0" smtClean="0">
                          <a:solidFill>
                            <a:schemeClr val="tx1"/>
                          </a:solidFill>
                        </a:rPr>
                        <a:t>X[1, 1]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b="0" dirty="0" smtClean="0">
                          <a:solidFill>
                            <a:schemeClr val="tx1"/>
                          </a:solidFill>
                        </a:rPr>
                        <a:t>x[1, 2]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dirty="0" smtClean="0">
                          <a:solidFill>
                            <a:schemeClr val="tx1"/>
                          </a:solidFill>
                        </a:rPr>
                        <a:t>x[1, 3]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dirty="0" smtClean="0">
                          <a:solidFill>
                            <a:schemeClr val="tx1"/>
                          </a:solidFill>
                        </a:rPr>
                        <a:t>x[1, 4]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050" b="0" dirty="0" smtClean="0">
                          <a:solidFill>
                            <a:schemeClr val="tx1"/>
                          </a:solidFill>
                        </a:rPr>
                        <a:t>X[2, 1]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b="0" dirty="0" smtClean="0">
                          <a:solidFill>
                            <a:schemeClr val="tx1"/>
                          </a:solidFill>
                        </a:rPr>
                        <a:t>x[2, 2]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dirty="0" smtClean="0">
                          <a:solidFill>
                            <a:schemeClr val="tx1"/>
                          </a:solidFill>
                        </a:rPr>
                        <a:t>x[2, 3]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dirty="0" smtClean="0">
                          <a:solidFill>
                            <a:schemeClr val="tx1"/>
                          </a:solidFill>
                        </a:rPr>
                        <a:t>x[2, 4]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050" b="0" dirty="0" smtClean="0">
                          <a:solidFill>
                            <a:schemeClr val="tx1"/>
                          </a:solidFill>
                        </a:rPr>
                        <a:t>X[3, 1]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b="0" dirty="0" smtClean="0">
                          <a:solidFill>
                            <a:schemeClr val="tx1"/>
                          </a:solidFill>
                        </a:rPr>
                        <a:t>x[3, 2]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dirty="0" smtClean="0">
                          <a:solidFill>
                            <a:schemeClr val="tx1"/>
                          </a:solidFill>
                        </a:rPr>
                        <a:t>x[3, 3]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dirty="0" smtClean="0">
                          <a:solidFill>
                            <a:schemeClr val="tx1"/>
                          </a:solidFill>
                        </a:rPr>
                        <a:t>x[3, 4]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1" name="20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4058437"/>
              </p:ext>
            </p:extLst>
          </p:nvPr>
        </p:nvGraphicFramePr>
        <p:xfrm>
          <a:off x="2411760" y="6057860"/>
          <a:ext cx="4032000" cy="2514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000"/>
                <a:gridCol w="1008000"/>
                <a:gridCol w="1008000"/>
                <a:gridCol w="1008000"/>
              </a:tblGrid>
              <a:tr h="216024"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 smtClean="0">
                          <a:solidFill>
                            <a:schemeClr val="tx1"/>
                          </a:solidFill>
                        </a:rPr>
                        <a:t>Columna 1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dirty="0" smtClean="0">
                          <a:solidFill>
                            <a:schemeClr val="tx1"/>
                          </a:solidFill>
                        </a:rPr>
                        <a:t>Columna 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dirty="0" smtClean="0">
                          <a:solidFill>
                            <a:schemeClr val="tx1"/>
                          </a:solidFill>
                        </a:rPr>
                        <a:t>Columna 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dirty="0" smtClean="0">
                          <a:solidFill>
                            <a:schemeClr val="tx1"/>
                          </a:solidFill>
                        </a:rPr>
                        <a:t>Columna 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2" name="2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8036107"/>
              </p:ext>
            </p:extLst>
          </p:nvPr>
        </p:nvGraphicFramePr>
        <p:xfrm>
          <a:off x="6444208" y="4909418"/>
          <a:ext cx="64807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7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 smtClean="0">
                          <a:solidFill>
                            <a:schemeClr val="tx1"/>
                          </a:solidFill>
                        </a:rPr>
                        <a:t>Fila 1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 smtClean="0">
                          <a:solidFill>
                            <a:schemeClr val="tx1"/>
                          </a:solidFill>
                        </a:rPr>
                        <a:t>Fila 2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 smtClean="0">
                          <a:solidFill>
                            <a:schemeClr val="tx1"/>
                          </a:solidFill>
                        </a:rPr>
                        <a:t>Fila 3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23" name="22 Conector recto de flecha"/>
          <p:cNvCxnSpPr/>
          <p:nvPr/>
        </p:nvCxnSpPr>
        <p:spPr>
          <a:xfrm>
            <a:off x="2707412" y="5064988"/>
            <a:ext cx="0" cy="812284"/>
          </a:xfrm>
          <a:prstGeom prst="straightConnector1">
            <a:avLst/>
          </a:prstGeom>
          <a:ln w="38100">
            <a:tailEnd type="arrow"/>
          </a:ln>
          <a:effectLst>
            <a:outerShdw blurRad="63500" dist="38100" dir="5400000" sx="102000" sy="102000" algn="ctr" rotWithShape="0">
              <a:srgbClr val="FFFF00">
                <a:alpha val="43000"/>
              </a:srgbClr>
            </a:outerShdw>
            <a:reflection stA="45000" endPos="0" dist="508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26 Conector recto de flecha"/>
          <p:cNvCxnSpPr/>
          <p:nvPr/>
        </p:nvCxnSpPr>
        <p:spPr>
          <a:xfrm flipV="1">
            <a:off x="2715032" y="5064988"/>
            <a:ext cx="920864" cy="770756"/>
          </a:xfrm>
          <a:prstGeom prst="straightConnector1">
            <a:avLst/>
          </a:prstGeom>
          <a:ln w="19050">
            <a:prstDash val="sysDash"/>
            <a:tailEnd type="arrow"/>
          </a:ln>
          <a:effectLst>
            <a:outerShdw blurRad="63500" dist="38100" dir="5400000" sx="102000" sy="102000" algn="ctr" rotWithShape="0">
              <a:srgbClr val="FFFF00">
                <a:alpha val="43000"/>
              </a:srgbClr>
            </a:outerShdw>
            <a:reflection stA="45000" endPos="0" dist="508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28 Conector recto de flecha"/>
          <p:cNvCxnSpPr/>
          <p:nvPr/>
        </p:nvCxnSpPr>
        <p:spPr>
          <a:xfrm>
            <a:off x="3635896" y="5064988"/>
            <a:ext cx="0" cy="812284"/>
          </a:xfrm>
          <a:prstGeom prst="straightConnector1">
            <a:avLst/>
          </a:prstGeom>
          <a:ln w="38100">
            <a:tailEnd type="arrow"/>
          </a:ln>
          <a:effectLst>
            <a:outerShdw blurRad="63500" dist="38100" dir="5400000" sx="102000" sy="102000" algn="ctr" rotWithShape="0">
              <a:srgbClr val="FFFF00">
                <a:alpha val="43000"/>
              </a:srgbClr>
            </a:outerShdw>
            <a:reflection stA="45000" endPos="0" dist="508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29 Conector recto de flecha"/>
          <p:cNvCxnSpPr/>
          <p:nvPr/>
        </p:nvCxnSpPr>
        <p:spPr>
          <a:xfrm>
            <a:off x="4644008" y="5064988"/>
            <a:ext cx="0" cy="812284"/>
          </a:xfrm>
          <a:prstGeom prst="straightConnector1">
            <a:avLst/>
          </a:prstGeom>
          <a:ln w="38100">
            <a:tailEnd type="arrow"/>
          </a:ln>
          <a:effectLst>
            <a:outerShdw blurRad="63500" dist="38100" dir="5400000" sx="102000" sy="102000" algn="ctr" rotWithShape="0">
              <a:srgbClr val="FFFF00">
                <a:alpha val="43000"/>
              </a:srgbClr>
            </a:outerShdw>
            <a:reflection stA="45000" endPos="0" dist="508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30 Conector recto de flecha"/>
          <p:cNvCxnSpPr/>
          <p:nvPr/>
        </p:nvCxnSpPr>
        <p:spPr>
          <a:xfrm>
            <a:off x="5652120" y="5064988"/>
            <a:ext cx="0" cy="812284"/>
          </a:xfrm>
          <a:prstGeom prst="straightConnector1">
            <a:avLst/>
          </a:prstGeom>
          <a:ln w="38100">
            <a:tailEnd type="arrow"/>
          </a:ln>
          <a:effectLst>
            <a:outerShdw blurRad="63500" dist="38100" dir="5400000" sx="102000" sy="102000" algn="ctr" rotWithShape="0">
              <a:srgbClr val="FFFF00">
                <a:alpha val="43000"/>
              </a:srgbClr>
            </a:outerShdw>
            <a:reflection stA="45000" endPos="0" dist="508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33 Conector recto de flecha"/>
          <p:cNvCxnSpPr/>
          <p:nvPr/>
        </p:nvCxnSpPr>
        <p:spPr>
          <a:xfrm flipV="1">
            <a:off x="3689236" y="5077564"/>
            <a:ext cx="920864" cy="770756"/>
          </a:xfrm>
          <a:prstGeom prst="straightConnector1">
            <a:avLst/>
          </a:prstGeom>
          <a:ln w="19050">
            <a:prstDash val="sysDash"/>
            <a:tailEnd type="arrow"/>
          </a:ln>
          <a:effectLst>
            <a:outerShdw blurRad="63500" dist="38100" dir="5400000" sx="102000" sy="102000" algn="ctr" rotWithShape="0">
              <a:srgbClr val="FFFF00">
                <a:alpha val="43000"/>
              </a:srgbClr>
            </a:outerShdw>
            <a:reflection stA="45000" endPos="0" dist="508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34 Conector recto de flecha"/>
          <p:cNvCxnSpPr/>
          <p:nvPr/>
        </p:nvCxnSpPr>
        <p:spPr>
          <a:xfrm flipV="1">
            <a:off x="4693156" y="5072608"/>
            <a:ext cx="920864" cy="770756"/>
          </a:xfrm>
          <a:prstGeom prst="straightConnector1">
            <a:avLst/>
          </a:prstGeom>
          <a:ln w="19050">
            <a:prstDash val="sysDash"/>
            <a:tailEnd type="arrow"/>
          </a:ln>
          <a:effectLst>
            <a:outerShdw blurRad="63500" dist="38100" dir="5400000" sx="102000" sy="102000" algn="ctr" rotWithShape="0">
              <a:srgbClr val="FFFF00">
                <a:alpha val="43000"/>
              </a:srgbClr>
            </a:outerShdw>
            <a:reflection stA="45000" endPos="0" dist="508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20746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Rectángulo redondeado"/>
          <p:cNvSpPr/>
          <p:nvPr/>
        </p:nvSpPr>
        <p:spPr>
          <a:xfrm>
            <a:off x="395536" y="573172"/>
            <a:ext cx="3024336" cy="252028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5290962"/>
              </p:ext>
            </p:extLst>
          </p:nvPr>
        </p:nvGraphicFramePr>
        <p:xfrm>
          <a:off x="592892" y="741720"/>
          <a:ext cx="2592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00"/>
                <a:gridCol w="864000"/>
                <a:gridCol w="86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-4,5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2.71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2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2669766"/>
              </p:ext>
            </p:extLst>
          </p:nvPr>
        </p:nvGraphicFramePr>
        <p:xfrm>
          <a:off x="1025132" y="1236484"/>
          <a:ext cx="17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00"/>
                <a:gridCol w="86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“hola”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“chau”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1437508"/>
              </p:ext>
            </p:extLst>
          </p:nvPr>
        </p:nvGraphicFramePr>
        <p:xfrm>
          <a:off x="1024940" y="1740540"/>
          <a:ext cx="17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00"/>
                <a:gridCol w="86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7492480"/>
              </p:ext>
            </p:extLst>
          </p:nvPr>
        </p:nvGraphicFramePr>
        <p:xfrm>
          <a:off x="952932" y="2619876"/>
          <a:ext cx="187220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220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VERDADERO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6 CuadroTexto"/>
          <p:cNvSpPr txBox="1"/>
          <p:nvPr/>
        </p:nvSpPr>
        <p:spPr>
          <a:xfrm>
            <a:off x="1456988" y="188640"/>
            <a:ext cx="2835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mi_lista</a:t>
            </a:r>
            <a:endParaRPr lang="en-US" dirty="0"/>
          </a:p>
        </p:txBody>
      </p:sp>
      <p:sp>
        <p:nvSpPr>
          <p:cNvPr id="8" name="7 Rectángulo redondeado"/>
          <p:cNvSpPr/>
          <p:nvPr/>
        </p:nvSpPr>
        <p:spPr>
          <a:xfrm>
            <a:off x="4851649" y="821472"/>
            <a:ext cx="3024336" cy="252028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5801106"/>
              </p:ext>
            </p:extLst>
          </p:nvPr>
        </p:nvGraphicFramePr>
        <p:xfrm>
          <a:off x="5049005" y="990020"/>
          <a:ext cx="2592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00"/>
                <a:gridCol w="864000"/>
                <a:gridCol w="864000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-4,5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2.71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9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9849584"/>
              </p:ext>
            </p:extLst>
          </p:nvPr>
        </p:nvGraphicFramePr>
        <p:xfrm>
          <a:off x="5481245" y="1484784"/>
          <a:ext cx="174214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00"/>
                <a:gridCol w="878142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“hola”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“chau”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10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1375311"/>
              </p:ext>
            </p:extLst>
          </p:nvPr>
        </p:nvGraphicFramePr>
        <p:xfrm>
          <a:off x="5481053" y="1988840"/>
          <a:ext cx="17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00"/>
                <a:gridCol w="864000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1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1240217"/>
              </p:ext>
            </p:extLst>
          </p:nvPr>
        </p:nvGraphicFramePr>
        <p:xfrm>
          <a:off x="5409045" y="2868176"/>
          <a:ext cx="187220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2208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VERDADERO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3" name="12 CuadroTexto"/>
          <p:cNvSpPr txBox="1"/>
          <p:nvPr/>
        </p:nvSpPr>
        <p:spPr>
          <a:xfrm>
            <a:off x="5913101" y="436940"/>
            <a:ext cx="2835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mi_lista</a:t>
            </a:r>
            <a:endParaRPr lang="en-US" dirty="0"/>
          </a:p>
        </p:txBody>
      </p:sp>
      <p:sp>
        <p:nvSpPr>
          <p:cNvPr id="14" name="13 CuadroTexto"/>
          <p:cNvSpPr txBox="1"/>
          <p:nvPr/>
        </p:nvSpPr>
        <p:spPr>
          <a:xfrm>
            <a:off x="4211960" y="980728"/>
            <a:ext cx="2835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[[1]]</a:t>
            </a:r>
            <a:endParaRPr lang="en-US" dirty="0"/>
          </a:p>
        </p:txBody>
      </p:sp>
      <p:sp>
        <p:nvSpPr>
          <p:cNvPr id="15" name="14 CuadroTexto"/>
          <p:cNvSpPr txBox="1"/>
          <p:nvPr/>
        </p:nvSpPr>
        <p:spPr>
          <a:xfrm>
            <a:off x="4211960" y="1475492"/>
            <a:ext cx="2835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[[2]]</a:t>
            </a:r>
            <a:endParaRPr lang="en-US" dirty="0"/>
          </a:p>
        </p:txBody>
      </p:sp>
      <p:sp>
        <p:nvSpPr>
          <p:cNvPr id="16" name="15 CuadroTexto"/>
          <p:cNvSpPr txBox="1"/>
          <p:nvPr/>
        </p:nvSpPr>
        <p:spPr>
          <a:xfrm>
            <a:off x="4211960" y="2123564"/>
            <a:ext cx="2835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[[3]]</a:t>
            </a:r>
            <a:endParaRPr lang="en-US" dirty="0"/>
          </a:p>
        </p:txBody>
      </p:sp>
      <p:sp>
        <p:nvSpPr>
          <p:cNvPr id="17" name="16 CuadroTexto"/>
          <p:cNvSpPr txBox="1"/>
          <p:nvPr/>
        </p:nvSpPr>
        <p:spPr>
          <a:xfrm>
            <a:off x="4211960" y="2869932"/>
            <a:ext cx="2835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[[4]]</a:t>
            </a:r>
            <a:endParaRPr lang="en-US" dirty="0"/>
          </a:p>
        </p:txBody>
      </p:sp>
      <p:sp>
        <p:nvSpPr>
          <p:cNvPr id="18" name="17 CuadroTexto"/>
          <p:cNvSpPr txBox="1"/>
          <p:nvPr/>
        </p:nvSpPr>
        <p:spPr>
          <a:xfrm>
            <a:off x="5386185" y="1125508"/>
            <a:ext cx="28353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[[1]][1]            [[1]][2]            [[1]][3]</a:t>
            </a:r>
            <a:endParaRPr lang="en-US" sz="1200" dirty="0"/>
          </a:p>
        </p:txBody>
      </p:sp>
      <p:sp>
        <p:nvSpPr>
          <p:cNvPr id="20" name="19 CuadroTexto"/>
          <p:cNvSpPr txBox="1"/>
          <p:nvPr/>
        </p:nvSpPr>
        <p:spPr>
          <a:xfrm>
            <a:off x="5796136" y="1624593"/>
            <a:ext cx="28353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[[2]][1]             [[2]][2]        </a:t>
            </a:r>
            <a:endParaRPr lang="en-US" sz="1200" dirty="0"/>
          </a:p>
        </p:txBody>
      </p:sp>
      <p:sp>
        <p:nvSpPr>
          <p:cNvPr id="21" name="20 CuadroTexto"/>
          <p:cNvSpPr txBox="1"/>
          <p:nvPr/>
        </p:nvSpPr>
        <p:spPr>
          <a:xfrm>
            <a:off x="5655549" y="2113409"/>
            <a:ext cx="28353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[[3]][1, 1]        [[3]][1, 2]        </a:t>
            </a:r>
            <a:endParaRPr lang="en-US" sz="1200" dirty="0"/>
          </a:p>
        </p:txBody>
      </p:sp>
      <p:sp>
        <p:nvSpPr>
          <p:cNvPr id="22" name="21 CuadroTexto"/>
          <p:cNvSpPr txBox="1"/>
          <p:nvPr/>
        </p:nvSpPr>
        <p:spPr>
          <a:xfrm>
            <a:off x="5652120" y="2488689"/>
            <a:ext cx="28353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[[3]][2, 1]        [[3]][2, 2]        </a:t>
            </a:r>
            <a:endParaRPr lang="en-US" sz="1200" dirty="0"/>
          </a:p>
        </p:txBody>
      </p:sp>
      <p:sp>
        <p:nvSpPr>
          <p:cNvPr id="23" name="22 CuadroTexto"/>
          <p:cNvSpPr txBox="1"/>
          <p:nvPr/>
        </p:nvSpPr>
        <p:spPr>
          <a:xfrm>
            <a:off x="6906355" y="2985125"/>
            <a:ext cx="14176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[[</a:t>
            </a:r>
            <a:r>
              <a:rPr lang="en-US" sz="1200" dirty="0"/>
              <a:t>4</a:t>
            </a:r>
            <a:r>
              <a:rPr lang="en-US" sz="1200" dirty="0" smtClean="0"/>
              <a:t>]]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7280802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2978200"/>
              </p:ext>
            </p:extLst>
          </p:nvPr>
        </p:nvGraphicFramePr>
        <p:xfrm>
          <a:off x="1403650" y="188640"/>
          <a:ext cx="6300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0000"/>
                <a:gridCol w="1260000"/>
                <a:gridCol w="1260000"/>
                <a:gridCol w="1260000"/>
                <a:gridCol w="1260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“Estadística”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“en”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“Licenciatura”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“la”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“Aguante”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" name="2 CuadroTexto"/>
          <p:cNvSpPr txBox="1"/>
          <p:nvPr/>
        </p:nvSpPr>
        <p:spPr>
          <a:xfrm>
            <a:off x="1115616" y="164108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6785202"/>
              </p:ext>
            </p:extLst>
          </p:nvPr>
        </p:nvGraphicFramePr>
        <p:xfrm>
          <a:off x="1403650" y="969928"/>
          <a:ext cx="6300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0000"/>
                <a:gridCol w="1260000"/>
                <a:gridCol w="1260000"/>
                <a:gridCol w="1260000"/>
                <a:gridCol w="1260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“Aguante”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“la”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“Licenciatura”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“en”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“Estadística”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4 CuadroTexto"/>
          <p:cNvSpPr txBox="1"/>
          <p:nvPr/>
        </p:nvSpPr>
        <p:spPr>
          <a:xfrm>
            <a:off x="1115616" y="945396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</a:p>
        </p:txBody>
      </p:sp>
      <p:graphicFrame>
        <p:nvGraphicFramePr>
          <p:cNvPr id="6" name="5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6578667"/>
              </p:ext>
            </p:extLst>
          </p:nvPr>
        </p:nvGraphicFramePr>
        <p:xfrm>
          <a:off x="1403650" y="2338080"/>
          <a:ext cx="6300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0000"/>
                <a:gridCol w="1260000"/>
                <a:gridCol w="1260000"/>
                <a:gridCol w="1260000"/>
                <a:gridCol w="1260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“Estadística”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“en”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“Licenciatura”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“la”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“Aguante”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6 CuadroTexto"/>
          <p:cNvSpPr txBox="1"/>
          <p:nvPr/>
        </p:nvSpPr>
        <p:spPr>
          <a:xfrm flipH="1">
            <a:off x="1043608" y="2339588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</a:p>
        </p:txBody>
      </p:sp>
      <p:graphicFrame>
        <p:nvGraphicFramePr>
          <p:cNvPr id="8" name="7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0289652"/>
              </p:ext>
            </p:extLst>
          </p:nvPr>
        </p:nvGraphicFramePr>
        <p:xfrm>
          <a:off x="3937212" y="2914144"/>
          <a:ext cx="1260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0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“Estadística”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" name="9 CuadroTexto"/>
          <p:cNvSpPr txBox="1"/>
          <p:nvPr/>
        </p:nvSpPr>
        <p:spPr>
          <a:xfrm>
            <a:off x="3283476" y="2885172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tmp</a:t>
            </a:r>
            <a:endParaRPr lang="en-US" dirty="0"/>
          </a:p>
        </p:txBody>
      </p:sp>
      <p:cxnSp>
        <p:nvCxnSpPr>
          <p:cNvPr id="11" name="10 Conector recto de flecha"/>
          <p:cNvCxnSpPr>
            <a:endCxn id="10" idx="1"/>
          </p:cNvCxnSpPr>
          <p:nvPr/>
        </p:nvCxnSpPr>
        <p:spPr>
          <a:xfrm>
            <a:off x="2051720" y="2780928"/>
            <a:ext cx="1231756" cy="288910"/>
          </a:xfrm>
          <a:prstGeom prst="straightConnector1">
            <a:avLst/>
          </a:prstGeom>
          <a:ln w="38100">
            <a:tailEnd type="arrow"/>
          </a:ln>
          <a:effectLst>
            <a:outerShdw blurRad="63500" dist="38100" dir="5400000" sx="102000" sy="102000" algn="ctr" rotWithShape="0">
              <a:srgbClr val="FFFF00">
                <a:alpha val="43000"/>
              </a:srgbClr>
            </a:outerShdw>
            <a:reflection stA="45000" endPos="0" dist="508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13 CuadroTexto"/>
          <p:cNvSpPr txBox="1"/>
          <p:nvPr/>
        </p:nvSpPr>
        <p:spPr>
          <a:xfrm flipH="1">
            <a:off x="3893448" y="1938020"/>
            <a:ext cx="3088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Primer paso</a:t>
            </a:r>
            <a:endParaRPr lang="en-US" dirty="0"/>
          </a:p>
        </p:txBody>
      </p:sp>
      <p:graphicFrame>
        <p:nvGraphicFramePr>
          <p:cNvPr id="15" name="1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479492"/>
              </p:ext>
            </p:extLst>
          </p:nvPr>
        </p:nvGraphicFramePr>
        <p:xfrm>
          <a:off x="1403650" y="4240768"/>
          <a:ext cx="6300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0000"/>
                <a:gridCol w="1260000"/>
                <a:gridCol w="1260000"/>
                <a:gridCol w="1260000"/>
                <a:gridCol w="1260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“Aguante”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“en”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“Licenciatura”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“la”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“Aguante”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6" name="15 CuadroTexto"/>
          <p:cNvSpPr txBox="1"/>
          <p:nvPr/>
        </p:nvSpPr>
        <p:spPr>
          <a:xfrm flipH="1">
            <a:off x="1043608" y="4242276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</a:p>
        </p:txBody>
      </p:sp>
      <p:graphicFrame>
        <p:nvGraphicFramePr>
          <p:cNvPr id="17" name="16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6841320"/>
              </p:ext>
            </p:extLst>
          </p:nvPr>
        </p:nvGraphicFramePr>
        <p:xfrm>
          <a:off x="3937212" y="4816832"/>
          <a:ext cx="1260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0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“Estadística”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8" name="17 CuadroTexto"/>
          <p:cNvSpPr txBox="1"/>
          <p:nvPr/>
        </p:nvSpPr>
        <p:spPr>
          <a:xfrm>
            <a:off x="3283476" y="4787860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tmp</a:t>
            </a:r>
            <a:endParaRPr lang="en-US" dirty="0"/>
          </a:p>
        </p:txBody>
      </p:sp>
      <p:sp>
        <p:nvSpPr>
          <p:cNvPr id="20" name="19 CuadroTexto"/>
          <p:cNvSpPr txBox="1"/>
          <p:nvPr/>
        </p:nvSpPr>
        <p:spPr>
          <a:xfrm flipH="1">
            <a:off x="3836680" y="3480668"/>
            <a:ext cx="3088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Segundo paso</a:t>
            </a:r>
            <a:endParaRPr lang="en-US" dirty="0"/>
          </a:p>
        </p:txBody>
      </p:sp>
      <p:sp>
        <p:nvSpPr>
          <p:cNvPr id="31" name="30 Flecha curvada hacia abajo"/>
          <p:cNvSpPr/>
          <p:nvPr/>
        </p:nvSpPr>
        <p:spPr>
          <a:xfrm flipH="1">
            <a:off x="2195736" y="3866728"/>
            <a:ext cx="4536504" cy="360040"/>
          </a:xfrm>
          <a:prstGeom prst="curvedDownArrow">
            <a:avLst>
              <a:gd name="adj1" fmla="val 0"/>
              <a:gd name="adj2" fmla="val 52133"/>
              <a:gd name="adj3" fmla="val 25000"/>
            </a:avLst>
          </a:prstGeom>
          <a:effectLst>
            <a:outerShdw blurRad="76200" dist="50800" dir="8880000" sx="103000" sy="103000" algn="ctr" rotWithShape="0">
              <a:srgbClr val="FFFF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32" name="3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8152521"/>
              </p:ext>
            </p:extLst>
          </p:nvPr>
        </p:nvGraphicFramePr>
        <p:xfrm>
          <a:off x="1403650" y="5733256"/>
          <a:ext cx="6300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0000"/>
                <a:gridCol w="1260000"/>
                <a:gridCol w="1260000"/>
                <a:gridCol w="1260000"/>
                <a:gridCol w="1260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“Aguante”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“en”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“Licenciatura”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“la”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“Estadística”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3" name="32 CuadroTexto"/>
          <p:cNvSpPr txBox="1"/>
          <p:nvPr/>
        </p:nvSpPr>
        <p:spPr>
          <a:xfrm flipH="1">
            <a:off x="1043608" y="5734764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</a:p>
        </p:txBody>
      </p:sp>
      <p:graphicFrame>
        <p:nvGraphicFramePr>
          <p:cNvPr id="34" name="3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6449546"/>
              </p:ext>
            </p:extLst>
          </p:nvPr>
        </p:nvGraphicFramePr>
        <p:xfrm>
          <a:off x="3937212" y="6309320"/>
          <a:ext cx="1260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0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“Estadística”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5" name="34 CuadroTexto"/>
          <p:cNvSpPr txBox="1"/>
          <p:nvPr/>
        </p:nvSpPr>
        <p:spPr>
          <a:xfrm>
            <a:off x="3283476" y="6280348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tmp</a:t>
            </a:r>
            <a:endParaRPr lang="en-US" dirty="0"/>
          </a:p>
        </p:txBody>
      </p:sp>
      <p:sp>
        <p:nvSpPr>
          <p:cNvPr id="36" name="35 CuadroTexto"/>
          <p:cNvSpPr txBox="1"/>
          <p:nvPr/>
        </p:nvSpPr>
        <p:spPr>
          <a:xfrm flipH="1">
            <a:off x="3923928" y="5398999"/>
            <a:ext cx="3088724" cy="406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Tercer paso</a:t>
            </a:r>
            <a:endParaRPr lang="en-US" dirty="0"/>
          </a:p>
        </p:txBody>
      </p:sp>
      <p:cxnSp>
        <p:nvCxnSpPr>
          <p:cNvPr id="38" name="37 Conector recto de flecha"/>
          <p:cNvCxnSpPr/>
          <p:nvPr/>
        </p:nvCxnSpPr>
        <p:spPr>
          <a:xfrm flipV="1">
            <a:off x="5292080" y="6237312"/>
            <a:ext cx="1690092" cy="226680"/>
          </a:xfrm>
          <a:prstGeom prst="straightConnector1">
            <a:avLst/>
          </a:prstGeom>
          <a:ln w="38100">
            <a:tailEnd type="arrow"/>
          </a:ln>
          <a:effectLst>
            <a:outerShdw blurRad="63500" dist="38100" dir="5400000" sx="102000" sy="102000" algn="ctr" rotWithShape="0">
              <a:srgbClr val="FFFF00">
                <a:alpha val="43000"/>
              </a:srgbClr>
            </a:outerShdw>
            <a:reflection stA="45000" endPos="0" dist="508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6002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8871122"/>
              </p:ext>
            </p:extLst>
          </p:nvPr>
        </p:nvGraphicFramePr>
        <p:xfrm>
          <a:off x="3131840" y="1412776"/>
          <a:ext cx="345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00"/>
                <a:gridCol w="864000"/>
                <a:gridCol w="864000"/>
                <a:gridCol w="86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26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29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4 CuadroTexto"/>
          <p:cNvSpPr txBox="1"/>
          <p:nvPr/>
        </p:nvSpPr>
        <p:spPr>
          <a:xfrm>
            <a:off x="2051720" y="1772816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Matriz x</a:t>
            </a:r>
            <a:endParaRPr lang="en-US" dirty="0"/>
          </a:p>
        </p:txBody>
      </p:sp>
      <p:graphicFrame>
        <p:nvGraphicFramePr>
          <p:cNvPr id="6" name="5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293216"/>
              </p:ext>
            </p:extLst>
          </p:nvPr>
        </p:nvGraphicFramePr>
        <p:xfrm>
          <a:off x="3635896" y="2780928"/>
          <a:ext cx="2592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00"/>
                <a:gridCol w="864000"/>
                <a:gridCol w="86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26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29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6 CuadroTexto"/>
          <p:cNvSpPr txBox="1"/>
          <p:nvPr/>
        </p:nvSpPr>
        <p:spPr>
          <a:xfrm>
            <a:off x="2195736" y="3075000"/>
            <a:ext cx="13681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Matriz traspuesta de 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55124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5798568"/>
              </p:ext>
            </p:extLst>
          </p:nvPr>
        </p:nvGraphicFramePr>
        <p:xfrm>
          <a:off x="7776496" y="5600273"/>
          <a:ext cx="1260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0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5 CuadroTexto"/>
          <p:cNvSpPr txBox="1"/>
          <p:nvPr/>
        </p:nvSpPr>
        <p:spPr>
          <a:xfrm>
            <a:off x="6788198" y="5598688"/>
            <a:ext cx="978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pernoc</a:t>
            </a:r>
            <a:endParaRPr lang="en-US" dirty="0"/>
          </a:p>
        </p:txBody>
      </p:sp>
      <p:pic>
        <p:nvPicPr>
          <p:cNvPr id="7" name="6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5010" y="1268760"/>
            <a:ext cx="6133334" cy="3952381"/>
          </a:xfrm>
          <a:prstGeom prst="rect">
            <a:avLst/>
          </a:prstGeom>
        </p:spPr>
      </p:pic>
      <p:sp>
        <p:nvSpPr>
          <p:cNvPr id="10" name="9 Cerrar llave"/>
          <p:cNvSpPr/>
          <p:nvPr/>
        </p:nvSpPr>
        <p:spPr>
          <a:xfrm>
            <a:off x="7740352" y="1556792"/>
            <a:ext cx="324036" cy="3312368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10 CuadroTexto"/>
          <p:cNvSpPr txBox="1"/>
          <p:nvPr/>
        </p:nvSpPr>
        <p:spPr>
          <a:xfrm>
            <a:off x="8130069" y="2780928"/>
            <a:ext cx="978435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total_fila:</a:t>
            </a:r>
          </a:p>
          <a:p>
            <a:pPr algn="ctr"/>
            <a:r>
              <a:rPr lang="en-US" sz="1200" dirty="0"/>
              <a:t>Vector numérico </a:t>
            </a:r>
            <a:r>
              <a:rPr lang="en-US" sz="1200" dirty="0" smtClean="0"/>
              <a:t>de largo 12</a:t>
            </a:r>
            <a:endParaRPr lang="en-US" sz="1200" dirty="0"/>
          </a:p>
        </p:txBody>
      </p:sp>
      <p:sp>
        <p:nvSpPr>
          <p:cNvPr id="12" name="11 Cerrar llave"/>
          <p:cNvSpPr/>
          <p:nvPr/>
        </p:nvSpPr>
        <p:spPr>
          <a:xfrm rot="5400000">
            <a:off x="4439659" y="3699030"/>
            <a:ext cx="324036" cy="3312368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12 CuadroTexto"/>
          <p:cNvSpPr txBox="1"/>
          <p:nvPr/>
        </p:nvSpPr>
        <p:spPr>
          <a:xfrm>
            <a:off x="3294596" y="5600273"/>
            <a:ext cx="2592288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total_col: Vector </a:t>
            </a:r>
            <a:r>
              <a:rPr lang="en-US" sz="1200" dirty="0"/>
              <a:t>numérico </a:t>
            </a:r>
            <a:r>
              <a:rPr lang="en-US" sz="1200" dirty="0" smtClean="0"/>
              <a:t>de largo 3</a:t>
            </a:r>
            <a:endParaRPr lang="en-US" sz="1200" dirty="0"/>
          </a:p>
        </p:txBody>
      </p:sp>
      <p:sp>
        <p:nvSpPr>
          <p:cNvPr id="14" name="13 Cerrar llave"/>
          <p:cNvSpPr/>
          <p:nvPr/>
        </p:nvSpPr>
        <p:spPr>
          <a:xfrm flipH="1">
            <a:off x="1115616" y="1588766"/>
            <a:ext cx="324036" cy="3312368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14 CuadroTexto"/>
          <p:cNvSpPr txBox="1"/>
          <p:nvPr/>
        </p:nvSpPr>
        <p:spPr>
          <a:xfrm>
            <a:off x="65173" y="2797477"/>
            <a:ext cx="978435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meses:</a:t>
            </a:r>
          </a:p>
          <a:p>
            <a:pPr algn="ctr"/>
            <a:r>
              <a:rPr lang="en-US" sz="1200" dirty="0"/>
              <a:t>Vector </a:t>
            </a:r>
            <a:r>
              <a:rPr lang="en-US" sz="1200" dirty="0" smtClean="0"/>
              <a:t>caracter de largo 12</a:t>
            </a:r>
            <a:endParaRPr lang="en-US" sz="1200" dirty="0"/>
          </a:p>
        </p:txBody>
      </p:sp>
      <p:sp>
        <p:nvSpPr>
          <p:cNvPr id="16" name="15 Cerrar llave"/>
          <p:cNvSpPr/>
          <p:nvPr/>
        </p:nvSpPr>
        <p:spPr>
          <a:xfrm rot="16200000" flipV="1">
            <a:off x="4427824" y="-549442"/>
            <a:ext cx="324036" cy="3312368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16 CuadroTexto"/>
          <p:cNvSpPr txBox="1"/>
          <p:nvPr/>
        </p:nvSpPr>
        <p:spPr>
          <a:xfrm>
            <a:off x="3282761" y="620688"/>
            <a:ext cx="2592288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tipos: Vector caracter de largo 3</a:t>
            </a:r>
            <a:endParaRPr lang="en-US" sz="1200" dirty="0"/>
          </a:p>
        </p:txBody>
      </p:sp>
      <p:sp>
        <p:nvSpPr>
          <p:cNvPr id="18" name="17 CuadroTexto"/>
          <p:cNvSpPr txBox="1"/>
          <p:nvPr/>
        </p:nvSpPr>
        <p:spPr>
          <a:xfrm>
            <a:off x="3762156" y="2891173"/>
            <a:ext cx="1656184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tabla:</a:t>
            </a:r>
          </a:p>
          <a:p>
            <a:pPr algn="ctr"/>
            <a:r>
              <a:rPr lang="en-US" sz="1200" dirty="0" smtClean="0"/>
              <a:t>Matriz numérica </a:t>
            </a:r>
            <a:r>
              <a:rPr lang="en-US" sz="1200" dirty="0"/>
              <a:t>de dimensión </a:t>
            </a:r>
            <a:r>
              <a:rPr lang="en-US" sz="1200" dirty="0" smtClean="0"/>
              <a:t>12x3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2786272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www.welivesecurity.com/wp-content/uploads/2018/10/Fuente-Science-Museum-713x102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7156" y="1088234"/>
            <a:ext cx="2491133" cy="3577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undefined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819" y="1075410"/>
            <a:ext cx="3032333" cy="3590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upload.wikimedia.org/wikipedia/commons/thumb/c/cf/Diagram_for_the_computation_of_Bernoulli_numbers.jpg/1280px-Diagram_for_the_computation_of_Bernoulli_numbers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289" y="1088234"/>
            <a:ext cx="5129359" cy="3590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60467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alculadora Schickard, o “reloj calculador”, del Museo de la Ciencia de la Universidad Pública de Navarra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74" r="51776" b="6027"/>
          <a:stretch/>
        </p:blipFill>
        <p:spPr bwMode="auto">
          <a:xfrm>
            <a:off x="3369816" y="3607722"/>
            <a:ext cx="2939752" cy="2520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etalle de los huesos de Napier, prismas cuadrados de marfil, del mueble denominado Ábaco neperiano que se conserva en el Museo Arqueológico Naciona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34063" y="3607722"/>
            <a:ext cx="3803879" cy="2520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upload.wikimedia.org/wikipedia/commons/thumb/8/80/Arts_et_Metiers_Pascaline_dsc03869.jpg/1920px-Arts_et_Metiers_Pascaline_dsc03869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3607792"/>
            <a:ext cx="4599239" cy="25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upload.wikimedia.org/wikipedia/commons/5/5f/Jacquard.loom.full.view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-675456"/>
            <a:ext cx="2371725" cy="3171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s://upload.wikimedia.org/wikipedia/commons/0/09/Jacquard.loom.cards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5293" y="-675456"/>
            <a:ext cx="2371725" cy="3171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411919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3210</TotalTime>
  <Words>579</Words>
  <Application>Microsoft Office PowerPoint</Application>
  <PresentationFormat>Presentación en pantalla (4:3)</PresentationFormat>
  <Paragraphs>238</Paragraphs>
  <Slides>11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2" baseType="lpstr"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Marcos</dc:creator>
  <cp:lastModifiedBy>Marcos</cp:lastModifiedBy>
  <cp:revision>29</cp:revision>
  <dcterms:created xsi:type="dcterms:W3CDTF">2020-04-28T18:30:48Z</dcterms:created>
  <dcterms:modified xsi:type="dcterms:W3CDTF">2021-04-24T17:59:01Z</dcterms:modified>
</cp:coreProperties>
</file>