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0C36-6AD8-477F-9DB3-777EC447921C}" type="datetimeFigureOut">
              <a:rPr lang="en-US" smtClean="0"/>
              <a:t>17/06/2021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86B-C7A1-43C8-926B-C8BDA0095D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8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0C36-6AD8-477F-9DB3-777EC447921C}" type="datetimeFigureOut">
              <a:rPr lang="en-US" smtClean="0"/>
              <a:t>17/06/2021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86B-C7A1-43C8-926B-C8BDA0095D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0C36-6AD8-477F-9DB3-777EC447921C}" type="datetimeFigureOut">
              <a:rPr lang="en-US" smtClean="0"/>
              <a:t>17/06/2021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86B-C7A1-43C8-926B-C8BDA0095D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3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0C36-6AD8-477F-9DB3-777EC447921C}" type="datetimeFigureOut">
              <a:rPr lang="en-US" smtClean="0"/>
              <a:t>17/06/2021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86B-C7A1-43C8-926B-C8BDA0095D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6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0C36-6AD8-477F-9DB3-777EC447921C}" type="datetimeFigureOut">
              <a:rPr lang="en-US" smtClean="0"/>
              <a:t>17/06/2021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86B-C7A1-43C8-926B-C8BDA0095D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4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0C36-6AD8-477F-9DB3-777EC447921C}" type="datetimeFigureOut">
              <a:rPr lang="en-US" smtClean="0"/>
              <a:t>17/06/2021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86B-C7A1-43C8-926B-C8BDA0095D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0C36-6AD8-477F-9DB3-777EC447921C}" type="datetimeFigureOut">
              <a:rPr lang="en-US" smtClean="0"/>
              <a:t>17/06/2021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86B-C7A1-43C8-926B-C8BDA0095D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5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0C36-6AD8-477F-9DB3-777EC447921C}" type="datetimeFigureOut">
              <a:rPr lang="en-US" smtClean="0"/>
              <a:t>17/06/2021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86B-C7A1-43C8-926B-C8BDA0095D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0C36-6AD8-477F-9DB3-777EC447921C}" type="datetimeFigureOut">
              <a:rPr lang="en-US" smtClean="0"/>
              <a:t>17/06/2021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86B-C7A1-43C8-926B-C8BDA0095D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1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0C36-6AD8-477F-9DB3-777EC447921C}" type="datetimeFigureOut">
              <a:rPr lang="en-US" smtClean="0"/>
              <a:t>17/06/2021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86B-C7A1-43C8-926B-C8BDA0095D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6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0C36-6AD8-477F-9DB3-777EC447921C}" type="datetimeFigureOut">
              <a:rPr lang="en-US" smtClean="0"/>
              <a:t>17/06/2021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B86B-C7A1-43C8-926B-C8BDA0095D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7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30C36-6AD8-477F-9DB3-777EC447921C}" type="datetimeFigureOut">
              <a:rPr lang="en-US" smtClean="0"/>
              <a:t>17/06/2021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B86B-C7A1-43C8-926B-C8BDA0095D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4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" b="7418"/>
          <a:stretch/>
        </p:blipFill>
        <p:spPr bwMode="auto">
          <a:xfrm>
            <a:off x="2343704" y="2338053"/>
            <a:ext cx="3885645" cy="1739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Elipse"/>
          <p:cNvSpPr/>
          <p:nvPr/>
        </p:nvSpPr>
        <p:spPr>
          <a:xfrm>
            <a:off x="2799418" y="2772050"/>
            <a:ext cx="360040" cy="360040"/>
          </a:xfrm>
          <a:prstGeom prst="ellipse">
            <a:avLst/>
          </a:prstGeom>
          <a:solidFill>
            <a:srgbClr val="FFFF00">
              <a:alpha val="22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Elipse"/>
          <p:cNvSpPr/>
          <p:nvPr/>
        </p:nvSpPr>
        <p:spPr>
          <a:xfrm>
            <a:off x="4211960" y="2786103"/>
            <a:ext cx="683493" cy="360040"/>
          </a:xfrm>
          <a:prstGeom prst="ellipse">
            <a:avLst/>
          </a:prstGeom>
          <a:solidFill>
            <a:srgbClr val="FFFF00">
              <a:alpha val="22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Elipse"/>
          <p:cNvSpPr/>
          <p:nvPr/>
        </p:nvSpPr>
        <p:spPr>
          <a:xfrm>
            <a:off x="2997194" y="3250593"/>
            <a:ext cx="1916015" cy="266928"/>
          </a:xfrm>
          <a:prstGeom prst="ellipse">
            <a:avLst/>
          </a:prstGeom>
          <a:solidFill>
            <a:srgbClr val="FFFF00">
              <a:alpha val="22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CuadroTexto"/>
          <p:cNvSpPr txBox="1"/>
          <p:nvPr/>
        </p:nvSpPr>
        <p:spPr>
          <a:xfrm>
            <a:off x="3203848" y="3707740"/>
            <a:ext cx="183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Devolver</a:t>
            </a:r>
            <a:r>
              <a:rPr lang="en-US" dirty="0" smtClean="0"/>
              <a:t> un valor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280814" y="2312954"/>
            <a:ext cx="95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Nombre</a:t>
            </a:r>
            <a:endParaRPr lang="en-U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103456" y="2312384"/>
            <a:ext cx="213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Parámetros</a:t>
            </a:r>
            <a:r>
              <a:rPr lang="en-US" dirty="0" smtClean="0"/>
              <a:t> </a:t>
            </a:r>
            <a:r>
              <a:rPr lang="en-US" dirty="0" err="1" smtClean="0"/>
              <a:t>formales</a:t>
            </a:r>
            <a:endParaRPr lang="en-U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213163" y="334770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Acciones</a:t>
            </a:r>
            <a:endParaRPr lang="en-US" dirty="0"/>
          </a:p>
        </p:txBody>
      </p:sp>
      <p:cxnSp>
        <p:nvCxnSpPr>
          <p:cNvPr id="9" name="8 Conector angular"/>
          <p:cNvCxnSpPr/>
          <p:nvPr/>
        </p:nvCxnSpPr>
        <p:spPr>
          <a:xfrm rot="16200000" flipV="1">
            <a:off x="2537800" y="2732123"/>
            <a:ext cx="324000" cy="144000"/>
          </a:xfrm>
          <a:prstGeom prst="bentConnector3">
            <a:avLst>
              <a:gd name="adj1" fmla="val -618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/>
          <p:nvPr/>
        </p:nvCxnSpPr>
        <p:spPr>
          <a:xfrm rot="5400000" flipV="1">
            <a:off x="5697479" y="3229521"/>
            <a:ext cx="216000" cy="144000"/>
          </a:xfrm>
          <a:prstGeom prst="bentConnector3">
            <a:avLst>
              <a:gd name="adj1" fmla="val -618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V="1">
            <a:off x="4825928" y="2609294"/>
            <a:ext cx="156806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3955359" y="3573016"/>
            <a:ext cx="4406" cy="2566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57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4/4c/Z3_Deutsches_Museum.JPG/1280px-Z3_Deutsches_Muse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458" y="2852936"/>
            <a:ext cx="4319999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584" y="2852936"/>
            <a:ext cx="4222800" cy="324000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16" y="2857624"/>
            <a:ext cx="423724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7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1155812" y="476672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COMENZAR</a:t>
            </a:r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1155812" y="573647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5" name="4 Paralelogramo"/>
          <p:cNvSpPr/>
          <p:nvPr/>
        </p:nvSpPr>
        <p:spPr>
          <a:xfrm>
            <a:off x="1129180" y="3868228"/>
            <a:ext cx="1565432" cy="504056"/>
          </a:xfrm>
          <a:prstGeom prst="parallelogra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¿EL MOTOR ARRANCA?</a:t>
            </a:r>
            <a:endParaRPr lang="en-US" sz="1400" dirty="0"/>
          </a:p>
        </p:txBody>
      </p:sp>
      <p:sp>
        <p:nvSpPr>
          <p:cNvPr id="6" name="5 Rectángulo"/>
          <p:cNvSpPr/>
          <p:nvPr/>
        </p:nvSpPr>
        <p:spPr>
          <a:xfrm>
            <a:off x="813528" y="1229058"/>
            <a:ext cx="208823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INSERTAR LLAVE DE CONTACTO</a:t>
            </a:r>
            <a:endParaRPr lang="en-US" sz="1400" dirty="0"/>
          </a:p>
        </p:txBody>
      </p:sp>
      <p:sp>
        <p:nvSpPr>
          <p:cNvPr id="7" name="6 Rectángulo"/>
          <p:cNvSpPr/>
          <p:nvPr/>
        </p:nvSpPr>
        <p:spPr>
          <a:xfrm>
            <a:off x="813528" y="2111412"/>
            <a:ext cx="208823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UBICAR EL CAMBIO EN EL PUNTO MUERTO</a:t>
            </a:r>
            <a:endParaRPr lang="en-US" sz="1400" dirty="0"/>
          </a:p>
        </p:txBody>
      </p:sp>
      <p:sp>
        <p:nvSpPr>
          <p:cNvPr id="9" name="8 Rectángulo"/>
          <p:cNvSpPr/>
          <p:nvPr/>
        </p:nvSpPr>
        <p:spPr>
          <a:xfrm>
            <a:off x="813528" y="3004132"/>
            <a:ext cx="208823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GIRAR LA LLAVE HASTA </a:t>
            </a:r>
            <a:r>
              <a:rPr lang="en-US" sz="1400" dirty="0"/>
              <a:t>LA POSICIÓN </a:t>
            </a:r>
            <a:r>
              <a:rPr lang="en-US" sz="1400" dirty="0" smtClean="0"/>
              <a:t>DE ARRANQUE</a:t>
            </a:r>
            <a:endParaRPr lang="en-US" sz="1400" dirty="0"/>
          </a:p>
        </p:txBody>
      </p:sp>
      <p:sp>
        <p:nvSpPr>
          <p:cNvPr id="12" name="11 Rectángulo"/>
          <p:cNvSpPr/>
          <p:nvPr/>
        </p:nvSpPr>
        <p:spPr>
          <a:xfrm>
            <a:off x="867780" y="4869160"/>
            <a:ext cx="208823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LLAMAR AL MECÁNICO</a:t>
            </a:r>
            <a:endParaRPr lang="en-US" sz="1400" dirty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1911896" y="836712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1911896" y="1751372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1911896" y="2615468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1911896" y="3508188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1029 Conector angular"/>
          <p:cNvCxnSpPr/>
          <p:nvPr/>
        </p:nvCxnSpPr>
        <p:spPr>
          <a:xfrm flipV="1">
            <a:off x="1911896" y="4149080"/>
            <a:ext cx="2732112" cy="1373324"/>
          </a:xfrm>
          <a:prstGeom prst="bentConnector3">
            <a:avLst>
              <a:gd name="adj1" fmla="val 932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1911896" y="4399443"/>
            <a:ext cx="0" cy="4697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1911896" y="5373216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2685972" y="4123740"/>
            <a:ext cx="67964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2820536" y="3841303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</a:t>
            </a:r>
            <a:endParaRPr lang="en-US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403648" y="4437112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10" name="9 Rectángulo"/>
          <p:cNvSpPr/>
          <p:nvPr/>
        </p:nvSpPr>
        <p:spPr>
          <a:xfrm>
            <a:off x="3365620" y="3868228"/>
            <a:ext cx="208823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PONER EL CAMBIO EN PRIMERA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418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755036"/>
              </p:ext>
            </p:extLst>
          </p:nvPr>
        </p:nvGraphicFramePr>
        <p:xfrm>
          <a:off x="2699792" y="197932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64000"/>
                <a:gridCol w="864000"/>
                <a:gridCol w="864000"/>
                <a:gridCol w="8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2.71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63260"/>
              </p:ext>
            </p:extLst>
          </p:nvPr>
        </p:nvGraphicFramePr>
        <p:xfrm>
          <a:off x="2699792" y="990020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64000"/>
                <a:gridCol w="864000"/>
                <a:gridCol w="864000"/>
                <a:gridCol w="8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2.71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2195736" y="1886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12714"/>
              </p:ext>
            </p:extLst>
          </p:nvPr>
        </p:nvGraphicFramePr>
        <p:xfrm>
          <a:off x="2699792" y="1350060"/>
          <a:ext cx="4320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64000"/>
                <a:gridCol w="864000"/>
                <a:gridCol w="864000"/>
                <a:gridCol w="864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x[1]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x[2]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x[3]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x[4]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x[5]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2195736" y="99002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956042"/>
              </p:ext>
            </p:extLst>
          </p:nvPr>
        </p:nvGraphicFramePr>
        <p:xfrm>
          <a:off x="2699792" y="1782108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080000"/>
                <a:gridCol w="10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“ARG”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“correo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@gmail.com”</a:t>
                      </a: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“Ok”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“chau”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71596"/>
              </p:ext>
            </p:extLst>
          </p:nvPr>
        </p:nvGraphicFramePr>
        <p:xfrm>
          <a:off x="2699792" y="2142148"/>
          <a:ext cx="4320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080000"/>
                <a:gridCol w="1080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y[1]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y[2]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y[3]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y[4]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2195736" y="178210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85662"/>
              </p:ext>
            </p:extLst>
          </p:nvPr>
        </p:nvGraphicFramePr>
        <p:xfrm>
          <a:off x="2699792" y="2502188"/>
          <a:ext cx="31683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117"/>
                <a:gridCol w="1056117"/>
                <a:gridCol w="10561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VERDADERO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VERDADERO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FALSO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52061"/>
              </p:ext>
            </p:extLst>
          </p:nvPr>
        </p:nvGraphicFramePr>
        <p:xfrm>
          <a:off x="2699792" y="2862228"/>
          <a:ext cx="3168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000"/>
                <a:gridCol w="1056000"/>
                <a:gridCol w="1056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z[1]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z[2]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z[3]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2195736" y="25021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99156"/>
              </p:ext>
            </p:extLst>
          </p:nvPr>
        </p:nvGraphicFramePr>
        <p:xfrm>
          <a:off x="873303" y="3717032"/>
          <a:ext cx="345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64000"/>
                <a:gridCol w="864000"/>
                <a:gridCol w="8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15 CuadroTexto"/>
          <p:cNvSpPr txBox="1"/>
          <p:nvPr/>
        </p:nvSpPr>
        <p:spPr>
          <a:xfrm>
            <a:off x="467544" y="40770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7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72584"/>
              </p:ext>
            </p:extLst>
          </p:nvPr>
        </p:nvGraphicFramePr>
        <p:xfrm>
          <a:off x="4211960" y="5229200"/>
          <a:ext cx="40324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17 CuadroTexto"/>
          <p:cNvSpPr txBox="1"/>
          <p:nvPr/>
        </p:nvSpPr>
        <p:spPr>
          <a:xfrm>
            <a:off x="3806201" y="55892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82387"/>
              </p:ext>
            </p:extLst>
          </p:nvPr>
        </p:nvGraphicFramePr>
        <p:xfrm>
          <a:off x="4773232" y="5373216"/>
          <a:ext cx="403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/>
                <a:gridCol w="1008000"/>
                <a:gridCol w="1008000"/>
                <a:gridCol w="100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X[1, 1]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x[1, 2]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x[1, 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x[1, 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X[2, 1]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x[2, 2]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x[2, 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x[2, 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X[3, 1]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x[3, 2]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x[3, 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x[3, 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32984"/>
              </p:ext>
            </p:extLst>
          </p:nvPr>
        </p:nvGraphicFramePr>
        <p:xfrm>
          <a:off x="4211960" y="6381328"/>
          <a:ext cx="40320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/>
                <a:gridCol w="1008000"/>
                <a:gridCol w="1008000"/>
                <a:gridCol w="100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Columna 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Columna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Columna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Columna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60448"/>
              </p:ext>
            </p:extLst>
          </p:nvPr>
        </p:nvGraphicFramePr>
        <p:xfrm>
          <a:off x="8244408" y="5232886"/>
          <a:ext cx="6480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Fila 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Fila 2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Fila 3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60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64" y="908720"/>
            <a:ext cx="4299060" cy="100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27592"/>
              </p:ext>
            </p:extLst>
          </p:nvPr>
        </p:nvGraphicFramePr>
        <p:xfrm>
          <a:off x="2483768" y="1988841"/>
          <a:ext cx="40324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2078009" y="23488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10421"/>
              </p:ext>
            </p:extLst>
          </p:nvPr>
        </p:nvGraphicFramePr>
        <p:xfrm>
          <a:off x="3045040" y="2132857"/>
          <a:ext cx="403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/>
                <a:gridCol w="1008000"/>
                <a:gridCol w="1008000"/>
                <a:gridCol w="100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X[1, 1]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x[1, 2]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x[1, 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x[1, 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X[2, 1]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x[2, 2]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x[2, 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x[2, 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X[3, 1]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x[3, 2]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x[3, 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x[3, 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52684"/>
              </p:ext>
            </p:extLst>
          </p:nvPr>
        </p:nvGraphicFramePr>
        <p:xfrm>
          <a:off x="2483768" y="3140969"/>
          <a:ext cx="40320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/>
                <a:gridCol w="1008000"/>
                <a:gridCol w="1008000"/>
                <a:gridCol w="100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Columna 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Columna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Columna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Columna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13626"/>
              </p:ext>
            </p:extLst>
          </p:nvPr>
        </p:nvGraphicFramePr>
        <p:xfrm>
          <a:off x="6516216" y="1992527"/>
          <a:ext cx="6480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Fila 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Fila 2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Fila 3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7 Conector recto de flecha"/>
          <p:cNvCxnSpPr/>
          <p:nvPr/>
        </p:nvCxnSpPr>
        <p:spPr>
          <a:xfrm>
            <a:off x="2779420" y="2148097"/>
            <a:ext cx="3456384" cy="0"/>
          </a:xfrm>
          <a:prstGeom prst="straightConnector1">
            <a:avLst/>
          </a:prstGeom>
          <a:ln w="38100"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787040" y="2564905"/>
            <a:ext cx="3456384" cy="0"/>
          </a:xfrm>
          <a:prstGeom prst="straightConnector1">
            <a:avLst/>
          </a:prstGeom>
          <a:ln w="38100"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2771800" y="2913897"/>
            <a:ext cx="3456384" cy="0"/>
          </a:xfrm>
          <a:prstGeom prst="straightConnector1">
            <a:avLst/>
          </a:prstGeom>
          <a:ln w="38100"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2787040" y="2148097"/>
            <a:ext cx="3423260" cy="416808"/>
          </a:xfrm>
          <a:prstGeom prst="straightConnector1">
            <a:avLst/>
          </a:prstGeom>
          <a:ln w="19050">
            <a:prstDash val="sysDash"/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2771800" y="2558049"/>
            <a:ext cx="3423260" cy="355848"/>
          </a:xfrm>
          <a:prstGeom prst="straightConnector1">
            <a:avLst/>
          </a:prstGeom>
          <a:ln w="19050">
            <a:prstDash val="sysDash"/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64" y="3747775"/>
            <a:ext cx="4299060" cy="1049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296518"/>
              </p:ext>
            </p:extLst>
          </p:nvPr>
        </p:nvGraphicFramePr>
        <p:xfrm>
          <a:off x="2411760" y="4905732"/>
          <a:ext cx="40324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18 CuadroTexto"/>
          <p:cNvSpPr txBox="1"/>
          <p:nvPr/>
        </p:nvSpPr>
        <p:spPr>
          <a:xfrm>
            <a:off x="2006001" y="52657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37975"/>
              </p:ext>
            </p:extLst>
          </p:nvPr>
        </p:nvGraphicFramePr>
        <p:xfrm>
          <a:off x="2973032" y="5049748"/>
          <a:ext cx="403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/>
                <a:gridCol w="1008000"/>
                <a:gridCol w="1008000"/>
                <a:gridCol w="100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X[1, 1]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x[1, 2]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x[1, 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x[1, 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X[2, 1]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x[2, 2]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x[2, 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x[2, 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X[3, 1]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x[3, 2]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x[3, 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x[3, 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058437"/>
              </p:ext>
            </p:extLst>
          </p:nvPr>
        </p:nvGraphicFramePr>
        <p:xfrm>
          <a:off x="2411760" y="6057860"/>
          <a:ext cx="40320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/>
                <a:gridCol w="1008000"/>
                <a:gridCol w="1008000"/>
                <a:gridCol w="100800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Columna 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Columna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Columna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Columna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2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36107"/>
              </p:ext>
            </p:extLst>
          </p:nvPr>
        </p:nvGraphicFramePr>
        <p:xfrm>
          <a:off x="6444208" y="4909418"/>
          <a:ext cx="6480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Fila 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Fila 2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Fila 3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3" name="22 Conector recto de flecha"/>
          <p:cNvCxnSpPr/>
          <p:nvPr/>
        </p:nvCxnSpPr>
        <p:spPr>
          <a:xfrm>
            <a:off x="2707412" y="5064988"/>
            <a:ext cx="0" cy="812284"/>
          </a:xfrm>
          <a:prstGeom prst="straightConnector1">
            <a:avLst/>
          </a:prstGeom>
          <a:ln w="38100"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V="1">
            <a:off x="2715032" y="5064988"/>
            <a:ext cx="920864" cy="770756"/>
          </a:xfrm>
          <a:prstGeom prst="straightConnector1">
            <a:avLst/>
          </a:prstGeom>
          <a:ln w="19050">
            <a:prstDash val="sysDash"/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3635896" y="5064988"/>
            <a:ext cx="0" cy="812284"/>
          </a:xfrm>
          <a:prstGeom prst="straightConnector1">
            <a:avLst/>
          </a:prstGeom>
          <a:ln w="38100"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4644008" y="5064988"/>
            <a:ext cx="0" cy="812284"/>
          </a:xfrm>
          <a:prstGeom prst="straightConnector1">
            <a:avLst/>
          </a:prstGeom>
          <a:ln w="38100"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5652120" y="5064988"/>
            <a:ext cx="0" cy="812284"/>
          </a:xfrm>
          <a:prstGeom prst="straightConnector1">
            <a:avLst/>
          </a:prstGeom>
          <a:ln w="38100"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flipV="1">
            <a:off x="3689236" y="5077564"/>
            <a:ext cx="920864" cy="770756"/>
          </a:xfrm>
          <a:prstGeom prst="straightConnector1">
            <a:avLst/>
          </a:prstGeom>
          <a:ln w="19050">
            <a:prstDash val="sysDash"/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V="1">
            <a:off x="4693156" y="5072608"/>
            <a:ext cx="920864" cy="770756"/>
          </a:xfrm>
          <a:prstGeom prst="straightConnector1">
            <a:avLst/>
          </a:prstGeom>
          <a:ln w="19050">
            <a:prstDash val="sysDash"/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07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395536" y="573172"/>
            <a:ext cx="3024336" cy="25202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018630"/>
              </p:ext>
            </p:extLst>
          </p:nvPr>
        </p:nvGraphicFramePr>
        <p:xfrm>
          <a:off x="592892" y="741720"/>
          <a:ext cx="25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64000"/>
                <a:gridCol w="8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2.71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69766"/>
              </p:ext>
            </p:extLst>
          </p:nvPr>
        </p:nvGraphicFramePr>
        <p:xfrm>
          <a:off x="1025132" y="1236484"/>
          <a:ext cx="17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“hola”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“chau”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37508"/>
              </p:ext>
            </p:extLst>
          </p:nvPr>
        </p:nvGraphicFramePr>
        <p:xfrm>
          <a:off x="1024940" y="1740540"/>
          <a:ext cx="17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492480"/>
              </p:ext>
            </p:extLst>
          </p:nvPr>
        </p:nvGraphicFramePr>
        <p:xfrm>
          <a:off x="952932" y="2619876"/>
          <a:ext cx="1872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VERDADERO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456988" y="188640"/>
            <a:ext cx="283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mi_lista</a:t>
            </a:r>
            <a:endParaRPr lang="en-US" dirty="0"/>
          </a:p>
        </p:txBody>
      </p:sp>
      <p:sp>
        <p:nvSpPr>
          <p:cNvPr id="8" name="7 Rectángulo redondeado"/>
          <p:cNvSpPr/>
          <p:nvPr/>
        </p:nvSpPr>
        <p:spPr>
          <a:xfrm>
            <a:off x="4851649" y="821472"/>
            <a:ext cx="3024336" cy="25202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4495"/>
              </p:ext>
            </p:extLst>
          </p:nvPr>
        </p:nvGraphicFramePr>
        <p:xfrm>
          <a:off x="5049005" y="990020"/>
          <a:ext cx="25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64000"/>
                <a:gridCol w="864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2.71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49584"/>
              </p:ext>
            </p:extLst>
          </p:nvPr>
        </p:nvGraphicFramePr>
        <p:xfrm>
          <a:off x="5481245" y="1484784"/>
          <a:ext cx="1742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7814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“hola”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“chau”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75311"/>
              </p:ext>
            </p:extLst>
          </p:nvPr>
        </p:nvGraphicFramePr>
        <p:xfrm>
          <a:off x="5481053" y="1988840"/>
          <a:ext cx="17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64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40217"/>
              </p:ext>
            </p:extLst>
          </p:nvPr>
        </p:nvGraphicFramePr>
        <p:xfrm>
          <a:off x="5409045" y="2868176"/>
          <a:ext cx="1872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VERDADERO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>
            <a:off x="5913101" y="436940"/>
            <a:ext cx="283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mi_lista</a:t>
            </a:r>
            <a:endParaRPr lang="en-U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211960" y="980728"/>
            <a:ext cx="283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[[1]]</a:t>
            </a:r>
            <a:endParaRPr lang="en-U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211960" y="1475492"/>
            <a:ext cx="283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[[2]]</a:t>
            </a:r>
            <a:endParaRPr lang="en-U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211960" y="2123564"/>
            <a:ext cx="283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[[3]]</a:t>
            </a:r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211960" y="2869932"/>
            <a:ext cx="283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[[4]]</a:t>
            </a:r>
            <a:endParaRPr lang="en-U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386185" y="1125508"/>
            <a:ext cx="283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[[1]][1]            [[1]][2]            [[1]][3]</a:t>
            </a:r>
            <a:endParaRPr lang="en-US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796136" y="1624593"/>
            <a:ext cx="283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[[2]][1]             [[2]][2]        </a:t>
            </a:r>
            <a:endParaRPr lang="en-US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655549" y="2113409"/>
            <a:ext cx="283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[[3]][1, 1]        [[3]][1, 2]        </a:t>
            </a:r>
            <a:endParaRPr lang="en-US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652120" y="2488689"/>
            <a:ext cx="283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[[3]][2, 1]        [[3]][2, 2]        </a:t>
            </a:r>
            <a:endParaRPr lang="en-US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6906355" y="2985125"/>
            <a:ext cx="141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[[</a:t>
            </a:r>
            <a:r>
              <a:rPr lang="en-US" sz="1200" dirty="0"/>
              <a:t>4</a:t>
            </a:r>
            <a:r>
              <a:rPr lang="en-US" sz="1200" dirty="0" smtClean="0"/>
              <a:t>]]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808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78200"/>
              </p:ext>
            </p:extLst>
          </p:nvPr>
        </p:nvGraphicFramePr>
        <p:xfrm>
          <a:off x="1403650" y="188640"/>
          <a:ext cx="63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1260000"/>
                <a:gridCol w="1260000"/>
                <a:gridCol w="1260000"/>
                <a:gridCol w="12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“Estadística”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“en”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“Licenciatura”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“la”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“Aguante”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1115616" y="16410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85202"/>
              </p:ext>
            </p:extLst>
          </p:nvPr>
        </p:nvGraphicFramePr>
        <p:xfrm>
          <a:off x="1403650" y="969928"/>
          <a:ext cx="63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1260000"/>
                <a:gridCol w="1260000"/>
                <a:gridCol w="1260000"/>
                <a:gridCol w="12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“Aguante”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“la”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“Licenciatura”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“en”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“Estadística”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115616" y="9453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578667"/>
              </p:ext>
            </p:extLst>
          </p:nvPr>
        </p:nvGraphicFramePr>
        <p:xfrm>
          <a:off x="1403650" y="2338080"/>
          <a:ext cx="63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1260000"/>
                <a:gridCol w="1260000"/>
                <a:gridCol w="1260000"/>
                <a:gridCol w="12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“Estadística”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“en”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“Licenciatura”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“la”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“Aguante”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 flipH="1">
            <a:off x="1043608" y="23395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89652"/>
              </p:ext>
            </p:extLst>
          </p:nvPr>
        </p:nvGraphicFramePr>
        <p:xfrm>
          <a:off x="3937212" y="2914144"/>
          <a:ext cx="12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“Estadística”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3283476" y="28851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tmp</a:t>
            </a:r>
            <a:endParaRPr lang="en-US" dirty="0"/>
          </a:p>
        </p:txBody>
      </p:sp>
      <p:cxnSp>
        <p:nvCxnSpPr>
          <p:cNvPr id="11" name="10 Conector recto de flecha"/>
          <p:cNvCxnSpPr>
            <a:endCxn id="10" idx="1"/>
          </p:cNvCxnSpPr>
          <p:nvPr/>
        </p:nvCxnSpPr>
        <p:spPr>
          <a:xfrm>
            <a:off x="2051720" y="2780928"/>
            <a:ext cx="1231756" cy="288910"/>
          </a:xfrm>
          <a:prstGeom prst="straightConnector1">
            <a:avLst/>
          </a:prstGeom>
          <a:ln w="38100"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 flipH="1">
            <a:off x="3893448" y="1938020"/>
            <a:ext cx="308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Primer paso</a:t>
            </a:r>
            <a:endParaRPr lang="en-US" dirty="0"/>
          </a:p>
        </p:txBody>
      </p: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9492"/>
              </p:ext>
            </p:extLst>
          </p:nvPr>
        </p:nvGraphicFramePr>
        <p:xfrm>
          <a:off x="1403650" y="4240768"/>
          <a:ext cx="63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1260000"/>
                <a:gridCol w="1260000"/>
                <a:gridCol w="1260000"/>
                <a:gridCol w="12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“Aguante”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“en”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“Licenciatura”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“la”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“Aguante”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15 CuadroTexto"/>
          <p:cNvSpPr txBox="1"/>
          <p:nvPr/>
        </p:nvSpPr>
        <p:spPr>
          <a:xfrm flipH="1">
            <a:off x="1043608" y="42422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graphicFrame>
        <p:nvGraphicFramePr>
          <p:cNvPr id="17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41320"/>
              </p:ext>
            </p:extLst>
          </p:nvPr>
        </p:nvGraphicFramePr>
        <p:xfrm>
          <a:off x="3937212" y="4816832"/>
          <a:ext cx="12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“Estadística”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17 CuadroTexto"/>
          <p:cNvSpPr txBox="1"/>
          <p:nvPr/>
        </p:nvSpPr>
        <p:spPr>
          <a:xfrm>
            <a:off x="3283476" y="47878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tmp</a:t>
            </a:r>
            <a:endParaRPr lang="en-US" dirty="0"/>
          </a:p>
        </p:txBody>
      </p:sp>
      <p:sp>
        <p:nvSpPr>
          <p:cNvPr id="20" name="19 CuadroTexto"/>
          <p:cNvSpPr txBox="1"/>
          <p:nvPr/>
        </p:nvSpPr>
        <p:spPr>
          <a:xfrm flipH="1">
            <a:off x="3836680" y="3480668"/>
            <a:ext cx="308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Segundo paso</a:t>
            </a:r>
            <a:endParaRPr lang="en-US" dirty="0"/>
          </a:p>
        </p:txBody>
      </p:sp>
      <p:sp>
        <p:nvSpPr>
          <p:cNvPr id="31" name="30 Flecha curvada hacia abajo"/>
          <p:cNvSpPr/>
          <p:nvPr/>
        </p:nvSpPr>
        <p:spPr>
          <a:xfrm flipH="1">
            <a:off x="2195736" y="3866728"/>
            <a:ext cx="4536504" cy="360040"/>
          </a:xfrm>
          <a:prstGeom prst="curvedDownArrow">
            <a:avLst>
              <a:gd name="adj1" fmla="val 0"/>
              <a:gd name="adj2" fmla="val 52133"/>
              <a:gd name="adj3" fmla="val 25000"/>
            </a:avLst>
          </a:prstGeom>
          <a:effectLst>
            <a:outerShdw blurRad="76200" dist="50800" dir="8880000" sx="103000" sy="103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2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152521"/>
              </p:ext>
            </p:extLst>
          </p:nvPr>
        </p:nvGraphicFramePr>
        <p:xfrm>
          <a:off x="1403650" y="5733256"/>
          <a:ext cx="63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1260000"/>
                <a:gridCol w="1260000"/>
                <a:gridCol w="1260000"/>
                <a:gridCol w="12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“Aguante”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“en”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“Licenciatura”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“la”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“Estadística”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32 CuadroTexto"/>
          <p:cNvSpPr txBox="1"/>
          <p:nvPr/>
        </p:nvSpPr>
        <p:spPr>
          <a:xfrm flipH="1">
            <a:off x="1043608" y="57347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graphicFrame>
        <p:nvGraphicFramePr>
          <p:cNvPr id="34" name="3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449546"/>
              </p:ext>
            </p:extLst>
          </p:nvPr>
        </p:nvGraphicFramePr>
        <p:xfrm>
          <a:off x="3937212" y="6309320"/>
          <a:ext cx="12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“Estadística”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34 CuadroTexto"/>
          <p:cNvSpPr txBox="1"/>
          <p:nvPr/>
        </p:nvSpPr>
        <p:spPr>
          <a:xfrm>
            <a:off x="3283476" y="62803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tmp</a:t>
            </a:r>
            <a:endParaRPr lang="en-US" dirty="0"/>
          </a:p>
        </p:txBody>
      </p:sp>
      <p:sp>
        <p:nvSpPr>
          <p:cNvPr id="36" name="35 CuadroTexto"/>
          <p:cNvSpPr txBox="1"/>
          <p:nvPr/>
        </p:nvSpPr>
        <p:spPr>
          <a:xfrm flipH="1">
            <a:off x="3923928" y="5398999"/>
            <a:ext cx="3088724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Tercer paso</a:t>
            </a:r>
            <a:endParaRPr lang="en-US" dirty="0"/>
          </a:p>
        </p:txBody>
      </p:sp>
      <p:cxnSp>
        <p:nvCxnSpPr>
          <p:cNvPr id="38" name="37 Conector recto de flecha"/>
          <p:cNvCxnSpPr/>
          <p:nvPr/>
        </p:nvCxnSpPr>
        <p:spPr>
          <a:xfrm flipV="1">
            <a:off x="5292080" y="6237312"/>
            <a:ext cx="1690092" cy="226680"/>
          </a:xfrm>
          <a:prstGeom prst="straightConnector1">
            <a:avLst/>
          </a:prstGeom>
          <a:ln w="38100">
            <a:tailEnd type="arrow"/>
          </a:ln>
          <a:effectLst>
            <a:outerShdw blurRad="63500" dist="38100" dir="5400000" sx="102000" sy="102000" algn="ctr" rotWithShape="0">
              <a:srgbClr val="FFFF00">
                <a:alpha val="43000"/>
              </a:srgbClr>
            </a:outerShdw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0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871122"/>
              </p:ext>
            </p:extLst>
          </p:nvPr>
        </p:nvGraphicFramePr>
        <p:xfrm>
          <a:off x="3131840" y="1412776"/>
          <a:ext cx="345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64000"/>
                <a:gridCol w="864000"/>
                <a:gridCol w="8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2051720" y="17728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Matriz x</a:t>
            </a:r>
            <a:endParaRPr lang="en-U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3216"/>
              </p:ext>
            </p:extLst>
          </p:nvPr>
        </p:nvGraphicFramePr>
        <p:xfrm>
          <a:off x="3635896" y="2780928"/>
          <a:ext cx="259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  <a:gridCol w="864000"/>
                <a:gridCol w="8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2195736" y="307500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Matriz traspuesta de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1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798568"/>
              </p:ext>
            </p:extLst>
          </p:nvPr>
        </p:nvGraphicFramePr>
        <p:xfrm>
          <a:off x="7776496" y="5600273"/>
          <a:ext cx="12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6788198" y="5598688"/>
            <a:ext cx="97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pernoc</a:t>
            </a:r>
            <a:endParaRPr lang="en-U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10" y="1268760"/>
            <a:ext cx="6133334" cy="3952381"/>
          </a:xfrm>
          <a:prstGeom prst="rect">
            <a:avLst/>
          </a:prstGeom>
        </p:spPr>
      </p:pic>
      <p:sp>
        <p:nvSpPr>
          <p:cNvPr id="10" name="9 Cerrar llave"/>
          <p:cNvSpPr/>
          <p:nvPr/>
        </p:nvSpPr>
        <p:spPr>
          <a:xfrm>
            <a:off x="7740352" y="1556792"/>
            <a:ext cx="324036" cy="331236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CuadroTexto"/>
          <p:cNvSpPr txBox="1"/>
          <p:nvPr/>
        </p:nvSpPr>
        <p:spPr>
          <a:xfrm>
            <a:off x="8130069" y="2780928"/>
            <a:ext cx="97843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total_fila:</a:t>
            </a:r>
          </a:p>
          <a:p>
            <a:pPr algn="ctr"/>
            <a:r>
              <a:rPr lang="en-US" sz="1200" dirty="0"/>
              <a:t>Vector numérico </a:t>
            </a:r>
            <a:r>
              <a:rPr lang="en-US" sz="1200" dirty="0" smtClean="0"/>
              <a:t>de largo 12</a:t>
            </a:r>
            <a:endParaRPr lang="en-US" sz="1200" dirty="0"/>
          </a:p>
        </p:txBody>
      </p:sp>
      <p:sp>
        <p:nvSpPr>
          <p:cNvPr id="12" name="11 Cerrar llave"/>
          <p:cNvSpPr/>
          <p:nvPr/>
        </p:nvSpPr>
        <p:spPr>
          <a:xfrm rot="5400000">
            <a:off x="4439659" y="3699030"/>
            <a:ext cx="324036" cy="331236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CuadroTexto"/>
          <p:cNvSpPr txBox="1"/>
          <p:nvPr/>
        </p:nvSpPr>
        <p:spPr>
          <a:xfrm>
            <a:off x="3294596" y="5600273"/>
            <a:ext cx="259228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total_col: Vector </a:t>
            </a:r>
            <a:r>
              <a:rPr lang="en-US" sz="1200" dirty="0"/>
              <a:t>numérico </a:t>
            </a:r>
            <a:r>
              <a:rPr lang="en-US" sz="1200" dirty="0" smtClean="0"/>
              <a:t>de largo 3</a:t>
            </a:r>
            <a:endParaRPr lang="en-US" sz="1200" dirty="0"/>
          </a:p>
        </p:txBody>
      </p:sp>
      <p:sp>
        <p:nvSpPr>
          <p:cNvPr id="14" name="13 Cerrar llave"/>
          <p:cNvSpPr/>
          <p:nvPr/>
        </p:nvSpPr>
        <p:spPr>
          <a:xfrm flipH="1">
            <a:off x="1115616" y="1588766"/>
            <a:ext cx="324036" cy="331236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14 CuadroTexto"/>
          <p:cNvSpPr txBox="1"/>
          <p:nvPr/>
        </p:nvSpPr>
        <p:spPr>
          <a:xfrm>
            <a:off x="65173" y="2797477"/>
            <a:ext cx="97843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meses:</a:t>
            </a:r>
          </a:p>
          <a:p>
            <a:pPr algn="ctr"/>
            <a:r>
              <a:rPr lang="en-US" sz="1200" dirty="0"/>
              <a:t>Vector </a:t>
            </a:r>
            <a:r>
              <a:rPr lang="en-US" sz="1200" dirty="0" smtClean="0"/>
              <a:t>caracter de largo 12</a:t>
            </a:r>
            <a:endParaRPr lang="en-US" sz="1200" dirty="0"/>
          </a:p>
        </p:txBody>
      </p:sp>
      <p:sp>
        <p:nvSpPr>
          <p:cNvPr id="16" name="15 Cerrar llave"/>
          <p:cNvSpPr/>
          <p:nvPr/>
        </p:nvSpPr>
        <p:spPr>
          <a:xfrm rot="16200000" flipV="1">
            <a:off x="4427824" y="-549442"/>
            <a:ext cx="324036" cy="331236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16 CuadroTexto"/>
          <p:cNvSpPr txBox="1"/>
          <p:nvPr/>
        </p:nvSpPr>
        <p:spPr>
          <a:xfrm>
            <a:off x="3282761" y="620688"/>
            <a:ext cx="259228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tipos: Vector caracter de largo 3</a:t>
            </a:r>
            <a:endParaRPr lang="en-US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762156" y="2891173"/>
            <a:ext cx="165618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tabla:</a:t>
            </a:r>
          </a:p>
          <a:p>
            <a:pPr algn="ctr"/>
            <a:r>
              <a:rPr lang="en-US" sz="1200" dirty="0" smtClean="0"/>
              <a:t>Matriz numérica </a:t>
            </a:r>
            <a:r>
              <a:rPr lang="en-US" sz="1200" dirty="0"/>
              <a:t>de dimensión </a:t>
            </a:r>
            <a:r>
              <a:rPr lang="en-US" sz="1200" dirty="0" smtClean="0"/>
              <a:t>12x3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862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welivesecurity.com/wp-content/uploads/2018/10/Fuente-Science-Museum-713x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156" y="1088234"/>
            <a:ext cx="2491133" cy="357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fin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19" y="1075410"/>
            <a:ext cx="3032333" cy="359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load.wikimedia.org/wikipedia/commons/thumb/c/cf/Diagram_for_the_computation_of_Bernoulli_numbers.jpg/1280px-Diagram_for_the_computation_of_Bernoulli_number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89" y="1088234"/>
            <a:ext cx="5129359" cy="359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04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lculadora Schickard, o “reloj calculador”, del Museo de la Ciencia de la Universidad Pública de Navar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4" r="51776" b="6027"/>
          <a:stretch/>
        </p:blipFill>
        <p:spPr bwMode="auto">
          <a:xfrm>
            <a:off x="3369816" y="3607722"/>
            <a:ext cx="2939752" cy="252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talle de los huesos de Napier, prismas cuadrados de marfil, del mueble denominado Ábaco neperiano que se conserva en el Museo Arqueológico Nac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4063" y="3607722"/>
            <a:ext cx="3803879" cy="252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8/80/Arts_et_Metiers_Pascaline_dsc03869.jpg/1920px-Arts_et_Metiers_Pascaline_dsc0386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07792"/>
            <a:ext cx="459923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5/5f/Jacquard.loom.full.vie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-675456"/>
            <a:ext cx="237172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commons/0/09/Jacquard.loom.card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293" y="-675456"/>
            <a:ext cx="237172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119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579</Words>
  <Application>Microsoft Office PowerPoint</Application>
  <PresentationFormat>Presentación en pantalla (4:3)</PresentationFormat>
  <Paragraphs>238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</dc:creator>
  <cp:lastModifiedBy>Marcos</cp:lastModifiedBy>
  <cp:revision>31</cp:revision>
  <dcterms:created xsi:type="dcterms:W3CDTF">2020-04-28T18:30:48Z</dcterms:created>
  <dcterms:modified xsi:type="dcterms:W3CDTF">2021-06-17T22:47:56Z</dcterms:modified>
</cp:coreProperties>
</file>