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5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6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3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3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4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4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4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4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9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9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54000" y="1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 name=""/>
          <p:cNvSpPr/>
          <p:nvPr/>
        </p:nvSpPr>
        <p:spPr>
          <a:xfrm>
            <a:off x="-414000" y="55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 name=""/>
          <p:cNvSpPr/>
          <p:nvPr/>
        </p:nvSpPr>
        <p:spPr>
          <a:xfrm>
            <a:off x="1350000" y="1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3" name=""/>
          <p:cNvSpPr/>
          <p:nvPr/>
        </p:nvSpPr>
        <p:spPr>
          <a:xfrm>
            <a:off x="648000" y="1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4" name=""/>
          <p:cNvSpPr/>
          <p:nvPr/>
        </p:nvSpPr>
        <p:spPr>
          <a:xfrm>
            <a:off x="990000" y="55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5" name=""/>
          <p:cNvSpPr/>
          <p:nvPr/>
        </p:nvSpPr>
        <p:spPr>
          <a:xfrm>
            <a:off x="2394000" y="55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 name=""/>
          <p:cNvSpPr/>
          <p:nvPr/>
        </p:nvSpPr>
        <p:spPr>
          <a:xfrm>
            <a:off x="1692000" y="55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 name=""/>
          <p:cNvSpPr/>
          <p:nvPr/>
        </p:nvSpPr>
        <p:spPr>
          <a:xfrm>
            <a:off x="2754000" y="1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8" name=""/>
          <p:cNvSpPr/>
          <p:nvPr/>
        </p:nvSpPr>
        <p:spPr>
          <a:xfrm>
            <a:off x="2052000" y="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9" name=""/>
          <p:cNvSpPr/>
          <p:nvPr/>
        </p:nvSpPr>
        <p:spPr>
          <a:xfrm>
            <a:off x="3456000" y="1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0" name=""/>
          <p:cNvSpPr/>
          <p:nvPr/>
        </p:nvSpPr>
        <p:spPr>
          <a:xfrm>
            <a:off x="3096000" y="55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1" name=""/>
          <p:cNvSpPr/>
          <p:nvPr/>
        </p:nvSpPr>
        <p:spPr>
          <a:xfrm>
            <a:off x="4140000" y="1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2" name=""/>
          <p:cNvSpPr/>
          <p:nvPr/>
        </p:nvSpPr>
        <p:spPr>
          <a:xfrm>
            <a:off x="4500000" y="55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3" name=""/>
          <p:cNvSpPr/>
          <p:nvPr/>
        </p:nvSpPr>
        <p:spPr>
          <a:xfrm>
            <a:off x="3798000" y="55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4" name=""/>
          <p:cNvSpPr/>
          <p:nvPr/>
        </p:nvSpPr>
        <p:spPr>
          <a:xfrm>
            <a:off x="5526000" y="1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5" name=""/>
          <p:cNvSpPr/>
          <p:nvPr/>
        </p:nvSpPr>
        <p:spPr>
          <a:xfrm>
            <a:off x="4842000" y="1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6" name=""/>
          <p:cNvSpPr/>
          <p:nvPr/>
        </p:nvSpPr>
        <p:spPr>
          <a:xfrm>
            <a:off x="5202000" y="55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7" name=""/>
          <p:cNvSpPr/>
          <p:nvPr/>
        </p:nvSpPr>
        <p:spPr>
          <a:xfrm>
            <a:off x="6606000" y="55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8" name=""/>
          <p:cNvSpPr/>
          <p:nvPr/>
        </p:nvSpPr>
        <p:spPr>
          <a:xfrm>
            <a:off x="5904000" y="55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9" name=""/>
          <p:cNvSpPr/>
          <p:nvPr/>
        </p:nvSpPr>
        <p:spPr>
          <a:xfrm>
            <a:off x="6930000" y="1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0" name=""/>
          <p:cNvSpPr/>
          <p:nvPr/>
        </p:nvSpPr>
        <p:spPr>
          <a:xfrm>
            <a:off x="6228000" y="1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1" name=""/>
          <p:cNvSpPr/>
          <p:nvPr/>
        </p:nvSpPr>
        <p:spPr>
          <a:xfrm>
            <a:off x="7632000" y="1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2" name=""/>
          <p:cNvSpPr/>
          <p:nvPr/>
        </p:nvSpPr>
        <p:spPr>
          <a:xfrm>
            <a:off x="7308000" y="55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3" name=""/>
          <p:cNvSpPr/>
          <p:nvPr/>
        </p:nvSpPr>
        <p:spPr>
          <a:xfrm>
            <a:off x="8334000" y="1908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sp>
        <p:nvSpPr>
          <p:cNvPr id="24" name=""/>
          <p:cNvSpPr/>
          <p:nvPr/>
        </p:nvSpPr>
        <p:spPr>
          <a:xfrm>
            <a:off x="8010000" y="55908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5" name=""/>
          <p:cNvSpPr/>
          <p:nvPr/>
        </p:nvSpPr>
        <p:spPr>
          <a:xfrm>
            <a:off x="9414000" y="55908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6" name=""/>
          <p:cNvSpPr/>
          <p:nvPr/>
        </p:nvSpPr>
        <p:spPr>
          <a:xfrm>
            <a:off x="8712000" y="55908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7" name=""/>
          <p:cNvSpPr/>
          <p:nvPr/>
        </p:nvSpPr>
        <p:spPr>
          <a:xfrm>
            <a:off x="9738000" y="1908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8" name=""/>
          <p:cNvSpPr/>
          <p:nvPr/>
        </p:nvSpPr>
        <p:spPr>
          <a:xfrm>
            <a:off x="9036000" y="1908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9" name=""/>
          <p:cNvSpPr/>
          <p:nvPr/>
        </p:nvSpPr>
        <p:spPr>
          <a:xfrm>
            <a:off x="288000" y="5587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grpSp>
        <p:nvGrpSpPr>
          <p:cNvPr id="30" name=""/>
          <p:cNvGrpSpPr/>
          <p:nvPr/>
        </p:nvGrpSpPr>
        <p:grpSpPr>
          <a:xfrm>
            <a:off x="-361080" y="4895640"/>
            <a:ext cx="10852920" cy="1259280"/>
            <a:chOff x="-361080" y="4895640"/>
            <a:chExt cx="10852920" cy="1259280"/>
          </a:xfrm>
        </p:grpSpPr>
        <p:sp>
          <p:nvSpPr>
            <p:cNvPr id="31" name=""/>
            <p:cNvSpPr/>
            <p:nvPr/>
          </p:nvSpPr>
          <p:spPr>
            <a:xfrm flipH="1">
              <a:off x="9430560" y="491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2" name=""/>
            <p:cNvSpPr/>
            <p:nvPr/>
          </p:nvSpPr>
          <p:spPr>
            <a:xfrm flipH="1">
              <a:off x="9790560" y="545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 name=""/>
            <p:cNvSpPr/>
            <p:nvPr/>
          </p:nvSpPr>
          <p:spPr>
            <a:xfrm flipH="1">
              <a:off x="8026560" y="491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 name=""/>
            <p:cNvSpPr/>
            <p:nvPr/>
          </p:nvSpPr>
          <p:spPr>
            <a:xfrm flipH="1">
              <a:off x="8728560" y="491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35" name=""/>
            <p:cNvSpPr/>
            <p:nvPr/>
          </p:nvSpPr>
          <p:spPr>
            <a:xfrm flipH="1">
              <a:off x="8386560" y="545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6" name=""/>
            <p:cNvSpPr/>
            <p:nvPr/>
          </p:nvSpPr>
          <p:spPr>
            <a:xfrm flipH="1">
              <a:off x="6982560" y="545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7" name=""/>
            <p:cNvSpPr/>
            <p:nvPr/>
          </p:nvSpPr>
          <p:spPr>
            <a:xfrm flipH="1">
              <a:off x="7684560" y="545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8" name=""/>
            <p:cNvSpPr/>
            <p:nvPr/>
          </p:nvSpPr>
          <p:spPr>
            <a:xfrm flipH="1">
              <a:off x="6622560" y="491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9" name=""/>
            <p:cNvSpPr/>
            <p:nvPr/>
          </p:nvSpPr>
          <p:spPr>
            <a:xfrm flipH="1">
              <a:off x="7324560" y="4895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0" name=""/>
            <p:cNvSpPr/>
            <p:nvPr/>
          </p:nvSpPr>
          <p:spPr>
            <a:xfrm flipH="1">
              <a:off x="5920560" y="491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1" name=""/>
            <p:cNvSpPr/>
            <p:nvPr/>
          </p:nvSpPr>
          <p:spPr>
            <a:xfrm flipH="1">
              <a:off x="6280560" y="545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2" name=""/>
            <p:cNvSpPr/>
            <p:nvPr/>
          </p:nvSpPr>
          <p:spPr>
            <a:xfrm flipH="1">
              <a:off x="5236560" y="491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3" name=""/>
            <p:cNvSpPr/>
            <p:nvPr/>
          </p:nvSpPr>
          <p:spPr>
            <a:xfrm flipH="1">
              <a:off x="4876560" y="545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4" name=""/>
            <p:cNvSpPr/>
            <p:nvPr/>
          </p:nvSpPr>
          <p:spPr>
            <a:xfrm flipH="1">
              <a:off x="5578560" y="545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5" name=""/>
            <p:cNvSpPr/>
            <p:nvPr/>
          </p:nvSpPr>
          <p:spPr>
            <a:xfrm flipH="1">
              <a:off x="3850560" y="491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6" name=""/>
            <p:cNvSpPr/>
            <p:nvPr/>
          </p:nvSpPr>
          <p:spPr>
            <a:xfrm flipH="1">
              <a:off x="4534560" y="491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7" name=""/>
            <p:cNvSpPr/>
            <p:nvPr/>
          </p:nvSpPr>
          <p:spPr>
            <a:xfrm flipH="1">
              <a:off x="4174560" y="545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8" name=""/>
            <p:cNvSpPr/>
            <p:nvPr/>
          </p:nvSpPr>
          <p:spPr>
            <a:xfrm flipH="1">
              <a:off x="2770560" y="545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9" name=""/>
            <p:cNvSpPr/>
            <p:nvPr/>
          </p:nvSpPr>
          <p:spPr>
            <a:xfrm flipH="1">
              <a:off x="3472560" y="545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0" name=""/>
            <p:cNvSpPr/>
            <p:nvPr/>
          </p:nvSpPr>
          <p:spPr>
            <a:xfrm flipH="1">
              <a:off x="2446560" y="491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1" name=""/>
            <p:cNvSpPr/>
            <p:nvPr/>
          </p:nvSpPr>
          <p:spPr>
            <a:xfrm flipH="1">
              <a:off x="3148560" y="491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2" name=""/>
            <p:cNvSpPr/>
            <p:nvPr/>
          </p:nvSpPr>
          <p:spPr>
            <a:xfrm flipH="1">
              <a:off x="1744560" y="491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3" name=""/>
            <p:cNvSpPr/>
            <p:nvPr/>
          </p:nvSpPr>
          <p:spPr>
            <a:xfrm flipH="1">
              <a:off x="2068560" y="545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4" name=""/>
            <p:cNvSpPr/>
            <p:nvPr/>
          </p:nvSpPr>
          <p:spPr>
            <a:xfrm flipH="1">
              <a:off x="1042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5" name=""/>
            <p:cNvSpPr/>
            <p:nvPr/>
          </p:nvSpPr>
          <p:spPr>
            <a:xfrm flipH="1">
              <a:off x="1366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6" name=""/>
            <p:cNvSpPr/>
            <p:nvPr/>
          </p:nvSpPr>
          <p:spPr>
            <a:xfrm flipH="1">
              <a:off x="-3744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7" name=""/>
            <p:cNvSpPr/>
            <p:nvPr/>
          </p:nvSpPr>
          <p:spPr>
            <a:xfrm flipH="1">
              <a:off x="664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8" name=""/>
            <p:cNvSpPr/>
            <p:nvPr/>
          </p:nvSpPr>
          <p:spPr>
            <a:xfrm flipH="1">
              <a:off x="-36144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9" name=""/>
            <p:cNvSpPr/>
            <p:nvPr/>
          </p:nvSpPr>
          <p:spPr>
            <a:xfrm flipH="1">
              <a:off x="340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60" name=""/>
            <p:cNvSpPr/>
            <p:nvPr/>
          </p:nvSpPr>
          <p:spPr>
            <a:xfrm flipH="1">
              <a:off x="9088560" y="545364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61" name=""/>
          <p:cNvSpPr/>
          <p:nvPr/>
        </p:nvSpPr>
        <p:spPr>
          <a:xfrm>
            <a:off x="-414000" y="-5209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2" name=""/>
          <p:cNvSpPr/>
          <p:nvPr/>
        </p:nvSpPr>
        <p:spPr>
          <a:xfrm>
            <a:off x="990000" y="-5209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3" name=""/>
          <p:cNvSpPr/>
          <p:nvPr/>
        </p:nvSpPr>
        <p:spPr>
          <a:xfrm>
            <a:off x="2394000" y="-5209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4" name=""/>
          <p:cNvSpPr/>
          <p:nvPr/>
        </p:nvSpPr>
        <p:spPr>
          <a:xfrm>
            <a:off x="1692000" y="-5209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5" name=""/>
          <p:cNvSpPr/>
          <p:nvPr/>
        </p:nvSpPr>
        <p:spPr>
          <a:xfrm>
            <a:off x="3096000" y="-5209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6" name=""/>
          <p:cNvSpPr/>
          <p:nvPr/>
        </p:nvSpPr>
        <p:spPr>
          <a:xfrm>
            <a:off x="4500000" y="-5209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7" name=""/>
          <p:cNvSpPr/>
          <p:nvPr/>
        </p:nvSpPr>
        <p:spPr>
          <a:xfrm>
            <a:off x="3798000" y="-5209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8" name=""/>
          <p:cNvSpPr/>
          <p:nvPr/>
        </p:nvSpPr>
        <p:spPr>
          <a:xfrm>
            <a:off x="5202000" y="-5209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9" name=""/>
          <p:cNvSpPr/>
          <p:nvPr/>
        </p:nvSpPr>
        <p:spPr>
          <a:xfrm>
            <a:off x="6606000" y="-5209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0" name=""/>
          <p:cNvSpPr/>
          <p:nvPr/>
        </p:nvSpPr>
        <p:spPr>
          <a:xfrm>
            <a:off x="5904000" y="-5209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1" name=""/>
          <p:cNvSpPr/>
          <p:nvPr/>
        </p:nvSpPr>
        <p:spPr>
          <a:xfrm>
            <a:off x="7308000" y="-5209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2" name=""/>
          <p:cNvSpPr/>
          <p:nvPr/>
        </p:nvSpPr>
        <p:spPr>
          <a:xfrm>
            <a:off x="8010000" y="-52056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3" name=""/>
          <p:cNvSpPr/>
          <p:nvPr/>
        </p:nvSpPr>
        <p:spPr>
          <a:xfrm>
            <a:off x="9414000" y="-52056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4" name=""/>
          <p:cNvSpPr/>
          <p:nvPr/>
        </p:nvSpPr>
        <p:spPr>
          <a:xfrm>
            <a:off x="8712000" y="-52056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5" name=""/>
          <p:cNvSpPr/>
          <p:nvPr/>
        </p:nvSpPr>
        <p:spPr>
          <a:xfrm>
            <a:off x="288000" y="-52092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4" name=""/>
          <p:cNvGrpSpPr/>
          <p:nvPr/>
        </p:nvGrpSpPr>
        <p:grpSpPr>
          <a:xfrm>
            <a:off x="-361080" y="4896000"/>
            <a:ext cx="10852920" cy="1259280"/>
            <a:chOff x="-361080" y="4896000"/>
            <a:chExt cx="10852920" cy="1259280"/>
          </a:xfrm>
        </p:grpSpPr>
        <p:sp>
          <p:nvSpPr>
            <p:cNvPr id="115" name=""/>
            <p:cNvSpPr/>
            <p:nvPr/>
          </p:nvSpPr>
          <p:spPr>
            <a:xfrm flipH="1">
              <a:off x="9430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6" name=""/>
            <p:cNvSpPr/>
            <p:nvPr/>
          </p:nvSpPr>
          <p:spPr>
            <a:xfrm flipH="1">
              <a:off x="9790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7" name=""/>
            <p:cNvSpPr/>
            <p:nvPr/>
          </p:nvSpPr>
          <p:spPr>
            <a:xfrm flipH="1">
              <a:off x="8026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8" name=""/>
            <p:cNvSpPr/>
            <p:nvPr/>
          </p:nvSpPr>
          <p:spPr>
            <a:xfrm flipH="1">
              <a:off x="8728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19" name=""/>
            <p:cNvSpPr/>
            <p:nvPr/>
          </p:nvSpPr>
          <p:spPr>
            <a:xfrm flipH="1">
              <a:off x="8386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0" name=""/>
            <p:cNvSpPr/>
            <p:nvPr/>
          </p:nvSpPr>
          <p:spPr>
            <a:xfrm flipH="1">
              <a:off x="6982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1" name=""/>
            <p:cNvSpPr/>
            <p:nvPr/>
          </p:nvSpPr>
          <p:spPr>
            <a:xfrm flipH="1">
              <a:off x="7684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2" name=""/>
            <p:cNvSpPr/>
            <p:nvPr/>
          </p:nvSpPr>
          <p:spPr>
            <a:xfrm flipH="1">
              <a:off x="6622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3" name=""/>
            <p:cNvSpPr/>
            <p:nvPr/>
          </p:nvSpPr>
          <p:spPr>
            <a:xfrm flipH="1">
              <a:off x="7324560" y="4896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4" name=""/>
            <p:cNvSpPr/>
            <p:nvPr/>
          </p:nvSpPr>
          <p:spPr>
            <a:xfrm flipH="1">
              <a:off x="5920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5" name=""/>
            <p:cNvSpPr/>
            <p:nvPr/>
          </p:nvSpPr>
          <p:spPr>
            <a:xfrm flipH="1">
              <a:off x="6280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6" name=""/>
            <p:cNvSpPr/>
            <p:nvPr/>
          </p:nvSpPr>
          <p:spPr>
            <a:xfrm flipH="1">
              <a:off x="5236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7" name=""/>
            <p:cNvSpPr/>
            <p:nvPr/>
          </p:nvSpPr>
          <p:spPr>
            <a:xfrm flipH="1">
              <a:off x="4876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8" name=""/>
            <p:cNvSpPr/>
            <p:nvPr/>
          </p:nvSpPr>
          <p:spPr>
            <a:xfrm flipH="1">
              <a:off x="5578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9" name=""/>
            <p:cNvSpPr/>
            <p:nvPr/>
          </p:nvSpPr>
          <p:spPr>
            <a:xfrm flipH="1">
              <a:off x="3850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0" name=""/>
            <p:cNvSpPr/>
            <p:nvPr/>
          </p:nvSpPr>
          <p:spPr>
            <a:xfrm flipH="1">
              <a:off x="4534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1" name=""/>
            <p:cNvSpPr/>
            <p:nvPr/>
          </p:nvSpPr>
          <p:spPr>
            <a:xfrm flipH="1">
              <a:off x="4174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2" name=""/>
            <p:cNvSpPr/>
            <p:nvPr/>
          </p:nvSpPr>
          <p:spPr>
            <a:xfrm flipH="1">
              <a:off x="2770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3" name=""/>
            <p:cNvSpPr/>
            <p:nvPr/>
          </p:nvSpPr>
          <p:spPr>
            <a:xfrm flipH="1">
              <a:off x="3472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4" name=""/>
            <p:cNvSpPr/>
            <p:nvPr/>
          </p:nvSpPr>
          <p:spPr>
            <a:xfrm flipH="1">
              <a:off x="2446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5" name=""/>
            <p:cNvSpPr/>
            <p:nvPr/>
          </p:nvSpPr>
          <p:spPr>
            <a:xfrm flipH="1">
              <a:off x="3148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6" name=""/>
            <p:cNvSpPr/>
            <p:nvPr/>
          </p:nvSpPr>
          <p:spPr>
            <a:xfrm flipH="1">
              <a:off x="1744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7" name=""/>
            <p:cNvSpPr/>
            <p:nvPr/>
          </p:nvSpPr>
          <p:spPr>
            <a:xfrm flipH="1">
              <a:off x="2068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8" name=""/>
            <p:cNvSpPr/>
            <p:nvPr/>
          </p:nvSpPr>
          <p:spPr>
            <a:xfrm flipH="1">
              <a:off x="1042560" y="491436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9" name=""/>
            <p:cNvSpPr/>
            <p:nvPr/>
          </p:nvSpPr>
          <p:spPr>
            <a:xfrm flipH="1">
              <a:off x="1366560" y="545436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0" name=""/>
            <p:cNvSpPr/>
            <p:nvPr/>
          </p:nvSpPr>
          <p:spPr>
            <a:xfrm flipH="1">
              <a:off x="-37440" y="545436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1" name=""/>
            <p:cNvSpPr/>
            <p:nvPr/>
          </p:nvSpPr>
          <p:spPr>
            <a:xfrm flipH="1">
              <a:off x="664560" y="545436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2" name=""/>
            <p:cNvSpPr/>
            <p:nvPr/>
          </p:nvSpPr>
          <p:spPr>
            <a:xfrm flipH="1">
              <a:off x="-361440" y="491436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3" name=""/>
            <p:cNvSpPr/>
            <p:nvPr/>
          </p:nvSpPr>
          <p:spPr>
            <a:xfrm flipH="1">
              <a:off x="340560" y="491436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44" name=""/>
            <p:cNvSpPr/>
            <p:nvPr/>
          </p:nvSpPr>
          <p:spPr>
            <a:xfrm flipH="1">
              <a:off x="9088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145" name=""/>
          <p:cNvSpPr/>
          <p:nvPr/>
        </p:nvSpPr>
        <p:spPr>
          <a:xfrm>
            <a:off x="342000" y="4914360"/>
            <a:ext cx="2400120" cy="7009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IN" sz="1400" spc="-1" strike="noStrike">
                <a:solidFill>
                  <a:srgbClr val="000000"/>
                </a:solidFill>
                <a:latin typeface="Arial"/>
                <a:ea typeface="DejaVu Sans"/>
              </a:rPr>
              <a:t>&lt;date/time&gt;</a:t>
            </a:r>
            <a:endParaRPr b="0" lang="en-IN" sz="1400" spc="-1" strike="noStrike">
              <a:latin typeface="Arial"/>
            </a:endParaRPr>
          </a:p>
        </p:txBody>
      </p:sp>
      <p:sp>
        <p:nvSpPr>
          <p:cNvPr id="146" name=""/>
          <p:cNvSpPr/>
          <p:nvPr/>
        </p:nvSpPr>
        <p:spPr>
          <a:xfrm>
            <a:off x="2744640" y="4914000"/>
            <a:ext cx="4579920" cy="7030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IN" sz="1400" spc="-1" strike="noStrike">
                <a:solidFill>
                  <a:srgbClr val="000000"/>
                </a:solidFill>
                <a:latin typeface="Arial"/>
                <a:ea typeface="DejaVu Sans"/>
              </a:rPr>
              <a:t>&lt;footer&gt;</a:t>
            </a:r>
            <a:endParaRPr b="0" lang="en-IN" sz="1400" spc="-1" strike="noStrike">
              <a:latin typeface="Arial"/>
            </a:endParaRPr>
          </a:p>
        </p:txBody>
      </p:sp>
      <p:sp>
        <p:nvSpPr>
          <p:cNvPr id="147" name=""/>
          <p:cNvSpPr/>
          <p:nvPr/>
        </p:nvSpPr>
        <p:spPr>
          <a:xfrm>
            <a:off x="8494200" y="4914000"/>
            <a:ext cx="1141920" cy="70092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fld id="{433AA57E-8104-4F5E-9A01-953ACF342C28}" type="slidenum">
              <a:rPr b="0" lang="en-IN" sz="1400" spc="-1" strike="noStrike">
                <a:solidFill>
                  <a:srgbClr val="000000"/>
                </a:solidFill>
                <a:latin typeface="Arial"/>
                <a:ea typeface="DejaVu Sans"/>
              </a:rPr>
              <a:t>&lt;number&gt;</a:t>
            </a:fld>
            <a:endParaRPr b="0" lang="en-IN" sz="1400" spc="-1" strike="noStrike">
              <a:latin typeface="Arial"/>
            </a:endParaRPr>
          </a:p>
        </p:txBody>
      </p:sp>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49"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6" name=""/>
          <p:cNvGrpSpPr/>
          <p:nvPr/>
        </p:nvGrpSpPr>
        <p:grpSpPr>
          <a:xfrm>
            <a:off x="-361080" y="4896000"/>
            <a:ext cx="10852920" cy="1259280"/>
            <a:chOff x="-361080" y="4896000"/>
            <a:chExt cx="10852920" cy="1259280"/>
          </a:xfrm>
        </p:grpSpPr>
        <p:sp>
          <p:nvSpPr>
            <p:cNvPr id="187" name=""/>
            <p:cNvSpPr/>
            <p:nvPr/>
          </p:nvSpPr>
          <p:spPr>
            <a:xfrm flipH="1">
              <a:off x="9430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88" name=""/>
            <p:cNvSpPr/>
            <p:nvPr/>
          </p:nvSpPr>
          <p:spPr>
            <a:xfrm flipH="1">
              <a:off x="9790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89" name=""/>
            <p:cNvSpPr/>
            <p:nvPr/>
          </p:nvSpPr>
          <p:spPr>
            <a:xfrm flipH="1">
              <a:off x="8026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0" name=""/>
            <p:cNvSpPr/>
            <p:nvPr/>
          </p:nvSpPr>
          <p:spPr>
            <a:xfrm flipH="1">
              <a:off x="8728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91" name=""/>
            <p:cNvSpPr/>
            <p:nvPr/>
          </p:nvSpPr>
          <p:spPr>
            <a:xfrm flipH="1">
              <a:off x="8386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2" name=""/>
            <p:cNvSpPr/>
            <p:nvPr/>
          </p:nvSpPr>
          <p:spPr>
            <a:xfrm flipH="1">
              <a:off x="6982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3" name=""/>
            <p:cNvSpPr/>
            <p:nvPr/>
          </p:nvSpPr>
          <p:spPr>
            <a:xfrm flipH="1">
              <a:off x="7684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4" name=""/>
            <p:cNvSpPr/>
            <p:nvPr/>
          </p:nvSpPr>
          <p:spPr>
            <a:xfrm flipH="1">
              <a:off x="6622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5" name=""/>
            <p:cNvSpPr/>
            <p:nvPr/>
          </p:nvSpPr>
          <p:spPr>
            <a:xfrm flipH="1">
              <a:off x="7324560" y="4896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6" name=""/>
            <p:cNvSpPr/>
            <p:nvPr/>
          </p:nvSpPr>
          <p:spPr>
            <a:xfrm flipH="1">
              <a:off x="5920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7" name=""/>
            <p:cNvSpPr/>
            <p:nvPr/>
          </p:nvSpPr>
          <p:spPr>
            <a:xfrm flipH="1">
              <a:off x="6280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8" name=""/>
            <p:cNvSpPr/>
            <p:nvPr/>
          </p:nvSpPr>
          <p:spPr>
            <a:xfrm flipH="1">
              <a:off x="5236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9" name=""/>
            <p:cNvSpPr/>
            <p:nvPr/>
          </p:nvSpPr>
          <p:spPr>
            <a:xfrm flipH="1">
              <a:off x="4876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0" name=""/>
            <p:cNvSpPr/>
            <p:nvPr/>
          </p:nvSpPr>
          <p:spPr>
            <a:xfrm flipH="1">
              <a:off x="5578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1" name=""/>
            <p:cNvSpPr/>
            <p:nvPr/>
          </p:nvSpPr>
          <p:spPr>
            <a:xfrm flipH="1">
              <a:off x="3850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2" name=""/>
            <p:cNvSpPr/>
            <p:nvPr/>
          </p:nvSpPr>
          <p:spPr>
            <a:xfrm flipH="1">
              <a:off x="4534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3" name=""/>
            <p:cNvSpPr/>
            <p:nvPr/>
          </p:nvSpPr>
          <p:spPr>
            <a:xfrm flipH="1">
              <a:off x="4174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4" name=""/>
            <p:cNvSpPr/>
            <p:nvPr/>
          </p:nvSpPr>
          <p:spPr>
            <a:xfrm flipH="1">
              <a:off x="2770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5" name=""/>
            <p:cNvSpPr/>
            <p:nvPr/>
          </p:nvSpPr>
          <p:spPr>
            <a:xfrm flipH="1">
              <a:off x="3472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6" name=""/>
            <p:cNvSpPr/>
            <p:nvPr/>
          </p:nvSpPr>
          <p:spPr>
            <a:xfrm flipH="1">
              <a:off x="2446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7" name=""/>
            <p:cNvSpPr/>
            <p:nvPr/>
          </p:nvSpPr>
          <p:spPr>
            <a:xfrm flipH="1">
              <a:off x="3148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8" name=""/>
            <p:cNvSpPr/>
            <p:nvPr/>
          </p:nvSpPr>
          <p:spPr>
            <a:xfrm flipH="1">
              <a:off x="1744560" y="491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9" name=""/>
            <p:cNvSpPr/>
            <p:nvPr/>
          </p:nvSpPr>
          <p:spPr>
            <a:xfrm flipH="1">
              <a:off x="2068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10" name=""/>
            <p:cNvSpPr/>
            <p:nvPr/>
          </p:nvSpPr>
          <p:spPr>
            <a:xfrm flipH="1">
              <a:off x="1042560" y="491436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11" name=""/>
            <p:cNvSpPr/>
            <p:nvPr/>
          </p:nvSpPr>
          <p:spPr>
            <a:xfrm flipH="1">
              <a:off x="1366560" y="545436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12" name=""/>
            <p:cNvSpPr/>
            <p:nvPr/>
          </p:nvSpPr>
          <p:spPr>
            <a:xfrm flipH="1">
              <a:off x="-37440" y="545436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13" name=""/>
            <p:cNvSpPr/>
            <p:nvPr/>
          </p:nvSpPr>
          <p:spPr>
            <a:xfrm flipH="1">
              <a:off x="664560" y="545436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14" name=""/>
            <p:cNvSpPr/>
            <p:nvPr/>
          </p:nvSpPr>
          <p:spPr>
            <a:xfrm flipH="1">
              <a:off x="-361440" y="491436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15" name=""/>
            <p:cNvSpPr/>
            <p:nvPr/>
          </p:nvSpPr>
          <p:spPr>
            <a:xfrm flipH="1">
              <a:off x="340560" y="491436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216" name=""/>
            <p:cNvSpPr/>
            <p:nvPr/>
          </p:nvSpPr>
          <p:spPr>
            <a:xfrm flipH="1">
              <a:off x="9088560" y="5454000"/>
              <a:ext cx="700920" cy="70092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217" name=""/>
          <p:cNvSpPr/>
          <p:nvPr/>
        </p:nvSpPr>
        <p:spPr>
          <a:xfrm>
            <a:off x="342000" y="4914360"/>
            <a:ext cx="2400120" cy="7009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IN" sz="1400" spc="-1" strike="noStrike">
                <a:solidFill>
                  <a:srgbClr val="000000"/>
                </a:solidFill>
                <a:latin typeface="Arial"/>
                <a:ea typeface="DejaVu Sans"/>
              </a:rPr>
              <a:t>&lt;date/time&gt;</a:t>
            </a:r>
            <a:endParaRPr b="0" lang="en-IN" sz="1400" spc="-1" strike="noStrike">
              <a:latin typeface="Arial"/>
            </a:endParaRPr>
          </a:p>
        </p:txBody>
      </p:sp>
      <p:sp>
        <p:nvSpPr>
          <p:cNvPr id="218" name=""/>
          <p:cNvSpPr/>
          <p:nvPr/>
        </p:nvSpPr>
        <p:spPr>
          <a:xfrm>
            <a:off x="2744640" y="4914000"/>
            <a:ext cx="4579920" cy="7030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IN" sz="1400" spc="-1" strike="noStrike">
                <a:solidFill>
                  <a:srgbClr val="000000"/>
                </a:solidFill>
                <a:latin typeface="Arial"/>
                <a:ea typeface="DejaVu Sans"/>
              </a:rPr>
              <a:t>&lt;footer&gt;</a:t>
            </a:r>
            <a:endParaRPr b="0" lang="en-IN" sz="1400" spc="-1" strike="noStrike">
              <a:latin typeface="Arial"/>
            </a:endParaRPr>
          </a:p>
        </p:txBody>
      </p:sp>
      <p:sp>
        <p:nvSpPr>
          <p:cNvPr id="219" name=""/>
          <p:cNvSpPr/>
          <p:nvPr/>
        </p:nvSpPr>
        <p:spPr>
          <a:xfrm>
            <a:off x="8494200" y="4914000"/>
            <a:ext cx="1141920" cy="70092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fld id="{08E32A68-9243-4BBE-A162-8E6D163E3056}" type="slidenum">
              <a:rPr b="0" lang="en-IN" sz="1400" spc="-1" strike="noStrike">
                <a:solidFill>
                  <a:srgbClr val="000000"/>
                </a:solidFill>
                <a:latin typeface="Arial"/>
                <a:ea typeface="DejaVu Sans"/>
              </a:rPr>
              <a:t>&lt;number&gt;</a:t>
            </a:fld>
            <a:endParaRPr b="0" lang="en-IN" sz="1400" spc="-1" strike="noStrike">
              <a:latin typeface="Arial"/>
            </a:endParaRPr>
          </a:p>
        </p:txBody>
      </p:sp>
      <p:sp>
        <p:nvSpPr>
          <p:cNvPr id="2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hyperlink" Target="http://localhost:8080/jenkins" TargetMode="External"/><Relationship Id="rId2" Type="http://schemas.openxmlformats.org/officeDocument/2006/relationships/image" Target="../media/image15.png"/><Relationship Id="rId3"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hyperlink" Target="mailto:kcharankumar@gmail.com" TargetMode="External"/><Relationship Id="rId2" Type="http://schemas.openxmlformats.org/officeDocument/2006/relationships/hyperlink" Target="https://github.com/kcharankumar/HelloWorld.git" TargetMode="External"/><Relationship Id="rId3"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hyperlink" Target="mailto:kcharankumar@gmail.com" TargetMode="External"/><Relationship Id="rId2" Type="http://schemas.openxmlformats.org/officeDocument/2006/relationships/image" Target="../media/image49.png"/><Relationship Id="rId3"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540000" y="1980000"/>
            <a:ext cx="8998920" cy="125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a:t>
            </a:r>
            <a:endParaRPr b="0" lang="en-IN" sz="3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Slave</a:t>
            </a:r>
            <a:endParaRPr b="0" lang="en-IN" sz="3300" spc="-1" strike="noStrike">
              <a:latin typeface="Arial"/>
            </a:endParaRPr>
          </a:p>
        </p:txBody>
      </p:sp>
      <p:sp>
        <p:nvSpPr>
          <p:cNvPr id="279"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97000"/>
          </a:bodyPr>
          <a:p>
            <a:pPr marL="432000" indent="-324000">
              <a:lnSpc>
                <a:spcPct val="100000"/>
              </a:lnSpc>
              <a:spcAft>
                <a:spcPts val="1060"/>
              </a:spcAft>
              <a:buClr>
                <a:srgbClr val="000000"/>
              </a:buClr>
              <a:buSzPct val="45000"/>
              <a:buFont typeface="Wingdings" charset="2"/>
              <a:buChar char=""/>
            </a:pPr>
            <a:r>
              <a:rPr b="0" lang="en-IN" sz="2400" spc="-1" strike="noStrike">
                <a:latin typeface="Arial"/>
              </a:rPr>
              <a:t>Jenkins slave is used to execute the build jobs dispatched by the master. We can configure a project to always run on a particular slave machine, or particular type of slave machine, or simple let the Jenkins to pick the next available slave/node.</a:t>
            </a:r>
            <a:endParaRPr b="0" lang="en-IN" sz="2400" spc="-1" strike="noStrike">
              <a:latin typeface="Arial"/>
            </a:endParaRPr>
          </a:p>
          <a:p>
            <a:pPr>
              <a:lnSpc>
                <a:spcPct val="100000"/>
              </a:lnSpc>
              <a:spcAft>
                <a:spcPts val="1060"/>
              </a:spcAft>
              <a:buNone/>
            </a:pP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As we know Jenkins is developed using Java is platform independent thus Jenkins Master/Servers and Slave/nodes can be configured in any servers including Linux, Windows, and Mac.</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Installation</a:t>
            </a:r>
            <a:endParaRPr b="0" lang="en-IN" sz="3300" spc="-1" strike="noStrike">
              <a:latin typeface="Arial"/>
            </a:endParaRPr>
          </a:p>
        </p:txBody>
      </p:sp>
      <p:sp>
        <p:nvSpPr>
          <p:cNvPr id="281" name="PlaceHolder 2"/>
          <p:cNvSpPr>
            <a:spLocks noGrp="1"/>
          </p:cNvSpPr>
          <p:nvPr>
            <p:ph/>
          </p:nvPr>
        </p:nvSpPr>
        <p:spPr>
          <a:xfrm>
            <a:off x="584280" y="490320"/>
            <a:ext cx="8998920" cy="4420800"/>
          </a:xfrm>
          <a:prstGeom prst="rect">
            <a:avLst/>
          </a:prstGeom>
          <a:noFill/>
          <a:ln w="0">
            <a:noFill/>
          </a:ln>
        </p:spPr>
        <p:txBody>
          <a:bodyPr lIns="0" rIns="0" tIns="0" bIns="0" anchor="t">
            <a:normAutofit/>
          </a:bodyPr>
          <a:p>
            <a:pPr marL="432000" indent="-324000">
              <a:lnSpc>
                <a:spcPct val="100000"/>
              </a:lnSpc>
              <a:spcAft>
                <a:spcPts val="1060"/>
              </a:spcAft>
              <a:buClr>
                <a:srgbClr val="000000"/>
              </a:buClr>
              <a:buSzPct val="45000"/>
              <a:buFont typeface="Wingdings" charset="2"/>
              <a:buChar char=""/>
            </a:pPr>
            <a:r>
              <a:rPr b="0" lang="en-IN" sz="2400" spc="-1" strike="noStrike">
                <a:latin typeface="Arial"/>
              </a:rPr>
              <a:t>Please ensure Java is already installed on your system.</a:t>
            </a:r>
            <a:endParaRPr b="0" lang="en-IN" sz="2400" spc="-1" strike="noStrike">
              <a:latin typeface="Arial"/>
            </a:endParaRPr>
          </a:p>
          <a:p>
            <a:pPr>
              <a:lnSpc>
                <a:spcPct val="100000"/>
              </a:lnSpc>
              <a:spcAft>
                <a:spcPts val="1060"/>
              </a:spcAft>
              <a:buNone/>
            </a:pPr>
            <a:r>
              <a:rPr b="0" lang="en-IN" sz="2400" spc="-1" strike="noStrike">
                <a:latin typeface="Arial"/>
              </a:rPr>
              <a:t>Download jenkins from this site: </a:t>
            </a:r>
            <a:r>
              <a:rPr b="0" lang="en-IN" sz="2400" spc="-1" strike="noStrike" u="sng">
                <a:solidFill>
                  <a:srgbClr val="0000ff"/>
                </a:solidFill>
                <a:uFillTx/>
                <a:latin typeface="Arial"/>
              </a:rPr>
              <a:t>http://www.jenkins.io/download/</a:t>
            </a:r>
            <a:r>
              <a:rPr b="0" lang="en-IN" sz="2400" spc="-1" strike="noStrike">
                <a:latin typeface="Arial"/>
              </a:rPr>
              <a:t> and click on download button,.</a:t>
            </a:r>
            <a:endParaRPr b="0" lang="en-IN" sz="2400" spc="-1" strike="noStrike">
              <a:latin typeface="Arial"/>
            </a:endParaRPr>
          </a:p>
          <a:p>
            <a:pPr>
              <a:lnSpc>
                <a:spcPct val="100000"/>
              </a:lnSpc>
              <a:spcAft>
                <a:spcPts val="1060"/>
              </a:spcAft>
              <a:buNone/>
            </a:pP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Download Generic Java Package (war file) --&gt;  </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pic>
        <p:nvPicPr>
          <p:cNvPr id="282" name="" descr=""/>
          <p:cNvPicPr/>
          <p:nvPr/>
        </p:nvPicPr>
        <p:blipFill>
          <a:blip r:embed="rId1"/>
          <a:stretch/>
        </p:blipFill>
        <p:spPr>
          <a:xfrm>
            <a:off x="1054800" y="2880000"/>
            <a:ext cx="5425200" cy="10814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Installation</a:t>
            </a:r>
            <a:endParaRPr b="0" lang="en-IN" sz="3300" spc="-1" strike="noStrike">
              <a:latin typeface="Arial"/>
            </a:endParaRPr>
          </a:p>
        </p:txBody>
      </p:sp>
      <p:sp>
        <p:nvSpPr>
          <p:cNvPr id="284" name="PlaceHolder 2"/>
          <p:cNvSpPr>
            <a:spLocks noGrp="1"/>
          </p:cNvSpPr>
          <p:nvPr>
            <p:ph/>
          </p:nvPr>
        </p:nvSpPr>
        <p:spPr>
          <a:xfrm>
            <a:off x="584280" y="490320"/>
            <a:ext cx="8998920" cy="4420800"/>
          </a:xfrm>
          <a:prstGeom prst="rect">
            <a:avLst/>
          </a:prstGeom>
          <a:noFill/>
          <a:ln w="0">
            <a:noFill/>
          </a:ln>
        </p:spPr>
        <p:txBody>
          <a:bodyPr lIns="0" rIns="0" tIns="0" bIns="0" anchor="t">
            <a:normAutofit/>
          </a:bodyPr>
          <a:p>
            <a:pPr marL="432000" indent="-324000">
              <a:lnSpc>
                <a:spcPct val="100000"/>
              </a:lnSpc>
              <a:spcAft>
                <a:spcPts val="1060"/>
              </a:spcAft>
              <a:buClr>
                <a:srgbClr val="000000"/>
              </a:buClr>
              <a:buSzPct val="45000"/>
              <a:buFont typeface="Wingdings" charset="2"/>
              <a:buChar char=""/>
            </a:pPr>
            <a:r>
              <a:rPr b="0" lang="en-IN" sz="2400" spc="-1" strike="noStrike">
                <a:latin typeface="Arial"/>
              </a:rPr>
              <a:t>Select </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And it starts downloading automatically.</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Copy this war file into a newly created folder named jenkins and run the following command : java -jar jenkins.war</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pic>
        <p:nvPicPr>
          <p:cNvPr id="285" name="" descr=""/>
          <p:cNvPicPr/>
          <p:nvPr/>
        </p:nvPicPr>
        <p:blipFill>
          <a:blip r:embed="rId1"/>
          <a:stretch/>
        </p:blipFill>
        <p:spPr>
          <a:xfrm>
            <a:off x="2202480" y="403560"/>
            <a:ext cx="5462280" cy="1011960"/>
          </a:xfrm>
          <a:prstGeom prst="rect">
            <a:avLst/>
          </a:prstGeom>
          <a:ln w="18000">
            <a:noFill/>
          </a:ln>
        </p:spPr>
      </p:pic>
      <p:pic>
        <p:nvPicPr>
          <p:cNvPr id="286" name="" descr=""/>
          <p:cNvPicPr/>
          <p:nvPr/>
        </p:nvPicPr>
        <p:blipFill>
          <a:blip r:embed="rId2"/>
          <a:stretch/>
        </p:blipFill>
        <p:spPr>
          <a:xfrm>
            <a:off x="2977920" y="2681640"/>
            <a:ext cx="6283440" cy="3336120"/>
          </a:xfrm>
          <a:prstGeom prst="rect">
            <a:avLst/>
          </a:prstGeom>
          <a:ln w="18000">
            <a:noFill/>
          </a:ln>
        </p:spPr>
      </p:pic>
      <p:sp>
        <p:nvSpPr>
          <p:cNvPr id="287" name=""/>
          <p:cNvSpPr/>
          <p:nvPr/>
        </p:nvSpPr>
        <p:spPr>
          <a:xfrm flipV="1">
            <a:off x="4971600" y="4128120"/>
            <a:ext cx="1006200" cy="14760"/>
          </a:xfrm>
          <a:prstGeom prst="line">
            <a:avLst/>
          </a:prstGeom>
          <a:ln w="18000">
            <a:solidFill>
              <a:srgbClr val="ffbf00"/>
            </a:solidFill>
            <a:round/>
            <a:headEnd len="med" type="triangle" w="med"/>
            <a:tailEnd len="med" type="oval"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Installation</a:t>
            </a:r>
            <a:endParaRPr b="0" lang="en-IN" sz="3300" spc="-1" strike="noStrike">
              <a:latin typeface="Arial"/>
            </a:endParaRPr>
          </a:p>
        </p:txBody>
      </p:sp>
      <p:sp>
        <p:nvSpPr>
          <p:cNvPr id="289" name="PlaceHolder 2"/>
          <p:cNvSpPr>
            <a:spLocks noGrp="1"/>
          </p:cNvSpPr>
          <p:nvPr>
            <p:ph/>
          </p:nvPr>
        </p:nvSpPr>
        <p:spPr>
          <a:xfrm>
            <a:off x="584280" y="490320"/>
            <a:ext cx="8998920" cy="4420800"/>
          </a:xfrm>
          <a:prstGeom prst="rect">
            <a:avLst/>
          </a:prstGeom>
          <a:noFill/>
          <a:ln w="0">
            <a:noFill/>
          </a:ln>
        </p:spPr>
        <p:txBody>
          <a:bodyPr lIns="0" rIns="0" tIns="0" bIns="0" anchor="t">
            <a:normAutofit/>
          </a:bodyPr>
          <a:p>
            <a:pPr marL="432000" indent="-324000">
              <a:lnSpc>
                <a:spcPct val="100000"/>
              </a:lnSpc>
              <a:spcAft>
                <a:spcPts val="1060"/>
              </a:spcAft>
              <a:buClr>
                <a:srgbClr val="000000"/>
              </a:buClr>
              <a:buSzPct val="45000"/>
              <a:buFont typeface="Wingdings" charset="2"/>
              <a:buChar char=""/>
            </a:pPr>
            <a:r>
              <a:rPr b="0" lang="en-IN" sz="2400" spc="-1" strike="noStrike">
                <a:latin typeface="Arial"/>
              </a:rPr>
              <a:t>When the jenkins is opened in the browser, it shows the following.  Enter the password generated by the intstallation and select the first option of installation that is “most suited for industry” </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pic>
        <p:nvPicPr>
          <p:cNvPr id="290" name="" descr=""/>
          <p:cNvPicPr/>
          <p:nvPr/>
        </p:nvPicPr>
        <p:blipFill>
          <a:blip r:embed="rId1"/>
          <a:stretch/>
        </p:blipFill>
        <p:spPr>
          <a:xfrm>
            <a:off x="1006200" y="2319840"/>
            <a:ext cx="6111360" cy="3390840"/>
          </a:xfrm>
          <a:prstGeom prst="rect">
            <a:avLst/>
          </a:prstGeom>
          <a:ln w="1800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p:nvPr>
        </p:nvSpPr>
        <p:spPr>
          <a:xfrm>
            <a:off x="621360" y="120600"/>
            <a:ext cx="8998920" cy="4420800"/>
          </a:xfrm>
          <a:prstGeom prst="rect">
            <a:avLst/>
          </a:prstGeom>
          <a:noFill/>
          <a:ln w="0">
            <a:noFill/>
          </a:ln>
        </p:spPr>
        <p:txBody>
          <a:bodyPr lIns="0" rIns="0" tIns="0" bIns="0" anchor="t">
            <a:normAutofit/>
          </a:bodyPr>
          <a:p>
            <a:pPr marL="432000" indent="-324000">
              <a:lnSpc>
                <a:spcPct val="100000"/>
              </a:lnSpc>
              <a:spcAft>
                <a:spcPts val="1060"/>
              </a:spcAft>
              <a:buClr>
                <a:srgbClr val="000000"/>
              </a:buClr>
              <a:buSzPct val="45000"/>
              <a:buFont typeface="Wingdings" charset="2"/>
              <a:buChar char=""/>
            </a:pPr>
            <a:r>
              <a:rPr b="0" lang="en-IN" sz="2400" spc="-1" strike="noStrike">
                <a:latin typeface="Arial"/>
              </a:rPr>
              <a:t>Jenkins will install these modules...</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pic>
        <p:nvPicPr>
          <p:cNvPr id="292" name="" descr=""/>
          <p:cNvPicPr/>
          <p:nvPr/>
        </p:nvPicPr>
        <p:blipFill>
          <a:blip r:embed="rId1"/>
          <a:stretch/>
        </p:blipFill>
        <p:spPr>
          <a:xfrm>
            <a:off x="1161720" y="691920"/>
            <a:ext cx="6665760" cy="4124520"/>
          </a:xfrm>
          <a:prstGeom prst="rect">
            <a:avLst/>
          </a:prstGeom>
          <a:ln w="1800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p:nvPr>
        </p:nvSpPr>
        <p:spPr>
          <a:xfrm>
            <a:off x="621360" y="120600"/>
            <a:ext cx="8998920" cy="4420800"/>
          </a:xfrm>
          <a:prstGeom prst="rect">
            <a:avLst/>
          </a:prstGeom>
          <a:noFill/>
          <a:ln w="0">
            <a:noFill/>
          </a:ln>
        </p:spPr>
        <p:txBody>
          <a:bodyPr lIns="0" rIns="0" tIns="0" bIns="0" anchor="t">
            <a:normAutofit/>
          </a:bodyPr>
          <a:p>
            <a:pPr marL="432000" indent="-324000">
              <a:lnSpc>
                <a:spcPct val="100000"/>
              </a:lnSpc>
              <a:spcAft>
                <a:spcPts val="1060"/>
              </a:spcAft>
              <a:buClr>
                <a:srgbClr val="000000"/>
              </a:buClr>
              <a:buSzPct val="45000"/>
              <a:buFont typeface="Wingdings" charset="2"/>
              <a:buChar char=""/>
            </a:pPr>
            <a:r>
              <a:rPr b="0" lang="en-IN" sz="2400" spc="-1" strike="noStrike">
                <a:latin typeface="Arial"/>
              </a:rPr>
              <a:t>Registering a new user in jenkins.</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Click on Save and Finish on configuration screen.</a:t>
            </a:r>
            <a:endParaRPr b="0" lang="en-IN" sz="2400" spc="-1" strike="noStrike">
              <a:latin typeface="Arial"/>
            </a:endParaRPr>
          </a:p>
          <a:p>
            <a:pPr>
              <a:lnSpc>
                <a:spcPct val="100000"/>
              </a:lnSpc>
              <a:spcAft>
                <a:spcPts val="1060"/>
              </a:spcAft>
              <a:buNone/>
            </a:pP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pic>
        <p:nvPicPr>
          <p:cNvPr id="294" name="" descr=""/>
          <p:cNvPicPr/>
          <p:nvPr/>
        </p:nvPicPr>
        <p:blipFill>
          <a:blip r:embed="rId1"/>
          <a:stretch/>
        </p:blipFill>
        <p:spPr>
          <a:xfrm>
            <a:off x="1353960" y="1296360"/>
            <a:ext cx="6416280" cy="4000680"/>
          </a:xfrm>
          <a:prstGeom prst="rect">
            <a:avLst/>
          </a:prstGeom>
          <a:ln w="1800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p:nvPr>
        </p:nvSpPr>
        <p:spPr>
          <a:xfrm>
            <a:off x="621360" y="120600"/>
            <a:ext cx="8998920" cy="4420800"/>
          </a:xfrm>
          <a:prstGeom prst="rect">
            <a:avLst/>
          </a:prstGeom>
          <a:noFill/>
          <a:ln w="0">
            <a:noFill/>
          </a:ln>
        </p:spPr>
        <p:txBody>
          <a:bodyPr lIns="0" rIns="0" tIns="0" bIns="0" anchor="t">
            <a:normAutofit/>
          </a:bodyPr>
          <a:p>
            <a:pPr marL="432000" indent="-324000">
              <a:lnSpc>
                <a:spcPct val="100000"/>
              </a:lnSpc>
              <a:spcAft>
                <a:spcPts val="1060"/>
              </a:spcAft>
              <a:buClr>
                <a:srgbClr val="000000"/>
              </a:buClr>
              <a:buSzPct val="45000"/>
              <a:buFont typeface="Wingdings" charset="2"/>
              <a:buChar char=""/>
            </a:pPr>
            <a:r>
              <a:rPr b="0" lang="en-IN" sz="2400" spc="-1" strike="noStrike">
                <a:latin typeface="Arial"/>
              </a:rPr>
              <a:t>Jenkins installation is done and it is ready to use.</a:t>
            </a:r>
            <a:endParaRPr b="0" lang="en-IN" sz="2400" spc="-1" strike="noStrike">
              <a:latin typeface="Arial"/>
            </a:endParaRPr>
          </a:p>
          <a:p>
            <a:pPr>
              <a:lnSpc>
                <a:spcPct val="100000"/>
              </a:lnSpc>
              <a:spcAft>
                <a:spcPts val="1060"/>
              </a:spcAft>
              <a:buNone/>
            </a:pP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pic>
        <p:nvPicPr>
          <p:cNvPr id="296" name="" descr=""/>
          <p:cNvPicPr/>
          <p:nvPr/>
        </p:nvPicPr>
        <p:blipFill>
          <a:blip r:embed="rId1"/>
          <a:stretch/>
        </p:blipFill>
        <p:spPr>
          <a:xfrm>
            <a:off x="1139040" y="1411560"/>
            <a:ext cx="5843520" cy="2650320"/>
          </a:xfrm>
          <a:prstGeom prst="rect">
            <a:avLst/>
          </a:prstGeom>
          <a:ln w="1800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p:nvPr>
        </p:nvSpPr>
        <p:spPr>
          <a:xfrm>
            <a:off x="621360" y="120600"/>
            <a:ext cx="8998920" cy="4420800"/>
          </a:xfrm>
          <a:prstGeom prst="rect">
            <a:avLst/>
          </a:prstGeom>
          <a:noFill/>
          <a:ln w="0">
            <a:noFill/>
          </a:ln>
        </p:spPr>
        <p:txBody>
          <a:bodyPr lIns="0" rIns="0" tIns="0" bIns="0" anchor="t">
            <a:normAutofit/>
          </a:bodyPr>
          <a:p>
            <a:pPr marL="432000" indent="-324000">
              <a:lnSpc>
                <a:spcPct val="100000"/>
              </a:lnSpc>
              <a:spcAft>
                <a:spcPts val="1060"/>
              </a:spcAft>
              <a:buClr>
                <a:srgbClr val="000000"/>
              </a:buClr>
              <a:buSzPct val="45000"/>
              <a:buFont typeface="Wingdings" charset="2"/>
              <a:buChar char=""/>
            </a:pPr>
            <a:r>
              <a:rPr b="0" lang="en-IN" sz="2400" spc="-1" strike="noStrike">
                <a:latin typeface="Arial"/>
              </a:rPr>
              <a:t>Jenkins dashboard looks like this.</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pic>
        <p:nvPicPr>
          <p:cNvPr id="298" name="" descr=""/>
          <p:cNvPicPr/>
          <p:nvPr/>
        </p:nvPicPr>
        <p:blipFill>
          <a:blip r:embed="rId1"/>
          <a:stretch/>
        </p:blipFill>
        <p:spPr>
          <a:xfrm>
            <a:off x="961920" y="653040"/>
            <a:ext cx="7457760" cy="3575160"/>
          </a:xfrm>
          <a:prstGeom prst="rect">
            <a:avLst/>
          </a:prstGeom>
          <a:ln w="1800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Install Tomcat for Jenkins</a:t>
            </a:r>
            <a:endParaRPr b="0" lang="en-IN" sz="3300" spc="-1" strike="noStrike">
              <a:latin typeface="Arial"/>
            </a:endParaRPr>
          </a:p>
        </p:txBody>
      </p:sp>
      <p:sp>
        <p:nvSpPr>
          <p:cNvPr id="300" name="PlaceHolder 2"/>
          <p:cNvSpPr>
            <a:spLocks noGrp="1"/>
          </p:cNvSpPr>
          <p:nvPr>
            <p:ph/>
          </p:nvPr>
        </p:nvSpPr>
        <p:spPr>
          <a:xfrm>
            <a:off x="540000" y="540000"/>
            <a:ext cx="8998920" cy="3238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2000" spc="-1" strike="noStrike">
                <a:latin typeface="Arial"/>
              </a:rPr>
              <a:t>Go to tomcat site </a:t>
            </a:r>
            <a:r>
              <a:rPr b="0" i="1" lang="en-IN" sz="2000" spc="-1" strike="noStrike" u="sng">
                <a:uFillTx/>
                <a:latin typeface="Arial"/>
              </a:rPr>
              <a:t>https://tomcat.apache.org/</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and download tomcat binaries 64 bit zip.</a:t>
            </a:r>
            <a:endParaRPr b="0" lang="en-IN" sz="2000" spc="-1" strike="noStrike">
              <a:latin typeface="Arial"/>
            </a:endParaRPr>
          </a:p>
        </p:txBody>
      </p:sp>
      <p:pic>
        <p:nvPicPr>
          <p:cNvPr id="301" name="" descr=""/>
          <p:cNvPicPr/>
          <p:nvPr/>
        </p:nvPicPr>
        <p:blipFill>
          <a:blip r:embed="rId1"/>
          <a:stretch/>
        </p:blipFill>
        <p:spPr>
          <a:xfrm>
            <a:off x="894600" y="1620000"/>
            <a:ext cx="7024680" cy="39510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Install Tomcat for Jenkins</a:t>
            </a:r>
            <a:endParaRPr b="0" lang="en-IN" sz="3300" spc="-1" strike="noStrike">
              <a:latin typeface="Arial"/>
            </a:endParaRPr>
          </a:p>
        </p:txBody>
      </p:sp>
      <p:sp>
        <p:nvSpPr>
          <p:cNvPr id="303" name="PlaceHolder 2"/>
          <p:cNvSpPr>
            <a:spLocks noGrp="1"/>
          </p:cNvSpPr>
          <p:nvPr>
            <p:ph/>
          </p:nvPr>
        </p:nvSpPr>
        <p:spPr>
          <a:xfrm>
            <a:off x="360360" y="720360"/>
            <a:ext cx="8998920" cy="3238920"/>
          </a:xfrm>
          <a:prstGeom prst="rect">
            <a:avLst/>
          </a:prstGeom>
          <a:noFill/>
          <a:ln w="0">
            <a:noFill/>
          </a:ln>
        </p:spPr>
        <p:txBody>
          <a:bodyPr lIns="0" rIns="0" tIns="0" bIns="0" anchor="t">
            <a:normAutofit fontScale="52000"/>
          </a:bodyPr>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r>
              <a:rPr b="0" lang="en-IN" sz="2000" spc="-1" strike="noStrike">
                <a:latin typeface="Arial"/>
              </a:rPr>
              <a:t>Unzip apache tomcat into a directory.</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Go to WebApps directory of Apache Tomcat and copy jenkins.war over there.</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Ensure the environmental variable JAVA_HOME is set.  If not, set it.</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From the bin directory, give the command </a:t>
            </a:r>
            <a:r>
              <a:rPr b="1" lang="en-IN" sz="2000" spc="-1" strike="noStrike">
                <a:latin typeface="Arial"/>
              </a:rPr>
              <a:t>startup.bat. </a:t>
            </a:r>
            <a:r>
              <a:rPr b="0" lang="en-IN" sz="2000" spc="-1" strike="noStrike">
                <a:latin typeface="Arial"/>
              </a:rPr>
              <a:t>With that apache tomcat is started and along with that jenkins also is started.</a:t>
            </a:r>
            <a:r>
              <a:rPr b="1"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p:txBody>
      </p:sp>
      <p:pic>
        <p:nvPicPr>
          <p:cNvPr id="304" name="" descr=""/>
          <p:cNvPicPr/>
          <p:nvPr/>
        </p:nvPicPr>
        <p:blipFill>
          <a:blip r:embed="rId1"/>
          <a:stretch/>
        </p:blipFill>
        <p:spPr>
          <a:xfrm>
            <a:off x="720000" y="1260000"/>
            <a:ext cx="4602240" cy="21852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What is Jenkins</a:t>
            </a:r>
            <a:endParaRPr b="0" lang="en-IN" sz="3300" spc="-1" strike="noStrike">
              <a:latin typeface="Arial"/>
            </a:endParaRPr>
          </a:p>
        </p:txBody>
      </p:sp>
      <p:sp>
        <p:nvSpPr>
          <p:cNvPr id="260"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95000"/>
          </a:bodyPr>
          <a:p>
            <a:pPr marL="432000" indent="-324000">
              <a:lnSpc>
                <a:spcPct val="100000"/>
              </a:lnSpc>
              <a:spcAft>
                <a:spcPts val="1060"/>
              </a:spcAft>
              <a:buClr>
                <a:srgbClr val="000000"/>
              </a:buClr>
              <a:buSzPct val="45000"/>
              <a:buFont typeface="Wingdings" charset="2"/>
              <a:buChar char=""/>
            </a:pPr>
            <a:r>
              <a:rPr b="0" lang="en-IN" sz="2400" spc="-1" strike="noStrike">
                <a:latin typeface="Arial"/>
              </a:rPr>
              <a:t>Jenkins is an open source automation tool written in Java programming language that allows continuous integration.</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Jenkins builds and tests our software projects which continuously making it easier for developers to integrate changes to the project, and making it easier for users to obtain a fresh build.</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It also allows us to continuously deliver our software by integrating with a large number of testing and deployment technologies.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Install Tomcat for Jenkins</a:t>
            </a:r>
            <a:endParaRPr b="0" lang="en-IN" sz="3300" spc="-1" strike="noStrike">
              <a:latin typeface="Arial"/>
            </a:endParaRPr>
          </a:p>
        </p:txBody>
      </p:sp>
      <p:sp>
        <p:nvSpPr>
          <p:cNvPr id="306" name="PlaceHolder 2"/>
          <p:cNvSpPr>
            <a:spLocks noGrp="1"/>
          </p:cNvSpPr>
          <p:nvPr>
            <p:ph/>
          </p:nvPr>
        </p:nvSpPr>
        <p:spPr>
          <a:xfrm>
            <a:off x="360360" y="720360"/>
            <a:ext cx="8998920" cy="3238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p:txBody>
      </p:sp>
      <p:pic>
        <p:nvPicPr>
          <p:cNvPr id="307" name="" descr=""/>
          <p:cNvPicPr/>
          <p:nvPr/>
        </p:nvPicPr>
        <p:blipFill>
          <a:blip r:embed="rId1"/>
          <a:stretch/>
        </p:blipFill>
        <p:spPr>
          <a:xfrm>
            <a:off x="5040" y="811800"/>
            <a:ext cx="10079640" cy="4042800"/>
          </a:xfrm>
          <a:prstGeom prst="rect">
            <a:avLst/>
          </a:prstGeom>
          <a:ln w="0">
            <a:noFill/>
          </a:ln>
        </p:spPr>
      </p:pic>
      <p:sp>
        <p:nvSpPr>
          <p:cNvPr id="308" name=""/>
          <p:cNvSpPr/>
          <p:nvPr/>
        </p:nvSpPr>
        <p:spPr>
          <a:xfrm>
            <a:off x="4125240" y="1513800"/>
            <a:ext cx="1080000" cy="360"/>
          </a:xfrm>
          <a:prstGeom prst="line">
            <a:avLst/>
          </a:prstGeom>
          <a:ln w="0">
            <a:solidFill>
              <a:srgbClr val="3465a4"/>
            </a:solidFill>
            <a:headEnd len="med" type="triangle" w="med"/>
          </a:ln>
        </p:spPr>
        <p:style>
          <a:lnRef idx="0"/>
          <a:fillRef idx="0"/>
          <a:effectRef idx="0"/>
          <a:fontRef idx="minor"/>
        </p:style>
      </p:sp>
      <p:sp>
        <p:nvSpPr>
          <p:cNvPr id="309" name=""/>
          <p:cNvSpPr/>
          <p:nvPr/>
        </p:nvSpPr>
        <p:spPr>
          <a:xfrm flipV="1">
            <a:off x="8640000" y="4320000"/>
            <a:ext cx="180000" cy="540000"/>
          </a:xfrm>
          <a:prstGeom prst="line">
            <a:avLst/>
          </a:prstGeom>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Install Tomcat for Jenkins</a:t>
            </a:r>
            <a:endParaRPr b="0" lang="en-IN" sz="3300" spc="-1" strike="noStrike">
              <a:latin typeface="Arial"/>
            </a:endParaRPr>
          </a:p>
        </p:txBody>
      </p:sp>
      <p:sp>
        <p:nvSpPr>
          <p:cNvPr id="311" name="PlaceHolder 2"/>
          <p:cNvSpPr>
            <a:spLocks noGrp="1"/>
          </p:cNvSpPr>
          <p:nvPr>
            <p:ph/>
          </p:nvPr>
        </p:nvSpPr>
        <p:spPr>
          <a:xfrm>
            <a:off x="360360" y="720360"/>
            <a:ext cx="8998920" cy="3238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2000" spc="-1" strike="noStrike">
                <a:latin typeface="Arial"/>
              </a:rPr>
              <a:t>Jenkins dashboard can be started with </a:t>
            </a:r>
            <a:r>
              <a:rPr b="0" lang="en-IN" sz="2000" spc="-1" strike="noStrike" u="sng">
                <a:solidFill>
                  <a:srgbClr val="0000ff"/>
                </a:solidFill>
                <a:uFillTx/>
                <a:latin typeface="Arial"/>
                <a:hlinkClick r:id="rId1"/>
              </a:rPr>
              <a:t>http://localhost:8080/jenkins</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p:txBody>
      </p:sp>
      <p:pic>
        <p:nvPicPr>
          <p:cNvPr id="312" name="" descr=""/>
          <p:cNvPicPr/>
          <p:nvPr/>
        </p:nvPicPr>
        <p:blipFill>
          <a:blip r:embed="rId2"/>
          <a:stretch/>
        </p:blipFill>
        <p:spPr>
          <a:xfrm>
            <a:off x="714600" y="1163160"/>
            <a:ext cx="8464680" cy="41270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	</a:t>
            </a:r>
            <a:r>
              <a:rPr b="0" lang="en-IN" sz="3300" spc="-1" strike="noStrike">
                <a:latin typeface="Arial"/>
              </a:rPr>
              <a:t>Git hub setup in Jenkins.</a:t>
            </a:r>
            <a:endParaRPr b="0" lang="en-IN" sz="3300" spc="-1" strike="noStrike">
              <a:latin typeface="Arial"/>
            </a:endParaRPr>
          </a:p>
        </p:txBody>
      </p:sp>
      <p:sp>
        <p:nvSpPr>
          <p:cNvPr id="314" name="PlaceHolder 2"/>
          <p:cNvSpPr>
            <a:spLocks noGrp="1"/>
          </p:cNvSpPr>
          <p:nvPr>
            <p:ph/>
          </p:nvPr>
        </p:nvSpPr>
        <p:spPr>
          <a:xfrm>
            <a:off x="540000" y="540000"/>
            <a:ext cx="8998920" cy="3238920"/>
          </a:xfrm>
          <a:prstGeom prst="rect">
            <a:avLst/>
          </a:prstGeom>
          <a:noFill/>
          <a:ln w="0">
            <a:noFill/>
          </a:ln>
        </p:spPr>
        <p:txBody>
          <a:bodyPr lIns="0" rIns="0" tIns="0" bIns="0" anchor="t">
            <a:normAutofit/>
          </a:bodyPr>
          <a:p>
            <a:pPr marL="432000" indent="-324000">
              <a:lnSpc>
                <a:spcPct val="100000"/>
              </a:lnSpc>
              <a:spcAft>
                <a:spcPts val="1060"/>
              </a:spcAft>
              <a:buClr>
                <a:srgbClr val="000000"/>
              </a:buClr>
              <a:buSzPct val="45000"/>
              <a:buFont typeface="Wingdings" charset="2"/>
              <a:buChar char=""/>
            </a:pPr>
            <a:r>
              <a:rPr b="0" lang="en-IN" sz="2400" spc="-1" strike="noStrike">
                <a:latin typeface="Arial"/>
              </a:rPr>
              <a:t>Click on Manage Jenkins in the main dashboard and click on Manage Plugins</a:t>
            </a:r>
            <a:endParaRPr b="0" lang="en-IN" sz="2400" spc="-1" strike="noStrike">
              <a:latin typeface="Arial"/>
            </a:endParaRPr>
          </a:p>
        </p:txBody>
      </p:sp>
      <p:pic>
        <p:nvPicPr>
          <p:cNvPr id="315" name="" descr=""/>
          <p:cNvPicPr/>
          <p:nvPr/>
        </p:nvPicPr>
        <p:blipFill>
          <a:blip r:embed="rId1"/>
          <a:stretch/>
        </p:blipFill>
        <p:spPr>
          <a:xfrm>
            <a:off x="64800" y="1581480"/>
            <a:ext cx="10078560" cy="3435480"/>
          </a:xfrm>
          <a:prstGeom prst="rect">
            <a:avLst/>
          </a:prstGeom>
          <a:ln w="18000">
            <a:noFill/>
          </a:ln>
        </p:spPr>
      </p:pic>
      <p:sp>
        <p:nvSpPr>
          <p:cNvPr id="316" name=""/>
          <p:cNvSpPr/>
          <p:nvPr/>
        </p:nvSpPr>
        <p:spPr>
          <a:xfrm flipV="1">
            <a:off x="8411760" y="2345040"/>
            <a:ext cx="761760" cy="562320"/>
          </a:xfrm>
          <a:prstGeom prst="line">
            <a:avLst/>
          </a:prstGeom>
          <a:ln w="18000">
            <a:solidFill>
              <a:srgbClr val="ffbf00"/>
            </a:solidFill>
            <a:round/>
            <a:headEnd len="med" type="triangle" w="med"/>
          </a:ln>
        </p:spPr>
        <p:style>
          <a:lnRef idx="0"/>
          <a:fillRef idx="0"/>
          <a:effectRef idx="0"/>
          <a:fontRef idx="minor"/>
        </p:style>
      </p:sp>
      <p:sp>
        <p:nvSpPr>
          <p:cNvPr id="317" name=""/>
          <p:cNvSpPr/>
          <p:nvPr/>
        </p:nvSpPr>
        <p:spPr>
          <a:xfrm flipV="1">
            <a:off x="1206000" y="2322720"/>
            <a:ext cx="547200" cy="518040"/>
          </a:xfrm>
          <a:prstGeom prst="line">
            <a:avLst/>
          </a:prstGeom>
          <a:ln w="18000">
            <a:solidFill>
              <a:srgbClr val="ffbf00"/>
            </a:solidFill>
            <a:round/>
            <a:head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	</a:t>
            </a:r>
            <a:r>
              <a:rPr b="0" lang="en-IN" sz="3300" spc="-1" strike="noStrike">
                <a:latin typeface="Arial"/>
              </a:rPr>
              <a:t>Git hub setup in Jenkins.</a:t>
            </a:r>
            <a:endParaRPr b="0" lang="en-IN" sz="3300" spc="-1" strike="noStrike">
              <a:latin typeface="Arial"/>
            </a:endParaRPr>
          </a:p>
        </p:txBody>
      </p:sp>
      <p:sp>
        <p:nvSpPr>
          <p:cNvPr id="319" name="PlaceHolder 2"/>
          <p:cNvSpPr>
            <a:spLocks noGrp="1"/>
          </p:cNvSpPr>
          <p:nvPr>
            <p:ph/>
          </p:nvPr>
        </p:nvSpPr>
        <p:spPr>
          <a:xfrm>
            <a:off x="540000" y="540000"/>
            <a:ext cx="8998920" cy="3238920"/>
          </a:xfrm>
          <a:prstGeom prst="rect">
            <a:avLst/>
          </a:prstGeom>
          <a:noFill/>
          <a:ln w="0">
            <a:noFill/>
          </a:ln>
        </p:spPr>
        <p:txBody>
          <a:bodyPr lIns="0" rIns="0" tIns="0" bIns="0" anchor="t">
            <a:normAutofit/>
          </a:bodyPr>
          <a:p>
            <a:pPr marL="432000" indent="-324000">
              <a:lnSpc>
                <a:spcPct val="100000"/>
              </a:lnSpc>
              <a:spcAft>
                <a:spcPts val="1060"/>
              </a:spcAft>
              <a:buClr>
                <a:srgbClr val="000000"/>
              </a:buClr>
              <a:buSzPct val="45000"/>
              <a:buFont typeface="Wingdings" charset="2"/>
              <a:buChar char=""/>
            </a:pPr>
            <a:r>
              <a:rPr b="0" lang="en-IN" sz="2400" spc="-1" strike="noStrike">
                <a:latin typeface="Arial"/>
              </a:rPr>
              <a:t>Click on Available tab and enter github and </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pic>
        <p:nvPicPr>
          <p:cNvPr id="320" name="" descr=""/>
          <p:cNvPicPr/>
          <p:nvPr/>
        </p:nvPicPr>
        <p:blipFill>
          <a:blip r:embed="rId1"/>
          <a:stretch/>
        </p:blipFill>
        <p:spPr>
          <a:xfrm>
            <a:off x="-2160" y="896400"/>
            <a:ext cx="10078560" cy="1283760"/>
          </a:xfrm>
          <a:prstGeom prst="rect">
            <a:avLst/>
          </a:prstGeom>
          <a:ln w="18000">
            <a:noFill/>
          </a:ln>
        </p:spPr>
      </p:pic>
      <p:pic>
        <p:nvPicPr>
          <p:cNvPr id="321" name="" descr=""/>
          <p:cNvPicPr/>
          <p:nvPr/>
        </p:nvPicPr>
        <p:blipFill>
          <a:blip r:embed="rId2"/>
          <a:stretch/>
        </p:blipFill>
        <p:spPr>
          <a:xfrm>
            <a:off x="292320" y="2683440"/>
            <a:ext cx="9371880" cy="1644480"/>
          </a:xfrm>
          <a:prstGeom prst="rect">
            <a:avLst/>
          </a:prstGeom>
          <a:ln w="1800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	</a:t>
            </a:r>
            <a:r>
              <a:rPr b="0" lang="en-IN" sz="3300" spc="-1" strike="noStrike">
                <a:latin typeface="Arial"/>
              </a:rPr>
              <a:t>Git hub setup in Jenkins.</a:t>
            </a:r>
            <a:endParaRPr b="0" lang="en-IN" sz="3300" spc="-1" strike="noStrike">
              <a:latin typeface="Arial"/>
            </a:endParaRPr>
          </a:p>
        </p:txBody>
      </p:sp>
      <p:sp>
        <p:nvSpPr>
          <p:cNvPr id="323" name="PlaceHolder 2"/>
          <p:cNvSpPr>
            <a:spLocks noGrp="1"/>
          </p:cNvSpPr>
          <p:nvPr>
            <p:ph/>
          </p:nvPr>
        </p:nvSpPr>
        <p:spPr>
          <a:xfrm>
            <a:off x="540000" y="540000"/>
            <a:ext cx="8998920" cy="3238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2000" spc="-1" strike="noStrike">
                <a:latin typeface="Arial"/>
              </a:rPr>
              <a:t>From the jenkins dashboard, select create a  job.</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r>
              <a:rPr b="0" lang="en-IN" sz="2000" spc="-1" strike="noStrike">
                <a:latin typeface="Arial"/>
              </a:rPr>
              <a:t>Enter a name and select Free Style Project.</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p:txBody>
      </p:sp>
      <p:pic>
        <p:nvPicPr>
          <p:cNvPr id="324" name="" descr=""/>
          <p:cNvPicPr/>
          <p:nvPr/>
        </p:nvPicPr>
        <p:blipFill>
          <a:blip r:embed="rId1"/>
          <a:stretch/>
        </p:blipFill>
        <p:spPr>
          <a:xfrm>
            <a:off x="974520" y="1017360"/>
            <a:ext cx="5504760" cy="1009800"/>
          </a:xfrm>
          <a:prstGeom prst="rect">
            <a:avLst/>
          </a:prstGeom>
          <a:ln w="0">
            <a:noFill/>
          </a:ln>
        </p:spPr>
      </p:pic>
      <p:pic>
        <p:nvPicPr>
          <p:cNvPr id="325" name="" descr=""/>
          <p:cNvPicPr/>
          <p:nvPr/>
        </p:nvPicPr>
        <p:blipFill>
          <a:blip r:embed="rId2"/>
          <a:stretch/>
        </p:blipFill>
        <p:spPr>
          <a:xfrm>
            <a:off x="900000" y="2546280"/>
            <a:ext cx="7797600" cy="213300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	</a:t>
            </a:r>
            <a:r>
              <a:rPr b="0" lang="en-IN" sz="3300" spc="-1" strike="noStrike">
                <a:latin typeface="Arial"/>
              </a:rPr>
              <a:t>Maven setup in Jenkins.</a:t>
            </a:r>
            <a:endParaRPr b="0" lang="en-IN" sz="3300" spc="-1" strike="noStrike">
              <a:latin typeface="Arial"/>
            </a:endParaRPr>
          </a:p>
        </p:txBody>
      </p:sp>
      <p:sp>
        <p:nvSpPr>
          <p:cNvPr id="327" name="PlaceHolder 2"/>
          <p:cNvSpPr>
            <a:spLocks noGrp="1"/>
          </p:cNvSpPr>
          <p:nvPr>
            <p:ph/>
          </p:nvPr>
        </p:nvSpPr>
        <p:spPr>
          <a:xfrm>
            <a:off x="540360" y="540000"/>
            <a:ext cx="8998920" cy="3238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2000" spc="-1" strike="noStrike">
                <a:latin typeface="Arial"/>
              </a:rPr>
              <a:t>Goto the url maven.apache.org and click on donwload and download the binaries in zip format.  After downloading, extract to maven directory.</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p:txBody>
      </p:sp>
      <p:pic>
        <p:nvPicPr>
          <p:cNvPr id="328" name="" descr=""/>
          <p:cNvPicPr/>
          <p:nvPr/>
        </p:nvPicPr>
        <p:blipFill>
          <a:blip r:embed="rId1"/>
          <a:stretch/>
        </p:blipFill>
        <p:spPr>
          <a:xfrm>
            <a:off x="985680" y="1440000"/>
            <a:ext cx="7293600" cy="4335840"/>
          </a:xfrm>
          <a:prstGeom prst="rect">
            <a:avLst/>
          </a:prstGeom>
          <a:ln w="0">
            <a:noFill/>
          </a:ln>
        </p:spPr>
      </p:pic>
      <p:sp>
        <p:nvSpPr>
          <p:cNvPr id="329" name=""/>
          <p:cNvSpPr/>
          <p:nvPr/>
        </p:nvSpPr>
        <p:spPr>
          <a:xfrm>
            <a:off x="3750480" y="4973400"/>
            <a:ext cx="540000" cy="360"/>
          </a:xfrm>
          <a:prstGeom prst="line">
            <a:avLst/>
          </a:prstGeom>
          <a:ln w="0">
            <a:solidFill>
              <a:srgbClr val="3465a4"/>
            </a:solidFill>
            <a:head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	</a:t>
            </a:r>
            <a:r>
              <a:rPr b="0" lang="en-IN" sz="3300" spc="-1" strike="noStrike">
                <a:latin typeface="Arial"/>
              </a:rPr>
              <a:t>Maven setup in Jenkins.</a:t>
            </a:r>
            <a:endParaRPr b="0" lang="en-IN" sz="3300" spc="-1" strike="noStrike">
              <a:latin typeface="Arial"/>
            </a:endParaRPr>
          </a:p>
        </p:txBody>
      </p:sp>
      <p:sp>
        <p:nvSpPr>
          <p:cNvPr id="331" name="PlaceHolder 2"/>
          <p:cNvSpPr>
            <a:spLocks noGrp="1"/>
          </p:cNvSpPr>
          <p:nvPr>
            <p:ph/>
          </p:nvPr>
        </p:nvSpPr>
        <p:spPr>
          <a:xfrm>
            <a:off x="540360" y="540000"/>
            <a:ext cx="8998920" cy="3238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r>
              <a:rPr b="0" lang="en-IN" sz="2000" spc="-1" strike="noStrike">
                <a:latin typeface="Arial"/>
              </a:rPr>
              <a:t>Given mvn -version in the command prompt by going to bin directory of maven.</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p:txBody>
      </p:sp>
      <p:sp>
        <p:nvSpPr>
          <p:cNvPr id="332" name=""/>
          <p:cNvSpPr/>
          <p:nvPr/>
        </p:nvSpPr>
        <p:spPr>
          <a:xfrm>
            <a:off x="3750480" y="4973400"/>
            <a:ext cx="540000" cy="360"/>
          </a:xfrm>
          <a:prstGeom prst="line">
            <a:avLst/>
          </a:prstGeom>
          <a:ln w="0">
            <a:solidFill>
              <a:srgbClr val="3465a4"/>
            </a:solidFill>
            <a:headEnd len="med" type="triangle" w="med"/>
          </a:ln>
        </p:spPr>
        <p:style>
          <a:lnRef idx="0"/>
          <a:fillRef idx="0"/>
          <a:effectRef idx="0"/>
          <a:fontRef idx="minor"/>
        </p:style>
      </p:sp>
      <p:pic>
        <p:nvPicPr>
          <p:cNvPr id="333" name="" descr=""/>
          <p:cNvPicPr/>
          <p:nvPr/>
        </p:nvPicPr>
        <p:blipFill>
          <a:blip r:embed="rId1"/>
          <a:stretch/>
        </p:blipFill>
        <p:spPr>
          <a:xfrm>
            <a:off x="952200" y="1400400"/>
            <a:ext cx="5527080" cy="255888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	</a:t>
            </a:r>
            <a:r>
              <a:rPr b="0" lang="en-IN" sz="3300" spc="-1" strike="noStrike">
                <a:latin typeface="Arial"/>
              </a:rPr>
              <a:t>Maven setup in Jenkins.</a:t>
            </a:r>
            <a:endParaRPr b="0" lang="en-IN" sz="3300" spc="-1" strike="noStrike">
              <a:latin typeface="Arial"/>
            </a:endParaRPr>
          </a:p>
        </p:txBody>
      </p:sp>
      <p:sp>
        <p:nvSpPr>
          <p:cNvPr id="335" name="PlaceHolder 2"/>
          <p:cNvSpPr>
            <a:spLocks noGrp="1"/>
          </p:cNvSpPr>
          <p:nvPr>
            <p:ph/>
          </p:nvPr>
        </p:nvSpPr>
        <p:spPr>
          <a:xfrm>
            <a:off x="540000" y="540000"/>
            <a:ext cx="8998920" cy="3238920"/>
          </a:xfrm>
          <a:prstGeom prst="rect">
            <a:avLst/>
          </a:prstGeom>
          <a:noFill/>
          <a:ln w="0">
            <a:noFill/>
          </a:ln>
        </p:spPr>
        <p:txBody>
          <a:bodyPr lIns="0" rIns="0" tIns="0" bIns="0" anchor="t">
            <a:normAutofit fontScale="70000"/>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r>
              <a:rPr b="0" lang="en-IN" sz="1600" spc="-1" strike="noStrike">
                <a:latin typeface="Arial"/>
              </a:rPr>
              <a:t>Select Global Tool Configuration in Main Dashboard.</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Add JDK information:</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p:txBody>
      </p:sp>
      <p:sp>
        <p:nvSpPr>
          <p:cNvPr id="336" name=""/>
          <p:cNvSpPr/>
          <p:nvPr/>
        </p:nvSpPr>
        <p:spPr>
          <a:xfrm>
            <a:off x="3750480" y="4973400"/>
            <a:ext cx="540000" cy="360"/>
          </a:xfrm>
          <a:prstGeom prst="line">
            <a:avLst/>
          </a:prstGeom>
          <a:ln w="0">
            <a:solidFill>
              <a:srgbClr val="3465a4"/>
            </a:solidFill>
            <a:headEnd len="med" type="triangle" w="med"/>
          </a:ln>
        </p:spPr>
        <p:style>
          <a:lnRef idx="0"/>
          <a:fillRef idx="0"/>
          <a:effectRef idx="0"/>
          <a:fontRef idx="minor"/>
        </p:style>
      </p:sp>
      <p:pic>
        <p:nvPicPr>
          <p:cNvPr id="337" name="" descr=""/>
          <p:cNvPicPr/>
          <p:nvPr/>
        </p:nvPicPr>
        <p:blipFill>
          <a:blip r:embed="rId1"/>
          <a:stretch/>
        </p:blipFill>
        <p:spPr>
          <a:xfrm>
            <a:off x="1080000" y="1074960"/>
            <a:ext cx="5579280" cy="1624320"/>
          </a:xfrm>
          <a:prstGeom prst="rect">
            <a:avLst/>
          </a:prstGeom>
          <a:ln w="0">
            <a:noFill/>
          </a:ln>
        </p:spPr>
      </p:pic>
      <p:sp>
        <p:nvSpPr>
          <p:cNvPr id="338" name=""/>
          <p:cNvSpPr/>
          <p:nvPr/>
        </p:nvSpPr>
        <p:spPr>
          <a:xfrm flipV="1">
            <a:off x="4320000" y="1620000"/>
            <a:ext cx="540000" cy="360000"/>
          </a:xfrm>
          <a:prstGeom prst="line">
            <a:avLst/>
          </a:prstGeom>
          <a:ln w="0">
            <a:solidFill>
              <a:srgbClr val="3465a4"/>
            </a:solidFill>
            <a:headEnd len="med" type="triangle" w="med"/>
          </a:ln>
        </p:spPr>
        <p:style>
          <a:lnRef idx="0"/>
          <a:fillRef idx="0"/>
          <a:effectRef idx="0"/>
          <a:fontRef idx="minor"/>
        </p:style>
      </p:sp>
      <p:pic>
        <p:nvPicPr>
          <p:cNvPr id="339" name="" descr=""/>
          <p:cNvPicPr/>
          <p:nvPr/>
        </p:nvPicPr>
        <p:blipFill>
          <a:blip r:embed="rId2"/>
          <a:stretch/>
        </p:blipFill>
        <p:spPr>
          <a:xfrm>
            <a:off x="3670200" y="3060000"/>
            <a:ext cx="5329080" cy="280512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	</a:t>
            </a:r>
            <a:r>
              <a:rPr b="0" lang="en-IN" sz="3300" spc="-1" strike="noStrike">
                <a:latin typeface="Arial"/>
              </a:rPr>
              <a:t>Maven setup in Jenkins.</a:t>
            </a:r>
            <a:endParaRPr b="0" lang="en-IN" sz="3300" spc="-1" strike="noStrike">
              <a:latin typeface="Arial"/>
            </a:endParaRPr>
          </a:p>
        </p:txBody>
      </p:sp>
      <p:sp>
        <p:nvSpPr>
          <p:cNvPr id="341" name="PlaceHolder 2"/>
          <p:cNvSpPr>
            <a:spLocks noGrp="1"/>
          </p:cNvSpPr>
          <p:nvPr>
            <p:ph/>
          </p:nvPr>
        </p:nvSpPr>
        <p:spPr>
          <a:xfrm>
            <a:off x="540000" y="540000"/>
            <a:ext cx="8998920" cy="3238920"/>
          </a:xfrm>
          <a:prstGeom prst="rect">
            <a:avLst/>
          </a:prstGeom>
          <a:noFill/>
          <a:ln w="0">
            <a:noFill/>
          </a:ln>
        </p:spPr>
        <p:txBody>
          <a:bodyPr lIns="0" rIns="0" tIns="0" bIns="0" anchor="t">
            <a:normAutofit fontScale="58000"/>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r>
              <a:rPr b="0" lang="en-IN" sz="1600" spc="-1" strike="noStrike">
                <a:latin typeface="Arial"/>
              </a:rPr>
              <a:t>Add git information:</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Add Maven information:</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p:txBody>
      </p:sp>
      <p:sp>
        <p:nvSpPr>
          <p:cNvPr id="342" name=""/>
          <p:cNvSpPr/>
          <p:nvPr/>
        </p:nvSpPr>
        <p:spPr>
          <a:xfrm>
            <a:off x="3750480" y="4973400"/>
            <a:ext cx="540000" cy="360"/>
          </a:xfrm>
          <a:prstGeom prst="line">
            <a:avLst/>
          </a:prstGeom>
          <a:ln w="0">
            <a:solidFill>
              <a:srgbClr val="3465a4"/>
            </a:solidFill>
            <a:headEnd len="med" type="triangle" w="med"/>
          </a:ln>
        </p:spPr>
        <p:style>
          <a:lnRef idx="0"/>
          <a:fillRef idx="0"/>
          <a:effectRef idx="0"/>
          <a:fontRef idx="minor"/>
        </p:style>
      </p:sp>
      <p:pic>
        <p:nvPicPr>
          <p:cNvPr id="343" name="" descr=""/>
          <p:cNvPicPr/>
          <p:nvPr/>
        </p:nvPicPr>
        <p:blipFill>
          <a:blip r:embed="rId1"/>
          <a:stretch/>
        </p:blipFill>
        <p:spPr>
          <a:xfrm>
            <a:off x="925560" y="1080000"/>
            <a:ext cx="4293720" cy="1586160"/>
          </a:xfrm>
          <a:prstGeom prst="rect">
            <a:avLst/>
          </a:prstGeom>
          <a:ln w="0">
            <a:noFill/>
          </a:ln>
        </p:spPr>
      </p:pic>
      <p:pic>
        <p:nvPicPr>
          <p:cNvPr id="344" name="" descr=""/>
          <p:cNvPicPr/>
          <p:nvPr/>
        </p:nvPicPr>
        <p:blipFill>
          <a:blip r:embed="rId2"/>
          <a:stretch/>
        </p:blipFill>
        <p:spPr>
          <a:xfrm>
            <a:off x="4140000" y="3060000"/>
            <a:ext cx="4406400" cy="154512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	</a:t>
            </a:r>
            <a:r>
              <a:rPr b="0" lang="en-IN" sz="3300" spc="-1" strike="noStrike">
                <a:latin typeface="Arial"/>
              </a:rPr>
              <a:t>Maven setup in Jenkins.</a:t>
            </a:r>
            <a:endParaRPr b="0" lang="en-IN" sz="3300" spc="-1" strike="noStrike">
              <a:latin typeface="Arial"/>
            </a:endParaRPr>
          </a:p>
        </p:txBody>
      </p:sp>
      <p:sp>
        <p:nvSpPr>
          <p:cNvPr id="346" name="PlaceHolder 2"/>
          <p:cNvSpPr>
            <a:spLocks noGrp="1"/>
          </p:cNvSpPr>
          <p:nvPr>
            <p:ph/>
          </p:nvPr>
        </p:nvSpPr>
        <p:spPr>
          <a:xfrm>
            <a:off x="540000" y="540000"/>
            <a:ext cx="8998920" cy="3238920"/>
          </a:xfrm>
          <a:prstGeom prst="rect">
            <a:avLst/>
          </a:prstGeom>
          <a:noFill/>
          <a:ln w="0">
            <a:noFill/>
          </a:ln>
        </p:spPr>
        <p:txBody>
          <a:bodyPr lIns="0" rIns="0" tIns="0" bIns="0" anchor="t">
            <a:normAutofit fontScale="39000"/>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r>
              <a:rPr b="0" lang="en-IN" sz="1600" spc="-1" strike="noStrike">
                <a:latin typeface="Arial"/>
              </a:rPr>
              <a:t>If Maven is not seen as part of build then install maven plug-in by going to Manage Plugins –&gt; Aavailable --&gt; Entet Maven in find --&gt; Select the Maven plugin and install it.</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Select New Item from Dashboard and enter Name as MavenProject and Select Maven Project is the option.</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Enter All the required information about enter pom.xml locaiton in Root POM and click on OK.</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p:txBody>
      </p:sp>
      <p:sp>
        <p:nvSpPr>
          <p:cNvPr id="347" name=""/>
          <p:cNvSpPr/>
          <p:nvPr/>
        </p:nvSpPr>
        <p:spPr>
          <a:xfrm>
            <a:off x="3750480" y="4973400"/>
            <a:ext cx="540000" cy="360"/>
          </a:xfrm>
          <a:prstGeom prst="line">
            <a:avLst/>
          </a:prstGeom>
          <a:ln w="0">
            <a:solidFill>
              <a:srgbClr val="3465a4"/>
            </a:solidFill>
            <a:headEnd len="med" type="triangle" w="med"/>
          </a:ln>
        </p:spPr>
        <p:style>
          <a:lnRef idx="0"/>
          <a:fillRef idx="0"/>
          <a:effectRef idx="0"/>
          <a:fontRef idx="minor"/>
        </p:style>
      </p:sp>
      <p:pic>
        <p:nvPicPr>
          <p:cNvPr id="348" name="" descr=""/>
          <p:cNvPicPr/>
          <p:nvPr/>
        </p:nvPicPr>
        <p:blipFill>
          <a:blip r:embed="rId1"/>
          <a:stretch/>
        </p:blipFill>
        <p:spPr>
          <a:xfrm>
            <a:off x="999000" y="1582560"/>
            <a:ext cx="3680280" cy="2016720"/>
          </a:xfrm>
          <a:prstGeom prst="rect">
            <a:avLst/>
          </a:prstGeom>
          <a:ln w="0">
            <a:noFill/>
          </a:ln>
        </p:spPr>
      </p:pic>
      <p:sp>
        <p:nvSpPr>
          <p:cNvPr id="349" name=""/>
          <p:cNvSpPr/>
          <p:nvPr/>
        </p:nvSpPr>
        <p:spPr>
          <a:xfrm>
            <a:off x="1980000" y="2700000"/>
            <a:ext cx="540000" cy="360"/>
          </a:xfrm>
          <a:prstGeom prst="line">
            <a:avLst/>
          </a:prstGeom>
          <a:ln w="0">
            <a:solidFill>
              <a:srgbClr val="3465a4"/>
            </a:solidFill>
            <a:head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Steps in Jenkins</a:t>
            </a:r>
            <a:endParaRPr b="0" lang="en-IN" sz="3300" spc="-1" strike="noStrike">
              <a:latin typeface="Arial"/>
            </a:endParaRPr>
          </a:p>
        </p:txBody>
      </p:sp>
      <p:sp>
        <p:nvSpPr>
          <p:cNvPr id="262" name="PlaceHolder 2"/>
          <p:cNvSpPr>
            <a:spLocks noGrp="1"/>
          </p:cNvSpPr>
          <p:nvPr>
            <p:ph/>
          </p:nvPr>
        </p:nvSpPr>
        <p:spPr>
          <a:xfrm>
            <a:off x="540000" y="1260000"/>
            <a:ext cx="8998920" cy="3238920"/>
          </a:xfrm>
          <a:prstGeom prst="rect">
            <a:avLst/>
          </a:prstGeom>
          <a:noFill/>
          <a:ln w="0">
            <a:noFill/>
          </a:ln>
        </p:spPr>
        <p:txBody>
          <a:bodyPr lIns="0" rIns="0" tIns="0" bIns="0" anchor="t">
            <a:normAutofit/>
          </a:bodyPr>
          <a:p>
            <a:pPr marL="432000" indent="-324000">
              <a:lnSpc>
                <a:spcPct val="100000"/>
              </a:lnSpc>
              <a:spcAft>
                <a:spcPts val="1060"/>
              </a:spcAft>
              <a:buClr>
                <a:srgbClr val="000000"/>
              </a:buClr>
              <a:buSzPct val="45000"/>
              <a:buFont typeface="Wingdings" charset="2"/>
              <a:buChar char=""/>
            </a:pPr>
            <a:r>
              <a:rPr b="0" lang="en-IN" sz="1200" spc="-1" strike="noStrike">
                <a:latin typeface="Arial"/>
              </a:rPr>
              <a:t>Possible steps executed by Jenkins are for example:</a:t>
            </a:r>
            <a:endParaRPr b="0" lang="en-IN" sz="12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1200" spc="-1" strike="noStrike">
                <a:latin typeface="Arial"/>
              </a:rPr>
              <a:t>Perform a software build using a build system like Gradle or Maven Apache</a:t>
            </a:r>
            <a:endParaRPr b="0" lang="en-IN" sz="12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1200" spc="-1" strike="noStrike">
                <a:latin typeface="Arial"/>
              </a:rPr>
              <a:t>Execute a shell script</a:t>
            </a:r>
            <a:endParaRPr b="0" lang="en-IN" sz="12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1200" spc="-1" strike="noStrike">
                <a:latin typeface="Arial"/>
              </a:rPr>
              <a:t>Archive a build result</a:t>
            </a:r>
            <a:endParaRPr b="0" lang="en-IN" sz="12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1200" spc="-1" strike="noStrike">
                <a:latin typeface="Arial"/>
              </a:rPr>
              <a:t>Running software tests.</a:t>
            </a:r>
            <a:endParaRPr b="0" lang="en-IN" sz="1200" spc="-1" strike="noStrike">
              <a:latin typeface="Arial"/>
            </a:endParaRPr>
          </a:p>
          <a:p>
            <a:pPr>
              <a:lnSpc>
                <a:spcPct val="100000"/>
              </a:lnSpc>
              <a:spcAft>
                <a:spcPts val="1060"/>
              </a:spcAft>
              <a:buNone/>
            </a:pPr>
            <a:endParaRPr b="0" lang="en-IN" sz="1200" spc="-1" strike="noStrike">
              <a:latin typeface="Arial"/>
            </a:endParaRPr>
          </a:p>
        </p:txBody>
      </p:sp>
      <p:pic>
        <p:nvPicPr>
          <p:cNvPr id="263" name="" descr=""/>
          <p:cNvPicPr/>
          <p:nvPr/>
        </p:nvPicPr>
        <p:blipFill>
          <a:blip r:embed="rId1"/>
          <a:stretch/>
        </p:blipFill>
        <p:spPr>
          <a:xfrm>
            <a:off x="6660000" y="1094040"/>
            <a:ext cx="2063520" cy="3404880"/>
          </a:xfrm>
          <a:prstGeom prst="rect">
            <a:avLst/>
          </a:prstGeom>
          <a:ln w="1800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	</a:t>
            </a:r>
            <a:r>
              <a:rPr b="0" lang="en-IN" sz="3300" spc="-1" strike="noStrike">
                <a:latin typeface="Arial"/>
              </a:rPr>
              <a:t>  </a:t>
            </a:r>
            <a:r>
              <a:rPr b="0" lang="en-IN" sz="3300" spc="-1" strike="noStrike">
                <a:latin typeface="Arial"/>
              </a:rPr>
              <a:t>Jenkins Dashboard.</a:t>
            </a:r>
            <a:endParaRPr b="0" lang="en-IN" sz="3300" spc="-1" strike="noStrike">
              <a:latin typeface="Arial"/>
            </a:endParaRPr>
          </a:p>
        </p:txBody>
      </p:sp>
      <p:sp>
        <p:nvSpPr>
          <p:cNvPr id="351" name="PlaceHolder 2"/>
          <p:cNvSpPr>
            <a:spLocks noGrp="1"/>
          </p:cNvSpPr>
          <p:nvPr>
            <p:ph/>
          </p:nvPr>
        </p:nvSpPr>
        <p:spPr>
          <a:xfrm>
            <a:off x="540000" y="540000"/>
            <a:ext cx="8998920" cy="3238920"/>
          </a:xfrm>
          <a:prstGeom prst="rect">
            <a:avLst/>
          </a:prstGeom>
          <a:noFill/>
          <a:ln w="0">
            <a:noFill/>
          </a:ln>
        </p:spPr>
        <p:txBody>
          <a:bodyPr lIns="0" rIns="0" tIns="0" bIns="0" anchor="t">
            <a:normAutofit fontScale="79000"/>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r>
              <a:rPr b="0" lang="en-IN" sz="1600" spc="-1" strike="noStrike">
                <a:latin typeface="Arial"/>
              </a:rPr>
              <a:t>After adding the projects for Git and Maven, the dashboard looks like this:</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p:txBody>
      </p:sp>
      <p:sp>
        <p:nvSpPr>
          <p:cNvPr id="352" name=""/>
          <p:cNvSpPr/>
          <p:nvPr/>
        </p:nvSpPr>
        <p:spPr>
          <a:xfrm>
            <a:off x="3750480" y="4973400"/>
            <a:ext cx="540000" cy="360"/>
          </a:xfrm>
          <a:prstGeom prst="line">
            <a:avLst/>
          </a:prstGeom>
          <a:ln w="0">
            <a:solidFill>
              <a:srgbClr val="3465a4"/>
            </a:solidFill>
            <a:headEnd len="med" type="triangle" w="med"/>
          </a:ln>
        </p:spPr>
        <p:style>
          <a:lnRef idx="0"/>
          <a:fillRef idx="0"/>
          <a:effectRef idx="0"/>
          <a:fontRef idx="minor"/>
        </p:style>
      </p:sp>
      <p:pic>
        <p:nvPicPr>
          <p:cNvPr id="353" name="" descr=""/>
          <p:cNvPicPr/>
          <p:nvPr/>
        </p:nvPicPr>
        <p:blipFill>
          <a:blip r:embed="rId1"/>
          <a:stretch/>
        </p:blipFill>
        <p:spPr>
          <a:xfrm>
            <a:off x="1074600" y="1071000"/>
            <a:ext cx="7384680" cy="342828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	</a:t>
            </a:r>
            <a:r>
              <a:rPr b="0" lang="en-IN" sz="3300" spc="-1" strike="noStrike">
                <a:latin typeface="Arial"/>
              </a:rPr>
              <a:t>  </a:t>
            </a:r>
            <a:r>
              <a:rPr b="0" lang="en-IN" sz="3300" spc="-1" strike="noStrike">
                <a:latin typeface="Arial"/>
              </a:rPr>
              <a:t>Jenkins Configuration.</a:t>
            </a:r>
            <a:endParaRPr b="0" lang="en-IN" sz="3300" spc="-1" strike="noStrike">
              <a:latin typeface="Arial"/>
            </a:endParaRPr>
          </a:p>
        </p:txBody>
      </p:sp>
      <p:sp>
        <p:nvSpPr>
          <p:cNvPr id="355" name="PlaceHolder 2"/>
          <p:cNvSpPr>
            <a:spLocks noGrp="1"/>
          </p:cNvSpPr>
          <p:nvPr>
            <p:ph/>
          </p:nvPr>
        </p:nvSpPr>
        <p:spPr>
          <a:xfrm>
            <a:off x="540000" y="540000"/>
            <a:ext cx="8998920" cy="3238920"/>
          </a:xfrm>
          <a:prstGeom prst="rect">
            <a:avLst/>
          </a:prstGeom>
          <a:noFill/>
          <a:ln w="0">
            <a:noFill/>
          </a:ln>
        </p:spPr>
        <p:txBody>
          <a:bodyPr lIns="0" rIns="0" tIns="0" bIns="0" anchor="t">
            <a:normAutofit fontScale="71000"/>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From the dashboard, click on </a:t>
            </a:r>
            <a:r>
              <a:rPr b="1" lang="en-IN" sz="1600" spc="-1" strike="noStrike">
                <a:latin typeface="Arial"/>
              </a:rPr>
              <a:t>Manage Jenkins</a:t>
            </a:r>
            <a:r>
              <a:rPr b="0" lang="en-IN" sz="1600" spc="-1" strike="noStrike">
                <a:latin typeface="Arial"/>
              </a:rPr>
              <a:t> and select </a:t>
            </a:r>
            <a:r>
              <a:rPr b="1" lang="en-IN" sz="1600" spc="-1" strike="noStrike">
                <a:latin typeface="Arial"/>
              </a:rPr>
              <a:t>Configure System</a:t>
            </a:r>
            <a:r>
              <a:rPr b="0" lang="en-IN" sz="1600" spc="-1" strike="noStrike">
                <a:latin typeface="Arial"/>
              </a:rPr>
              <a:t>.</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This has all the configuration information about Jenkins.</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p:txBody>
      </p:sp>
      <p:sp>
        <p:nvSpPr>
          <p:cNvPr id="356" name=""/>
          <p:cNvSpPr/>
          <p:nvPr/>
        </p:nvSpPr>
        <p:spPr>
          <a:xfrm>
            <a:off x="3750480" y="4973400"/>
            <a:ext cx="540000" cy="360"/>
          </a:xfrm>
          <a:prstGeom prst="line">
            <a:avLst/>
          </a:prstGeom>
          <a:ln w="0">
            <a:solidFill>
              <a:srgbClr val="3465a4"/>
            </a:solidFill>
            <a:headEnd len="med" type="triangle" w="med"/>
          </a:ln>
        </p:spPr>
        <p:style>
          <a:lnRef idx="0"/>
          <a:fillRef idx="0"/>
          <a:effectRef idx="0"/>
          <a:fontRef idx="minor"/>
        </p:style>
      </p:sp>
      <p:pic>
        <p:nvPicPr>
          <p:cNvPr id="357" name="" descr=""/>
          <p:cNvPicPr/>
          <p:nvPr/>
        </p:nvPicPr>
        <p:blipFill>
          <a:blip r:embed="rId1"/>
          <a:stretch/>
        </p:blipFill>
        <p:spPr>
          <a:xfrm>
            <a:off x="1080000" y="953640"/>
            <a:ext cx="4594320" cy="1025640"/>
          </a:xfrm>
          <a:prstGeom prst="rect">
            <a:avLst/>
          </a:prstGeom>
          <a:ln w="0">
            <a:noFill/>
          </a:ln>
        </p:spPr>
      </p:pic>
      <p:pic>
        <p:nvPicPr>
          <p:cNvPr id="358" name="" descr=""/>
          <p:cNvPicPr/>
          <p:nvPr/>
        </p:nvPicPr>
        <p:blipFill>
          <a:blip r:embed="rId2"/>
          <a:stretch/>
        </p:blipFill>
        <p:spPr>
          <a:xfrm>
            <a:off x="1074600" y="2851200"/>
            <a:ext cx="6407280" cy="254808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	</a:t>
            </a:r>
            <a:r>
              <a:rPr b="0" lang="en-IN" sz="3300" spc="-1" strike="noStrike">
                <a:latin typeface="Arial"/>
              </a:rPr>
              <a:t>  </a:t>
            </a:r>
            <a:r>
              <a:rPr b="0" lang="en-IN" sz="3300" spc="-1" strike="noStrike">
                <a:latin typeface="Arial"/>
              </a:rPr>
              <a:t>Jenkins Management.</a:t>
            </a:r>
            <a:endParaRPr b="0" lang="en-IN" sz="3300" spc="-1" strike="noStrike">
              <a:latin typeface="Arial"/>
            </a:endParaRPr>
          </a:p>
        </p:txBody>
      </p:sp>
      <p:sp>
        <p:nvSpPr>
          <p:cNvPr id="360" name="PlaceHolder 2"/>
          <p:cNvSpPr>
            <a:spLocks noGrp="1"/>
          </p:cNvSpPr>
          <p:nvPr>
            <p:ph/>
          </p:nvPr>
        </p:nvSpPr>
        <p:spPr>
          <a:xfrm>
            <a:off x="540000" y="540000"/>
            <a:ext cx="8998920" cy="3238920"/>
          </a:xfrm>
          <a:prstGeom prst="rect">
            <a:avLst/>
          </a:prstGeom>
          <a:noFill/>
          <a:ln w="0">
            <a:noFill/>
          </a:ln>
        </p:spPr>
        <p:txBody>
          <a:bodyPr lIns="0" rIns="0" tIns="0" bIns="0" anchor="t">
            <a:normAutofit fontScale="6000"/>
          </a:bodyPr>
          <a:p>
            <a:pPr marL="432000" indent="-324000">
              <a:lnSpc>
                <a:spcPct val="100000"/>
              </a:lnSpc>
              <a:spcBef>
                <a:spcPts val="1417"/>
              </a:spcBef>
              <a:buClr>
                <a:srgbClr val="000000"/>
              </a:buClr>
              <a:buSzPct val="45000"/>
              <a:buFont typeface="Wingdings" charset="2"/>
              <a:buChar char=""/>
            </a:pPr>
            <a:r>
              <a:rPr b="0" lang="en-IN" sz="20590" spc="-1" strike="noStrike">
                <a:latin typeface="Arial"/>
              </a:rPr>
              <a:t>When Manage Jenkins is clicked on the left hand side of the dashboard, following options are displayed.</a:t>
            </a:r>
            <a:endParaRPr b="0" lang="en-IN" sz="205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590" spc="-1" strike="noStrike">
                <a:latin typeface="Arial"/>
              </a:rPr>
              <a:t>(1)Configuration System – It is used to configure Jenkins Locaiton, Setting up variables, Setting                                            up Email Servers and many more.</a:t>
            </a:r>
            <a:endParaRPr b="0" lang="en-IN" sz="205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590" spc="-1" strike="noStrike">
                <a:latin typeface="Arial"/>
              </a:rPr>
              <a:t>(2) Global Tool Configuration – It sets up the installed location for JDK, GIT and Maven.</a:t>
            </a:r>
            <a:endParaRPr b="0" lang="en-IN" sz="205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590" spc="-1" strike="noStrike">
                <a:latin typeface="Arial"/>
              </a:rPr>
              <a:t>(3) Manage Plugin – New Plugins can be added/deleted and updated.</a:t>
            </a:r>
            <a:endParaRPr b="0" lang="en-IN" sz="205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590" spc="-1" strike="noStrike">
                <a:latin typeface="Arial"/>
              </a:rPr>
              <a:t>(4) Manage Node and clouds – For the management of new Nodes.</a:t>
            </a:r>
            <a:endParaRPr b="0" lang="en-IN" sz="205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590" spc="-1" strike="noStrike">
                <a:latin typeface="Arial"/>
              </a:rPr>
              <a:t>(5) Security – Configure Global Security -</a:t>
            </a:r>
            <a:endParaRPr b="0" lang="en-IN" sz="205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590" spc="-1" strike="noStrike">
                <a:latin typeface="Arial"/>
              </a:rPr>
              <a:t>(6) Security – Manage Credentials -</a:t>
            </a:r>
            <a:endParaRPr b="0" lang="en-IN" sz="205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590" spc="-1" strike="noStrike">
                <a:latin typeface="Arial"/>
              </a:rPr>
              <a:t>(7) Security – Configure credential Providers.</a:t>
            </a:r>
            <a:endParaRPr b="0" lang="en-IN" sz="205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590" spc="-1" strike="noStrike">
                <a:latin typeface="Arial"/>
              </a:rPr>
              <a:t>(8) Security – Manage Users</a:t>
            </a:r>
            <a:endParaRPr b="0" lang="en-IN" sz="205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590" spc="-1" strike="noStrike">
                <a:latin typeface="Arial"/>
              </a:rPr>
              <a:t>(9) Status – System Information – Provides the environmental information like env variables etc.,  Helps for troubleshooting.</a:t>
            </a:r>
            <a:endParaRPr b="0" lang="en-IN" sz="205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590" spc="-1" strike="noStrike">
                <a:latin typeface="Arial"/>
              </a:rPr>
              <a:t>(10) Status – System Log – Logs the information from java.util.Logging.</a:t>
            </a:r>
            <a:endParaRPr b="0" lang="en-IN" sz="205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590" spc="-1" strike="noStrike">
                <a:latin typeface="Arial"/>
              </a:rPr>
              <a:t>(11) Status – Load Statiscs – Gives the information about how much the system is loaded.</a:t>
            </a:r>
            <a:endParaRPr b="0" lang="en-IN" sz="205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590" spc="-1" strike="noStrike">
                <a:latin typeface="Arial"/>
              </a:rPr>
              <a:t>(12) Status – About Jenkins.</a:t>
            </a:r>
            <a:endParaRPr b="0" lang="en-IN" sz="205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590" spc="-1" strike="noStrike">
                <a:latin typeface="Arial"/>
              </a:rPr>
              <a:t>(13) Manage Old Data.</a:t>
            </a:r>
            <a:endParaRPr b="0" lang="en-IN" sz="205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590" spc="-1" strike="noStrike">
                <a:latin typeface="Arial"/>
              </a:rPr>
              <a:t>(14) Some more tools and actoins.</a:t>
            </a:r>
            <a:endParaRPr b="0" lang="en-IN" sz="20590" spc="-1" strike="noStrike">
              <a:latin typeface="Arial"/>
            </a:endParaRPr>
          </a:p>
        </p:txBody>
      </p:sp>
      <p:sp>
        <p:nvSpPr>
          <p:cNvPr id="361" name=""/>
          <p:cNvSpPr/>
          <p:nvPr/>
        </p:nvSpPr>
        <p:spPr>
          <a:xfrm>
            <a:off x="3750480" y="4973400"/>
            <a:ext cx="540000" cy="360"/>
          </a:xfrm>
          <a:prstGeom prst="line">
            <a:avLst/>
          </a:prstGeom>
          <a:ln w="0">
            <a:solidFill>
              <a:srgbClr val="3465a4"/>
            </a:solidFill>
            <a:head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Pipeline</a:t>
            </a:r>
            <a:endParaRPr b="0" lang="en-IN" sz="3300" spc="-1" strike="noStrike">
              <a:latin typeface="Arial"/>
            </a:endParaRPr>
          </a:p>
        </p:txBody>
      </p:sp>
      <p:sp>
        <p:nvSpPr>
          <p:cNvPr id="363" name="PlaceHolder 2"/>
          <p:cNvSpPr>
            <a:spLocks noGrp="1"/>
          </p:cNvSpPr>
          <p:nvPr>
            <p:ph/>
          </p:nvPr>
        </p:nvSpPr>
        <p:spPr>
          <a:xfrm>
            <a:off x="540000" y="540000"/>
            <a:ext cx="8998920" cy="46792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1500" spc="-1" strike="noStrike">
                <a:latin typeface="Arial"/>
              </a:rPr>
              <a:t>In Jenkins, a pipeline is a collection of events or jobs which are interlinked with one another in a sequence.</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It is a combination of plugins that support the integration and implementation of continuous delivery pipelines using Jenkins.</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These are phases of the build.  i.e., the build the project, deploy on server, Test it with selenium and Release it to the customer.   In each phase some action to be taken.  A build script or Jenkins script file is created so that each phase action is taken and goes to the next action / next phase of action.</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A pipeline can be created in the following manner.</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Select the create a new job, give a name and select a pipeline.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p:txBody>
      </p:sp>
      <p:pic>
        <p:nvPicPr>
          <p:cNvPr id="364" name="" descr=""/>
          <p:cNvPicPr/>
          <p:nvPr/>
        </p:nvPicPr>
        <p:blipFill>
          <a:blip r:embed="rId1"/>
          <a:stretch/>
        </p:blipFill>
        <p:spPr>
          <a:xfrm>
            <a:off x="927720" y="1735920"/>
            <a:ext cx="5191560" cy="114336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Pipeline</a:t>
            </a:r>
            <a:endParaRPr b="0" lang="en-IN" sz="3300" spc="-1" strike="noStrike">
              <a:latin typeface="Arial"/>
            </a:endParaRPr>
          </a:p>
        </p:txBody>
      </p:sp>
      <p:sp>
        <p:nvSpPr>
          <p:cNvPr id="366" name="PlaceHolder 2"/>
          <p:cNvSpPr>
            <a:spLocks noGrp="1"/>
          </p:cNvSpPr>
          <p:nvPr>
            <p:ph/>
          </p:nvPr>
        </p:nvSpPr>
        <p:spPr>
          <a:xfrm>
            <a:off x="540000" y="540000"/>
            <a:ext cx="8998920" cy="46792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Jenkins pipeline script for hello world is given :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p:txBody>
      </p:sp>
      <p:pic>
        <p:nvPicPr>
          <p:cNvPr id="367" name="" descr=""/>
          <p:cNvPicPr/>
          <p:nvPr/>
        </p:nvPicPr>
        <p:blipFill>
          <a:blip r:embed="rId1"/>
          <a:stretch/>
        </p:blipFill>
        <p:spPr>
          <a:xfrm>
            <a:off x="1080000" y="540000"/>
            <a:ext cx="5571720" cy="2519280"/>
          </a:xfrm>
          <a:prstGeom prst="rect">
            <a:avLst/>
          </a:prstGeom>
          <a:ln w="0">
            <a:noFill/>
          </a:ln>
        </p:spPr>
      </p:pic>
      <p:pic>
        <p:nvPicPr>
          <p:cNvPr id="368" name="" descr=""/>
          <p:cNvPicPr/>
          <p:nvPr/>
        </p:nvPicPr>
        <p:blipFill>
          <a:blip r:embed="rId2"/>
          <a:stretch/>
        </p:blipFill>
        <p:spPr>
          <a:xfrm>
            <a:off x="5040000" y="2678760"/>
            <a:ext cx="4671000" cy="272052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Pipeline</a:t>
            </a:r>
            <a:endParaRPr b="0" lang="en-IN" sz="3300" spc="-1" strike="noStrike">
              <a:latin typeface="Arial"/>
            </a:endParaRPr>
          </a:p>
        </p:txBody>
      </p:sp>
      <p:sp>
        <p:nvSpPr>
          <p:cNvPr id="370" name="PlaceHolder 2"/>
          <p:cNvSpPr>
            <a:spLocks noGrp="1"/>
          </p:cNvSpPr>
          <p:nvPr>
            <p:ph/>
          </p:nvPr>
        </p:nvSpPr>
        <p:spPr>
          <a:xfrm>
            <a:off x="540000" y="540000"/>
            <a:ext cx="8998920" cy="4679280"/>
          </a:xfrm>
          <a:prstGeom prst="rect">
            <a:avLst/>
          </a:prstGeom>
          <a:noFill/>
          <a:ln w="0">
            <a:noFill/>
          </a:ln>
        </p:spPr>
        <p:txBody>
          <a:bodyPr lIns="0" rIns="0" tIns="0" bIns="0" anchor="t">
            <a:normAutofit fontScale="5000"/>
          </a:bodyPr>
          <a:p>
            <a:pPr marL="432000" indent="-324000">
              <a:lnSpc>
                <a:spcPct val="100000"/>
              </a:lnSpc>
              <a:spcBef>
                <a:spcPts val="1417"/>
              </a:spcBef>
              <a:buClr>
                <a:srgbClr val="000000"/>
              </a:buClr>
              <a:buSzPct val="45000"/>
              <a:buFont typeface="Wingdings" charset="2"/>
              <a:buChar char=""/>
            </a:pPr>
            <a:r>
              <a:rPr b="0" lang="en-IN" sz="10560" spc="-1" strike="noStrike">
                <a:latin typeface="Arial"/>
              </a:rPr>
              <a:t>Format of the Jenkins pipeline file is </a:t>
            </a:r>
            <a:endParaRPr b="0" lang="en-IN" sz="1056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pipeline {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agent any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stages {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stage ('Build') {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stage ('Test') {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stage ('QA') {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stage ('Deploy') {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stage ('Monitor') {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Pipeline</a:t>
            </a:r>
            <a:endParaRPr b="0" lang="en-IN" sz="3300" spc="-1" strike="noStrike">
              <a:latin typeface="Arial"/>
            </a:endParaRPr>
          </a:p>
        </p:txBody>
      </p:sp>
      <p:sp>
        <p:nvSpPr>
          <p:cNvPr id="372" name="PlaceHolder 2"/>
          <p:cNvSpPr>
            <a:spLocks noGrp="1"/>
          </p:cNvSpPr>
          <p:nvPr>
            <p:ph/>
          </p:nvPr>
        </p:nvSpPr>
        <p:spPr>
          <a:xfrm>
            <a:off x="540000" y="540000"/>
            <a:ext cx="8998920" cy="46792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Sample build script for github and maven is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pic>
        <p:nvPicPr>
          <p:cNvPr id="373" name="" descr=""/>
          <p:cNvPicPr/>
          <p:nvPr/>
        </p:nvPicPr>
        <p:blipFill>
          <a:blip r:embed="rId1"/>
          <a:stretch/>
        </p:blipFill>
        <p:spPr>
          <a:xfrm>
            <a:off x="540000" y="1080000"/>
            <a:ext cx="9387360" cy="423576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Build setup</a:t>
            </a:r>
            <a:endParaRPr b="0" lang="en-IN" sz="3300" spc="-1" strike="noStrike">
              <a:latin typeface="Arial"/>
            </a:endParaRPr>
          </a:p>
        </p:txBody>
      </p:sp>
      <p:sp>
        <p:nvSpPr>
          <p:cNvPr id="375" name="PlaceHolder 2"/>
          <p:cNvSpPr>
            <a:spLocks noGrp="1"/>
          </p:cNvSpPr>
          <p:nvPr>
            <p:ph/>
          </p:nvPr>
        </p:nvSpPr>
        <p:spPr>
          <a:xfrm>
            <a:off x="540000" y="540000"/>
            <a:ext cx="8998920" cy="46792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Create a GitRepo directeory in Git.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Create HelloWorld.java and compile it.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Create a New Repository as HelloWorld in GitHub..</a:t>
            </a:r>
            <a:endParaRPr b="0" lang="en-IN" sz="1800" spc="-1" strike="noStrike">
              <a:latin typeface="Arial"/>
            </a:endParaRPr>
          </a:p>
        </p:txBody>
      </p:sp>
      <p:pic>
        <p:nvPicPr>
          <p:cNvPr id="376" name="" descr=""/>
          <p:cNvPicPr/>
          <p:nvPr/>
        </p:nvPicPr>
        <p:blipFill>
          <a:blip r:embed="rId1"/>
          <a:stretch/>
        </p:blipFill>
        <p:spPr>
          <a:xfrm>
            <a:off x="1092600" y="1389960"/>
            <a:ext cx="2686680" cy="2389320"/>
          </a:xfrm>
          <a:prstGeom prst="rect">
            <a:avLst/>
          </a:prstGeom>
          <a:ln w="0">
            <a:noFill/>
          </a:ln>
        </p:spPr>
      </p:pic>
      <p:pic>
        <p:nvPicPr>
          <p:cNvPr id="377" name="" descr=""/>
          <p:cNvPicPr/>
          <p:nvPr/>
        </p:nvPicPr>
        <p:blipFill>
          <a:blip r:embed="rId2"/>
          <a:stretch/>
        </p:blipFill>
        <p:spPr>
          <a:xfrm>
            <a:off x="6120000" y="3288240"/>
            <a:ext cx="3984120" cy="238176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Build setup</a:t>
            </a:r>
            <a:endParaRPr b="0" lang="en-IN" sz="3300" spc="-1" strike="noStrike">
              <a:latin typeface="Arial"/>
            </a:endParaRPr>
          </a:p>
        </p:txBody>
      </p:sp>
      <p:sp>
        <p:nvSpPr>
          <p:cNvPr id="379" name="PlaceHolder 2"/>
          <p:cNvSpPr>
            <a:spLocks noGrp="1"/>
          </p:cNvSpPr>
          <p:nvPr>
            <p:ph/>
          </p:nvPr>
        </p:nvSpPr>
        <p:spPr>
          <a:xfrm>
            <a:off x="540000" y="540000"/>
            <a:ext cx="8998920" cy="46792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r>
              <a:rPr b="0" lang="en-IN" sz="1800" spc="-1" strike="noStrike">
                <a:latin typeface="Arial"/>
              </a:rPr>
              <a:t>Open the git_cmd and execute the following commands.  This will create a repository, adds the files in the repository and pushes them to github.</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Git init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Git status</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Git add . --&gt; Adds both the files in the repository</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Git status</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git config --global user.email "</a:t>
            </a:r>
            <a:r>
              <a:rPr b="0" lang="en-IN" sz="1800" spc="-1" strike="noStrike" u="sng">
                <a:solidFill>
                  <a:srgbClr val="0000ff"/>
                </a:solidFill>
                <a:uFillTx/>
                <a:latin typeface="Arial"/>
                <a:hlinkClick r:id="rId1"/>
              </a:rPr>
              <a:t>kcharankumar@gmail.com</a:t>
            </a:r>
            <a:r>
              <a:rPr b="0" lang="en-IN" sz="1800" spc="-1" strike="noStrike">
                <a:latin typeface="Arial"/>
              </a:rPr>
              <a: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git config --global user.name "K.Charan Kumar"</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Git commit -m “HelloWorld Program is added”</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git remote add origin </a:t>
            </a:r>
            <a:r>
              <a:rPr b="0" lang="en-IN" sz="1800" spc="-1" strike="noStrike" u="sng">
                <a:solidFill>
                  <a:srgbClr val="0000ff"/>
                </a:solidFill>
                <a:uFillTx/>
                <a:latin typeface="Arial"/>
                <a:hlinkClick r:id="rId2"/>
              </a:rPr>
              <a:t>https://github.com/kcharankumar/HelloWorld.git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git push -u origin master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Build setup</a:t>
            </a:r>
            <a:endParaRPr b="0" lang="en-IN" sz="3300" spc="-1" strike="noStrike">
              <a:latin typeface="Arial"/>
            </a:endParaRPr>
          </a:p>
        </p:txBody>
      </p:sp>
      <p:sp>
        <p:nvSpPr>
          <p:cNvPr id="381" name="PlaceHolder 2"/>
          <p:cNvSpPr>
            <a:spLocks noGrp="1"/>
          </p:cNvSpPr>
          <p:nvPr>
            <p:ph/>
          </p:nvPr>
        </p:nvSpPr>
        <p:spPr>
          <a:xfrm>
            <a:off x="540000" y="540000"/>
            <a:ext cx="8998920" cy="46792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pic>
        <p:nvPicPr>
          <p:cNvPr id="382" name="" descr=""/>
          <p:cNvPicPr/>
          <p:nvPr/>
        </p:nvPicPr>
        <p:blipFill>
          <a:blip r:embed="rId1"/>
          <a:stretch/>
        </p:blipFill>
        <p:spPr>
          <a:xfrm>
            <a:off x="3103920" y="477720"/>
            <a:ext cx="3915360" cy="51922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History of Jenkins</a:t>
            </a:r>
            <a:endParaRPr b="0" lang="en-IN" sz="3300" spc="-1" strike="noStrike">
              <a:latin typeface="Arial"/>
            </a:endParaRPr>
          </a:p>
        </p:txBody>
      </p:sp>
      <p:sp>
        <p:nvSpPr>
          <p:cNvPr id="265"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71000"/>
          </a:bodyPr>
          <a:p>
            <a:pPr marL="432000" indent="-324000">
              <a:lnSpc>
                <a:spcPct val="100000"/>
              </a:lnSpc>
              <a:spcAft>
                <a:spcPts val="1060"/>
              </a:spcAft>
              <a:buClr>
                <a:srgbClr val="000000"/>
              </a:buClr>
              <a:buSzPct val="45000"/>
              <a:buFont typeface="Wingdings" charset="2"/>
              <a:buChar char=""/>
            </a:pPr>
            <a:r>
              <a:rPr b="0" lang="en-IN" sz="2400" spc="-1" strike="noStrike">
                <a:latin typeface="Arial"/>
              </a:rPr>
              <a:t>Kohsuke Kawaguchi, who is a Java developer, working at SUN Microsystems, was tired of building the code and fixing errors repetitively. In 2004, he created an automation server called Hudson that automates build and test task.</a:t>
            </a:r>
            <a:endParaRPr b="0" lang="en-IN" sz="2400" spc="-1" strike="noStrike">
              <a:latin typeface="Arial"/>
            </a:endParaRPr>
          </a:p>
          <a:p>
            <a:pPr>
              <a:lnSpc>
                <a:spcPct val="100000"/>
              </a:lnSpc>
              <a:spcAft>
                <a:spcPts val="1060"/>
              </a:spcAft>
              <a:buNone/>
            </a:pP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In 2011, Oracle who owned Sun Microsystems had a dispute with Hudson open source community, so they forked Hudson and renamed it as Jenkins.</a:t>
            </a:r>
            <a:endParaRPr b="0" lang="en-IN" sz="2400" spc="-1" strike="noStrike">
              <a:latin typeface="Arial"/>
            </a:endParaRPr>
          </a:p>
          <a:p>
            <a:pPr>
              <a:lnSpc>
                <a:spcPct val="100000"/>
              </a:lnSpc>
              <a:spcAft>
                <a:spcPts val="1060"/>
              </a:spcAft>
              <a:buNone/>
            </a:pP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Both Hudson and Jenkins continued to operate independently. But in short span of time, Jenkins acquired a lot of contributors and projects while Hudson remained with only 32 projects. Then with time, Jenkins became more popular, and Hudson is not maintained anymore.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Build setup</a:t>
            </a:r>
            <a:endParaRPr b="0" lang="en-IN" sz="3300" spc="-1" strike="noStrike">
              <a:latin typeface="Arial"/>
            </a:endParaRPr>
          </a:p>
        </p:txBody>
      </p:sp>
      <p:sp>
        <p:nvSpPr>
          <p:cNvPr id="384" name="PlaceHolder 2"/>
          <p:cNvSpPr>
            <a:spLocks noGrp="1"/>
          </p:cNvSpPr>
          <p:nvPr>
            <p:ph/>
          </p:nvPr>
        </p:nvSpPr>
        <p:spPr>
          <a:xfrm>
            <a:off x="540000" y="540000"/>
            <a:ext cx="8998920" cy="46792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pic>
        <p:nvPicPr>
          <p:cNvPr id="385" name="" descr=""/>
          <p:cNvPicPr/>
          <p:nvPr/>
        </p:nvPicPr>
        <p:blipFill>
          <a:blip r:embed="rId1"/>
          <a:stretch/>
        </p:blipFill>
        <p:spPr>
          <a:xfrm>
            <a:off x="900000" y="900000"/>
            <a:ext cx="6026760" cy="236880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Build setup</a:t>
            </a:r>
            <a:endParaRPr b="0" lang="en-IN" sz="3300" spc="-1" strike="noStrike">
              <a:latin typeface="Arial"/>
            </a:endParaRPr>
          </a:p>
        </p:txBody>
      </p:sp>
      <p:sp>
        <p:nvSpPr>
          <p:cNvPr id="387" name="PlaceHolder 2"/>
          <p:cNvSpPr>
            <a:spLocks noGrp="1"/>
          </p:cNvSpPr>
          <p:nvPr>
            <p:ph/>
          </p:nvPr>
        </p:nvSpPr>
        <p:spPr>
          <a:xfrm>
            <a:off x="540000" y="540000"/>
            <a:ext cx="8998920" cy="46792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r>
              <a:rPr b="0" lang="en-IN" sz="1800" spc="-1" strike="noStrike">
                <a:latin typeface="Arial"/>
              </a:rPr>
              <a:t>From the jenkins dashboard, select New Item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r>
              <a:rPr b="0" lang="en-IN" sz="1800" spc="-1" strike="noStrike">
                <a:latin typeface="Arial"/>
              </a:rPr>
              <a:t>Enter a </a:t>
            </a:r>
            <a:r>
              <a:rPr b="1" lang="en-IN" sz="1800" spc="-1" strike="noStrike">
                <a:latin typeface="Arial"/>
              </a:rPr>
              <a:t>name</a:t>
            </a:r>
            <a:r>
              <a:rPr b="0" lang="en-IN" sz="1800" spc="-1" strike="noStrike">
                <a:latin typeface="Arial"/>
              </a:rPr>
              <a:t> and select </a:t>
            </a:r>
            <a:r>
              <a:rPr b="1" lang="en-IN" sz="1800" spc="-1" strike="noStrike">
                <a:latin typeface="Arial"/>
              </a:rPr>
              <a:t>Free Style Project</a:t>
            </a:r>
            <a:r>
              <a:rPr b="0" lang="en-IN" sz="1800" spc="-1" strike="noStrike">
                <a:latin typeface="Arial"/>
              </a:rPr>
              <a:t> and click on </a:t>
            </a:r>
            <a:r>
              <a:rPr b="1" lang="en-IN" sz="1800" spc="-1" strike="noStrike">
                <a:latin typeface="Arial"/>
              </a:rPr>
              <a:t>OK.</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Enter details in General Section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pic>
        <p:nvPicPr>
          <p:cNvPr id="388" name="" descr=""/>
          <p:cNvPicPr/>
          <p:nvPr/>
        </p:nvPicPr>
        <p:blipFill>
          <a:blip r:embed="rId1"/>
          <a:stretch/>
        </p:blipFill>
        <p:spPr>
          <a:xfrm>
            <a:off x="1080000" y="1387080"/>
            <a:ext cx="4748040" cy="1312200"/>
          </a:xfrm>
          <a:prstGeom prst="rect">
            <a:avLst/>
          </a:prstGeom>
          <a:ln w="0">
            <a:noFill/>
          </a:ln>
        </p:spPr>
      </p:pic>
      <p:pic>
        <p:nvPicPr>
          <p:cNvPr id="389" name="" descr=""/>
          <p:cNvPicPr/>
          <p:nvPr/>
        </p:nvPicPr>
        <p:blipFill>
          <a:blip r:embed="rId2"/>
          <a:stretch/>
        </p:blipFill>
        <p:spPr>
          <a:xfrm>
            <a:off x="996120" y="3240000"/>
            <a:ext cx="6743160" cy="156096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Build setup</a:t>
            </a:r>
            <a:endParaRPr b="0" lang="en-IN" sz="3300" spc="-1" strike="noStrike">
              <a:latin typeface="Arial"/>
            </a:endParaRPr>
          </a:p>
        </p:txBody>
      </p:sp>
      <p:sp>
        <p:nvSpPr>
          <p:cNvPr id="391" name="PlaceHolder 2"/>
          <p:cNvSpPr>
            <a:spLocks noGrp="1"/>
          </p:cNvSpPr>
          <p:nvPr>
            <p:ph/>
          </p:nvPr>
        </p:nvSpPr>
        <p:spPr>
          <a:xfrm>
            <a:off x="540000" y="540000"/>
            <a:ext cx="8998920" cy="4679280"/>
          </a:xfrm>
          <a:prstGeom prst="rect">
            <a:avLst/>
          </a:prstGeom>
          <a:noFill/>
          <a:ln w="0">
            <a:noFill/>
          </a:ln>
        </p:spPr>
        <p:txBody>
          <a:bodyPr lIns="0" rIns="0" tIns="0" bIns="0" anchor="t">
            <a:normAutofit fontScale="81000"/>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r>
              <a:rPr b="0" lang="en-IN" sz="1800" spc="-1" strike="noStrike">
                <a:latin typeface="Arial"/>
              </a:rPr>
              <a:t>Enter git details in Source Code Repositories.</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Git location can be picked up from GitHub from here.</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pic>
        <p:nvPicPr>
          <p:cNvPr id="392" name="" descr=""/>
          <p:cNvPicPr/>
          <p:nvPr/>
        </p:nvPicPr>
        <p:blipFill>
          <a:blip r:embed="rId1"/>
          <a:stretch/>
        </p:blipFill>
        <p:spPr>
          <a:xfrm>
            <a:off x="1080000" y="912240"/>
            <a:ext cx="3540960" cy="1247040"/>
          </a:xfrm>
          <a:prstGeom prst="rect">
            <a:avLst/>
          </a:prstGeom>
          <a:ln w="0">
            <a:noFill/>
          </a:ln>
        </p:spPr>
      </p:pic>
      <p:pic>
        <p:nvPicPr>
          <p:cNvPr id="393" name="" descr=""/>
          <p:cNvPicPr/>
          <p:nvPr/>
        </p:nvPicPr>
        <p:blipFill>
          <a:blip r:embed="rId2"/>
          <a:stretch/>
        </p:blipFill>
        <p:spPr>
          <a:xfrm>
            <a:off x="977760" y="3088080"/>
            <a:ext cx="6761520" cy="1951200"/>
          </a:xfrm>
          <a:prstGeom prst="rect">
            <a:avLst/>
          </a:prstGeom>
          <a:ln w="0">
            <a:noFill/>
          </a:ln>
        </p:spPr>
      </p:pic>
      <p:sp>
        <p:nvSpPr>
          <p:cNvPr id="394" name=""/>
          <p:cNvSpPr/>
          <p:nvPr/>
        </p:nvSpPr>
        <p:spPr>
          <a:xfrm flipV="1">
            <a:off x="6480000" y="3600000"/>
            <a:ext cx="540000" cy="360000"/>
          </a:xfrm>
          <a:prstGeom prst="line">
            <a:avLst/>
          </a:prstGeom>
          <a:ln w="0">
            <a:solidFill>
              <a:srgbClr val="3465a4"/>
            </a:solidFill>
            <a:head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Build setup</a:t>
            </a:r>
            <a:endParaRPr b="0" lang="en-IN" sz="3300" spc="-1" strike="noStrike">
              <a:latin typeface="Arial"/>
            </a:endParaRPr>
          </a:p>
        </p:txBody>
      </p:sp>
      <p:sp>
        <p:nvSpPr>
          <p:cNvPr id="396" name="PlaceHolder 2"/>
          <p:cNvSpPr>
            <a:spLocks noGrp="1"/>
          </p:cNvSpPr>
          <p:nvPr>
            <p:ph/>
          </p:nvPr>
        </p:nvSpPr>
        <p:spPr>
          <a:xfrm>
            <a:off x="540000" y="540000"/>
            <a:ext cx="8998920" cy="46792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r>
              <a:rPr b="0" lang="en-IN" sz="1800" spc="-1" strike="noStrike">
                <a:latin typeface="Arial"/>
              </a:rPr>
              <a:t>Under Build --&gt; Select</a:t>
            </a:r>
            <a:r>
              <a:rPr b="1" lang="en-IN" sz="1800" spc="-1" strike="noStrike">
                <a:latin typeface="Arial"/>
              </a:rPr>
              <a:t> Execute Windows Batch command</a:t>
            </a:r>
            <a:r>
              <a:rPr b="0" lang="en-IN" sz="1800" spc="-1" strike="noStrike">
                <a:latin typeface="Arial"/>
              </a:rPr>
              <a:t> and enter the following and click on </a:t>
            </a:r>
            <a:r>
              <a:rPr b="1" lang="en-IN" sz="1800" spc="-1" strike="noStrike">
                <a:latin typeface="Arial"/>
              </a:rPr>
              <a:t>Save and Apply</a:t>
            </a:r>
            <a:r>
              <a:rPr b="0" lang="en-IN" sz="1800" spc="-1" strike="noStrike">
                <a:latin typeface="Arial"/>
              </a:rPr>
              <a: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From Dashboard of BuildJava Project, click on Build Now.</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It will build and gives you the result.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pic>
        <p:nvPicPr>
          <p:cNvPr id="397" name="" descr=""/>
          <p:cNvPicPr/>
          <p:nvPr/>
        </p:nvPicPr>
        <p:blipFill>
          <a:blip r:embed="rId1"/>
          <a:stretch/>
        </p:blipFill>
        <p:spPr>
          <a:xfrm>
            <a:off x="1101240" y="1433160"/>
            <a:ext cx="3038040" cy="1806120"/>
          </a:xfrm>
          <a:prstGeom prst="rect">
            <a:avLst/>
          </a:prstGeom>
          <a:ln w="0">
            <a:noFill/>
          </a:ln>
        </p:spPr>
      </p:pic>
      <p:pic>
        <p:nvPicPr>
          <p:cNvPr id="398" name="" descr=""/>
          <p:cNvPicPr/>
          <p:nvPr/>
        </p:nvPicPr>
        <p:blipFill>
          <a:blip r:embed="rId2"/>
          <a:stretch/>
        </p:blipFill>
        <p:spPr>
          <a:xfrm>
            <a:off x="6890400" y="2340000"/>
            <a:ext cx="3008880" cy="2917440"/>
          </a:xfrm>
          <a:prstGeom prst="rect">
            <a:avLst/>
          </a:prstGeom>
          <a:ln w="0">
            <a:noFill/>
          </a:ln>
        </p:spPr>
      </p:pic>
      <p:sp>
        <p:nvSpPr>
          <p:cNvPr id="399" name=""/>
          <p:cNvSpPr/>
          <p:nvPr/>
        </p:nvSpPr>
        <p:spPr>
          <a:xfrm>
            <a:off x="5940000" y="2340000"/>
            <a:ext cx="950400" cy="180000"/>
          </a:xfrm>
          <a:prstGeom prst="line">
            <a:avLst/>
          </a:prstGeom>
          <a:ln w="0">
            <a:solidFill>
              <a:srgbClr val="3465a4"/>
            </a:solidFill>
            <a:tailEnd len="med" type="triangle" w="med"/>
          </a:ln>
        </p:spPr>
        <p:style>
          <a:lnRef idx="0"/>
          <a:fillRef idx="0"/>
          <a:effectRef idx="0"/>
          <a:fontRef idx="minor"/>
        </p:style>
      </p:sp>
      <p:sp>
        <p:nvSpPr>
          <p:cNvPr id="400" name=""/>
          <p:cNvSpPr/>
          <p:nvPr/>
        </p:nvSpPr>
        <p:spPr>
          <a:xfrm>
            <a:off x="5940000" y="4680000"/>
            <a:ext cx="950400" cy="360000"/>
          </a:xfrm>
          <a:prstGeom prst="line">
            <a:avLst/>
          </a:prstGeom>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Build setup</a:t>
            </a:r>
            <a:endParaRPr b="0" lang="en-IN" sz="3300" spc="-1" strike="noStrike">
              <a:latin typeface="Arial"/>
            </a:endParaRPr>
          </a:p>
        </p:txBody>
      </p:sp>
      <p:sp>
        <p:nvSpPr>
          <p:cNvPr id="402" name="PlaceHolder 2"/>
          <p:cNvSpPr>
            <a:spLocks noGrp="1"/>
          </p:cNvSpPr>
          <p:nvPr>
            <p:ph/>
          </p:nvPr>
        </p:nvSpPr>
        <p:spPr>
          <a:xfrm>
            <a:off x="540000" y="540000"/>
            <a:ext cx="8998920" cy="46792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After clicking on the link #3 or #2 or #1 as per the number of times the build is made,it opens another dashboard.  In that select Console output.  It shows the following.</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pic>
        <p:nvPicPr>
          <p:cNvPr id="403" name="" descr=""/>
          <p:cNvPicPr/>
          <p:nvPr/>
        </p:nvPicPr>
        <p:blipFill>
          <a:blip r:embed="rId1"/>
          <a:stretch/>
        </p:blipFill>
        <p:spPr>
          <a:xfrm>
            <a:off x="714600" y="1620000"/>
            <a:ext cx="7924680" cy="3290400"/>
          </a:xfrm>
          <a:prstGeom prst="rect">
            <a:avLst/>
          </a:prstGeom>
          <a:ln w="0">
            <a:noFill/>
          </a:ln>
        </p:spPr>
      </p:pic>
      <p:sp>
        <p:nvSpPr>
          <p:cNvPr id="404" name=""/>
          <p:cNvSpPr/>
          <p:nvPr/>
        </p:nvSpPr>
        <p:spPr>
          <a:xfrm>
            <a:off x="180000" y="1800000"/>
            <a:ext cx="534600" cy="180000"/>
          </a:xfrm>
          <a:prstGeom prst="line">
            <a:avLst/>
          </a:prstGeom>
          <a:ln w="0">
            <a:solidFill>
              <a:srgbClr val="3465a4"/>
            </a:solidFill>
            <a:tailEnd len="med" type="triangle" w="med"/>
          </a:ln>
        </p:spPr>
        <p:style>
          <a:lnRef idx="0"/>
          <a:fillRef idx="0"/>
          <a:effectRef idx="0"/>
          <a:fontRef idx="minor"/>
        </p:style>
      </p:sp>
      <p:sp>
        <p:nvSpPr>
          <p:cNvPr id="405" name=""/>
          <p:cNvSpPr/>
          <p:nvPr/>
        </p:nvSpPr>
        <p:spPr>
          <a:xfrm>
            <a:off x="3060000" y="4464000"/>
            <a:ext cx="900000" cy="360"/>
          </a:xfrm>
          <a:prstGeom prst="line">
            <a:avLst/>
          </a:prstGeom>
          <a:ln w="0">
            <a:solidFill>
              <a:srgbClr val="3465a4"/>
            </a:solidFill>
            <a:head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Notification</a:t>
            </a:r>
            <a:endParaRPr b="0" lang="en-IN" sz="3300" spc="-1" strike="noStrike">
              <a:latin typeface="Arial"/>
            </a:endParaRPr>
          </a:p>
        </p:txBody>
      </p:sp>
      <p:sp>
        <p:nvSpPr>
          <p:cNvPr id="407" name="PlaceHolder 2"/>
          <p:cNvSpPr>
            <a:spLocks noGrp="1"/>
          </p:cNvSpPr>
          <p:nvPr>
            <p:ph/>
          </p:nvPr>
        </p:nvSpPr>
        <p:spPr>
          <a:xfrm>
            <a:off x="540000" y="540000"/>
            <a:ext cx="8998920" cy="4679280"/>
          </a:xfrm>
          <a:prstGeom prst="rect">
            <a:avLst/>
          </a:prstGeom>
          <a:noFill/>
          <a:ln w="0">
            <a:noFill/>
          </a:ln>
        </p:spPr>
        <p:txBody>
          <a:bodyPr lIns="0" rIns="0" tIns="0" bIns="0" anchor="t">
            <a:normAutofit fontScale="99000"/>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Email notification from Jenkins</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1. Go to </a:t>
            </a:r>
            <a:r>
              <a:rPr b="1" lang="en-IN" sz="1800" spc="-1" strike="noStrike">
                <a:latin typeface="Arial"/>
              </a:rPr>
              <a:t>Manage Jenkins</a:t>
            </a:r>
            <a:r>
              <a:rPr b="0" lang="en-IN" sz="1800" spc="-1" strike="noStrike">
                <a:latin typeface="Arial"/>
              </a:rPr>
              <a:t> and click on </a:t>
            </a:r>
            <a:r>
              <a:rPr b="1" lang="en-IN" sz="1800" spc="-1" strike="noStrike">
                <a:latin typeface="Arial"/>
              </a:rPr>
              <a:t>Manage Plug-ins</a:t>
            </a: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2. Click on </a:t>
            </a:r>
            <a:r>
              <a:rPr b="1" lang="en-IN" sz="1800" spc="-1" strike="noStrike">
                <a:latin typeface="Arial"/>
              </a:rPr>
              <a:t>Available</a:t>
            </a:r>
            <a:r>
              <a:rPr b="0" lang="en-IN" sz="1800" spc="-1" strike="noStrike">
                <a:latin typeface="Arial"/>
              </a:rPr>
              <a:t> and enter </a:t>
            </a:r>
            <a:r>
              <a:rPr b="1" lang="en-IN" sz="1800" spc="-1" strike="noStrike">
                <a:latin typeface="Arial"/>
              </a:rPr>
              <a:t>Email</a:t>
            </a:r>
            <a:r>
              <a:rPr b="0" lang="en-IN" sz="1800" spc="-1" strike="noStrike">
                <a:latin typeface="Arial"/>
              </a:rPr>
              <a:t> in the search box and install the selected one.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r>
              <a:rPr b="0" lang="en-IN" sz="1800" spc="-1" strike="noStrike">
                <a:latin typeface="Arial"/>
              </a:rPr>
              <a:t>Select the </a:t>
            </a:r>
            <a:r>
              <a:rPr b="1" lang="en-IN" sz="1800" spc="-1" strike="noStrike">
                <a:latin typeface="Arial"/>
              </a:rPr>
              <a:t>BuildJava Project</a:t>
            </a:r>
            <a:r>
              <a:rPr b="0" lang="en-IN" sz="1800" spc="-1" strike="noStrike">
                <a:latin typeface="Arial"/>
              </a:rPr>
              <a:t> --&gt; Click on </a:t>
            </a:r>
            <a:r>
              <a:rPr b="1" lang="en-IN" sz="1800" spc="-1" strike="noStrike">
                <a:latin typeface="Arial"/>
              </a:rPr>
              <a:t>Configure</a:t>
            </a:r>
            <a:r>
              <a:rPr b="0" lang="en-IN" sz="1800" spc="-1" strike="noStrike">
                <a:latin typeface="Arial"/>
              </a:rPr>
              <a:t> --&gt; select post build operations as </a:t>
            </a:r>
            <a:r>
              <a:rPr b="1" lang="en-IN" sz="1800" spc="-1" strike="noStrike">
                <a:latin typeface="Arial"/>
              </a:rPr>
              <a:t>Email Notification</a:t>
            </a:r>
            <a:r>
              <a:rPr b="0" lang="en-IN" sz="1800" spc="-1" strike="noStrike">
                <a:latin typeface="Arial"/>
              </a:rPr>
              <a: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pic>
        <p:nvPicPr>
          <p:cNvPr id="408" name="" descr=""/>
          <p:cNvPicPr/>
          <p:nvPr/>
        </p:nvPicPr>
        <p:blipFill>
          <a:blip r:embed="rId1"/>
          <a:stretch/>
        </p:blipFill>
        <p:spPr>
          <a:xfrm>
            <a:off x="1080000" y="1800000"/>
            <a:ext cx="7017480" cy="959040"/>
          </a:xfrm>
          <a:prstGeom prst="rect">
            <a:avLst/>
          </a:prstGeom>
          <a:ln w="0">
            <a:noFill/>
          </a:ln>
        </p:spPr>
      </p:pic>
      <p:pic>
        <p:nvPicPr>
          <p:cNvPr id="409" name="" descr=""/>
          <p:cNvPicPr/>
          <p:nvPr/>
        </p:nvPicPr>
        <p:blipFill>
          <a:blip r:embed="rId2"/>
          <a:stretch/>
        </p:blipFill>
        <p:spPr>
          <a:xfrm>
            <a:off x="7020000" y="3420000"/>
            <a:ext cx="1870560" cy="2504520"/>
          </a:xfrm>
          <a:prstGeom prst="rect">
            <a:avLst/>
          </a:prstGeom>
          <a:ln w="0">
            <a:noFill/>
          </a:ln>
        </p:spPr>
      </p:pic>
      <p:sp>
        <p:nvSpPr>
          <p:cNvPr id="410" name=""/>
          <p:cNvSpPr/>
          <p:nvPr/>
        </p:nvSpPr>
        <p:spPr>
          <a:xfrm>
            <a:off x="5940000" y="4608000"/>
            <a:ext cx="1260000" cy="360000"/>
          </a:xfrm>
          <a:prstGeom prst="line">
            <a:avLst/>
          </a:prstGeom>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Notification</a:t>
            </a:r>
            <a:endParaRPr b="0" lang="en-IN" sz="3300" spc="-1" strike="noStrike">
              <a:latin typeface="Arial"/>
            </a:endParaRPr>
          </a:p>
        </p:txBody>
      </p:sp>
      <p:sp>
        <p:nvSpPr>
          <p:cNvPr id="412" name="PlaceHolder 2"/>
          <p:cNvSpPr>
            <a:spLocks noGrp="1"/>
          </p:cNvSpPr>
          <p:nvPr>
            <p:ph/>
          </p:nvPr>
        </p:nvSpPr>
        <p:spPr>
          <a:xfrm>
            <a:off x="540000" y="540000"/>
            <a:ext cx="8998920" cy="46792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Enter the email id and click on when the build is broken and click on Apply and Save.</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a:lnSpc>
                <a:spcPct val="100000"/>
              </a:lnSpc>
              <a:spcBef>
                <a:spcPts val="1417"/>
              </a:spcBef>
              <a:buNone/>
            </a:pPr>
            <a:endParaRPr b="0" lang="en-IN" sz="1800" spc="-1" strike="noStrike">
              <a:latin typeface="Arial"/>
            </a:endParaRPr>
          </a:p>
        </p:txBody>
      </p:sp>
      <p:pic>
        <p:nvPicPr>
          <p:cNvPr id="413" name="" descr=""/>
          <p:cNvPicPr/>
          <p:nvPr/>
        </p:nvPicPr>
        <p:blipFill>
          <a:blip r:embed="rId1"/>
          <a:stretch/>
        </p:blipFill>
        <p:spPr>
          <a:xfrm>
            <a:off x="942480" y="1002960"/>
            <a:ext cx="5897160" cy="187668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Notification</a:t>
            </a:r>
            <a:endParaRPr b="0" lang="en-IN" sz="3300" spc="-1" strike="noStrike">
              <a:latin typeface="Arial"/>
            </a:endParaRPr>
          </a:p>
        </p:txBody>
      </p:sp>
      <p:sp>
        <p:nvSpPr>
          <p:cNvPr id="415" name="PlaceHolder 2"/>
          <p:cNvSpPr>
            <a:spLocks noGrp="1"/>
          </p:cNvSpPr>
          <p:nvPr>
            <p:ph/>
          </p:nvPr>
        </p:nvSpPr>
        <p:spPr>
          <a:xfrm>
            <a:off x="540000" y="540000"/>
            <a:ext cx="8998920" cy="4679280"/>
          </a:xfrm>
          <a:prstGeom prst="rect">
            <a:avLst/>
          </a:prstGeom>
          <a:noFill/>
          <a:ln w="0">
            <a:noFill/>
          </a:ln>
        </p:spPr>
        <p:txBody>
          <a:bodyPr lIns="0" rIns="0" tIns="0" bIns="0" anchor="t">
            <a:normAutofit/>
          </a:bodyPr>
          <a:p>
            <a:pPr>
              <a:lnSpc>
                <a:spcPct val="100000"/>
              </a:lnSpc>
              <a:spcBef>
                <a:spcPts val="1417"/>
              </a:spcBef>
              <a:buNone/>
            </a:pPr>
            <a:r>
              <a:rPr b="0" lang="en-IN" sz="1800" spc="-1" strike="noStrike">
                <a:latin typeface="Arial"/>
              </a:rPr>
              <a:t>Click on  </a:t>
            </a:r>
            <a:r>
              <a:rPr b="1" lang="en-IN" sz="1800" spc="-1" strike="noStrike">
                <a:latin typeface="Arial"/>
              </a:rPr>
              <a:t>Manage Jenkins</a:t>
            </a:r>
            <a:r>
              <a:rPr b="0" lang="en-IN" sz="1800" spc="-1" strike="noStrike">
                <a:latin typeface="Arial"/>
              </a:rPr>
              <a:t> from Dashboard --&gt; </a:t>
            </a:r>
            <a:r>
              <a:rPr b="1" lang="en-IN" sz="1800" spc="-1" strike="noStrike">
                <a:latin typeface="Arial"/>
              </a:rPr>
              <a:t>Configure System</a:t>
            </a:r>
            <a:r>
              <a:rPr b="0" lang="en-IN" sz="1800" spc="-1" strike="noStrike">
                <a:latin typeface="Arial"/>
              </a:rPr>
              <a: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r>
              <a:rPr b="0" lang="en-IN" sz="1800" spc="-1" strike="noStrike">
                <a:latin typeface="Arial"/>
              </a:rPr>
              <a:t>Go to the section Email Notification --&gt; click on Advanced and enter the following information.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SMTP Server : smtp.gmail.com</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UserName : </a:t>
            </a:r>
            <a:r>
              <a:rPr b="0" lang="en-IN" sz="1800" spc="-1" strike="noStrike" u="sng">
                <a:solidFill>
                  <a:srgbClr val="0000ff"/>
                </a:solidFill>
                <a:uFillTx/>
                <a:latin typeface="Arial"/>
                <a:hlinkClick r:id="rId1"/>
              </a:rPr>
              <a:t>kcharankumar@gmail.com</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Password : &lt;password&gt;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Use SSL : Check this.</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Smtp port : 465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pic>
        <p:nvPicPr>
          <p:cNvPr id="416" name="" descr=""/>
          <p:cNvPicPr/>
          <p:nvPr/>
        </p:nvPicPr>
        <p:blipFill>
          <a:blip r:embed="rId2"/>
          <a:stretch/>
        </p:blipFill>
        <p:spPr>
          <a:xfrm>
            <a:off x="5400000" y="1379160"/>
            <a:ext cx="4378680" cy="402048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Notification</a:t>
            </a:r>
            <a:endParaRPr b="0" lang="en-IN" sz="3300" spc="-1" strike="noStrike">
              <a:latin typeface="Arial"/>
            </a:endParaRPr>
          </a:p>
        </p:txBody>
      </p:sp>
      <p:sp>
        <p:nvSpPr>
          <p:cNvPr id="418" name="PlaceHolder 2"/>
          <p:cNvSpPr>
            <a:spLocks noGrp="1"/>
          </p:cNvSpPr>
          <p:nvPr>
            <p:ph/>
          </p:nvPr>
        </p:nvSpPr>
        <p:spPr>
          <a:xfrm>
            <a:off x="540000" y="540000"/>
            <a:ext cx="8998920" cy="4679280"/>
          </a:xfrm>
          <a:prstGeom prst="rect">
            <a:avLst/>
          </a:prstGeom>
          <a:noFill/>
          <a:ln w="0">
            <a:noFill/>
          </a:ln>
        </p:spPr>
        <p:txBody>
          <a:bodyPr lIns="0" rIns="0" tIns="0" bIns="0" anchor="t">
            <a:normAutofit/>
          </a:bodyPr>
          <a:p>
            <a:pPr>
              <a:lnSpc>
                <a:spcPct val="100000"/>
              </a:lnSpc>
              <a:spcBef>
                <a:spcPts val="1417"/>
              </a:spcBef>
              <a:buNone/>
            </a:pPr>
            <a:r>
              <a:rPr b="0" lang="en-IN" sz="1800" spc="-1" strike="noStrike">
                <a:latin typeface="Arial"/>
              </a:rPr>
              <a:t>Click on test email notification.  This will send test email to the given mail id.</a:t>
            </a: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Make HelloWorld.java generate errors and make the build fail in local git as</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Removed the quotes in s.o.p.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pic>
        <p:nvPicPr>
          <p:cNvPr id="419" name="" descr=""/>
          <p:cNvPicPr/>
          <p:nvPr/>
        </p:nvPicPr>
        <p:blipFill>
          <a:blip r:embed="rId1"/>
          <a:stretch/>
        </p:blipFill>
        <p:spPr>
          <a:xfrm>
            <a:off x="360000" y="900000"/>
            <a:ext cx="9844920" cy="1637640"/>
          </a:xfrm>
          <a:prstGeom prst="rect">
            <a:avLst/>
          </a:prstGeom>
          <a:ln w="0">
            <a:noFill/>
          </a:ln>
        </p:spPr>
      </p:pic>
      <p:pic>
        <p:nvPicPr>
          <p:cNvPr id="420" name="" descr=""/>
          <p:cNvPicPr/>
          <p:nvPr/>
        </p:nvPicPr>
        <p:blipFill>
          <a:blip r:embed="rId2"/>
          <a:stretch/>
        </p:blipFill>
        <p:spPr>
          <a:xfrm>
            <a:off x="5580000" y="3196440"/>
            <a:ext cx="3527640" cy="1843200"/>
          </a:xfrm>
          <a:prstGeom prst="rect">
            <a:avLst/>
          </a:prstGeom>
          <a:ln w="0">
            <a:noFill/>
          </a:ln>
        </p:spPr>
      </p:pic>
      <p:sp>
        <p:nvSpPr>
          <p:cNvPr id="421" name=""/>
          <p:cNvSpPr/>
          <p:nvPr/>
        </p:nvSpPr>
        <p:spPr>
          <a:xfrm>
            <a:off x="4860000" y="4032000"/>
            <a:ext cx="1080000" cy="360"/>
          </a:xfrm>
          <a:prstGeom prst="line">
            <a:avLst/>
          </a:prstGeom>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Notification</a:t>
            </a:r>
            <a:endParaRPr b="0" lang="en-IN" sz="3300" spc="-1" strike="noStrike">
              <a:latin typeface="Arial"/>
            </a:endParaRPr>
          </a:p>
        </p:txBody>
      </p:sp>
      <p:sp>
        <p:nvSpPr>
          <p:cNvPr id="423" name="PlaceHolder 2"/>
          <p:cNvSpPr>
            <a:spLocks noGrp="1"/>
          </p:cNvSpPr>
          <p:nvPr>
            <p:ph/>
          </p:nvPr>
        </p:nvSpPr>
        <p:spPr>
          <a:xfrm>
            <a:off x="540000" y="540000"/>
            <a:ext cx="8998920" cy="4679280"/>
          </a:xfrm>
          <a:prstGeom prst="rect">
            <a:avLst/>
          </a:prstGeom>
          <a:noFill/>
          <a:ln w="0">
            <a:noFill/>
          </a:ln>
        </p:spPr>
        <p:txBody>
          <a:bodyPr lIns="0" rIns="0" tIns="0" bIns="0" anchor="t">
            <a:normAutofit fontScale="85000"/>
          </a:bodyPr>
          <a:p>
            <a:pPr>
              <a:lnSpc>
                <a:spcPct val="100000"/>
              </a:lnSpc>
              <a:spcBef>
                <a:spcPts val="1417"/>
              </a:spcBef>
              <a:buNone/>
            </a:pPr>
            <a:endParaRPr b="0" lang="en-IN" sz="3200" spc="-1" strike="noStrike">
              <a:latin typeface="Arial"/>
            </a:endParaRPr>
          </a:p>
          <a:p>
            <a:pPr>
              <a:lnSpc>
                <a:spcPct val="100000"/>
              </a:lnSpc>
              <a:spcBef>
                <a:spcPts val="1417"/>
              </a:spcBef>
              <a:buNone/>
            </a:pPr>
            <a:r>
              <a:rPr b="0" lang="en-IN" sz="1800" spc="-1" strike="noStrike">
                <a:latin typeface="Arial"/>
              </a:rPr>
              <a:t>Run the following git commands.</a:t>
            </a:r>
            <a:endParaRPr b="0" lang="en-IN" sz="1800" spc="-1" strike="noStrike">
              <a:latin typeface="Arial"/>
            </a:endParaRPr>
          </a:p>
          <a:p>
            <a:pPr>
              <a:lnSpc>
                <a:spcPct val="100000"/>
              </a:lnSpc>
              <a:spcBef>
                <a:spcPts val="1417"/>
              </a:spcBef>
              <a:buNone/>
            </a:pPr>
            <a:r>
              <a:rPr b="0" lang="en-IN" sz="1800" spc="-1" strike="noStrike">
                <a:latin typeface="Arial"/>
              </a:rPr>
              <a:t>Git add HelloWorld.java</a:t>
            </a:r>
            <a:endParaRPr b="0" lang="en-IN" sz="1800" spc="-1" strike="noStrike">
              <a:latin typeface="Arial"/>
            </a:endParaRPr>
          </a:p>
          <a:p>
            <a:pPr>
              <a:lnSpc>
                <a:spcPct val="100000"/>
              </a:lnSpc>
              <a:spcBef>
                <a:spcPts val="1417"/>
              </a:spcBef>
              <a:buNone/>
            </a:pPr>
            <a:r>
              <a:rPr b="0" lang="en-IN" sz="1800" spc="-1" strike="noStrike">
                <a:latin typeface="Arial"/>
              </a:rPr>
              <a:t>Git commit -m “Removed the quotes”</a:t>
            </a:r>
            <a:endParaRPr b="0" lang="en-IN" sz="1800" spc="-1" strike="noStrike">
              <a:latin typeface="Arial"/>
            </a:endParaRPr>
          </a:p>
          <a:p>
            <a:pPr>
              <a:lnSpc>
                <a:spcPct val="100000"/>
              </a:lnSpc>
              <a:spcBef>
                <a:spcPts val="1417"/>
              </a:spcBef>
              <a:buNone/>
            </a:pPr>
            <a:r>
              <a:rPr b="0" lang="en-IN" sz="1800" spc="-1" strike="noStrike">
                <a:latin typeface="Arial"/>
              </a:rPr>
              <a:t>Git push -u origin master</a:t>
            </a:r>
            <a:endParaRPr b="0" lang="en-IN" sz="1800" spc="-1" strike="noStrike">
              <a:latin typeface="Arial"/>
            </a:endParaRPr>
          </a:p>
          <a:p>
            <a:pPr>
              <a:lnSpc>
                <a:spcPct val="100000"/>
              </a:lnSpc>
              <a:spcBef>
                <a:spcPts val="1417"/>
              </a:spcBef>
              <a:buNone/>
            </a:pPr>
            <a:r>
              <a:rPr b="0" lang="en-IN" sz="1800" spc="-1" strike="noStrike">
                <a:latin typeface="Arial"/>
              </a:rPr>
              <a:t>Ensure the modified code is in github.</a:t>
            </a: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pic>
        <p:nvPicPr>
          <p:cNvPr id="424" name="" descr=""/>
          <p:cNvPicPr/>
          <p:nvPr/>
        </p:nvPicPr>
        <p:blipFill>
          <a:blip r:embed="rId1"/>
          <a:stretch/>
        </p:blipFill>
        <p:spPr>
          <a:xfrm>
            <a:off x="4320000" y="2520000"/>
            <a:ext cx="4815360" cy="2376720"/>
          </a:xfrm>
          <a:prstGeom prst="rect">
            <a:avLst/>
          </a:prstGeom>
          <a:ln w="0">
            <a:noFill/>
          </a:ln>
        </p:spPr>
      </p:pic>
      <p:sp>
        <p:nvSpPr>
          <p:cNvPr id="425" name=""/>
          <p:cNvSpPr/>
          <p:nvPr/>
        </p:nvSpPr>
        <p:spPr>
          <a:xfrm>
            <a:off x="3600000" y="3780000"/>
            <a:ext cx="1440000" cy="360"/>
          </a:xfrm>
          <a:prstGeom prst="line">
            <a:avLst/>
          </a:prstGeom>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What is Contineous Integration (CI)</a:t>
            </a:r>
            <a:endParaRPr b="0" lang="en-IN" sz="3300" spc="-1" strike="noStrike">
              <a:latin typeface="Arial"/>
            </a:endParaRPr>
          </a:p>
        </p:txBody>
      </p:sp>
      <p:sp>
        <p:nvSpPr>
          <p:cNvPr id="267"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91000"/>
          </a:bodyPr>
          <a:p>
            <a:pPr marL="432000" indent="-324000">
              <a:lnSpc>
                <a:spcPct val="100000"/>
              </a:lnSpc>
              <a:spcAft>
                <a:spcPts val="1060"/>
              </a:spcAft>
              <a:buClr>
                <a:srgbClr val="000000"/>
              </a:buClr>
              <a:buSzPct val="45000"/>
              <a:buFont typeface="Wingdings" charset="2"/>
              <a:buChar char=""/>
            </a:pPr>
            <a:r>
              <a:rPr b="0" lang="en-IN" sz="2400" spc="-1" strike="noStrike">
                <a:latin typeface="Arial"/>
              </a:rPr>
              <a:t>Continuous Integration (CI) is a development practice in which the developers are needs to commit changes to the source code in a shared repository at regular intervals. Every commit made in the repository is then built. This allows the development teams to detect the problems early.</a:t>
            </a:r>
            <a:endParaRPr b="0" lang="en-IN" sz="2400" spc="-1" strike="noStrike">
              <a:latin typeface="Arial"/>
            </a:endParaRPr>
          </a:p>
          <a:p>
            <a:pPr>
              <a:lnSpc>
                <a:spcPct val="100000"/>
              </a:lnSpc>
              <a:spcAft>
                <a:spcPts val="1060"/>
              </a:spcAft>
              <a:buNone/>
            </a:pP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Continuous integration requires the developers to have regular builds. The general practice is that whenever a code commit occurs, a build should be triggered.</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Notification</a:t>
            </a:r>
            <a:endParaRPr b="0" lang="en-IN" sz="3300" spc="-1" strike="noStrike">
              <a:latin typeface="Arial"/>
            </a:endParaRPr>
          </a:p>
        </p:txBody>
      </p:sp>
      <p:sp>
        <p:nvSpPr>
          <p:cNvPr id="427" name="PlaceHolder 2"/>
          <p:cNvSpPr>
            <a:spLocks noGrp="1"/>
          </p:cNvSpPr>
          <p:nvPr>
            <p:ph/>
          </p:nvPr>
        </p:nvSpPr>
        <p:spPr>
          <a:xfrm>
            <a:off x="540000" y="540000"/>
            <a:ext cx="8998920" cy="4679280"/>
          </a:xfrm>
          <a:prstGeom prst="rect">
            <a:avLst/>
          </a:prstGeom>
          <a:noFill/>
          <a:ln w="0">
            <a:noFill/>
          </a:ln>
        </p:spPr>
        <p:txBody>
          <a:bodyPr lIns="0" rIns="0" tIns="0" bIns="0" anchor="t">
            <a:normAutofit fontScale="73000"/>
          </a:bodyPr>
          <a:p>
            <a:pPr>
              <a:lnSpc>
                <a:spcPct val="100000"/>
              </a:lnSpc>
              <a:spcBef>
                <a:spcPts val="1417"/>
              </a:spcBef>
              <a:buNone/>
            </a:pPr>
            <a:endParaRPr b="0" lang="en-IN" sz="3200" spc="-1" strike="noStrike">
              <a:latin typeface="Arial"/>
            </a:endParaRPr>
          </a:p>
          <a:p>
            <a:pPr>
              <a:lnSpc>
                <a:spcPct val="100000"/>
              </a:lnSpc>
              <a:spcBef>
                <a:spcPts val="1417"/>
              </a:spcBef>
              <a:buNone/>
            </a:pPr>
            <a:r>
              <a:rPr b="0" lang="en-IN" sz="1800" spc="-1" strike="noStrike">
                <a:latin typeface="Arial"/>
              </a:rPr>
              <a:t>Remove the previously created HelloWorld.class:</a:t>
            </a: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r>
              <a:rPr b="0" lang="en-IN" sz="1800" spc="-1" strike="noStrike">
                <a:latin typeface="Arial"/>
              </a:rPr>
              <a:t>Open Dashboard, click on</a:t>
            </a:r>
            <a:r>
              <a:rPr b="1" lang="en-IN" sz="1800" spc="-1" strike="noStrike">
                <a:latin typeface="Arial"/>
              </a:rPr>
              <a:t> BuildJava Project</a:t>
            </a:r>
            <a:r>
              <a:rPr b="0" lang="en-IN" sz="1800" spc="-1" strike="noStrike">
                <a:latin typeface="Arial"/>
              </a:rPr>
              <a:t> and click on </a:t>
            </a:r>
            <a:r>
              <a:rPr b="1" lang="en-IN" sz="1800" spc="-1" strike="noStrike">
                <a:latin typeface="Arial"/>
              </a:rPr>
              <a:t>Build Now</a:t>
            </a:r>
            <a:r>
              <a:rPr b="0" lang="en-IN" sz="1800" spc="-1" strike="noStrike">
                <a:latin typeface="Arial"/>
              </a:rPr>
              <a:t>.</a:t>
            </a:r>
            <a:endParaRPr b="0" lang="en-IN" sz="1800" spc="-1" strike="noStrike">
              <a:latin typeface="Arial"/>
            </a:endParaRPr>
          </a:p>
          <a:p>
            <a:pPr>
              <a:lnSpc>
                <a:spcPct val="100000"/>
              </a:lnSpc>
              <a:spcBef>
                <a:spcPts val="1417"/>
              </a:spcBef>
              <a:buNone/>
            </a:pPr>
            <a:r>
              <a:rPr b="0" lang="en-IN" sz="1800" spc="-1" strike="noStrike">
                <a:latin typeface="Arial"/>
              </a:rPr>
              <a:t>Build Failed as shown in here. </a:t>
            </a: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pic>
        <p:nvPicPr>
          <p:cNvPr id="428" name="" descr=""/>
          <p:cNvPicPr/>
          <p:nvPr/>
        </p:nvPicPr>
        <p:blipFill>
          <a:blip r:embed="rId1"/>
          <a:stretch/>
        </p:blipFill>
        <p:spPr>
          <a:xfrm>
            <a:off x="5163120" y="539280"/>
            <a:ext cx="4736520" cy="1221120"/>
          </a:xfrm>
          <a:prstGeom prst="rect">
            <a:avLst/>
          </a:prstGeom>
          <a:ln w="0">
            <a:noFill/>
          </a:ln>
        </p:spPr>
      </p:pic>
      <p:pic>
        <p:nvPicPr>
          <p:cNvPr id="429" name="" descr=""/>
          <p:cNvPicPr/>
          <p:nvPr/>
        </p:nvPicPr>
        <p:blipFill>
          <a:blip r:embed="rId2"/>
          <a:stretch/>
        </p:blipFill>
        <p:spPr>
          <a:xfrm>
            <a:off x="6223680" y="2160000"/>
            <a:ext cx="1155960" cy="1672200"/>
          </a:xfrm>
          <a:prstGeom prst="rect">
            <a:avLst/>
          </a:prstGeom>
          <a:ln w="0">
            <a:noFill/>
          </a:ln>
        </p:spPr>
      </p:pic>
      <p:sp>
        <p:nvSpPr>
          <p:cNvPr id="430" name=""/>
          <p:cNvSpPr/>
          <p:nvPr/>
        </p:nvSpPr>
        <p:spPr>
          <a:xfrm>
            <a:off x="5760000" y="3780000"/>
            <a:ext cx="463680" cy="360"/>
          </a:xfrm>
          <a:prstGeom prst="line">
            <a:avLst/>
          </a:prstGeom>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 Notification</a:t>
            </a:r>
            <a:endParaRPr b="0" lang="en-IN" sz="3300" spc="-1" strike="noStrike">
              <a:latin typeface="Arial"/>
            </a:endParaRPr>
          </a:p>
        </p:txBody>
      </p:sp>
      <p:sp>
        <p:nvSpPr>
          <p:cNvPr id="432" name="PlaceHolder 2"/>
          <p:cNvSpPr>
            <a:spLocks noGrp="1"/>
          </p:cNvSpPr>
          <p:nvPr>
            <p:ph/>
          </p:nvPr>
        </p:nvSpPr>
        <p:spPr>
          <a:xfrm>
            <a:off x="540000" y="540000"/>
            <a:ext cx="8998920" cy="4679280"/>
          </a:xfrm>
          <a:prstGeom prst="rect">
            <a:avLst/>
          </a:prstGeom>
          <a:noFill/>
          <a:ln w="0">
            <a:noFill/>
          </a:ln>
        </p:spPr>
        <p:txBody>
          <a:bodyPr lIns="0" rIns="0" tIns="0" bIns="0" anchor="t">
            <a:normAutofit fontScale="73000"/>
          </a:bodyPr>
          <a:p>
            <a:pPr>
              <a:lnSpc>
                <a:spcPct val="100000"/>
              </a:lnSpc>
              <a:spcBef>
                <a:spcPts val="1417"/>
              </a:spcBef>
              <a:buNone/>
            </a:pPr>
            <a:endParaRPr b="0" lang="en-IN" sz="3200" spc="-1" strike="noStrike">
              <a:latin typeface="Arial"/>
            </a:endParaRPr>
          </a:p>
          <a:p>
            <a:pPr>
              <a:lnSpc>
                <a:spcPct val="100000"/>
              </a:lnSpc>
              <a:spcBef>
                <a:spcPts val="1417"/>
              </a:spcBef>
              <a:buNone/>
            </a:pPr>
            <a:r>
              <a:rPr b="0" lang="en-IN" sz="1800" spc="-1" strike="noStrike">
                <a:latin typeface="Arial"/>
              </a:rPr>
              <a:t>Can click on the build link and click on Console Output.  Following screen will be seen.</a:t>
            </a: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r>
              <a:rPr b="0" lang="en-IN" sz="1800" spc="-1" strike="noStrike">
                <a:latin typeface="Arial"/>
              </a:rPr>
              <a:t>Email will be sent to the given email id:</a:t>
            </a: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endParaRPr b="0" lang="en-IN" sz="1800" spc="-1" strike="noStrike">
              <a:latin typeface="Arial"/>
            </a:endParaRPr>
          </a:p>
          <a:p>
            <a:pPr>
              <a:lnSpc>
                <a:spcPct val="100000"/>
              </a:lnSpc>
              <a:spcBef>
                <a:spcPts val="1417"/>
              </a:spcBef>
              <a:buNone/>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pic>
        <p:nvPicPr>
          <p:cNvPr id="433" name="" descr=""/>
          <p:cNvPicPr/>
          <p:nvPr/>
        </p:nvPicPr>
        <p:blipFill>
          <a:blip r:embed="rId1"/>
          <a:stretch/>
        </p:blipFill>
        <p:spPr>
          <a:xfrm>
            <a:off x="692640" y="1402920"/>
            <a:ext cx="2547000" cy="2016720"/>
          </a:xfrm>
          <a:prstGeom prst="rect">
            <a:avLst/>
          </a:prstGeom>
          <a:ln w="0">
            <a:noFill/>
          </a:ln>
        </p:spPr>
      </p:pic>
      <p:pic>
        <p:nvPicPr>
          <p:cNvPr id="434" name="" descr=""/>
          <p:cNvPicPr/>
          <p:nvPr/>
        </p:nvPicPr>
        <p:blipFill>
          <a:blip r:embed="rId2"/>
          <a:stretch/>
        </p:blipFill>
        <p:spPr>
          <a:xfrm>
            <a:off x="4291560" y="3600000"/>
            <a:ext cx="2908080" cy="1133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How Jenkins builds the code.</a:t>
            </a:r>
            <a:endParaRPr b="0" lang="en-IN" sz="3300" spc="-1" strike="noStrike">
              <a:latin typeface="Arial"/>
            </a:endParaRPr>
          </a:p>
        </p:txBody>
      </p:sp>
      <p:sp>
        <p:nvSpPr>
          <p:cNvPr id="269"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54000"/>
          </a:bodyPr>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First of all, a developer commits the code to the source code repository. Meanwhile, the Jenkins checks the repository at regular intervals for changes.</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Soon after a commit occurs, the Jenkins server finds the changes that have occurred in the source code repository. Jenkins will draw those changes and will start preparing a new build.</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If the build fails, then the concerned team will be notified.</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If built is successful, then Jenkins server deploys the built in the test server.</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After testing, Jenkins server generates a feedback and then notifies the developers about the build and test results.</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It will continue to verify the source code repository for changes made in the source code and the whole process keeps on repeating.</a:t>
            </a:r>
            <a:endParaRPr b="0" lang="en-IN" sz="2400" spc="-1" strike="noStrike">
              <a:latin typeface="Arial"/>
            </a:endParaRPr>
          </a:p>
        </p:txBody>
      </p:sp>
      <p:pic>
        <p:nvPicPr>
          <p:cNvPr id="270" name="" descr=""/>
          <p:cNvPicPr/>
          <p:nvPr/>
        </p:nvPicPr>
        <p:blipFill>
          <a:blip r:embed="rId1"/>
          <a:stretch/>
        </p:blipFill>
        <p:spPr>
          <a:xfrm>
            <a:off x="720000" y="411840"/>
            <a:ext cx="6151680" cy="1927080"/>
          </a:xfrm>
          <a:prstGeom prst="rect">
            <a:avLst/>
          </a:prstGeom>
          <a:ln w="180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Benefits of Jenkins</a:t>
            </a:r>
            <a:endParaRPr b="0" lang="en-IN" sz="3300" spc="-1" strike="noStrike">
              <a:latin typeface="Arial"/>
            </a:endParaRPr>
          </a:p>
        </p:txBody>
      </p:sp>
      <p:sp>
        <p:nvSpPr>
          <p:cNvPr id="272"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62000"/>
          </a:bodyPr>
          <a:p>
            <a:pPr marL="432000" indent="-324000">
              <a:lnSpc>
                <a:spcPct val="100000"/>
              </a:lnSpc>
              <a:spcAft>
                <a:spcPts val="1060"/>
              </a:spcAft>
              <a:buClr>
                <a:srgbClr val="000000"/>
              </a:buClr>
              <a:buSzPct val="45000"/>
              <a:buFont typeface="Wingdings" charset="2"/>
              <a:buChar char=""/>
            </a:pPr>
            <a:r>
              <a:rPr b="0" lang="en-IN" sz="2400" spc="-1" strike="noStrike">
                <a:latin typeface="Arial"/>
              </a:rPr>
              <a:t>It is an open source tool.</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It is free of cost.</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It does not require additional installations or components. Means it is easy to install.</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Easily configurable.</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It supports 1000 or more plugins to ease your work. If a plugin does not exist, you can write the script for it and share with community.</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It is built in java and hence it is portable.</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It is platform independent. It is available for all platforms and different operating systems. Like OS X, Windows or Linux.</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Easy support, since it open source and widely used.</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Jenkins also supports cloud based architecture so that we can deploy Jenkins in cloud based platforms.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Architecture</a:t>
            </a:r>
            <a:endParaRPr b="0" lang="en-IN" sz="3300" spc="-1" strike="noStrike">
              <a:latin typeface="Arial"/>
            </a:endParaRPr>
          </a:p>
        </p:txBody>
      </p:sp>
      <p:sp>
        <p:nvSpPr>
          <p:cNvPr id="274" name="PlaceHolder 2"/>
          <p:cNvSpPr>
            <a:spLocks noGrp="1"/>
          </p:cNvSpPr>
          <p:nvPr>
            <p:ph/>
          </p:nvPr>
        </p:nvSpPr>
        <p:spPr>
          <a:xfrm>
            <a:off x="540000" y="1260000"/>
            <a:ext cx="8998920" cy="3238920"/>
          </a:xfrm>
          <a:prstGeom prst="rect">
            <a:avLst/>
          </a:prstGeom>
          <a:noFill/>
          <a:ln w="0">
            <a:noFill/>
          </a:ln>
        </p:spPr>
        <p:txBody>
          <a:bodyPr lIns="0" rIns="0" tIns="0" bIns="0" anchor="t">
            <a:normAutofit/>
          </a:bodyPr>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pic>
        <p:nvPicPr>
          <p:cNvPr id="275" name="" descr=""/>
          <p:cNvPicPr/>
          <p:nvPr/>
        </p:nvPicPr>
        <p:blipFill>
          <a:blip r:embed="rId1"/>
          <a:stretch/>
        </p:blipFill>
        <p:spPr>
          <a:xfrm>
            <a:off x="1440000" y="852120"/>
            <a:ext cx="5675760" cy="4006800"/>
          </a:xfrm>
          <a:prstGeom prst="rect">
            <a:avLst/>
          </a:prstGeom>
          <a:ln w="1800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540000" y="-180000"/>
            <a:ext cx="8998920" cy="718920"/>
          </a:xfrm>
          <a:prstGeom prst="rect">
            <a:avLst/>
          </a:prstGeom>
          <a:noFill/>
          <a:ln w="0">
            <a:noFill/>
          </a:ln>
        </p:spPr>
        <p:txBody>
          <a:bodyPr lIns="0" rIns="0" tIns="0" bIns="0" anchor="ctr">
            <a:noAutofit/>
          </a:bodyPr>
          <a:p>
            <a:pPr algn="ctr">
              <a:lnSpc>
                <a:spcPct val="100000"/>
              </a:lnSpc>
              <a:buNone/>
            </a:pPr>
            <a:r>
              <a:rPr b="0" lang="en-IN" sz="3300" spc="-1" strike="noStrike">
                <a:latin typeface="Arial"/>
              </a:rPr>
              <a:t>Jenkins Master</a:t>
            </a:r>
            <a:endParaRPr b="0" lang="en-IN" sz="3300" spc="-1" strike="noStrike">
              <a:latin typeface="Arial"/>
            </a:endParaRPr>
          </a:p>
        </p:txBody>
      </p:sp>
      <p:sp>
        <p:nvSpPr>
          <p:cNvPr id="277"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65000"/>
          </a:bodyPr>
          <a:p>
            <a:pPr marL="432000" indent="-324000">
              <a:lnSpc>
                <a:spcPct val="100000"/>
              </a:lnSpc>
              <a:spcAft>
                <a:spcPts val="1060"/>
              </a:spcAft>
              <a:buClr>
                <a:srgbClr val="000000"/>
              </a:buClr>
              <a:buSzPct val="45000"/>
              <a:buFont typeface="Wingdings" charset="2"/>
              <a:buChar char=""/>
            </a:pPr>
            <a:r>
              <a:rPr b="0" lang="en-IN" sz="2400" spc="-1" strike="noStrike">
                <a:latin typeface="Arial"/>
              </a:rPr>
              <a:t> </a:t>
            </a:r>
            <a:r>
              <a:rPr b="0" lang="en-IN" sz="2400" spc="-1" strike="noStrike">
                <a:latin typeface="Arial"/>
              </a:rPr>
              <a:t>The main server of Jenkins is the Jenkins Master. It is a web dashboard which is nothing but powered from a war file. By default it runs on 8080 port. With the help of Dashboard, we can configure the jobs/projects but the build takes place in Nodes/Slave. By default one node (slave) is configured and running in Jenkins server. </a:t>
            </a:r>
            <a:endParaRPr b="0" lang="en-IN" sz="2400" spc="-1" strike="noStrike">
              <a:latin typeface="Arial"/>
            </a:endParaRPr>
          </a:p>
          <a:p>
            <a:pPr>
              <a:lnSpc>
                <a:spcPct val="100000"/>
              </a:lnSpc>
              <a:spcAft>
                <a:spcPts val="1060"/>
              </a:spcAft>
              <a:buNone/>
            </a:pP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1" lang="en-IN" sz="2400" spc="-1" strike="noStrike">
                <a:latin typeface="Arial"/>
              </a:rPr>
              <a:t>The server's job or master's job is to handle:</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Scheduling build jobs.</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Dispatching builds to the nodes/slaves for the actual execution.</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Monitor the nodes/slaves (possibly taking them online and offline as required).</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Recording and presenting the build results.</a:t>
            </a:r>
            <a:endParaRPr b="0" lang="en-IN" sz="2400" spc="-1" strike="noStrike">
              <a:latin typeface="Arial"/>
            </a:endParaRPr>
          </a:p>
          <a:p>
            <a:pPr marL="432000" indent="-324000">
              <a:lnSpc>
                <a:spcPct val="100000"/>
              </a:lnSpc>
              <a:spcAft>
                <a:spcPts val="1060"/>
              </a:spcAft>
              <a:buClr>
                <a:srgbClr val="000000"/>
              </a:buClr>
              <a:buSzPct val="45000"/>
              <a:buFont typeface="Wingdings" charset="2"/>
              <a:buChar char=""/>
            </a:pPr>
            <a:r>
              <a:rPr b="0" lang="en-IN" sz="2400" spc="-1" strike="noStrike">
                <a:latin typeface="Arial"/>
              </a:rPr>
              <a:t>A Master/Server instance of Jenkins can also execute build jobs directly.</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1211</TotalTime>
  <Application>LibreOffice/7.3.0.3$Windows_X86_64 LibreOffice_project/0f246aa12d0eee4a0f7adcefbf7c878fc2238db3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2022-03-14T22:57:57Z</dcterms:created>
  <dc:creator/>
  <dc:description/>
  <dc:language>en-IN</dc:language>
  <cp:lastModifiedBy/>
  <dcterms:modified xsi:type="dcterms:W3CDTF">2022-09-28T12:31:21Z</dcterms:modified>
  <cp:revision>41</cp:revision>
  <dc:subject/>
  <dc:title>Beehive</dc:title>
</cp:coreProperties>
</file>

<file path=docProps/custom.xml><?xml version="1.0" encoding="utf-8"?>
<Properties xmlns="http://schemas.openxmlformats.org/officeDocument/2006/custom-properties" xmlns:vt="http://schemas.openxmlformats.org/officeDocument/2006/docPropsVTypes"/>
</file>