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69" r:id="rId4"/>
  </p:sldMasterIdLst>
  <p:notesMasterIdLst>
    <p:notesMasterId r:id="rId19"/>
  </p:notesMasterIdLst>
  <p:handoutMasterIdLst>
    <p:handoutMasterId r:id="rId20"/>
  </p:handoutMasterIdLst>
  <p:sldIdLst>
    <p:sldId id="261" r:id="rId5"/>
    <p:sldId id="262" r:id="rId6"/>
    <p:sldId id="275" r:id="rId7"/>
    <p:sldId id="276" r:id="rId8"/>
    <p:sldId id="277" r:id="rId9"/>
    <p:sldId id="278" r:id="rId10"/>
    <p:sldId id="279" r:id="rId11"/>
    <p:sldId id="280" r:id="rId12"/>
    <p:sldId id="281" r:id="rId13"/>
    <p:sldId id="282" r:id="rId14"/>
    <p:sldId id="283" r:id="rId15"/>
    <p:sldId id="284" r:id="rId16"/>
    <p:sldId id="285" r:id="rId17"/>
    <p:sldId id="274" r:id="rId18"/>
  </p:sldIdLst>
  <p:sldSz cx="12192000" cy="6858000"/>
  <p:notesSz cx="6858000" cy="9144000"/>
  <p:custShowLst>
    <p:custShow name="Superposition" id="0">
      <p:sldLst/>
    </p:custShow>
    <p:custShow name="Kopieren von Superposition" id="1">
      <p:sldLst/>
    </p:custShow>
    <p:custShow name="Kopieren 2 von Superposition" id="2">
      <p:sldLst/>
    </p:custShow>
    <p:custShow name="Kopieren 3 von Superposition" id="3">
      <p:sldLst/>
    </p:custShow>
    <p:custShow name="Kopieren 4 von Superposition" id="4">
      <p:sldLst/>
    </p:custShow>
    <p:custShow name="Kopieren 5 von Superposition" id="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notesViewPr>
    <p:cSldViewPr snapToGrid="0">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820723-0943-42E9-8DEC-CE60FFCE416D}" type="datetime1">
              <a:rPr lang="de-DE" smtClean="0"/>
              <a:t>11.08.2020</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28E3B9-20FD-4A66-B01D-2BA689DD37BB}" type="slidenum">
              <a:rPr lang="de-DE" smtClean="0"/>
              <a:t>‹Nr.›</a:t>
            </a:fld>
            <a:endParaRPr lang="de-DE" dirty="0"/>
          </a:p>
        </p:txBody>
      </p:sp>
    </p:spTree>
    <p:extLst>
      <p:ext uri="{BB962C8B-B14F-4D97-AF65-F5344CB8AC3E}">
        <p14:creationId xmlns:p14="http://schemas.microsoft.com/office/powerpoint/2010/main" val="316873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1EF4-46C3-4BBD-B1A6-5527E5F45C98}" type="datetime1">
              <a:rPr lang="de-DE" smtClean="0"/>
              <a:pPr/>
              <a:t>11.08.2020</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275CD8D-B1D9-4658-A4F0-38CA8D83ED5D}" type="slidenum">
              <a:rPr lang="de-DE" noProof="0" smtClean="0"/>
              <a:t>‹Nr.›</a:t>
            </a:fld>
            <a:endParaRPr lang="de-DE" noProof="0" dirty="0"/>
          </a:p>
        </p:txBody>
      </p:sp>
    </p:spTree>
    <p:extLst>
      <p:ext uri="{BB962C8B-B14F-4D97-AF65-F5344CB8AC3E}">
        <p14:creationId xmlns:p14="http://schemas.microsoft.com/office/powerpoint/2010/main" val="3830980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a:t>
            </a:fld>
            <a:endParaRPr lang="de-DE" dirty="0"/>
          </a:p>
        </p:txBody>
      </p:sp>
    </p:spTree>
    <p:extLst>
      <p:ext uri="{BB962C8B-B14F-4D97-AF65-F5344CB8AC3E}">
        <p14:creationId xmlns:p14="http://schemas.microsoft.com/office/powerpoint/2010/main" val="384192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10</a:t>
            </a:fld>
            <a:endParaRPr lang="de-DE" dirty="0"/>
          </a:p>
        </p:txBody>
      </p:sp>
    </p:spTree>
    <p:extLst>
      <p:ext uri="{BB962C8B-B14F-4D97-AF65-F5344CB8AC3E}">
        <p14:creationId xmlns:p14="http://schemas.microsoft.com/office/powerpoint/2010/main" val="586171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11</a:t>
            </a:fld>
            <a:endParaRPr lang="de-DE" dirty="0"/>
          </a:p>
        </p:txBody>
      </p:sp>
    </p:spTree>
    <p:extLst>
      <p:ext uri="{BB962C8B-B14F-4D97-AF65-F5344CB8AC3E}">
        <p14:creationId xmlns:p14="http://schemas.microsoft.com/office/powerpoint/2010/main" val="3335414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12</a:t>
            </a:fld>
            <a:endParaRPr lang="de-DE" dirty="0"/>
          </a:p>
        </p:txBody>
      </p:sp>
    </p:spTree>
    <p:extLst>
      <p:ext uri="{BB962C8B-B14F-4D97-AF65-F5344CB8AC3E}">
        <p14:creationId xmlns:p14="http://schemas.microsoft.com/office/powerpoint/2010/main" val="25355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13</a:t>
            </a:fld>
            <a:endParaRPr lang="de-DE" dirty="0"/>
          </a:p>
        </p:txBody>
      </p:sp>
    </p:spTree>
    <p:extLst>
      <p:ext uri="{BB962C8B-B14F-4D97-AF65-F5344CB8AC3E}">
        <p14:creationId xmlns:p14="http://schemas.microsoft.com/office/powerpoint/2010/main" val="983146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14</a:t>
            </a:fld>
            <a:endParaRPr lang="de-DE" dirty="0"/>
          </a:p>
        </p:txBody>
      </p:sp>
    </p:spTree>
    <p:extLst>
      <p:ext uri="{BB962C8B-B14F-4D97-AF65-F5344CB8AC3E}">
        <p14:creationId xmlns:p14="http://schemas.microsoft.com/office/powerpoint/2010/main" val="1137143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2</a:t>
            </a:fld>
            <a:endParaRPr lang="de-DE" dirty="0"/>
          </a:p>
        </p:txBody>
      </p:sp>
    </p:spTree>
    <p:extLst>
      <p:ext uri="{BB962C8B-B14F-4D97-AF65-F5344CB8AC3E}">
        <p14:creationId xmlns:p14="http://schemas.microsoft.com/office/powerpoint/2010/main" val="390087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3</a:t>
            </a:fld>
            <a:endParaRPr lang="de-DE" dirty="0"/>
          </a:p>
        </p:txBody>
      </p:sp>
    </p:spTree>
    <p:extLst>
      <p:ext uri="{BB962C8B-B14F-4D97-AF65-F5344CB8AC3E}">
        <p14:creationId xmlns:p14="http://schemas.microsoft.com/office/powerpoint/2010/main" val="126673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4</a:t>
            </a:fld>
            <a:endParaRPr lang="de-DE" dirty="0"/>
          </a:p>
        </p:txBody>
      </p:sp>
    </p:spTree>
    <p:extLst>
      <p:ext uri="{BB962C8B-B14F-4D97-AF65-F5344CB8AC3E}">
        <p14:creationId xmlns:p14="http://schemas.microsoft.com/office/powerpoint/2010/main" val="2610786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5</a:t>
            </a:fld>
            <a:endParaRPr lang="de-DE" dirty="0"/>
          </a:p>
        </p:txBody>
      </p:sp>
    </p:spTree>
    <p:extLst>
      <p:ext uri="{BB962C8B-B14F-4D97-AF65-F5344CB8AC3E}">
        <p14:creationId xmlns:p14="http://schemas.microsoft.com/office/powerpoint/2010/main" val="247430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6</a:t>
            </a:fld>
            <a:endParaRPr lang="de-DE" dirty="0"/>
          </a:p>
        </p:txBody>
      </p:sp>
    </p:spTree>
    <p:extLst>
      <p:ext uri="{BB962C8B-B14F-4D97-AF65-F5344CB8AC3E}">
        <p14:creationId xmlns:p14="http://schemas.microsoft.com/office/powerpoint/2010/main" val="16425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7</a:t>
            </a:fld>
            <a:endParaRPr lang="de-DE" dirty="0"/>
          </a:p>
        </p:txBody>
      </p:sp>
    </p:spTree>
    <p:extLst>
      <p:ext uri="{BB962C8B-B14F-4D97-AF65-F5344CB8AC3E}">
        <p14:creationId xmlns:p14="http://schemas.microsoft.com/office/powerpoint/2010/main" val="321901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8</a:t>
            </a:fld>
            <a:endParaRPr lang="de-DE" dirty="0"/>
          </a:p>
        </p:txBody>
      </p:sp>
    </p:spTree>
    <p:extLst>
      <p:ext uri="{BB962C8B-B14F-4D97-AF65-F5344CB8AC3E}">
        <p14:creationId xmlns:p14="http://schemas.microsoft.com/office/powerpoint/2010/main" val="688101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dirty="0"/>
          </a:p>
        </p:txBody>
      </p:sp>
      <p:sp>
        <p:nvSpPr>
          <p:cNvPr id="4" name="Foliennummernplatzhalter 3"/>
          <p:cNvSpPr>
            <a:spLocks noGrp="1"/>
          </p:cNvSpPr>
          <p:nvPr>
            <p:ph type="sldNum" sz="quarter" idx="10"/>
          </p:nvPr>
        </p:nvSpPr>
        <p:spPr/>
        <p:txBody>
          <a:bodyPr rtlCol="0"/>
          <a:lstStyle/>
          <a:p>
            <a:pPr rtl="0"/>
            <a:fld id="{C275CD8D-B1D9-4658-A4F0-38CA8D83ED5D}" type="slidenum">
              <a:rPr lang="de-DE" smtClean="0"/>
              <a:t>9</a:t>
            </a:fld>
            <a:endParaRPr lang="de-DE" dirty="0"/>
          </a:p>
        </p:txBody>
      </p:sp>
    </p:spTree>
    <p:extLst>
      <p:ext uri="{BB962C8B-B14F-4D97-AF65-F5344CB8AC3E}">
        <p14:creationId xmlns:p14="http://schemas.microsoft.com/office/powerpoint/2010/main" val="1486526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de-DE" smtClean="0"/>
              <a:t>Titelmasterformat durch Klicken bearbeiten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pPr rtl="0"/>
            <a:fld id="{B9FC31A9-A93A-48BF-A994-911AF7B70DFD}" type="datetime1">
              <a:rPr lang="de-DE" noProof="0" smtClean="0"/>
              <a:t>11.08.2020</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33337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60339DFD-2F58-45C8-98B7-1E5E60D5E343}"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1801875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B4C87CAE-929B-4D2C-81C0-03AEAD85722C}"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1516003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de-DE" smtClean="0"/>
              <a:t>Titelmasterformat durch Klicken bearbeiten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5FEF66A0-48CA-4080-8576-07951FFC6A81}"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889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de-DE" smtClean="0"/>
              <a:t>Titelmasterformat durch Klicken bearbeiten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024C40FC-74B8-4D3C-804E-250FC1F076A9}"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pPr rtl="0"/>
              <a:t>‹Nr.›</a:t>
            </a:fld>
            <a:endParaRPr lang="de-DE" noProof="0" dirty="0"/>
          </a:p>
        </p:txBody>
      </p:sp>
    </p:spTree>
    <p:extLst>
      <p:ext uri="{BB962C8B-B14F-4D97-AF65-F5344CB8AC3E}">
        <p14:creationId xmlns:p14="http://schemas.microsoft.com/office/powerpoint/2010/main" val="312888503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de-DE" smtClean="0"/>
              <a:t>Titelmasterformat durch Klicken bearbeiten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pPr rtl="0"/>
            <a:fld id="{E4ECC6D8-C8C2-429F-9085-3D74DA976F51}" type="datetime1">
              <a:rPr lang="de-DE" noProof="0" smtClean="0"/>
              <a:t>11.08.2020</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240134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de-DE" smtClean="0"/>
              <a:t>Titelmasterformat durch Klicken bearbeiten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smtClean="0"/>
              <a:t>Bild durch Klicken auf Symbol hinzufügen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Formatvorlagen des Textmasters bearbeiten</a:t>
            </a:r>
          </a:p>
        </p:txBody>
      </p:sp>
      <p:sp>
        <p:nvSpPr>
          <p:cNvPr id="3" name="Date Placeholder 2"/>
          <p:cNvSpPr>
            <a:spLocks noGrp="1"/>
          </p:cNvSpPr>
          <p:nvPr>
            <p:ph type="dt" sz="half" idx="10"/>
          </p:nvPr>
        </p:nvSpPr>
        <p:spPr/>
        <p:txBody>
          <a:bodyPr/>
          <a:lstStyle/>
          <a:p>
            <a:pPr rtl="0"/>
            <a:fld id="{111B3A0D-565D-46CE-9D8E-A571BB0A451E}" type="datetime1">
              <a:rPr lang="de-DE" noProof="0" smtClean="0"/>
              <a:t>11.08.2020</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18458247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9CDD1CFD-7E65-4A46-98B6-00902F4BC05E}" type="datetime1">
              <a:rPr lang="de-DE" noProof="0" smtClean="0"/>
              <a:t>11.08.2020</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447173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2C989F3D-C9FD-4FFB-A1B1-444499391EAB}" type="datetime1">
              <a:rPr lang="de-DE" noProof="0" smtClean="0"/>
              <a:t>11.08.2020</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1717454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pPr rtl="0"/>
            <a:fld id="{6B47A62D-1938-493D-B53D-1399E7850E75}" type="datetime1">
              <a:rPr lang="de-DE" noProof="0" smtClean="0"/>
              <a:t>11.08.2020</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274739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e Placeholder 3"/>
          <p:cNvSpPr>
            <a:spLocks noGrp="1"/>
          </p:cNvSpPr>
          <p:nvPr>
            <p:ph type="dt" sz="half" idx="10"/>
          </p:nvPr>
        </p:nvSpPr>
        <p:spPr/>
        <p:txBody>
          <a:bodyPr/>
          <a:lstStyle/>
          <a:p>
            <a:pPr rtl="0"/>
            <a:fld id="{024C40FC-74B8-4D3C-804E-250FC1F076A9}" type="datetime1">
              <a:rPr lang="de-DE" noProof="0" smtClean="0"/>
              <a:t>11.08.2020</a:t>
            </a:fld>
            <a:endParaRPr lang="de-DE" noProof="0" dirty="0"/>
          </a:p>
        </p:txBody>
      </p:sp>
      <p:sp>
        <p:nvSpPr>
          <p:cNvPr id="5" name="Footer Placeholder 4"/>
          <p:cNvSpPr>
            <a:spLocks noGrp="1"/>
          </p:cNvSpPr>
          <p:nvPr>
            <p:ph type="ftr" sz="quarter" idx="11"/>
          </p:nvPr>
        </p:nvSpPr>
        <p:spPr/>
        <p:txBody>
          <a:bodyPr/>
          <a:lstStyle/>
          <a:p>
            <a:pPr rtl="0"/>
            <a:endParaRPr lang="de-DE" noProof="0" dirty="0"/>
          </a:p>
        </p:txBody>
      </p:sp>
      <p:sp>
        <p:nvSpPr>
          <p:cNvPr id="6" name="Slide Number Placeholder 5"/>
          <p:cNvSpPr>
            <a:spLocks noGrp="1"/>
          </p:cNvSpPr>
          <p:nvPr>
            <p:ph type="sldNum" sz="quarter" idx="12"/>
          </p:nvPr>
        </p:nvSpPr>
        <p:spPr/>
        <p:txBody>
          <a:bodyPr/>
          <a:lstStyle/>
          <a:p>
            <a:pPr rtl="0"/>
            <a:fld id="{6D22F896-40B5-4ADD-8801-0D06FADFA095}" type="slidenum">
              <a:rPr lang="de-DE" noProof="0" smtClean="0"/>
              <a:pPr rtl="0"/>
              <a:t>‹Nr.›</a:t>
            </a:fld>
            <a:endParaRPr lang="de-DE" noProof="0" dirty="0"/>
          </a:p>
        </p:txBody>
      </p:sp>
    </p:spTree>
    <p:extLst>
      <p:ext uri="{BB962C8B-B14F-4D97-AF65-F5344CB8AC3E}">
        <p14:creationId xmlns:p14="http://schemas.microsoft.com/office/powerpoint/2010/main" val="36176520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pPr rtl="0"/>
            <a:fld id="{841A164D-D34F-4511-A7F4-A2D28C786029}"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40949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Content Placeholder 3"/>
          <p:cNvSpPr>
            <a:spLocks noGrp="1"/>
          </p:cNvSpPr>
          <p:nvPr>
            <p:ph sz="half" idx="2"/>
          </p:nvPr>
        </p:nvSpPr>
        <p:spPr>
          <a:xfrm>
            <a:off x="913795" y="2912232"/>
            <a:ext cx="5107208" cy="287896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Content Placeholder 5"/>
          <p:cNvSpPr>
            <a:spLocks noGrp="1"/>
          </p:cNvSpPr>
          <p:nvPr>
            <p:ph sz="quarter" idx="4"/>
          </p:nvPr>
        </p:nvSpPr>
        <p:spPr>
          <a:xfrm>
            <a:off x="6172200" y="2912232"/>
            <a:ext cx="5095357" cy="287896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pPr rtl="0"/>
            <a:fld id="{E4916F4A-56F8-4C5B-B606-C6E8F72AD92C}" type="datetime1">
              <a:rPr lang="de-DE" noProof="0" smtClean="0"/>
              <a:t>11.08.2020</a:t>
            </a:fld>
            <a:endParaRPr lang="de-DE" noProof="0" dirty="0"/>
          </a:p>
        </p:txBody>
      </p:sp>
      <p:sp>
        <p:nvSpPr>
          <p:cNvPr id="8" name="Footer Placeholder 7"/>
          <p:cNvSpPr>
            <a:spLocks noGrp="1"/>
          </p:cNvSpPr>
          <p:nvPr>
            <p:ph type="ftr" sz="quarter" idx="11"/>
          </p:nvPr>
        </p:nvSpPr>
        <p:spPr/>
        <p:txBody>
          <a:bodyPr/>
          <a:lstStyle/>
          <a:p>
            <a:pPr rtl="0"/>
            <a:endParaRPr lang="de-DE" noProof="0" dirty="0"/>
          </a:p>
        </p:txBody>
      </p:sp>
      <p:sp>
        <p:nvSpPr>
          <p:cNvPr id="9" name="Slide Number Placeholder 8"/>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58628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pPr rtl="0"/>
            <a:fld id="{0A7C0615-9230-4120-8A73-7E23EEC1E5DF}" type="datetime1">
              <a:rPr lang="de-DE" noProof="0" smtClean="0"/>
              <a:t>11.08.2020</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1937452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AB53DB9E-0A73-4423-9644-217C2506188D}" type="datetime1">
              <a:rPr lang="de-DE" noProof="0" smtClean="0"/>
              <a:t>11.08.2020</a:t>
            </a:fld>
            <a:endParaRPr lang="de-DE" noProof="0" dirty="0"/>
          </a:p>
        </p:txBody>
      </p:sp>
      <p:sp>
        <p:nvSpPr>
          <p:cNvPr id="3" name="Footer Placeholder 2"/>
          <p:cNvSpPr>
            <a:spLocks noGrp="1"/>
          </p:cNvSpPr>
          <p:nvPr>
            <p:ph type="ftr" sz="quarter" idx="11"/>
          </p:nvPr>
        </p:nvSpPr>
        <p:spPr/>
        <p:txBody>
          <a:bodyPr/>
          <a:lstStyle/>
          <a:p>
            <a:pPr rtl="0"/>
            <a:endParaRPr lang="de-DE" noProof="0" dirty="0"/>
          </a:p>
        </p:txBody>
      </p:sp>
      <p:sp>
        <p:nvSpPr>
          <p:cNvPr id="4" name="Slide Number Placeholder 3"/>
          <p:cNvSpPr>
            <a:spLocks noGrp="1"/>
          </p:cNvSpPr>
          <p:nvPr>
            <p:ph type="sldNum" sz="quarter" idx="12"/>
          </p:nvPr>
        </p:nvSpPr>
        <p:spPr/>
        <p:txBody>
          <a:bodyPr/>
          <a:lstStyle/>
          <a:p>
            <a:pPr rtl="0"/>
            <a:fld id="{6D22F896-40B5-4ADD-8801-0D06FADFA095}" type="slidenum">
              <a:rPr lang="de-DE" noProof="0" smtClean="0"/>
              <a:t>‹Nr.›</a:t>
            </a:fld>
            <a:endParaRPr lang="de-DE" noProof="0" dirty="0"/>
          </a:p>
        </p:txBody>
      </p:sp>
    </p:spTree>
    <p:extLst>
      <p:ext uri="{BB962C8B-B14F-4D97-AF65-F5344CB8AC3E}">
        <p14:creationId xmlns:p14="http://schemas.microsoft.com/office/powerpoint/2010/main" val="4040285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de-DE" smtClean="0"/>
              <a:t>Titelmasterformat durch Klicken bearbeiten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024C40FC-74B8-4D3C-804E-250FC1F076A9}"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pPr rtl="0"/>
              <a:t>‹Nr.›</a:t>
            </a:fld>
            <a:endParaRPr lang="de-DE" noProof="0" dirty="0"/>
          </a:p>
        </p:txBody>
      </p:sp>
    </p:spTree>
    <p:extLst>
      <p:ext uri="{BB962C8B-B14F-4D97-AF65-F5344CB8AC3E}">
        <p14:creationId xmlns:p14="http://schemas.microsoft.com/office/powerpoint/2010/main" val="2572275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e Placeholder 4"/>
          <p:cNvSpPr>
            <a:spLocks noGrp="1"/>
          </p:cNvSpPr>
          <p:nvPr>
            <p:ph type="dt" sz="half" idx="10"/>
          </p:nvPr>
        </p:nvSpPr>
        <p:spPr/>
        <p:txBody>
          <a:bodyPr/>
          <a:lstStyle/>
          <a:p>
            <a:pPr rtl="0"/>
            <a:fld id="{024C40FC-74B8-4D3C-804E-250FC1F076A9}" type="datetime1">
              <a:rPr lang="de-DE" noProof="0" smtClean="0"/>
              <a:t>11.08.2020</a:t>
            </a:fld>
            <a:endParaRPr lang="de-DE" noProof="0" dirty="0"/>
          </a:p>
        </p:txBody>
      </p:sp>
      <p:sp>
        <p:nvSpPr>
          <p:cNvPr id="6" name="Footer Placeholder 5"/>
          <p:cNvSpPr>
            <a:spLocks noGrp="1"/>
          </p:cNvSpPr>
          <p:nvPr>
            <p:ph type="ftr" sz="quarter" idx="11"/>
          </p:nvPr>
        </p:nvSpPr>
        <p:spPr/>
        <p:txBody>
          <a:bodyPr/>
          <a:lstStyle/>
          <a:p>
            <a:pPr rtl="0"/>
            <a:endParaRPr lang="de-DE" noProof="0" dirty="0"/>
          </a:p>
        </p:txBody>
      </p:sp>
      <p:sp>
        <p:nvSpPr>
          <p:cNvPr id="7" name="Slide Number Placeholder 6"/>
          <p:cNvSpPr>
            <a:spLocks noGrp="1"/>
          </p:cNvSpPr>
          <p:nvPr>
            <p:ph type="sldNum" sz="quarter" idx="12"/>
          </p:nvPr>
        </p:nvSpPr>
        <p:spPr/>
        <p:txBody>
          <a:bodyPr/>
          <a:lstStyle/>
          <a:p>
            <a:pPr rtl="0"/>
            <a:fld id="{6D22F896-40B5-4ADD-8801-0D06FADFA095}" type="slidenum">
              <a:rPr lang="de-DE" noProof="0" smtClean="0"/>
              <a:pPr rtl="0"/>
              <a:t>‹Nr.›</a:t>
            </a:fld>
            <a:endParaRPr lang="de-DE" noProof="0" dirty="0"/>
          </a:p>
        </p:txBody>
      </p:sp>
    </p:spTree>
    <p:extLst>
      <p:ext uri="{BB962C8B-B14F-4D97-AF65-F5344CB8AC3E}">
        <p14:creationId xmlns:p14="http://schemas.microsoft.com/office/powerpoint/2010/main" val="14897510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duotone>
              <a:schemeClr val="bg2">
                <a:shade val="88000"/>
                <a:hueMod val="106000"/>
                <a:satMod val="140000"/>
                <a:lumMod val="54000"/>
              </a:schemeClr>
              <a:schemeClr val="bg2">
                <a:tint val="98000"/>
                <a:hueMod val="90000"/>
                <a:satMod val="150000"/>
                <a:lumMod val="160000"/>
              </a:schemeClr>
            </a:duotone>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024C40FC-74B8-4D3C-804E-250FC1F076A9}" type="datetime1">
              <a:rPr lang="de-DE" noProof="0" smtClean="0"/>
              <a:t>11.08.2020</a:t>
            </a:fld>
            <a:endParaRPr lang="de-DE" noProof="0"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pPr rtl="0"/>
            <a:endParaRPr lang="de-DE" noProof="0"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6D22F896-40B5-4ADD-8801-0D06FADFA095}" type="slidenum">
              <a:rPr lang="de-DE" noProof="0" smtClean="0"/>
              <a:pPr rtl="0"/>
              <a:t>‹Nr.›</a:t>
            </a:fld>
            <a:endParaRPr lang="de-DE" noProof="0" dirty="0"/>
          </a:p>
        </p:txBody>
      </p:sp>
    </p:spTree>
    <p:extLst>
      <p:ext uri="{BB962C8B-B14F-4D97-AF65-F5344CB8AC3E}">
        <p14:creationId xmlns:p14="http://schemas.microsoft.com/office/powerpoint/2010/main" val="227627250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76017-D224-40AE-B921-67525450151A}"/>
              </a:ext>
            </a:extLst>
          </p:cNvPr>
          <p:cNvSpPr>
            <a:spLocks noGrp="1"/>
          </p:cNvSpPr>
          <p:nvPr>
            <p:ph type="ctrTitle"/>
          </p:nvPr>
        </p:nvSpPr>
        <p:spPr>
          <a:xfrm>
            <a:off x="1198529" y="2328334"/>
            <a:ext cx="9791330" cy="1367896"/>
          </a:xfrm>
        </p:spPr>
        <p:txBody>
          <a:bodyPr rtlCol="0">
            <a:noAutofit/>
          </a:bodyPr>
          <a:lstStyle/>
          <a:p>
            <a:pPr algn="ctr"/>
            <a:r>
              <a:rPr lang="de-DE" sz="7200" dirty="0" smtClean="0">
                <a:effectLst>
                  <a:outerShdw blurRad="50800" dist="38100" dir="2700000" algn="tl" rotWithShape="0">
                    <a:prstClr val="black">
                      <a:alpha val="40000"/>
                    </a:prstClr>
                  </a:outerShdw>
                </a:effectLst>
                <a:latin typeface="Bahnschrift SemiBold SemiConden" panose="020B0502040204020203" pitchFamily="34" charset="0"/>
              </a:rPr>
              <a:t>Android-App „TRL“</a:t>
            </a:r>
            <a:endParaRPr lang="de-DE" sz="7200" dirty="0">
              <a:effectLst>
                <a:outerShdw blurRad="50800" dist="38100" dir="2700000" algn="tl" rotWithShape="0">
                  <a:prstClr val="black">
                    <a:alpha val="40000"/>
                  </a:prstClr>
                </a:outerShdw>
              </a:effectLst>
              <a:latin typeface="Bahnschrift SemiBold SemiConden" panose="020B0502040204020203" pitchFamily="34" charset="0"/>
            </a:endParaRPr>
          </a:p>
        </p:txBody>
      </p:sp>
      <p:sp>
        <p:nvSpPr>
          <p:cNvPr id="3" name="Untertitel 2">
            <a:extLst>
              <a:ext uri="{FF2B5EF4-FFF2-40B4-BE49-F238E27FC236}">
                <a16:creationId xmlns:a16="http://schemas.microsoft.com/office/drawing/2014/main" id="{51F013D4-CBD9-4FC1-AF91-2301A704488B}"/>
              </a:ext>
            </a:extLst>
          </p:cNvPr>
          <p:cNvSpPr>
            <a:spLocks noGrp="1"/>
          </p:cNvSpPr>
          <p:nvPr>
            <p:ph type="subTitle" idx="1"/>
          </p:nvPr>
        </p:nvSpPr>
        <p:spPr>
          <a:xfrm>
            <a:off x="2665194" y="3696230"/>
            <a:ext cx="6857999" cy="953029"/>
          </a:xfrm>
        </p:spPr>
        <p:txBody>
          <a:bodyPr rtlCol="0">
            <a:normAutofit/>
          </a:bodyPr>
          <a:lstStyle/>
          <a:p>
            <a:pPr algn="ctr" rtl="0"/>
            <a:r>
              <a:rPr lang="de-DE" dirty="0" smtClean="0">
                <a:latin typeface="Bahnschrift SemiBold SemiConden" panose="020B0502040204020203" pitchFamily="34" charset="0"/>
              </a:rPr>
              <a:t>Mario </a:t>
            </a:r>
            <a:r>
              <a:rPr lang="de-DE" dirty="0" smtClean="0">
                <a:latin typeface="Bahnschrift SemiBold SemiConden" panose="020B0502040204020203" pitchFamily="34" charset="0"/>
              </a:rPr>
              <a:t>Praxmarer</a:t>
            </a:r>
            <a:endParaRPr lang="de-DE" dirty="0">
              <a:latin typeface="Bahnschrift SemiBold SemiConden" panose="020B0502040204020203" pitchFamily="34" charset="0"/>
            </a:endParaRPr>
          </a:p>
        </p:txBody>
      </p:sp>
      <p:pic>
        <p:nvPicPr>
          <p:cNvPr id="6" name="Grafik 5"/>
          <p:cNvPicPr>
            <a:picLocks noChangeAspect="1"/>
          </p:cNvPicPr>
          <p:nvPr/>
        </p:nvPicPr>
        <p:blipFill rotWithShape="1">
          <a:blip r:embed="rId3"/>
          <a:srcRect t="18879" b="-1"/>
          <a:stretch/>
        </p:blipFill>
        <p:spPr>
          <a:xfrm>
            <a:off x="10294785" y="10"/>
            <a:ext cx="1623135" cy="1097247"/>
          </a:xfrm>
          <a:prstGeom prst="round2SameRect">
            <a:avLst>
              <a:gd name="adj1" fmla="val 0"/>
              <a:gd name="adj2" fmla="val 9345"/>
            </a:avLst>
          </a:prstGeom>
        </p:spPr>
      </p:pic>
    </p:spTree>
    <p:extLst>
      <p:ext uri="{BB962C8B-B14F-4D97-AF65-F5344CB8AC3E}">
        <p14:creationId xmlns:p14="http://schemas.microsoft.com/office/powerpoint/2010/main" val="13371922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2092881"/>
          </a:xfrm>
          <a:prstGeom prst="rect">
            <a:avLst/>
          </a:prstGeom>
          <a:noFill/>
        </p:spPr>
        <p:txBody>
          <a:bodyPr wrap="square" rtlCol="0">
            <a:spAutoFit/>
          </a:bodyPr>
          <a:lstStyle/>
          <a:p>
            <a:r>
              <a:rPr lang="de-DE" sz="3200" dirty="0" smtClean="0">
                <a:latin typeface="Bahnschrift SemiBold SemiConden" panose="020B0502040204020203" pitchFamily="34" charset="0"/>
              </a:rPr>
              <a:t>Auslieferung</a:t>
            </a:r>
          </a:p>
          <a:p>
            <a:endParaRPr lang="de-DE" sz="3200" dirty="0" smtClean="0">
              <a:latin typeface="Bahnschrift SemiBold SemiConden" panose="020B0502040204020203" pitchFamily="34" charset="0"/>
            </a:endParaRPr>
          </a:p>
          <a:p>
            <a:r>
              <a:rPr lang="de-DE" sz="2200" dirty="0" smtClean="0">
                <a:latin typeface="Bahnschrift SemiBold SemiConden" panose="020B0502040204020203" pitchFamily="34" charset="0"/>
              </a:rPr>
              <a:t>Die Auslieferung erfolgte am 30.05. auf vorerst 2 Geräten als </a:t>
            </a:r>
            <a:r>
              <a:rPr lang="de-DE" sz="2200" dirty="0" err="1" smtClean="0">
                <a:latin typeface="Bahnschrift SemiBold SemiConden" panose="020B0502040204020203" pitchFamily="34" charset="0"/>
              </a:rPr>
              <a:t>unsigned</a:t>
            </a:r>
            <a:r>
              <a:rPr lang="de-DE" sz="2200" dirty="0" smtClean="0">
                <a:latin typeface="Bahnschrift SemiBold SemiConden" panose="020B0502040204020203" pitchFamily="34" charset="0"/>
              </a:rPr>
              <a:t> APK. Die Installationen haben problemlos funktioniert und der Auftraggeber war mit dem Ergebnis zufrieden.</a:t>
            </a:r>
          </a:p>
        </p:txBody>
      </p:sp>
      <p:pic>
        <p:nvPicPr>
          <p:cNvPr id="2" name="Grafik 1"/>
          <p:cNvPicPr>
            <a:picLocks noChangeAspect="1"/>
          </p:cNvPicPr>
          <p:nvPr/>
        </p:nvPicPr>
        <p:blipFill>
          <a:blip r:embed="rId3"/>
          <a:stretch>
            <a:fillRect/>
          </a:stretch>
        </p:blipFill>
        <p:spPr>
          <a:xfrm>
            <a:off x="4979769" y="3218769"/>
            <a:ext cx="2228850" cy="1857375"/>
          </a:xfrm>
          <a:prstGeom prst="roundRect">
            <a:avLst>
              <a:gd name="adj" fmla="val 25756"/>
            </a:avLst>
          </a:prstGeom>
        </p:spPr>
      </p:pic>
      <p:sp>
        <p:nvSpPr>
          <p:cNvPr id="3" name="Textfeld 2"/>
          <p:cNvSpPr txBox="1"/>
          <p:nvPr/>
        </p:nvSpPr>
        <p:spPr>
          <a:xfrm>
            <a:off x="5492907" y="5076144"/>
            <a:ext cx="1202573" cy="369332"/>
          </a:xfrm>
          <a:prstGeom prst="rect">
            <a:avLst/>
          </a:prstGeom>
          <a:noFill/>
        </p:spPr>
        <p:txBody>
          <a:bodyPr wrap="none" rtlCol="0">
            <a:spAutoFit/>
          </a:bodyPr>
          <a:lstStyle/>
          <a:p>
            <a:r>
              <a:rPr lang="de-DE" dirty="0" smtClean="0">
                <a:latin typeface="Bahnschrift SemiBold" panose="020B0502040204020203" pitchFamily="34" charset="0"/>
              </a:rPr>
              <a:t>App-Logo</a:t>
            </a:r>
            <a:endParaRPr lang="de-DE" dirty="0">
              <a:latin typeface="Bahnschrift SemiBold" panose="020B0502040204020203" pitchFamily="34" charset="0"/>
            </a:endParaRPr>
          </a:p>
        </p:txBody>
      </p:sp>
    </p:spTree>
    <p:extLst>
      <p:ext uri="{BB962C8B-B14F-4D97-AF65-F5344CB8AC3E}">
        <p14:creationId xmlns:p14="http://schemas.microsoft.com/office/powerpoint/2010/main" val="49877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84775"/>
          </a:xfrm>
          <a:prstGeom prst="rect">
            <a:avLst/>
          </a:prstGeom>
          <a:noFill/>
        </p:spPr>
        <p:txBody>
          <a:bodyPr wrap="square" rtlCol="0">
            <a:spAutoFit/>
          </a:bodyPr>
          <a:lstStyle/>
          <a:p>
            <a:r>
              <a:rPr lang="de-DE" sz="3200" dirty="0" smtClean="0">
                <a:latin typeface="Bahnschrift SemiBold SemiConden" panose="020B0502040204020203" pitchFamily="34" charset="0"/>
              </a:rPr>
              <a:t>Endprodukt - Hauptseite</a:t>
            </a:r>
          </a:p>
        </p:txBody>
      </p:sp>
      <p:sp>
        <p:nvSpPr>
          <p:cNvPr id="3" name="Textfeld 2"/>
          <p:cNvSpPr txBox="1"/>
          <p:nvPr/>
        </p:nvSpPr>
        <p:spPr>
          <a:xfrm>
            <a:off x="2463720" y="5928751"/>
            <a:ext cx="1396536" cy="369332"/>
          </a:xfrm>
          <a:prstGeom prst="rect">
            <a:avLst/>
          </a:prstGeom>
          <a:noFill/>
        </p:spPr>
        <p:txBody>
          <a:bodyPr wrap="none" rtlCol="0">
            <a:spAutoFit/>
          </a:bodyPr>
          <a:lstStyle/>
          <a:p>
            <a:r>
              <a:rPr lang="de-DE" dirty="0" smtClean="0">
                <a:latin typeface="Bahnschrift SemiBold" panose="020B0502040204020203" pitchFamily="34" charset="0"/>
              </a:rPr>
              <a:t>Alle Bücher</a:t>
            </a:r>
            <a:endParaRPr lang="de-DE" dirty="0">
              <a:latin typeface="Bahnschrift SemiBold" panose="020B0502040204020203" pitchFamily="34" charset="0"/>
            </a:endParaRPr>
          </a:p>
        </p:txBody>
      </p:sp>
      <p:pic>
        <p:nvPicPr>
          <p:cNvPr id="4" name="Grafik 3"/>
          <p:cNvPicPr>
            <a:picLocks noChangeAspect="1"/>
          </p:cNvPicPr>
          <p:nvPr/>
        </p:nvPicPr>
        <p:blipFill rotWithShape="1">
          <a:blip r:embed="rId3">
            <a:extLst>
              <a:ext uri="{28A0092B-C50C-407E-A947-70E740481C1C}">
                <a14:useLocalDpi xmlns:a14="http://schemas.microsoft.com/office/drawing/2010/main" val="0"/>
              </a:ext>
            </a:extLst>
          </a:blip>
          <a:srcRect t="2858" b="6475"/>
          <a:stretch/>
        </p:blipFill>
        <p:spPr>
          <a:xfrm>
            <a:off x="2011679" y="1590615"/>
            <a:ext cx="2300618" cy="4287671"/>
          </a:xfrm>
          <a:prstGeom prst="rect">
            <a:avLst/>
          </a:prstGeom>
        </p:spPr>
      </p:pic>
      <p:pic>
        <p:nvPicPr>
          <p:cNvPr id="6" name="Grafik 5"/>
          <p:cNvPicPr>
            <a:picLocks noChangeAspect="1"/>
          </p:cNvPicPr>
          <p:nvPr/>
        </p:nvPicPr>
        <p:blipFill rotWithShape="1">
          <a:blip r:embed="rId4">
            <a:extLst>
              <a:ext uri="{28A0092B-C50C-407E-A947-70E740481C1C}">
                <a14:useLocalDpi xmlns:a14="http://schemas.microsoft.com/office/drawing/2010/main" val="0"/>
              </a:ext>
            </a:extLst>
          </a:blip>
          <a:srcRect t="3619" b="6858"/>
          <a:stretch/>
        </p:blipFill>
        <p:spPr>
          <a:xfrm>
            <a:off x="4808685" y="1590615"/>
            <a:ext cx="2329988" cy="4287671"/>
          </a:xfrm>
          <a:prstGeom prst="rect">
            <a:avLst/>
          </a:prstGeom>
        </p:spPr>
      </p:pic>
      <p:sp>
        <p:nvSpPr>
          <p:cNvPr id="9" name="Textfeld 8"/>
          <p:cNvSpPr txBox="1"/>
          <p:nvPr/>
        </p:nvSpPr>
        <p:spPr>
          <a:xfrm>
            <a:off x="5060608" y="5928751"/>
            <a:ext cx="1826141" cy="369332"/>
          </a:xfrm>
          <a:prstGeom prst="rect">
            <a:avLst/>
          </a:prstGeom>
          <a:noFill/>
        </p:spPr>
        <p:txBody>
          <a:bodyPr wrap="none" rtlCol="0">
            <a:spAutoFit/>
          </a:bodyPr>
          <a:lstStyle/>
          <a:p>
            <a:r>
              <a:rPr lang="de-DE" dirty="0" smtClean="0">
                <a:latin typeface="Bahnschrift SemiBold" panose="020B0502040204020203" pitchFamily="34" charset="0"/>
              </a:rPr>
              <a:t>Nur ungelesene</a:t>
            </a:r>
            <a:endParaRPr lang="de-DE" dirty="0">
              <a:latin typeface="Bahnschrift SemiBold" panose="020B0502040204020203" pitchFamily="34" charset="0"/>
            </a:endParaRPr>
          </a:p>
        </p:txBody>
      </p:sp>
      <p:pic>
        <p:nvPicPr>
          <p:cNvPr id="7" name="Grafik 6"/>
          <p:cNvPicPr>
            <a:picLocks noChangeAspect="1"/>
          </p:cNvPicPr>
          <p:nvPr/>
        </p:nvPicPr>
        <p:blipFill rotWithShape="1">
          <a:blip r:embed="rId5">
            <a:extLst>
              <a:ext uri="{28A0092B-C50C-407E-A947-70E740481C1C}">
                <a14:useLocalDpi xmlns:a14="http://schemas.microsoft.com/office/drawing/2010/main" val="0"/>
              </a:ext>
            </a:extLst>
          </a:blip>
          <a:srcRect t="3237" b="5905"/>
          <a:stretch/>
        </p:blipFill>
        <p:spPr>
          <a:xfrm>
            <a:off x="7635061" y="1596378"/>
            <a:ext cx="2292709" cy="4281908"/>
          </a:xfrm>
          <a:prstGeom prst="rect">
            <a:avLst/>
          </a:prstGeom>
        </p:spPr>
      </p:pic>
      <p:sp>
        <p:nvSpPr>
          <p:cNvPr id="12" name="Textfeld 11"/>
          <p:cNvSpPr txBox="1"/>
          <p:nvPr/>
        </p:nvSpPr>
        <p:spPr>
          <a:xfrm>
            <a:off x="7996585" y="5928751"/>
            <a:ext cx="1569660" cy="369332"/>
          </a:xfrm>
          <a:prstGeom prst="rect">
            <a:avLst/>
          </a:prstGeom>
          <a:noFill/>
        </p:spPr>
        <p:txBody>
          <a:bodyPr wrap="none" rtlCol="0">
            <a:spAutoFit/>
          </a:bodyPr>
          <a:lstStyle/>
          <a:p>
            <a:r>
              <a:rPr lang="de-DE" dirty="0" smtClean="0">
                <a:latin typeface="Bahnschrift SemiBold" panose="020B0502040204020203" pitchFamily="34" charset="0"/>
              </a:rPr>
              <a:t>Nur gelesene</a:t>
            </a:r>
            <a:endParaRPr lang="de-DE" dirty="0">
              <a:latin typeface="Bahnschrift SemiBold" panose="020B0502040204020203" pitchFamily="34" charset="0"/>
            </a:endParaRPr>
          </a:p>
        </p:txBody>
      </p:sp>
    </p:spTree>
    <p:extLst>
      <p:ext uri="{BB962C8B-B14F-4D97-AF65-F5344CB8AC3E}">
        <p14:creationId xmlns:p14="http://schemas.microsoft.com/office/powerpoint/2010/main" val="160799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84775"/>
          </a:xfrm>
          <a:prstGeom prst="rect">
            <a:avLst/>
          </a:prstGeom>
          <a:noFill/>
        </p:spPr>
        <p:txBody>
          <a:bodyPr wrap="square" rtlCol="0">
            <a:spAutoFit/>
          </a:bodyPr>
          <a:lstStyle/>
          <a:p>
            <a:r>
              <a:rPr lang="de-DE" sz="3200" dirty="0" smtClean="0">
                <a:latin typeface="Bahnschrift SemiBold SemiConden" panose="020B0502040204020203" pitchFamily="34" charset="0"/>
              </a:rPr>
              <a:t>Endprodukt – Buch hinzufügen und ändern</a:t>
            </a:r>
          </a:p>
        </p:txBody>
      </p:sp>
      <p:sp>
        <p:nvSpPr>
          <p:cNvPr id="3" name="Textfeld 2"/>
          <p:cNvSpPr txBox="1"/>
          <p:nvPr/>
        </p:nvSpPr>
        <p:spPr>
          <a:xfrm>
            <a:off x="1224395" y="5941814"/>
            <a:ext cx="1494320" cy="369332"/>
          </a:xfrm>
          <a:prstGeom prst="rect">
            <a:avLst/>
          </a:prstGeom>
          <a:noFill/>
        </p:spPr>
        <p:txBody>
          <a:bodyPr wrap="none" rtlCol="0">
            <a:spAutoFit/>
          </a:bodyPr>
          <a:lstStyle/>
          <a:p>
            <a:r>
              <a:rPr lang="de-DE" dirty="0" smtClean="0">
                <a:latin typeface="Bahnschrift SemiBold" panose="020B0502040204020203" pitchFamily="34" charset="0"/>
              </a:rPr>
              <a:t>Buch ändern</a:t>
            </a:r>
            <a:endParaRPr lang="de-DE" dirty="0">
              <a:latin typeface="Bahnschrift SemiBold" panose="020B0502040204020203" pitchFamily="34" charset="0"/>
            </a:endParaRPr>
          </a:p>
        </p:txBody>
      </p:sp>
      <p:sp>
        <p:nvSpPr>
          <p:cNvPr id="9" name="Textfeld 8"/>
          <p:cNvSpPr txBox="1"/>
          <p:nvPr/>
        </p:nvSpPr>
        <p:spPr>
          <a:xfrm>
            <a:off x="3891985" y="5941814"/>
            <a:ext cx="1771639" cy="369332"/>
          </a:xfrm>
          <a:prstGeom prst="rect">
            <a:avLst/>
          </a:prstGeom>
          <a:noFill/>
        </p:spPr>
        <p:txBody>
          <a:bodyPr wrap="none" rtlCol="0">
            <a:spAutoFit/>
          </a:bodyPr>
          <a:lstStyle/>
          <a:p>
            <a:r>
              <a:rPr lang="de-DE" dirty="0" smtClean="0">
                <a:latin typeface="Bahnschrift SemiBold" panose="020B0502040204020203" pitchFamily="34" charset="0"/>
              </a:rPr>
              <a:t>Löschen Dialog</a:t>
            </a:r>
            <a:endParaRPr lang="de-DE" dirty="0">
              <a:latin typeface="Bahnschrift SemiBold" panose="020B0502040204020203" pitchFamily="34" charset="0"/>
            </a:endParaRPr>
          </a:p>
        </p:txBody>
      </p:sp>
      <p:sp>
        <p:nvSpPr>
          <p:cNvPr id="12" name="Textfeld 11"/>
          <p:cNvSpPr txBox="1"/>
          <p:nvPr/>
        </p:nvSpPr>
        <p:spPr>
          <a:xfrm>
            <a:off x="6900285" y="5941814"/>
            <a:ext cx="1348446" cy="369332"/>
          </a:xfrm>
          <a:prstGeom prst="rect">
            <a:avLst/>
          </a:prstGeom>
          <a:noFill/>
        </p:spPr>
        <p:txBody>
          <a:bodyPr wrap="none" rtlCol="0">
            <a:spAutoFit/>
          </a:bodyPr>
          <a:lstStyle/>
          <a:p>
            <a:r>
              <a:rPr lang="de-DE" dirty="0" smtClean="0">
                <a:latin typeface="Bahnschrift SemiBold" panose="020B0502040204020203" pitchFamily="34" charset="0"/>
              </a:rPr>
              <a:t>Hinzufügen</a:t>
            </a:r>
            <a:endParaRPr lang="de-DE" dirty="0">
              <a:latin typeface="Bahnschrift SemiBold" panose="020B0502040204020203" pitchFamily="34" charset="0"/>
            </a:endParaRPr>
          </a:p>
        </p:txBody>
      </p:sp>
      <p:pic>
        <p:nvPicPr>
          <p:cNvPr id="2" name="Grafik 1"/>
          <p:cNvPicPr>
            <a:picLocks noChangeAspect="1"/>
          </p:cNvPicPr>
          <p:nvPr/>
        </p:nvPicPr>
        <p:blipFill rotWithShape="1">
          <a:blip r:embed="rId3">
            <a:extLst>
              <a:ext uri="{28A0092B-C50C-407E-A947-70E740481C1C}">
                <a14:useLocalDpi xmlns:a14="http://schemas.microsoft.com/office/drawing/2010/main" val="0"/>
              </a:ext>
            </a:extLst>
          </a:blip>
          <a:srcRect t="3048" b="6096"/>
          <a:stretch/>
        </p:blipFill>
        <p:spPr>
          <a:xfrm>
            <a:off x="823658" y="1603678"/>
            <a:ext cx="2295795" cy="4287671"/>
          </a:xfrm>
          <a:prstGeom prst="rect">
            <a:avLst/>
          </a:prstGeom>
        </p:spPr>
      </p:pic>
      <p:pic>
        <p:nvPicPr>
          <p:cNvPr id="5" name="Grafik 4"/>
          <p:cNvPicPr>
            <a:picLocks noChangeAspect="1"/>
          </p:cNvPicPr>
          <p:nvPr/>
        </p:nvPicPr>
        <p:blipFill rotWithShape="1">
          <a:blip r:embed="rId4">
            <a:extLst>
              <a:ext uri="{28A0092B-C50C-407E-A947-70E740481C1C}">
                <a14:useLocalDpi xmlns:a14="http://schemas.microsoft.com/office/drawing/2010/main" val="0"/>
              </a:ext>
            </a:extLst>
          </a:blip>
          <a:srcRect t="3049" b="6476"/>
          <a:stretch/>
        </p:blipFill>
        <p:spPr>
          <a:xfrm>
            <a:off x="3625074" y="1603678"/>
            <a:ext cx="2305462" cy="4287671"/>
          </a:xfrm>
          <a:prstGeom prst="rect">
            <a:avLst/>
          </a:prstGeom>
        </p:spPr>
      </p:pic>
      <p:pic>
        <p:nvPicPr>
          <p:cNvPr id="8" name="Grafik 7"/>
          <p:cNvPicPr>
            <a:picLocks noChangeAspect="1"/>
          </p:cNvPicPr>
          <p:nvPr/>
        </p:nvPicPr>
        <p:blipFill rotWithShape="1">
          <a:blip r:embed="rId5">
            <a:extLst>
              <a:ext uri="{28A0092B-C50C-407E-A947-70E740481C1C}">
                <a14:useLocalDpi xmlns:a14="http://schemas.microsoft.com/office/drawing/2010/main" val="0"/>
              </a:ext>
            </a:extLst>
          </a:blip>
          <a:srcRect t="3048" b="5333"/>
          <a:stretch/>
        </p:blipFill>
        <p:spPr>
          <a:xfrm>
            <a:off x="6436157" y="1603677"/>
            <a:ext cx="2276703" cy="4287671"/>
          </a:xfrm>
          <a:prstGeom prst="rect">
            <a:avLst/>
          </a:prstGeom>
        </p:spPr>
      </p:pic>
      <p:pic>
        <p:nvPicPr>
          <p:cNvPr id="10" name="Grafik 9"/>
          <p:cNvPicPr>
            <a:picLocks noChangeAspect="1"/>
          </p:cNvPicPr>
          <p:nvPr/>
        </p:nvPicPr>
        <p:blipFill rotWithShape="1">
          <a:blip r:embed="rId6">
            <a:extLst>
              <a:ext uri="{28A0092B-C50C-407E-A947-70E740481C1C}">
                <a14:useLocalDpi xmlns:a14="http://schemas.microsoft.com/office/drawing/2010/main" val="0"/>
              </a:ext>
            </a:extLst>
          </a:blip>
          <a:srcRect t="3237" b="5905"/>
          <a:stretch/>
        </p:blipFill>
        <p:spPr>
          <a:xfrm>
            <a:off x="9218481" y="1603677"/>
            <a:ext cx="2295795" cy="4287671"/>
          </a:xfrm>
          <a:prstGeom prst="rect">
            <a:avLst/>
          </a:prstGeom>
        </p:spPr>
      </p:pic>
      <p:sp>
        <p:nvSpPr>
          <p:cNvPr id="14" name="Textfeld 13"/>
          <p:cNvSpPr txBox="1"/>
          <p:nvPr/>
        </p:nvSpPr>
        <p:spPr>
          <a:xfrm>
            <a:off x="9446895" y="5941814"/>
            <a:ext cx="1838965" cy="369332"/>
          </a:xfrm>
          <a:prstGeom prst="rect">
            <a:avLst/>
          </a:prstGeom>
          <a:noFill/>
        </p:spPr>
        <p:txBody>
          <a:bodyPr wrap="none" rtlCol="0">
            <a:spAutoFit/>
          </a:bodyPr>
          <a:lstStyle/>
          <a:p>
            <a:r>
              <a:rPr lang="de-DE" dirty="0" smtClean="0">
                <a:latin typeface="Bahnschrift SemiBold" panose="020B0502040204020203" pitchFamily="34" charset="0"/>
              </a:rPr>
              <a:t>Hinzufügen Text</a:t>
            </a:r>
            <a:endParaRPr lang="de-DE" dirty="0">
              <a:latin typeface="Bahnschrift SemiBold" panose="020B0502040204020203" pitchFamily="34" charset="0"/>
            </a:endParaRPr>
          </a:p>
        </p:txBody>
      </p:sp>
    </p:spTree>
    <p:extLst>
      <p:ext uri="{BB962C8B-B14F-4D97-AF65-F5344CB8AC3E}">
        <p14:creationId xmlns:p14="http://schemas.microsoft.com/office/powerpoint/2010/main" val="3167318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201424"/>
          </a:xfrm>
          <a:prstGeom prst="rect">
            <a:avLst/>
          </a:prstGeom>
          <a:noFill/>
        </p:spPr>
        <p:txBody>
          <a:bodyPr wrap="square" rtlCol="0">
            <a:spAutoFit/>
          </a:bodyPr>
          <a:lstStyle/>
          <a:p>
            <a:r>
              <a:rPr lang="de-DE" sz="3200" dirty="0" err="1" smtClean="0">
                <a:latin typeface="Bahnschrift SemiBold SemiConden" panose="020B0502040204020203" pitchFamily="34" charset="0"/>
              </a:rPr>
              <a:t>Bugfixes</a:t>
            </a:r>
            <a:endParaRPr lang="de-DE" sz="3200" dirty="0" smtClean="0">
              <a:latin typeface="Bahnschrift SemiBold SemiConden" panose="020B0502040204020203" pitchFamily="34" charset="0"/>
            </a:endParaRPr>
          </a:p>
          <a:p>
            <a:endParaRPr lang="de-DE" sz="3200" dirty="0" smtClean="0">
              <a:latin typeface="Bahnschrift SemiBold SemiConden" panose="020B0502040204020203" pitchFamily="34" charset="0"/>
            </a:endParaRPr>
          </a:p>
          <a:p>
            <a:r>
              <a:rPr lang="de-DE" sz="2400" dirty="0" smtClean="0">
                <a:latin typeface="Bahnschrift SemiBold SemiConden" panose="020B0502040204020203" pitchFamily="34" charset="0"/>
              </a:rPr>
              <a:t>Folgende Fehler wurden nach einigen Tagen Verwendung gemeldet und behoben:</a:t>
            </a:r>
          </a:p>
          <a:p>
            <a:endParaRPr lang="de-DE" sz="2400" dirty="0">
              <a:latin typeface="Bahnschrift SemiBold SemiConden" panose="020B0502040204020203" pitchFamily="34" charset="0"/>
            </a:endParaRPr>
          </a:p>
          <a:p>
            <a:pPr marL="342900" indent="-342900">
              <a:buFont typeface="Arial" panose="020B0604020202020204" pitchFamily="34" charset="0"/>
              <a:buChar char="•"/>
            </a:pPr>
            <a:r>
              <a:rPr lang="de-DE" sz="2000" dirty="0" smtClean="0">
                <a:latin typeface="Bahnschrift SemiBold SemiConden" panose="020B0502040204020203" pitchFamily="34" charset="0"/>
              </a:rPr>
              <a:t>Beim Ändern bzw. „als gelesen“ markieren einiger Bücher stürzte das App ab.</a:t>
            </a:r>
            <a:br>
              <a:rPr lang="de-DE" sz="2000" dirty="0" smtClean="0">
                <a:latin typeface="Bahnschrift SemiBold SemiConden" panose="020B0502040204020203" pitchFamily="34" charset="0"/>
              </a:rPr>
            </a:br>
            <a:r>
              <a:rPr lang="de-DE" sz="2000" dirty="0" smtClean="0">
                <a:latin typeface="Bahnschrift SemiBold SemiConden" panose="020B0502040204020203" pitchFamily="34" charset="0"/>
              </a:rPr>
              <a:t>Der Grund hierfür waren Apostrophen in einem der Textfelder (z.B. Titel). Die Apostrophen sorgten bei der Übergabe an die Datenbank dafür, dass der String gekürzt und die übrig gebliebene Teil als fehlerhaftes SQL Kommando implementiert wurde.</a:t>
            </a:r>
            <a:br>
              <a:rPr lang="de-DE" sz="2000" dirty="0" smtClean="0">
                <a:latin typeface="Bahnschrift SemiBold SemiConden" panose="020B0502040204020203" pitchFamily="34" charset="0"/>
              </a:rPr>
            </a:br>
            <a:r>
              <a:rPr lang="de-DE" sz="2000" dirty="0" smtClean="0">
                <a:latin typeface="Bahnschrift SemiBold SemiConden" panose="020B0502040204020203" pitchFamily="34" charset="0"/>
              </a:rPr>
              <a:t>Der Fehler wurde behoben, indem die Apostrophen aus dem übergebenen String </a:t>
            </a:r>
            <a:r>
              <a:rPr lang="de-DE" sz="2000" dirty="0" err="1" smtClean="0">
                <a:latin typeface="Bahnschrift SemiBold SemiConden" panose="020B0502040204020203" pitchFamily="34" charset="0"/>
              </a:rPr>
              <a:t>escaped</a:t>
            </a:r>
            <a:r>
              <a:rPr lang="de-DE" sz="2000" dirty="0" smtClean="0">
                <a:latin typeface="Bahnschrift SemiBold SemiConden" panose="020B0502040204020203" pitchFamily="34" charset="0"/>
              </a:rPr>
              <a:t> wurden. Fehler tritt nicht mehr auf</a:t>
            </a:r>
            <a:br>
              <a:rPr lang="de-DE" sz="2000" dirty="0" smtClean="0">
                <a:latin typeface="Bahnschrift SemiBold SemiConden" panose="020B0502040204020203" pitchFamily="34" charset="0"/>
              </a:rPr>
            </a:br>
            <a:endParaRPr lang="de-DE" sz="2000" dirty="0" smtClean="0">
              <a:latin typeface="Bahnschrift SemiBold SemiConden" panose="020B0502040204020203" pitchFamily="34" charset="0"/>
            </a:endParaRPr>
          </a:p>
          <a:p>
            <a:pPr marL="342900" indent="-342900">
              <a:buFont typeface="Arial" panose="020B0604020202020204" pitchFamily="34" charset="0"/>
              <a:buChar char="•"/>
            </a:pPr>
            <a:r>
              <a:rPr lang="de-DE" sz="2000" dirty="0" smtClean="0">
                <a:latin typeface="Bahnschrift SemiBold SemiConden" panose="020B0502040204020203" pitchFamily="34" charset="0"/>
              </a:rPr>
              <a:t>Beim </a:t>
            </a:r>
            <a:r>
              <a:rPr lang="de-DE" sz="2000" dirty="0" smtClean="0">
                <a:latin typeface="Bahnschrift SemiBold SemiConden" panose="020B0502040204020203" pitchFamily="34" charset="0"/>
              </a:rPr>
              <a:t>Betätigen </a:t>
            </a:r>
            <a:r>
              <a:rPr lang="de-DE" sz="2000" dirty="0" smtClean="0">
                <a:latin typeface="Bahnschrift SemiBold SemiConden" panose="020B0502040204020203" pitchFamily="34" charset="0"/>
              </a:rPr>
              <a:t>der „zurück“ Taste springt die Liste wieder zum 1. </a:t>
            </a:r>
            <a:r>
              <a:rPr lang="de-DE" sz="2000" dirty="0" err="1" smtClean="0">
                <a:latin typeface="Bahnschrift SemiBold SemiConden" panose="020B0502040204020203" pitchFamily="34" charset="0"/>
              </a:rPr>
              <a:t>eintrag</a:t>
            </a:r>
            <a:r>
              <a:rPr lang="de-DE" sz="2000" dirty="0" smtClean="0">
                <a:latin typeface="Bahnschrift SemiBold SemiConden" panose="020B0502040204020203" pitchFamily="34" charset="0"/>
              </a:rPr>
              <a:t> und merkt sich nicht, wo der Nutzer war. Die Werte des aktuell sichtbaren Elements sowie die vertikale </a:t>
            </a:r>
            <a:r>
              <a:rPr lang="de-DE" sz="2000" dirty="0" err="1" smtClean="0">
                <a:latin typeface="Bahnschrift SemiBold SemiConden" panose="020B0502040204020203" pitchFamily="34" charset="0"/>
              </a:rPr>
              <a:t>Posiotion</a:t>
            </a:r>
            <a:r>
              <a:rPr lang="de-DE" sz="2000" dirty="0" smtClean="0">
                <a:latin typeface="Bahnschrift SemiBold SemiConden" panose="020B0502040204020203" pitchFamily="34" charset="0"/>
              </a:rPr>
              <a:t> wurden an die neue Interaktion übergeben und eine Funktion für den zurück </a:t>
            </a:r>
            <a:r>
              <a:rPr lang="de-DE" sz="2000" dirty="0" err="1" smtClean="0">
                <a:latin typeface="Bahnschrift SemiBold SemiConden" panose="020B0502040204020203" pitchFamily="34" charset="0"/>
              </a:rPr>
              <a:t>button</a:t>
            </a:r>
            <a:r>
              <a:rPr lang="de-DE" sz="2000" dirty="0" smtClean="0">
                <a:latin typeface="Bahnschrift SemiBold SemiConden" panose="020B0502040204020203" pitchFamily="34" charset="0"/>
              </a:rPr>
              <a:t> dahingehend aktualisiert.</a:t>
            </a:r>
          </a:p>
        </p:txBody>
      </p:sp>
    </p:spTree>
    <p:extLst>
      <p:ext uri="{BB962C8B-B14F-4D97-AF65-F5344CB8AC3E}">
        <p14:creationId xmlns:p14="http://schemas.microsoft.com/office/powerpoint/2010/main" val="3890728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feld 19"/>
          <p:cNvSpPr txBox="1">
            <a:spLocks/>
          </p:cNvSpPr>
          <p:nvPr/>
        </p:nvSpPr>
        <p:spPr>
          <a:xfrm>
            <a:off x="2839530" y="2449135"/>
            <a:ext cx="6509327" cy="1938992"/>
          </a:xfrm>
          <a:prstGeom prst="rect">
            <a:avLst/>
          </a:prstGeom>
          <a:noFill/>
        </p:spPr>
        <p:txBody>
          <a:bodyPr wrap="square" rtlCol="0">
            <a:spAutoFit/>
          </a:bodyPr>
          <a:lstStyle/>
          <a:p>
            <a:pPr algn="ctr"/>
            <a:r>
              <a:rPr lang="de-DE" sz="6000" dirty="0" smtClean="0">
                <a:latin typeface="Bahnschrift SemiBold SemiConden" panose="020B0502040204020203" pitchFamily="34" charset="0"/>
              </a:rPr>
              <a:t>Vielen Dank für Ihre Aufmerksamkeit!</a:t>
            </a:r>
          </a:p>
        </p:txBody>
      </p:sp>
    </p:spTree>
    <p:extLst>
      <p:ext uri="{BB962C8B-B14F-4D97-AF65-F5344CB8AC3E}">
        <p14:creationId xmlns:p14="http://schemas.microsoft.com/office/powerpoint/2010/main" val="3597115123"/>
      </p:ext>
    </p:extLst>
  </p:cSld>
  <p:clrMapOvr>
    <a:masterClrMapping/>
  </p:clrMapOvr>
  <mc:AlternateContent xmlns:mc="http://schemas.openxmlformats.org/markup-compatibility/2006" xmlns:p14="http://schemas.microsoft.com/office/powerpoint/2010/main">
    <mc:Choice Requires="p14">
      <p:transition spd="med" p14:dur="700" advTm="4625">
        <p:fade/>
      </p:transition>
    </mc:Choice>
    <mc:Fallback xmlns="">
      <p:transition spd="med" advTm="462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016758"/>
          </a:xfrm>
          <a:prstGeom prst="rect">
            <a:avLst/>
          </a:prstGeom>
          <a:noFill/>
        </p:spPr>
        <p:txBody>
          <a:bodyPr wrap="square" rtlCol="0">
            <a:spAutoFit/>
          </a:bodyPr>
          <a:lstStyle/>
          <a:p>
            <a:r>
              <a:rPr lang="de-DE" sz="3200" dirty="0" smtClean="0">
                <a:latin typeface="Bahnschrift SemiBold SemiConden" panose="020B0502040204020203" pitchFamily="34" charset="0"/>
              </a:rPr>
              <a:t>Das Projekt „TRL“ entstand aus dem Wunsch einer Bekannten nach einem App, welches die Bücher der BBC Top 100 Liste enthält, die nach dem Lesen abzuhaken sind.</a:t>
            </a:r>
          </a:p>
          <a:p>
            <a:endParaRPr lang="de-DE" sz="3200" dirty="0">
              <a:latin typeface="Bahnschrift SemiBold SemiConden" panose="020B0502040204020203" pitchFamily="34" charset="0"/>
            </a:endParaRPr>
          </a:p>
          <a:p>
            <a:r>
              <a:rPr lang="de-DE" sz="3200" dirty="0" smtClean="0">
                <a:latin typeface="Bahnschrift SemiBold SemiConden" panose="020B0502040204020203" pitchFamily="34" charset="0"/>
              </a:rPr>
              <a:t>Aus diesem Grund und weil das Frontend des Diplomprojekts (</a:t>
            </a:r>
            <a:r>
              <a:rPr lang="de-DE" sz="3200" dirty="0" err="1" smtClean="0">
                <a:latin typeface="Bahnschrift SemiBold SemiConden" panose="020B0502040204020203" pitchFamily="34" charset="0"/>
              </a:rPr>
              <a:t>CareCRM</a:t>
            </a:r>
            <a:r>
              <a:rPr lang="de-DE" sz="3200" dirty="0" smtClean="0">
                <a:latin typeface="Bahnschrift SemiBold SemiConden" panose="020B0502040204020203" pitchFamily="34" charset="0"/>
              </a:rPr>
              <a:t>) bereits mobile </a:t>
            </a:r>
            <a:r>
              <a:rPr lang="de-DE" sz="3200" dirty="0" err="1" smtClean="0">
                <a:latin typeface="Bahnschrift SemiBold SemiConden" panose="020B0502040204020203" pitchFamily="34" charset="0"/>
              </a:rPr>
              <a:t>friendly</a:t>
            </a:r>
            <a:r>
              <a:rPr lang="de-DE" sz="3200" dirty="0" smtClean="0">
                <a:latin typeface="Bahnschrift SemiBold SemiConden" panose="020B0502040204020203" pitchFamily="34" charset="0"/>
              </a:rPr>
              <a:t> ist, wurde für die MEDT-Aufgabenstellung diese Idee verwirklicht</a:t>
            </a:r>
            <a:r>
              <a:rPr lang="de-DE" sz="3200" dirty="0">
                <a:latin typeface="Bahnschrift SemiBold SemiConden" panose="020B0502040204020203" pitchFamily="34" charset="0"/>
              </a:rPr>
              <a:t> </a:t>
            </a:r>
            <a:r>
              <a:rPr lang="de-DE" sz="3200" dirty="0" smtClean="0">
                <a:latin typeface="Bahnschrift SemiBold SemiConden" panose="020B0502040204020203" pitchFamily="34" charset="0"/>
              </a:rPr>
              <a:t>und einige Zusatzfunktionen eingebaut.</a:t>
            </a:r>
          </a:p>
          <a:p>
            <a:endParaRPr lang="de-DE" sz="3200" dirty="0">
              <a:latin typeface="Bahnschrift SemiBold SemiConden" panose="020B0502040204020203" pitchFamily="34" charset="0"/>
            </a:endParaRPr>
          </a:p>
          <a:p>
            <a:r>
              <a:rPr lang="de-DE" sz="3200" dirty="0" smtClean="0">
                <a:latin typeface="Bahnschrift SemiBold SemiConden" panose="020B0502040204020203" pitchFamily="34" charset="0"/>
              </a:rPr>
              <a:t>„TRL“ steht für „</a:t>
            </a:r>
            <a:r>
              <a:rPr lang="de-DE" sz="3200" dirty="0" err="1" smtClean="0">
                <a:latin typeface="Bahnschrift SemiBold SemiConden" panose="020B0502040204020203" pitchFamily="34" charset="0"/>
              </a:rPr>
              <a:t>Tanja‘s</a:t>
            </a:r>
            <a:r>
              <a:rPr lang="de-DE" sz="3200" dirty="0" smtClean="0">
                <a:latin typeface="Bahnschrift SemiBold SemiConden" panose="020B0502040204020203" pitchFamily="34" charset="0"/>
              </a:rPr>
              <a:t> Reading List“</a:t>
            </a:r>
          </a:p>
        </p:txBody>
      </p:sp>
    </p:spTree>
    <p:extLst>
      <p:ext uri="{BB962C8B-B14F-4D97-AF65-F5344CB8AC3E}">
        <p14:creationId xmlns:p14="http://schemas.microsoft.com/office/powerpoint/2010/main" val="109484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4524315"/>
          </a:xfrm>
          <a:prstGeom prst="rect">
            <a:avLst/>
          </a:prstGeom>
          <a:noFill/>
        </p:spPr>
        <p:txBody>
          <a:bodyPr wrap="square" rtlCol="0">
            <a:spAutoFit/>
          </a:bodyPr>
          <a:lstStyle/>
          <a:p>
            <a:r>
              <a:rPr lang="de-DE" sz="3200" dirty="0" smtClean="0">
                <a:latin typeface="Bahnschrift SemiBold SemiConden" panose="020B0502040204020203" pitchFamily="34" charset="0"/>
              </a:rPr>
              <a:t>Aufgabenstellung:</a:t>
            </a:r>
          </a:p>
          <a:p>
            <a:pPr marL="457200" indent="-457200">
              <a:buFont typeface="Arial" panose="020B0604020202020204" pitchFamily="34" charset="0"/>
              <a:buChar char="•"/>
            </a:pPr>
            <a:r>
              <a:rPr lang="de-DE" sz="3200" dirty="0" smtClean="0">
                <a:latin typeface="Bahnschrift SemiBold SemiConden" panose="020B0502040204020203" pitchFamily="34" charset="0"/>
              </a:rPr>
              <a:t>Titel der Bücher der BBC Top 100 im Listenformat</a:t>
            </a:r>
          </a:p>
          <a:p>
            <a:pPr marL="457200" indent="-457200">
              <a:buFont typeface="Arial" panose="020B0604020202020204" pitchFamily="34" charset="0"/>
              <a:buChar char="•"/>
            </a:pPr>
            <a:r>
              <a:rPr lang="de-DE" sz="3200" dirty="0" smtClean="0">
                <a:latin typeface="Bahnschrift SemiBold SemiConden" panose="020B0502040204020203" pitchFamily="34" charset="0"/>
              </a:rPr>
              <a:t>Möglichkeit, gelesene Bücher abzuhaken</a:t>
            </a:r>
          </a:p>
          <a:p>
            <a:pPr marL="457200" indent="-457200">
              <a:buFont typeface="Arial" panose="020B0604020202020204" pitchFamily="34" charset="0"/>
              <a:buChar char="•"/>
            </a:pPr>
            <a:r>
              <a:rPr lang="de-DE" sz="3200" dirty="0" smtClean="0">
                <a:latin typeface="Bahnschrift SemiBold SemiConden" panose="020B0502040204020203" pitchFamily="34" charset="0"/>
              </a:rPr>
              <a:t>Eine Fortschrittsanzeige</a:t>
            </a:r>
          </a:p>
          <a:p>
            <a:pPr marL="457200" indent="-457200">
              <a:buFont typeface="Arial" panose="020B0604020202020204" pitchFamily="34" charset="0"/>
              <a:buChar char="•"/>
            </a:pPr>
            <a:endParaRPr lang="de-DE" sz="3200" dirty="0">
              <a:latin typeface="Bahnschrift SemiBold SemiConden" panose="020B0502040204020203" pitchFamily="34" charset="0"/>
            </a:endParaRPr>
          </a:p>
          <a:p>
            <a:r>
              <a:rPr lang="de-DE" sz="3200" dirty="0" smtClean="0">
                <a:latin typeface="Bahnschrift SemiBold SemiConden" panose="020B0502040204020203" pitchFamily="34" charset="0"/>
              </a:rPr>
              <a:t>Zusätzliche Funktionen:</a:t>
            </a:r>
          </a:p>
          <a:p>
            <a:pPr marL="457200" indent="-457200">
              <a:buFont typeface="Arial" panose="020B0604020202020204" pitchFamily="34" charset="0"/>
              <a:buChar char="•"/>
            </a:pPr>
            <a:r>
              <a:rPr lang="de-DE" sz="3200" dirty="0" smtClean="0">
                <a:latin typeface="Bahnschrift SemiBold SemiConden" panose="020B0502040204020203" pitchFamily="34" charset="0"/>
              </a:rPr>
              <a:t>Hinzufügen von eigenen Büchern</a:t>
            </a:r>
          </a:p>
          <a:p>
            <a:pPr marL="457200" indent="-457200">
              <a:buFont typeface="Arial" panose="020B0604020202020204" pitchFamily="34" charset="0"/>
              <a:buChar char="•"/>
            </a:pPr>
            <a:r>
              <a:rPr lang="de-DE" sz="3200" dirty="0" smtClean="0">
                <a:latin typeface="Bahnschrift SemiBold SemiConden" panose="020B0502040204020203" pitchFamily="34" charset="0"/>
              </a:rPr>
              <a:t>Entfernen und Bearbeiten bestehender Bücher</a:t>
            </a:r>
          </a:p>
          <a:p>
            <a:pPr marL="457200" indent="-457200">
              <a:buFont typeface="Arial" panose="020B0604020202020204" pitchFamily="34" charset="0"/>
              <a:buChar char="•"/>
            </a:pPr>
            <a:r>
              <a:rPr lang="de-DE" sz="3200" dirty="0" smtClean="0">
                <a:latin typeface="Bahnschrift SemiBold SemiConden" panose="020B0502040204020203" pitchFamily="34" charset="0"/>
              </a:rPr>
              <a:t>Sortierfunktion</a:t>
            </a:r>
          </a:p>
        </p:txBody>
      </p:sp>
    </p:spTree>
    <p:extLst>
      <p:ext uri="{BB962C8B-B14F-4D97-AF65-F5344CB8AC3E}">
        <p14:creationId xmlns:p14="http://schemas.microsoft.com/office/powerpoint/2010/main" val="338374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3662541"/>
          </a:xfrm>
          <a:prstGeom prst="rect">
            <a:avLst/>
          </a:prstGeom>
          <a:noFill/>
        </p:spPr>
        <p:txBody>
          <a:bodyPr wrap="square" rtlCol="0">
            <a:spAutoFit/>
          </a:bodyPr>
          <a:lstStyle/>
          <a:p>
            <a:r>
              <a:rPr lang="de-DE" sz="3200" dirty="0" smtClean="0">
                <a:latin typeface="Bahnschrift SemiBold SemiConden" panose="020B0502040204020203" pitchFamily="34" charset="0"/>
              </a:rPr>
              <a:t>Eingesetzte Technologien</a:t>
            </a:r>
          </a:p>
          <a:p>
            <a:endParaRPr lang="de-DE" sz="3200" dirty="0" smtClean="0">
              <a:latin typeface="Bahnschrift SemiBold SemiConden" panose="020B0502040204020203" pitchFamily="34" charset="0"/>
            </a:endParaRPr>
          </a:p>
          <a:p>
            <a:r>
              <a:rPr lang="de-DE" sz="2800" dirty="0" smtClean="0">
                <a:latin typeface="Bahnschrift SemiBold SemiConden" panose="020B0502040204020203" pitchFamily="34" charset="0"/>
              </a:rPr>
              <a:t>IDE: </a:t>
            </a:r>
            <a:r>
              <a:rPr lang="de-DE" sz="2800" dirty="0" err="1" smtClean="0">
                <a:latin typeface="Bahnschrift SemiBold SemiConden" panose="020B0502040204020203" pitchFamily="34" charset="0"/>
              </a:rPr>
              <a:t>IntelliJ</a:t>
            </a:r>
            <a:r>
              <a:rPr lang="de-DE" sz="2800" dirty="0" smtClean="0">
                <a:latin typeface="Bahnschrift SemiBold SemiConden" panose="020B0502040204020203" pitchFamily="34" charset="0"/>
              </a:rPr>
              <a:t> Android Studio</a:t>
            </a:r>
          </a:p>
          <a:p>
            <a:pPr marL="457200" indent="-457200">
              <a:buFont typeface="Arial" panose="020B0604020202020204" pitchFamily="34" charset="0"/>
              <a:buChar char="•"/>
            </a:pPr>
            <a:endParaRPr lang="de-DE" sz="2800" dirty="0" smtClean="0">
              <a:latin typeface="Bahnschrift SemiBold SemiConden" panose="020B0502040204020203" pitchFamily="34" charset="0"/>
            </a:endParaRPr>
          </a:p>
          <a:p>
            <a:r>
              <a:rPr lang="de-DE" sz="2800" dirty="0" smtClean="0">
                <a:latin typeface="Bahnschrift SemiBold SemiConden" panose="020B0502040204020203" pitchFamily="34" charset="0"/>
              </a:rPr>
              <a:t>Programmiersprachen:</a:t>
            </a:r>
          </a:p>
          <a:p>
            <a:pPr marL="457200" indent="-457200">
              <a:buFont typeface="Arial" panose="020B0604020202020204" pitchFamily="34" charset="0"/>
              <a:buChar char="•"/>
            </a:pPr>
            <a:r>
              <a:rPr lang="de-DE" sz="2800" dirty="0" smtClean="0">
                <a:latin typeface="Bahnschrift SemiBold SemiConden" panose="020B0502040204020203" pitchFamily="34" charset="0"/>
              </a:rPr>
              <a:t>XML</a:t>
            </a:r>
          </a:p>
          <a:p>
            <a:pPr marL="457200" indent="-457200">
              <a:buFont typeface="Arial" panose="020B0604020202020204" pitchFamily="34" charset="0"/>
              <a:buChar char="•"/>
            </a:pPr>
            <a:r>
              <a:rPr lang="de-DE" sz="2800" dirty="0" err="1" smtClean="0">
                <a:latin typeface="Bahnschrift SemiBold SemiConden" panose="020B0502040204020203" pitchFamily="34" charset="0"/>
              </a:rPr>
              <a:t>Kotlin</a:t>
            </a:r>
            <a:endParaRPr lang="de-DE" sz="2800" dirty="0" smtClean="0">
              <a:latin typeface="Bahnschrift SemiBold SemiConden" panose="020B0502040204020203" pitchFamily="34" charset="0"/>
            </a:endParaRPr>
          </a:p>
          <a:p>
            <a:pPr marL="457200" indent="-457200">
              <a:buFont typeface="Arial" panose="020B0604020202020204" pitchFamily="34" charset="0"/>
              <a:buChar char="•"/>
            </a:pPr>
            <a:r>
              <a:rPr lang="de-DE" sz="2800" dirty="0" smtClean="0">
                <a:latin typeface="Bahnschrift SemiBold SemiConden" panose="020B0502040204020203" pitchFamily="34" charset="0"/>
              </a:rPr>
              <a:t>Java (Datenbankklassen)</a:t>
            </a:r>
          </a:p>
        </p:txBody>
      </p:sp>
      <p:sp>
        <p:nvSpPr>
          <p:cNvPr id="4" name="Textfeld 3"/>
          <p:cNvSpPr txBox="1">
            <a:spLocks/>
          </p:cNvSpPr>
          <p:nvPr/>
        </p:nvSpPr>
        <p:spPr>
          <a:xfrm>
            <a:off x="5838047" y="2184156"/>
            <a:ext cx="6296937" cy="3108543"/>
          </a:xfrm>
          <a:prstGeom prst="rect">
            <a:avLst/>
          </a:prstGeom>
          <a:noFill/>
        </p:spPr>
        <p:txBody>
          <a:bodyPr wrap="square" rtlCol="0">
            <a:spAutoFit/>
          </a:bodyPr>
          <a:lstStyle/>
          <a:p>
            <a:r>
              <a:rPr lang="de-DE" sz="2800" dirty="0" smtClean="0">
                <a:latin typeface="Bahnschrift SemiBold SemiConden" panose="020B0502040204020203" pitchFamily="34" charset="0"/>
              </a:rPr>
              <a:t>Sonstiges:</a:t>
            </a:r>
          </a:p>
          <a:p>
            <a:pPr marL="457200" indent="-457200">
              <a:buFont typeface="Arial" panose="020B0604020202020204" pitchFamily="34" charset="0"/>
              <a:buChar char="•"/>
            </a:pPr>
            <a:r>
              <a:rPr lang="de-DE" sz="2800" dirty="0" smtClean="0">
                <a:latin typeface="Bahnschrift SemiBold SemiConden" panose="020B0502040204020203" pitchFamily="34" charset="0"/>
              </a:rPr>
              <a:t>Android Smart </a:t>
            </a:r>
            <a:r>
              <a:rPr lang="de-DE" sz="2800" dirty="0" err="1" smtClean="0">
                <a:latin typeface="Bahnschrift SemiBold SemiConden" panose="020B0502040204020203" pitchFamily="34" charset="0"/>
              </a:rPr>
              <a:t>Phones</a:t>
            </a:r>
            <a:r>
              <a:rPr lang="de-DE" sz="2800" dirty="0" smtClean="0">
                <a:latin typeface="Bahnschrift SemiBold SemiConden" panose="020B0502040204020203" pitchFamily="34" charset="0"/>
              </a:rPr>
              <a:t> </a:t>
            </a:r>
            <a:r>
              <a:rPr lang="de-DE" sz="2800" dirty="0">
                <a:latin typeface="Bahnschrift SemiBold SemiConden" panose="020B0502040204020203" pitchFamily="34" charset="0"/>
              </a:rPr>
              <a:t>für Tests</a:t>
            </a:r>
          </a:p>
          <a:p>
            <a:pPr marL="914400" lvl="1" indent="-457200">
              <a:buFont typeface="Arial" panose="020B0604020202020204" pitchFamily="34" charset="0"/>
              <a:buChar char="•"/>
            </a:pPr>
            <a:r>
              <a:rPr lang="de-DE" sz="2800" dirty="0">
                <a:latin typeface="Bahnschrift SemiBold SemiConden" panose="020B0502040204020203" pitchFamily="34" charset="0"/>
              </a:rPr>
              <a:t>Google Pixel 3 XL</a:t>
            </a:r>
          </a:p>
          <a:p>
            <a:pPr marL="914400" lvl="1" indent="-457200">
              <a:buFont typeface="Arial" panose="020B0604020202020204" pitchFamily="34" charset="0"/>
              <a:buChar char="•"/>
            </a:pPr>
            <a:r>
              <a:rPr lang="de-DE" sz="2800" dirty="0">
                <a:latin typeface="Bahnschrift SemiBold SemiConden" panose="020B0502040204020203" pitchFamily="34" charset="0"/>
              </a:rPr>
              <a:t>Samsung </a:t>
            </a:r>
            <a:r>
              <a:rPr lang="de-DE" sz="2800" dirty="0" err="1">
                <a:latin typeface="Bahnschrift SemiBold SemiConden" panose="020B0502040204020203" pitchFamily="34" charset="0"/>
              </a:rPr>
              <a:t>Galaxy</a:t>
            </a:r>
            <a:r>
              <a:rPr lang="de-DE" sz="2800" dirty="0">
                <a:latin typeface="Bahnschrift SemiBold SemiConden" panose="020B0502040204020203" pitchFamily="34" charset="0"/>
              </a:rPr>
              <a:t> S9+</a:t>
            </a:r>
          </a:p>
          <a:p>
            <a:pPr marL="914400" lvl="1" indent="-457200">
              <a:buFont typeface="Arial" panose="020B0604020202020204" pitchFamily="34" charset="0"/>
              <a:buChar char="•"/>
            </a:pPr>
            <a:r>
              <a:rPr lang="de-DE" sz="2800" dirty="0">
                <a:latin typeface="Bahnschrift SemiBold SemiConden" panose="020B0502040204020203" pitchFamily="34" charset="0"/>
              </a:rPr>
              <a:t>Samsung </a:t>
            </a:r>
            <a:r>
              <a:rPr lang="de-DE" sz="2800" dirty="0" err="1">
                <a:latin typeface="Bahnschrift SemiBold SemiConden" panose="020B0502040204020203" pitchFamily="34" charset="0"/>
              </a:rPr>
              <a:t>Galaxy</a:t>
            </a:r>
            <a:r>
              <a:rPr lang="de-DE" sz="2800" dirty="0">
                <a:latin typeface="Bahnschrift SemiBold SemiConden" panose="020B0502040204020203" pitchFamily="34" charset="0"/>
              </a:rPr>
              <a:t> Note 4</a:t>
            </a:r>
          </a:p>
          <a:p>
            <a:endParaRPr lang="de-DE" sz="2800" dirty="0" smtClean="0">
              <a:latin typeface="Bahnschrift SemiBold SemiConden" panose="020B0502040204020203" pitchFamily="34" charset="0"/>
            </a:endParaRPr>
          </a:p>
          <a:p>
            <a:pPr marL="457200" indent="-457200">
              <a:buFont typeface="Arial" panose="020B0604020202020204" pitchFamily="34" charset="0"/>
              <a:buChar char="•"/>
            </a:pPr>
            <a:endParaRPr lang="de-DE" sz="2800" dirty="0">
              <a:latin typeface="Bahnschrift SemiBold SemiConden" panose="020B0502040204020203" pitchFamily="34" charset="0"/>
            </a:endParaRPr>
          </a:p>
        </p:txBody>
      </p:sp>
    </p:spTree>
    <p:extLst>
      <p:ext uri="{BB962C8B-B14F-4D97-AF65-F5344CB8AC3E}">
        <p14:creationId xmlns:p14="http://schemas.microsoft.com/office/powerpoint/2010/main" val="3681577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139869"/>
          </a:xfrm>
          <a:prstGeom prst="rect">
            <a:avLst/>
          </a:prstGeom>
          <a:noFill/>
        </p:spPr>
        <p:txBody>
          <a:bodyPr wrap="square" rtlCol="0">
            <a:spAutoFit/>
          </a:bodyPr>
          <a:lstStyle/>
          <a:p>
            <a:r>
              <a:rPr lang="de-DE" sz="3200" dirty="0" smtClean="0">
                <a:latin typeface="Bahnschrift SemiBold SemiConden" panose="020B0502040204020203" pitchFamily="34" charset="0"/>
              </a:rPr>
              <a:t>Vorgehensweise</a:t>
            </a:r>
          </a:p>
          <a:p>
            <a:endParaRPr lang="de-DE" sz="3200" dirty="0" smtClean="0">
              <a:latin typeface="Bahnschrift SemiBold SemiConden" panose="020B0502040204020203" pitchFamily="34" charset="0"/>
            </a:endParaRPr>
          </a:p>
          <a:p>
            <a:r>
              <a:rPr lang="de-DE" sz="2400" dirty="0" smtClean="0">
                <a:latin typeface="Bahnschrift SemiBold SemiConden" panose="020B0502040204020203" pitchFamily="34" charset="0"/>
              </a:rPr>
              <a:t>Es wurde entschieden, für die Datenspeicherung eine lokale </a:t>
            </a:r>
            <a:r>
              <a:rPr lang="de-DE" sz="2400" dirty="0" err="1" smtClean="0">
                <a:latin typeface="Bahnschrift SemiBold SemiConden" panose="020B0502040204020203" pitchFamily="34" charset="0"/>
              </a:rPr>
              <a:t>SQLite</a:t>
            </a:r>
            <a:r>
              <a:rPr lang="de-DE" sz="2400" dirty="0" smtClean="0">
                <a:latin typeface="Bahnschrift SemiBold SemiConden" panose="020B0502040204020203" pitchFamily="34" charset="0"/>
              </a:rPr>
              <a:t> Datenbank zu nutzen. Hierfür wurde eine Hilfsklasse „</a:t>
            </a:r>
            <a:r>
              <a:rPr lang="de-DE" sz="2400" dirty="0" err="1" smtClean="0">
                <a:latin typeface="Bahnschrift SemiBold SemiConden" panose="020B0502040204020203" pitchFamily="34" charset="0"/>
              </a:rPr>
              <a:t>DatabaseHelper</a:t>
            </a:r>
            <a:r>
              <a:rPr lang="de-DE" sz="2400" dirty="0" smtClean="0">
                <a:latin typeface="Bahnschrift SemiBold SemiConden" panose="020B0502040204020203" pitchFamily="34" charset="0"/>
              </a:rPr>
              <a:t>“ erstellt, welche die bereits vorhandene Klasse „</a:t>
            </a:r>
            <a:r>
              <a:rPr lang="de-DE" sz="2400" dirty="0" err="1" smtClean="0">
                <a:latin typeface="Bahnschrift SemiBold SemiConden" panose="020B0502040204020203" pitchFamily="34" charset="0"/>
              </a:rPr>
              <a:t>SQLiteOpenHelper</a:t>
            </a:r>
            <a:r>
              <a:rPr lang="de-DE" sz="2400" dirty="0" smtClean="0">
                <a:latin typeface="Bahnschrift SemiBold SemiConden" panose="020B0502040204020203" pitchFamily="34" charset="0"/>
              </a:rPr>
              <a:t>“ erweitert.</a:t>
            </a:r>
          </a:p>
          <a:p>
            <a:endParaRPr lang="de-DE" sz="2400" dirty="0">
              <a:latin typeface="Bahnschrift SemiBold SemiConden" panose="020B0502040204020203" pitchFamily="34" charset="0"/>
            </a:endParaRPr>
          </a:p>
          <a:p>
            <a:r>
              <a:rPr lang="de-DE" sz="2400" dirty="0" smtClean="0">
                <a:latin typeface="Bahnschrift SemiBold SemiConden" panose="020B0502040204020203" pitchFamily="34" charset="0"/>
              </a:rPr>
              <a:t>Die Daten werden in der Aktivität „</a:t>
            </a:r>
            <a:r>
              <a:rPr lang="de-DE" sz="2400" dirty="0" err="1" smtClean="0">
                <a:latin typeface="Bahnschrift SemiBold SemiConden" panose="020B0502040204020203" pitchFamily="34" charset="0"/>
              </a:rPr>
              <a:t>MainActivity</a:t>
            </a:r>
            <a:r>
              <a:rPr lang="de-DE" sz="2400" dirty="0" smtClean="0">
                <a:latin typeface="Bahnschrift SemiBold SemiConden" panose="020B0502040204020203" pitchFamily="34" charset="0"/>
              </a:rPr>
              <a:t>“ in einer </a:t>
            </a:r>
            <a:r>
              <a:rPr lang="de-DE" sz="2400" dirty="0" err="1" smtClean="0">
                <a:latin typeface="Bahnschrift SemiBold SemiConden" panose="020B0502040204020203" pitchFamily="34" charset="0"/>
              </a:rPr>
              <a:t>Listview</a:t>
            </a:r>
            <a:r>
              <a:rPr lang="de-DE" sz="2400" dirty="0" smtClean="0">
                <a:latin typeface="Bahnschrift SemiBold SemiConden" panose="020B0502040204020203" pitchFamily="34" charset="0"/>
              </a:rPr>
              <a:t> angezeigt. Für diese wurde eine eigene Adapter-Klasse „</a:t>
            </a:r>
            <a:r>
              <a:rPr lang="de-DE" sz="2400" dirty="0" err="1" smtClean="0">
                <a:latin typeface="Bahnschrift SemiBold SemiConden" panose="020B0502040204020203" pitchFamily="34" charset="0"/>
              </a:rPr>
              <a:t>booklistAdapter</a:t>
            </a:r>
            <a:r>
              <a:rPr lang="de-DE" sz="2400" dirty="0" smtClean="0">
                <a:latin typeface="Bahnschrift SemiBold SemiConden" panose="020B0502040204020203" pitchFamily="34" charset="0"/>
              </a:rPr>
              <a:t>“ kreiert sowie ein XML Layout „</a:t>
            </a:r>
            <a:r>
              <a:rPr lang="de-DE" sz="2400" dirty="0" err="1" smtClean="0">
                <a:latin typeface="Bahnschrift SemiBold SemiConden" panose="020B0502040204020203" pitchFamily="34" charset="0"/>
              </a:rPr>
              <a:t>listviewitem</a:t>
            </a:r>
            <a:r>
              <a:rPr lang="de-DE" sz="2400" dirty="0" smtClean="0">
                <a:latin typeface="Bahnschrift SemiBold SemiConden" panose="020B0502040204020203" pitchFamily="34" charset="0"/>
              </a:rPr>
              <a:t>“ für die Instanzen der Listenelemente.</a:t>
            </a:r>
          </a:p>
          <a:p>
            <a:endParaRPr lang="de-DE" sz="2400" dirty="0" smtClean="0">
              <a:latin typeface="Bahnschrift SemiBold SemiConden" panose="020B0502040204020203" pitchFamily="34" charset="0"/>
            </a:endParaRPr>
          </a:p>
          <a:p>
            <a:r>
              <a:rPr lang="de-DE" sz="2400" dirty="0" smtClean="0">
                <a:latin typeface="Bahnschrift SemiBold SemiConden" panose="020B0502040204020203" pitchFamily="34" charset="0"/>
              </a:rPr>
              <a:t>Die Aktivitäten „</a:t>
            </a:r>
            <a:r>
              <a:rPr lang="de-DE" sz="2400" dirty="0" err="1" smtClean="0">
                <a:latin typeface="Bahnschrift SemiBold SemiConden" panose="020B0502040204020203" pitchFamily="34" charset="0"/>
              </a:rPr>
              <a:t>add_book_activity</a:t>
            </a:r>
            <a:r>
              <a:rPr lang="de-DE" sz="2400" dirty="0" smtClean="0">
                <a:latin typeface="Bahnschrift SemiBold SemiConden" panose="020B0502040204020203" pitchFamily="34" charset="0"/>
              </a:rPr>
              <a:t>“ und „</a:t>
            </a:r>
            <a:r>
              <a:rPr lang="de-DE" sz="2400" dirty="0" err="1" smtClean="0">
                <a:latin typeface="Bahnschrift SemiBold SemiConden" panose="020B0502040204020203" pitchFamily="34" charset="0"/>
              </a:rPr>
              <a:t>edit_book_activity</a:t>
            </a:r>
            <a:r>
              <a:rPr lang="de-DE" sz="2400" dirty="0" smtClean="0">
                <a:latin typeface="Bahnschrift SemiBold SemiConden" panose="020B0502040204020203" pitchFamily="34" charset="0"/>
              </a:rPr>
              <a:t>“ sind einfache, </a:t>
            </a:r>
            <a:r>
              <a:rPr lang="de-DE" sz="2400" dirty="0" err="1" smtClean="0">
                <a:latin typeface="Bahnschrift SemiBold SemiConden" panose="020B0502040204020203" pitchFamily="34" charset="0"/>
              </a:rPr>
              <a:t>lienare</a:t>
            </a:r>
            <a:r>
              <a:rPr lang="de-DE" sz="2400" dirty="0" smtClean="0">
                <a:latin typeface="Bahnschrift SemiBold SemiConden" panose="020B0502040204020203" pitchFamily="34" charset="0"/>
              </a:rPr>
              <a:t> Layouts, welche man über das Menü bzw. einen Klick auf das jeweilige Listenelement erreicht.</a:t>
            </a:r>
            <a:endParaRPr lang="de-DE" sz="2400" dirty="0">
              <a:latin typeface="Bahnschrift SemiBold SemiConden" panose="020B0502040204020203" pitchFamily="34" charset="0"/>
            </a:endParaRPr>
          </a:p>
        </p:txBody>
      </p:sp>
    </p:spTree>
    <p:extLst>
      <p:ext uri="{BB962C8B-B14F-4D97-AF65-F5344CB8AC3E}">
        <p14:creationId xmlns:p14="http://schemas.microsoft.com/office/powerpoint/2010/main" val="122076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478423"/>
          </a:xfrm>
          <a:prstGeom prst="rect">
            <a:avLst/>
          </a:prstGeom>
          <a:noFill/>
        </p:spPr>
        <p:txBody>
          <a:bodyPr wrap="square" rtlCol="0">
            <a:spAutoFit/>
          </a:bodyPr>
          <a:lstStyle/>
          <a:p>
            <a:r>
              <a:rPr lang="de-DE" sz="3200" dirty="0" smtClean="0">
                <a:latin typeface="Bahnschrift SemiBold SemiConden" panose="020B0502040204020203" pitchFamily="34" charset="0"/>
              </a:rPr>
              <a:t>Funktion im Detail: </a:t>
            </a:r>
            <a:r>
              <a:rPr lang="de-DE" sz="3200" dirty="0" err="1" smtClean="0">
                <a:latin typeface="Bahnschrift SemiBold SemiConden" panose="020B0502040204020203" pitchFamily="34" charset="0"/>
              </a:rPr>
              <a:t>MainActivity</a:t>
            </a:r>
            <a:endParaRPr lang="de-DE" sz="3200" dirty="0" smtClean="0">
              <a:latin typeface="Bahnschrift SemiBold SemiConden" panose="020B0502040204020203" pitchFamily="34" charset="0"/>
            </a:endParaRPr>
          </a:p>
          <a:p>
            <a:endParaRPr lang="de-DE" sz="3200" dirty="0" smtClean="0">
              <a:latin typeface="Bahnschrift SemiBold SemiConden" panose="020B0502040204020203" pitchFamily="34" charset="0"/>
            </a:endParaRPr>
          </a:p>
          <a:p>
            <a:r>
              <a:rPr lang="de-DE" sz="2200" dirty="0" smtClean="0">
                <a:latin typeface="Bahnschrift SemiBold SemiConden" panose="020B0502040204020203" pitchFamily="34" charset="0"/>
              </a:rPr>
              <a:t>Es wird eine Verbindung zur lokalen </a:t>
            </a:r>
            <a:r>
              <a:rPr lang="de-DE" sz="2200" dirty="0" err="1" smtClean="0">
                <a:latin typeface="Bahnschrift SemiBold SemiConden" panose="020B0502040204020203" pitchFamily="34" charset="0"/>
              </a:rPr>
              <a:t>SQLite</a:t>
            </a:r>
            <a:r>
              <a:rPr lang="de-DE" sz="2200" dirty="0" smtClean="0">
                <a:latin typeface="Bahnschrift SemiBold SemiConden" panose="020B0502040204020203" pitchFamily="34" charset="0"/>
              </a:rPr>
              <a:t> Datenbank aufgebaut. Wenn die Tabelle „</a:t>
            </a:r>
            <a:r>
              <a:rPr lang="de-DE" sz="2200" dirty="0" err="1" smtClean="0">
                <a:latin typeface="Bahnschrift SemiBold SemiConden" panose="020B0502040204020203" pitchFamily="34" charset="0"/>
              </a:rPr>
              <a:t>books_table</a:t>
            </a:r>
            <a:r>
              <a:rPr lang="de-DE" sz="2200" dirty="0" smtClean="0">
                <a:latin typeface="Bahnschrift SemiBold SemiConden" panose="020B0502040204020203" pitchFamily="34" charset="0"/>
              </a:rPr>
              <a:t>“ nicht existiert, wird diese erstellt. Danach wird mit einem </a:t>
            </a:r>
            <a:r>
              <a:rPr lang="de-DE" sz="2200" dirty="0" err="1" smtClean="0">
                <a:latin typeface="Bahnschrift SemiBold SemiConden" panose="020B0502040204020203" pitchFamily="34" charset="0"/>
              </a:rPr>
              <a:t>Shared</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Preferences</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Flag</a:t>
            </a:r>
            <a:r>
              <a:rPr lang="de-DE" sz="2200" dirty="0" smtClean="0">
                <a:latin typeface="Bahnschrift SemiBold SemiConden" panose="020B0502040204020203" pitchFamily="34" charset="0"/>
              </a:rPr>
              <a:t> überprüft, ob die App zum ersten Mal gestartet wurde. Wenn ja, wird die Tabelle mit den 112 BBC Büchern </a:t>
            </a:r>
            <a:r>
              <a:rPr lang="de-DE" sz="2200" dirty="0" err="1" smtClean="0">
                <a:latin typeface="Bahnschrift SemiBold SemiConden" panose="020B0502040204020203" pitchFamily="34" charset="0"/>
              </a:rPr>
              <a:t>populiert</a:t>
            </a:r>
            <a:r>
              <a:rPr lang="de-DE" sz="2200" dirty="0" smtClean="0">
                <a:latin typeface="Bahnschrift SemiBold SemiConden" panose="020B0502040204020203" pitchFamily="34" charset="0"/>
              </a:rPr>
              <a:t> und das </a:t>
            </a:r>
            <a:r>
              <a:rPr lang="de-DE" sz="2200" dirty="0" err="1" smtClean="0">
                <a:latin typeface="Bahnschrift SemiBold SemiConden" panose="020B0502040204020203" pitchFamily="34" charset="0"/>
              </a:rPr>
              <a:t>boolean</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Flag</a:t>
            </a:r>
            <a:r>
              <a:rPr lang="de-DE" sz="2200" dirty="0" smtClean="0">
                <a:latin typeface="Bahnschrift SemiBold SemiConden" panose="020B0502040204020203" pitchFamily="34" charset="0"/>
              </a:rPr>
              <a:t> der </a:t>
            </a:r>
            <a:r>
              <a:rPr lang="de-DE" sz="2200" dirty="0" err="1" smtClean="0">
                <a:latin typeface="Bahnschrift SemiBold SemiConden" panose="020B0502040204020203" pitchFamily="34" charset="0"/>
              </a:rPr>
              <a:t>Shared</a:t>
            </a:r>
            <a:r>
              <a:rPr lang="de-DE" sz="2200" dirty="0" smtClean="0">
                <a:latin typeface="Bahnschrift SemiBold SemiConden" panose="020B0502040204020203" pitchFamily="34" charset="0"/>
              </a:rPr>
              <a:t> Preference „</a:t>
            </a:r>
            <a:r>
              <a:rPr lang="de-DE" sz="2200" dirty="0" err="1" smtClean="0">
                <a:latin typeface="Bahnschrift SemiBold SemiConden" panose="020B0502040204020203" pitchFamily="34" charset="0"/>
              </a:rPr>
              <a:t>firstTime</a:t>
            </a:r>
            <a:r>
              <a:rPr lang="de-DE" sz="2200" dirty="0" smtClean="0">
                <a:latin typeface="Bahnschrift SemiBold SemiConden" panose="020B0502040204020203" pitchFamily="34" charset="0"/>
              </a:rPr>
              <a:t>“ auf </a:t>
            </a:r>
            <a:r>
              <a:rPr lang="de-DE" sz="2200" dirty="0" err="1" smtClean="0">
                <a:latin typeface="Bahnschrift SemiBold SemiConden" panose="020B0502040204020203" pitchFamily="34" charset="0"/>
              </a:rPr>
              <a:t>true</a:t>
            </a:r>
            <a:r>
              <a:rPr lang="de-DE" sz="2200" dirty="0" smtClean="0">
                <a:latin typeface="Bahnschrift SemiBold SemiConden" panose="020B0502040204020203" pitchFamily="34" charset="0"/>
              </a:rPr>
              <a:t> gesetzt.</a:t>
            </a:r>
          </a:p>
          <a:p>
            <a:endParaRPr lang="de-DE" sz="2200" dirty="0">
              <a:latin typeface="Bahnschrift SemiBold SemiConden" panose="020B0502040204020203" pitchFamily="34" charset="0"/>
            </a:endParaRPr>
          </a:p>
          <a:p>
            <a:r>
              <a:rPr lang="de-DE" sz="2200" dirty="0" smtClean="0">
                <a:latin typeface="Bahnschrift SemiBold SemiConden" panose="020B0502040204020203" pitchFamily="34" charset="0"/>
              </a:rPr>
              <a:t>Die Standard Anzeige sind alle Bücher, der User kann mit einem Klick auf „</a:t>
            </a:r>
            <a:r>
              <a:rPr lang="de-DE" sz="2200" dirty="0" err="1" smtClean="0">
                <a:latin typeface="Bahnschrift SemiBold SemiConden" panose="020B0502040204020203" pitchFamily="34" charset="0"/>
              </a:rPr>
              <a:t>show</a:t>
            </a:r>
            <a:r>
              <a:rPr lang="de-DE" sz="2200" dirty="0" smtClean="0">
                <a:latin typeface="Bahnschrift SemiBold SemiConden" panose="020B0502040204020203" pitchFamily="34" charset="0"/>
              </a:rPr>
              <a:t>“ die Anzeige zwischen allen Bücher, nur gelesene und nur ungelesene </a:t>
            </a:r>
            <a:r>
              <a:rPr lang="de-DE" sz="2200" dirty="0" err="1" smtClean="0">
                <a:latin typeface="Bahnschrift SemiBold SemiConden" panose="020B0502040204020203" pitchFamily="34" charset="0"/>
              </a:rPr>
              <a:t>togglen</a:t>
            </a:r>
            <a:r>
              <a:rPr lang="de-DE" sz="2200" dirty="0" smtClean="0">
                <a:latin typeface="Bahnschrift SemiBold SemiConden" panose="020B0502040204020203" pitchFamily="34" charset="0"/>
              </a:rPr>
              <a:t>. Der </a:t>
            </a:r>
            <a:r>
              <a:rPr lang="de-DE" sz="2200" dirty="0" err="1" smtClean="0">
                <a:latin typeface="Bahnschrift SemiBold SemiConden" panose="020B0502040204020203" pitchFamily="34" charset="0"/>
              </a:rPr>
              <a:t>Onclick</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Listener</a:t>
            </a:r>
            <a:r>
              <a:rPr lang="de-DE" sz="2200" dirty="0" smtClean="0">
                <a:latin typeface="Bahnschrift SemiBold SemiConden" panose="020B0502040204020203" pitchFamily="34" charset="0"/>
              </a:rPr>
              <a:t> hierfür setzt für diese Einstellung auch ein </a:t>
            </a:r>
            <a:r>
              <a:rPr lang="de-DE" sz="2200" dirty="0" err="1" smtClean="0">
                <a:latin typeface="Bahnschrift SemiBold SemiConden" panose="020B0502040204020203" pitchFamily="34" charset="0"/>
              </a:rPr>
              <a:t>Flag</a:t>
            </a:r>
            <a:r>
              <a:rPr lang="de-DE" sz="2200" dirty="0" smtClean="0">
                <a:latin typeface="Bahnschrift SemiBold SemiConden" panose="020B0502040204020203" pitchFamily="34" charset="0"/>
              </a:rPr>
              <a:t> in den </a:t>
            </a:r>
            <a:r>
              <a:rPr lang="de-DE" sz="2200" dirty="0" err="1" smtClean="0">
                <a:latin typeface="Bahnschrift SemiBold SemiConden" panose="020B0502040204020203" pitchFamily="34" charset="0"/>
              </a:rPr>
              <a:t>Shared</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Preferences</a:t>
            </a:r>
            <a:r>
              <a:rPr lang="de-DE" sz="2200" dirty="0" smtClean="0">
                <a:latin typeface="Bahnschrift SemiBold SemiConden" panose="020B0502040204020203" pitchFamily="34" charset="0"/>
              </a:rPr>
              <a:t>, damit dies beim Neustart erhalten bleibt.</a:t>
            </a:r>
          </a:p>
          <a:p>
            <a:endParaRPr lang="de-DE" sz="2200" dirty="0">
              <a:latin typeface="Bahnschrift SemiBold SemiConden" panose="020B0502040204020203" pitchFamily="34" charset="0"/>
            </a:endParaRPr>
          </a:p>
          <a:p>
            <a:r>
              <a:rPr lang="de-DE" sz="2200" dirty="0" smtClean="0">
                <a:latin typeface="Bahnschrift SemiBold SemiConden" panose="020B0502040204020203" pitchFamily="34" charset="0"/>
              </a:rPr>
              <a:t>Die </a:t>
            </a:r>
            <a:r>
              <a:rPr lang="de-DE" sz="2200" dirty="0" err="1" smtClean="0">
                <a:latin typeface="Bahnschrift SemiBold SemiConden" panose="020B0502040204020203" pitchFamily="34" charset="0"/>
              </a:rPr>
              <a:t>Progressbar</a:t>
            </a:r>
            <a:r>
              <a:rPr lang="de-DE" sz="2200" dirty="0" smtClean="0">
                <a:latin typeface="Bahnschrift SemiBold SemiConden" panose="020B0502040204020203" pitchFamily="34" charset="0"/>
              </a:rPr>
              <a:t> zeigt den optischen Fortschritt an. Zwei </a:t>
            </a:r>
            <a:r>
              <a:rPr lang="de-DE" sz="2200" dirty="0" err="1" smtClean="0">
                <a:latin typeface="Bahnschrift SemiBold SemiConden" panose="020B0502040204020203" pitchFamily="34" charset="0"/>
              </a:rPr>
              <a:t>count</a:t>
            </a:r>
            <a:r>
              <a:rPr lang="de-DE" sz="2200" dirty="0" smtClean="0">
                <a:latin typeface="Bahnschrift SemiBold SemiConden" panose="020B0502040204020203" pitchFamily="34" charset="0"/>
              </a:rPr>
              <a:t>(*) Abfragen stehen im Hintergrund.</a:t>
            </a:r>
          </a:p>
        </p:txBody>
      </p:sp>
    </p:spTree>
    <p:extLst>
      <p:ext uri="{BB962C8B-B14F-4D97-AF65-F5344CB8AC3E}">
        <p14:creationId xmlns:p14="http://schemas.microsoft.com/office/powerpoint/2010/main" val="268809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4462760"/>
          </a:xfrm>
          <a:prstGeom prst="rect">
            <a:avLst/>
          </a:prstGeom>
          <a:noFill/>
        </p:spPr>
        <p:txBody>
          <a:bodyPr wrap="square" rtlCol="0">
            <a:spAutoFit/>
          </a:bodyPr>
          <a:lstStyle/>
          <a:p>
            <a:r>
              <a:rPr lang="de-DE" sz="3200" dirty="0" smtClean="0">
                <a:latin typeface="Bahnschrift SemiBold SemiConden" panose="020B0502040204020203" pitchFamily="34" charset="0"/>
              </a:rPr>
              <a:t>Funktion im Detail: </a:t>
            </a:r>
            <a:r>
              <a:rPr lang="de-DE" sz="3200" dirty="0" err="1" smtClean="0">
                <a:latin typeface="Bahnschrift SemiBold SemiConden" panose="020B0502040204020203" pitchFamily="34" charset="0"/>
              </a:rPr>
              <a:t>edit_book_activity</a:t>
            </a:r>
            <a:endParaRPr lang="de-DE" sz="3200" dirty="0" smtClean="0">
              <a:latin typeface="Bahnschrift SemiBold SemiConden" panose="020B0502040204020203" pitchFamily="34" charset="0"/>
            </a:endParaRPr>
          </a:p>
          <a:p>
            <a:endParaRPr lang="de-DE" sz="3200" dirty="0" smtClean="0">
              <a:latin typeface="Bahnschrift SemiBold SemiConden" panose="020B0502040204020203" pitchFamily="34" charset="0"/>
            </a:endParaRPr>
          </a:p>
          <a:p>
            <a:r>
              <a:rPr lang="de-DE" sz="2200" dirty="0" smtClean="0">
                <a:latin typeface="Bahnschrift SemiBold SemiConden" panose="020B0502040204020203" pitchFamily="34" charset="0"/>
              </a:rPr>
              <a:t>Der </a:t>
            </a:r>
            <a:r>
              <a:rPr lang="de-DE" sz="2200" dirty="0" err="1" smtClean="0">
                <a:latin typeface="Bahnschrift SemiBold SemiConden" panose="020B0502040204020203" pitchFamily="34" charset="0"/>
              </a:rPr>
              <a:t>Onclick</a:t>
            </a:r>
            <a:r>
              <a:rPr lang="de-DE" sz="2200" dirty="0">
                <a:latin typeface="Bahnschrift SemiBold SemiConden" panose="020B0502040204020203" pitchFamily="34" charset="0"/>
              </a:rPr>
              <a:t> </a:t>
            </a:r>
            <a:r>
              <a:rPr lang="de-DE" sz="2200" dirty="0" err="1" smtClean="0">
                <a:latin typeface="Bahnschrift SemiBold SemiConden" panose="020B0502040204020203" pitchFamily="34" charset="0"/>
              </a:rPr>
              <a:t>Listener</a:t>
            </a:r>
            <a:r>
              <a:rPr lang="de-DE" sz="2200" dirty="0" smtClean="0">
                <a:latin typeface="Bahnschrift SemiBold SemiConden" panose="020B0502040204020203" pitchFamily="34" charset="0"/>
              </a:rPr>
              <a:t> in </a:t>
            </a:r>
            <a:r>
              <a:rPr lang="de-DE" sz="2200" dirty="0" err="1" smtClean="0">
                <a:latin typeface="Bahnschrift SemiBold SemiConden" panose="020B0502040204020203" pitchFamily="34" charset="0"/>
              </a:rPr>
              <a:t>MainActivity</a:t>
            </a:r>
            <a:r>
              <a:rPr lang="de-DE" sz="2200" dirty="0" smtClean="0">
                <a:latin typeface="Bahnschrift SemiBold SemiConden" panose="020B0502040204020203" pitchFamily="34" charset="0"/>
              </a:rPr>
              <a:t> lädt diese Aktivität und übergibt als </a:t>
            </a:r>
            <a:r>
              <a:rPr lang="de-DE" sz="2200" dirty="0" err="1" smtClean="0">
                <a:latin typeface="Bahnschrift SemiBold SemiConden" panose="020B0502040204020203" pitchFamily="34" charset="0"/>
              </a:rPr>
              <a:t>Flag</a:t>
            </a:r>
            <a:r>
              <a:rPr lang="de-DE" sz="2200" dirty="0" smtClean="0">
                <a:latin typeface="Bahnschrift SemiBold SemiConden" panose="020B0502040204020203" pitchFamily="34" charset="0"/>
              </a:rPr>
              <a:t> „</a:t>
            </a:r>
            <a:r>
              <a:rPr lang="de-DE" sz="2200" dirty="0" err="1" smtClean="0">
                <a:latin typeface="Bahnschrift SemiBold SemiConden" panose="020B0502040204020203" pitchFamily="34" charset="0"/>
              </a:rPr>
              <a:t>book_id</a:t>
            </a:r>
            <a:r>
              <a:rPr lang="de-DE" sz="2200" dirty="0" smtClean="0">
                <a:latin typeface="Bahnschrift SemiBold SemiConden" panose="020B0502040204020203" pitchFamily="34" charset="0"/>
              </a:rPr>
              <a:t>“ die ID des Tupels. Die Daten werden aus der Datenbank geladen und die Textfelder gefüllt sowie die Checkbox getickt, wenn das Buch bereits gelesen wurde.</a:t>
            </a:r>
          </a:p>
          <a:p>
            <a:endParaRPr lang="de-DE" sz="2200" dirty="0">
              <a:latin typeface="Bahnschrift SemiBold SemiConden" panose="020B0502040204020203" pitchFamily="34" charset="0"/>
            </a:endParaRPr>
          </a:p>
          <a:p>
            <a:r>
              <a:rPr lang="de-DE" sz="2200" dirty="0" smtClean="0">
                <a:latin typeface="Bahnschrift SemiBold SemiConden" panose="020B0502040204020203" pitchFamily="34" charset="0"/>
              </a:rPr>
              <a:t>Die Daten können hier verändert, ein Kommentar hinzugefügt bzw. das Buch auf „gelesen“ gesetzt werden. Der Titel muss mehr als 1 Zeichen enthalten, um gespeichert werden zu können.</a:t>
            </a:r>
          </a:p>
          <a:p>
            <a:endParaRPr lang="de-DE" sz="2200" dirty="0">
              <a:latin typeface="Bahnschrift SemiBold SemiConden" panose="020B0502040204020203" pitchFamily="34" charset="0"/>
            </a:endParaRPr>
          </a:p>
          <a:p>
            <a:r>
              <a:rPr lang="de-DE" sz="2200" dirty="0" smtClean="0">
                <a:latin typeface="Bahnschrift SemiBold SemiConden" panose="020B0502040204020203" pitchFamily="34" charset="0"/>
              </a:rPr>
              <a:t>Beim löschen des Buches wird ein Dialog angezeigt, über diesen noch einmal bestätigt werden muss.</a:t>
            </a:r>
          </a:p>
        </p:txBody>
      </p:sp>
    </p:spTree>
    <p:extLst>
      <p:ext uri="{BB962C8B-B14F-4D97-AF65-F5344CB8AC3E}">
        <p14:creationId xmlns:p14="http://schemas.microsoft.com/office/powerpoint/2010/main" val="200534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3447098"/>
          </a:xfrm>
          <a:prstGeom prst="rect">
            <a:avLst/>
          </a:prstGeom>
          <a:noFill/>
        </p:spPr>
        <p:txBody>
          <a:bodyPr wrap="square" rtlCol="0">
            <a:spAutoFit/>
          </a:bodyPr>
          <a:lstStyle/>
          <a:p>
            <a:r>
              <a:rPr lang="de-DE" sz="3200" dirty="0" smtClean="0">
                <a:latin typeface="Bahnschrift SemiBold SemiConden" panose="020B0502040204020203" pitchFamily="34" charset="0"/>
              </a:rPr>
              <a:t>Funktion im Detail: </a:t>
            </a:r>
            <a:r>
              <a:rPr lang="de-DE" sz="3200" dirty="0" err="1" smtClean="0">
                <a:latin typeface="Bahnschrift SemiBold SemiConden" panose="020B0502040204020203" pitchFamily="34" charset="0"/>
              </a:rPr>
              <a:t>add_book_activity</a:t>
            </a:r>
            <a:endParaRPr lang="de-DE" sz="3200" dirty="0" smtClean="0">
              <a:latin typeface="Bahnschrift SemiBold SemiConden" panose="020B0502040204020203" pitchFamily="34" charset="0"/>
            </a:endParaRPr>
          </a:p>
          <a:p>
            <a:endParaRPr lang="de-DE" sz="3200" dirty="0" smtClean="0">
              <a:latin typeface="Bahnschrift SemiBold SemiConden" panose="020B0502040204020203" pitchFamily="34" charset="0"/>
            </a:endParaRPr>
          </a:p>
          <a:p>
            <a:r>
              <a:rPr lang="de-DE" sz="2200" dirty="0" smtClean="0">
                <a:latin typeface="Bahnschrift SemiBold SemiConden" panose="020B0502040204020203" pitchFamily="34" charset="0"/>
              </a:rPr>
              <a:t>Der </a:t>
            </a:r>
            <a:r>
              <a:rPr lang="de-DE" sz="2200" dirty="0" err="1" smtClean="0">
                <a:latin typeface="Bahnschrift SemiBold SemiConden" panose="020B0502040204020203" pitchFamily="34" charset="0"/>
              </a:rPr>
              <a:t>Onclick</a:t>
            </a:r>
            <a:r>
              <a:rPr lang="de-DE" sz="2200" dirty="0">
                <a:latin typeface="Bahnschrift SemiBold SemiConden" panose="020B0502040204020203" pitchFamily="34" charset="0"/>
              </a:rPr>
              <a:t> </a:t>
            </a:r>
            <a:r>
              <a:rPr lang="de-DE" sz="2200" dirty="0" err="1" smtClean="0">
                <a:latin typeface="Bahnschrift SemiBold SemiConden" panose="020B0502040204020203" pitchFamily="34" charset="0"/>
              </a:rPr>
              <a:t>Listener</a:t>
            </a:r>
            <a:r>
              <a:rPr lang="de-DE" sz="2200" dirty="0" smtClean="0">
                <a:latin typeface="Bahnschrift SemiBold SemiConden" panose="020B0502040204020203" pitchFamily="34" charset="0"/>
              </a:rPr>
              <a:t> in </a:t>
            </a:r>
            <a:r>
              <a:rPr lang="de-DE" sz="2200" dirty="0" err="1" smtClean="0">
                <a:latin typeface="Bahnschrift SemiBold SemiConden" panose="020B0502040204020203" pitchFamily="34" charset="0"/>
              </a:rPr>
              <a:t>MainActivity</a:t>
            </a:r>
            <a:r>
              <a:rPr lang="de-DE" sz="2200" dirty="0" smtClean="0">
                <a:latin typeface="Bahnschrift SemiBold SemiConden" panose="020B0502040204020203" pitchFamily="34" charset="0"/>
              </a:rPr>
              <a:t>, in der Methode </a:t>
            </a:r>
            <a:r>
              <a:rPr lang="de-DE" sz="2200" dirty="0" err="1" smtClean="0">
                <a:latin typeface="Bahnschrift SemiBold SemiConden" panose="020B0502040204020203" pitchFamily="34" charset="0"/>
              </a:rPr>
              <a:t>onOptionsItemSelected</a:t>
            </a:r>
            <a:r>
              <a:rPr lang="de-DE" sz="2200" dirty="0" smtClean="0">
                <a:latin typeface="Bahnschrift SemiBold SemiConden" panose="020B0502040204020203" pitchFamily="34" charset="0"/>
              </a:rPr>
              <a:t>, lädt diese Aktivität. </a:t>
            </a:r>
          </a:p>
          <a:p>
            <a:endParaRPr lang="de-DE" sz="2200" dirty="0">
              <a:latin typeface="Bahnschrift SemiBold SemiConden" panose="020B0502040204020203" pitchFamily="34" charset="0"/>
            </a:endParaRPr>
          </a:p>
          <a:p>
            <a:r>
              <a:rPr lang="de-DE" sz="2200" dirty="0" smtClean="0">
                <a:latin typeface="Bahnschrift SemiBold SemiConden" panose="020B0502040204020203" pitchFamily="34" charset="0"/>
              </a:rPr>
              <a:t>Die Daten eines neuen Buches können hier eingetragen werden. Der Titel muss mehr als 1 Zeichen enthalten, um gespeichert werden zu können.</a:t>
            </a:r>
          </a:p>
          <a:p>
            <a:endParaRPr lang="de-DE" sz="2200" dirty="0" smtClean="0">
              <a:latin typeface="Bahnschrift SemiBold SemiConden" panose="020B0502040204020203" pitchFamily="34" charset="0"/>
            </a:endParaRPr>
          </a:p>
          <a:p>
            <a:r>
              <a:rPr lang="de-DE" sz="2200" dirty="0" smtClean="0">
                <a:latin typeface="Bahnschrift SemiBold SemiConden" panose="020B0502040204020203" pitchFamily="34" charset="0"/>
              </a:rPr>
              <a:t>Optionale Felder sind Vor- und Nachnamen des Autors sowie ein Kommentar</a:t>
            </a:r>
            <a:endParaRPr lang="de-DE" sz="2200" dirty="0">
              <a:latin typeface="Bahnschrift SemiBold SemiConden" panose="020B0502040204020203" pitchFamily="34" charset="0"/>
            </a:endParaRPr>
          </a:p>
        </p:txBody>
      </p:sp>
    </p:spTree>
    <p:extLst>
      <p:ext uri="{BB962C8B-B14F-4D97-AF65-F5344CB8AC3E}">
        <p14:creationId xmlns:p14="http://schemas.microsoft.com/office/powerpoint/2010/main" val="410751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feld 10"/>
          <p:cNvSpPr txBox="1">
            <a:spLocks/>
          </p:cNvSpPr>
          <p:nvPr/>
        </p:nvSpPr>
        <p:spPr>
          <a:xfrm>
            <a:off x="862148" y="809897"/>
            <a:ext cx="10136777" cy="5478423"/>
          </a:xfrm>
          <a:prstGeom prst="rect">
            <a:avLst/>
          </a:prstGeom>
          <a:noFill/>
        </p:spPr>
        <p:txBody>
          <a:bodyPr wrap="square" rtlCol="0">
            <a:spAutoFit/>
          </a:bodyPr>
          <a:lstStyle/>
          <a:p>
            <a:r>
              <a:rPr lang="de-DE" sz="3200" dirty="0" smtClean="0">
                <a:latin typeface="Bahnschrift SemiBold SemiConden" panose="020B0502040204020203" pitchFamily="34" charset="0"/>
              </a:rPr>
              <a:t>Herausforderungen</a:t>
            </a:r>
          </a:p>
          <a:p>
            <a:endParaRPr lang="de-DE" sz="3200" dirty="0" smtClean="0">
              <a:latin typeface="Bahnschrift SemiBold SemiConden" panose="020B0502040204020203" pitchFamily="34" charset="0"/>
            </a:endParaRPr>
          </a:p>
          <a:p>
            <a:pPr marL="342900" indent="-342900">
              <a:buFont typeface="Arial" panose="020B0604020202020204" pitchFamily="34" charset="0"/>
              <a:buChar char="•"/>
            </a:pPr>
            <a:r>
              <a:rPr lang="de-DE" sz="2200" dirty="0" smtClean="0">
                <a:latin typeface="Bahnschrift SemiBold SemiConden" panose="020B0502040204020203" pitchFamily="34" charset="0"/>
              </a:rPr>
              <a:t>Da die </a:t>
            </a:r>
            <a:r>
              <a:rPr lang="de-DE" sz="2200" dirty="0" err="1" smtClean="0">
                <a:latin typeface="Bahnschrift SemiBold SemiConden" panose="020B0502040204020203" pitchFamily="34" charset="0"/>
              </a:rPr>
              <a:t>SQLite</a:t>
            </a:r>
            <a:r>
              <a:rPr lang="de-DE" sz="2200" dirty="0" smtClean="0">
                <a:latin typeface="Bahnschrift SemiBold SemiConden" panose="020B0502040204020203" pitchFamily="34" charset="0"/>
              </a:rPr>
              <a:t> Umgebung einen extrem reduzierten Funktionsumfang hat, wurde die Datenbank nur in der 1. Normalform aufgebaut. Autoren sind gemeinsam mit den Büchern gespeichert.</a:t>
            </a:r>
          </a:p>
          <a:p>
            <a:pPr marL="342900" indent="-342900">
              <a:buFont typeface="Arial" panose="020B0604020202020204" pitchFamily="34" charset="0"/>
              <a:buChar char="•"/>
            </a:pPr>
            <a:endParaRPr lang="de-DE" sz="2200" dirty="0">
              <a:latin typeface="Bahnschrift SemiBold SemiConden" panose="020B0502040204020203" pitchFamily="34" charset="0"/>
            </a:endParaRPr>
          </a:p>
          <a:p>
            <a:pPr marL="342900" indent="-342900">
              <a:buFont typeface="Arial" panose="020B0604020202020204" pitchFamily="34" charset="0"/>
              <a:buChar char="•"/>
            </a:pPr>
            <a:r>
              <a:rPr lang="de-DE" sz="2200" dirty="0" smtClean="0">
                <a:latin typeface="Bahnschrift SemiBold SemiConden" panose="020B0502040204020203" pitchFamily="34" charset="0"/>
              </a:rPr>
              <a:t>Das Layout auf alle Bildschirmgrößen nutzbar zu machen war nicht einfach. Hier mussten einige Tests durchgeführt werden</a:t>
            </a:r>
          </a:p>
          <a:p>
            <a:endParaRPr lang="de-DE" sz="2200" dirty="0" smtClean="0">
              <a:latin typeface="Bahnschrift SemiBold SemiConden" panose="020B0502040204020203" pitchFamily="34" charset="0"/>
            </a:endParaRPr>
          </a:p>
          <a:p>
            <a:pPr marL="342900" indent="-342900">
              <a:buFont typeface="Arial" panose="020B0604020202020204" pitchFamily="34" charset="0"/>
              <a:buChar char="•"/>
            </a:pPr>
            <a:r>
              <a:rPr lang="de-DE" sz="2200" dirty="0" smtClean="0">
                <a:latin typeface="Bahnschrift SemiBold SemiConden" panose="020B0502040204020203" pitchFamily="34" charset="0"/>
              </a:rPr>
              <a:t>Die Implementierung des Adapters für die </a:t>
            </a:r>
            <a:r>
              <a:rPr lang="de-DE" sz="2200" dirty="0" err="1" smtClean="0">
                <a:latin typeface="Bahnschrift SemiBold SemiConden" panose="020B0502040204020203" pitchFamily="34" charset="0"/>
              </a:rPr>
              <a:t>ListView</a:t>
            </a:r>
            <a:r>
              <a:rPr lang="de-DE" sz="2200" dirty="0" smtClean="0">
                <a:latin typeface="Bahnschrift SemiBold SemiConden" panose="020B0502040204020203" pitchFamily="34" charset="0"/>
              </a:rPr>
              <a:t> stellte sich als große Herausforderung dar, da dieses Projekt nicht nur das erste mobile App ist, sondern auch keine Vorkenntnisse in </a:t>
            </a:r>
            <a:r>
              <a:rPr lang="de-DE" sz="2200" dirty="0" err="1" smtClean="0">
                <a:latin typeface="Bahnschrift SemiBold SemiConden" panose="020B0502040204020203" pitchFamily="34" charset="0"/>
              </a:rPr>
              <a:t>Kotlin</a:t>
            </a:r>
            <a:r>
              <a:rPr lang="de-DE" sz="2200" dirty="0" smtClean="0">
                <a:latin typeface="Bahnschrift SemiBold SemiConden" panose="020B0502040204020203" pitchFamily="34" charset="0"/>
              </a:rPr>
              <a:t> oder XML vorhanden waren</a:t>
            </a:r>
          </a:p>
          <a:p>
            <a:pPr marL="342900" indent="-342900">
              <a:buFont typeface="Arial" panose="020B0604020202020204" pitchFamily="34" charset="0"/>
              <a:buChar char="•"/>
            </a:pPr>
            <a:endParaRPr lang="de-DE" sz="2200" dirty="0">
              <a:latin typeface="Bahnschrift SemiBold SemiConden" panose="020B0502040204020203" pitchFamily="34" charset="0"/>
            </a:endParaRPr>
          </a:p>
          <a:p>
            <a:pPr marL="342900" indent="-342900">
              <a:buFont typeface="Arial" panose="020B0604020202020204" pitchFamily="34" charset="0"/>
              <a:buChar char="•"/>
            </a:pPr>
            <a:r>
              <a:rPr lang="de-DE" sz="2200" dirty="0" smtClean="0">
                <a:latin typeface="Bahnschrift SemiBold SemiConden" panose="020B0502040204020203" pitchFamily="34" charset="0"/>
              </a:rPr>
              <a:t>Die sich zu Java unterscheidende Syntax bereitete stellenweise Kopfzerbrechen, ebenso das Fehlen des Switch-Statements.</a:t>
            </a:r>
            <a:endParaRPr lang="de-DE" sz="2200" dirty="0">
              <a:latin typeface="Bahnschrift SemiBold SemiConden" panose="020B0502040204020203" pitchFamily="34" charset="0"/>
            </a:endParaRPr>
          </a:p>
        </p:txBody>
      </p:sp>
    </p:spTree>
    <p:extLst>
      <p:ext uri="{BB962C8B-B14F-4D97-AF65-F5344CB8AC3E}">
        <p14:creationId xmlns:p14="http://schemas.microsoft.com/office/powerpoint/2010/main" val="3535751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04C6BCC-A38B-4625-90E6-7D3BBA390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96F0E7-E7B5-406E-8E94-F0043B2AC7F6}">
  <ds:schemaRefs>
    <ds:schemaRef ds:uri="http://schemas.microsoft.com/sharepoint/v3/contenttype/forms"/>
  </ds:schemaRefs>
</ds:datastoreItem>
</file>

<file path=customXml/itemProps3.xml><?xml version="1.0" encoding="utf-8"?>
<ds:datastoreItem xmlns:ds="http://schemas.openxmlformats.org/officeDocument/2006/customXml" ds:itemID="{AC41CBB0-BAA0-4983-8F2B-E10AF3358DA8}">
  <ds:schemaRefs>
    <ds:schemaRef ds:uri="http://purl.org/dc/elements/1.1/"/>
    <ds:schemaRef ds:uri="http://schemas.microsoft.com/office/2006/metadata/properties"/>
    <ds:schemaRef ds:uri="71af3243-3dd4-4a8d-8c0d-dd76da1f02a5"/>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16c05727-aa75-4e4a-9b5f-8a80a116589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TM04033921[[fn=Damast]]</Template>
  <TotalTime>0</TotalTime>
  <Words>739</Words>
  <Application>Microsoft Office PowerPoint</Application>
  <PresentationFormat>Breitbild</PresentationFormat>
  <Paragraphs>100</Paragraphs>
  <Slides>14</Slides>
  <Notes>14</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Folientitel</vt:lpstr>
      </vt:variant>
      <vt:variant>
        <vt:i4>14</vt:i4>
      </vt:variant>
      <vt:variant>
        <vt:lpstr>Zielgruppenorientierte Präsentationen</vt:lpstr>
      </vt:variant>
      <vt:variant>
        <vt:i4>6</vt:i4>
      </vt:variant>
    </vt:vector>
  </HeadingPairs>
  <TitlesOfParts>
    <vt:vector size="27" baseType="lpstr">
      <vt:lpstr>Arial</vt:lpstr>
      <vt:lpstr>Bahnschrift SemiBold</vt:lpstr>
      <vt:lpstr>Bahnschrift SemiBold SemiConden</vt:lpstr>
      <vt:lpstr>Bookman Old Style</vt:lpstr>
      <vt:lpstr>Calibri</vt:lpstr>
      <vt:lpstr>Rockwell</vt:lpstr>
      <vt:lpstr>Damask</vt:lpstr>
      <vt:lpstr>Android-App „TRL“</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Superposition</vt:lpstr>
      <vt:lpstr>Kopieren von Superposition</vt:lpstr>
      <vt:lpstr>Kopieren 2 von Superposition</vt:lpstr>
      <vt:lpstr>Kopieren 3 von Superposition</vt:lpstr>
      <vt:lpstr>Kopieren 4 von Superposition</vt:lpstr>
      <vt:lpstr>Kopieren 5 von Superposition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2020-05-19T15:25:52Z</dcterms:created>
  <dcterms:modified xsi:type="dcterms:W3CDTF">2020-08-11T18:05:59Z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