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B33FF-E4D4-453C-A635-CCE9C93B9E34}" type="datetimeFigureOut">
              <a:rPr lang="en-IE" smtClean="0"/>
              <a:t>14/11/2013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7539F-8077-4EEE-8F1D-15047CFD55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131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27E5E4D-95EA-48F1-99A2-25427A1C59DE}" type="datetime1">
              <a:rPr lang="en-IE" smtClean="0"/>
              <a:t>14/11/2013</a:t>
            </a:fld>
            <a:endParaRPr lang="en-I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50CC3FF-8AB8-4374-ADF4-02B2D1FFFA98}" type="slidenum">
              <a:rPr lang="en-IE" smtClean="0"/>
              <a:t>‹#›</a:t>
            </a:fld>
            <a:endParaRPr lang="en-I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A75F-B020-43C3-BA09-3089166B3139}" type="datetime1">
              <a:rPr lang="en-IE" smtClean="0"/>
              <a:t>14/11/2013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C3FF-8AB8-4374-ADF4-02B2D1FFFA9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8274-4869-4A38-89CD-03C1AC2330FE}" type="datetime1">
              <a:rPr lang="en-IE" smtClean="0"/>
              <a:t>14/11/2013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C3FF-8AB8-4374-ADF4-02B2D1FFFA9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066E-F9BD-4ADE-AB83-972239FD5B79}" type="datetime1">
              <a:rPr lang="en-IE" smtClean="0"/>
              <a:t>14/11/2013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C3FF-8AB8-4374-ADF4-02B2D1FFFA9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4179-479D-4573-9D3F-0DA8D2AB6842}" type="datetime1">
              <a:rPr lang="en-IE" smtClean="0"/>
              <a:t>14/11/2013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C3FF-8AB8-4374-ADF4-02B2D1FFFA9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44F4-F012-43D3-BEA1-9BF9995233C8}" type="datetime1">
              <a:rPr lang="en-IE" smtClean="0"/>
              <a:t>14/11/2013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C3FF-8AB8-4374-ADF4-02B2D1FFFA98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4230-8C27-44F1-A39A-0E0FC32A9AD6}" type="datetime1">
              <a:rPr lang="en-IE" smtClean="0"/>
              <a:t>14/11/2013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C3FF-8AB8-4374-ADF4-02B2D1FFFA9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41B9-A976-48E2-916E-77ABC0CE1BC7}" type="datetime1">
              <a:rPr lang="en-IE" smtClean="0"/>
              <a:t>14/11/2013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C3FF-8AB8-4374-ADF4-02B2D1FFFA9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334F-DA93-4D6A-AB4B-A79D7176CB4A}" type="datetime1">
              <a:rPr lang="en-IE" smtClean="0"/>
              <a:t>14/11/2013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C3FF-8AB8-4374-ADF4-02B2D1FFFA9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5E34-C775-4BCB-8C4D-64FCC69AAC17}" type="datetime1">
              <a:rPr lang="en-IE" smtClean="0"/>
              <a:t>14/11/2013</a:t>
            </a:fld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C3FF-8AB8-4374-ADF4-02B2D1FFFA98}" type="slidenum">
              <a:rPr lang="en-IE" smtClean="0"/>
              <a:t>‹#›</a:t>
            </a:fld>
            <a:endParaRPr lang="en-I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AD85-535F-4193-B778-D8625E94B7AF}" type="datetime1">
              <a:rPr lang="en-IE" smtClean="0"/>
              <a:t>14/11/2013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C3FF-8AB8-4374-ADF4-02B2D1FFFA9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54D5948-23EF-4BB3-97B1-AD0E9778F28F}" type="datetime1">
              <a:rPr lang="en-IE" smtClean="0"/>
              <a:t>14/11/2013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50CC3FF-8AB8-4374-ADF4-02B2D1FFFA98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Web </a:t>
            </a:r>
            <a:r>
              <a:rPr lang="en-IE" dirty="0" smtClean="0"/>
              <a:t>App </a:t>
            </a:r>
            <a:r>
              <a:rPr lang="en-IE" dirty="0" smtClean="0"/>
              <a:t>Frameworks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Design </a:t>
            </a:r>
            <a:r>
              <a:rPr lang="en-IE" dirty="0" smtClean="0"/>
              <a:t>Patterns (Part 2)</a:t>
            </a:r>
            <a:endParaRPr lang="en-IE" dirty="0" smtClean="0"/>
          </a:p>
          <a:p>
            <a:r>
              <a:rPr lang="en-IE" dirty="0" smtClean="0"/>
              <a:t>Jonathan McCarthy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C3FF-8AB8-4374-ADF4-02B2D1FFFA98}" type="slidenum">
              <a:rPr lang="en-IE" smtClean="0"/>
              <a:t>1</a:t>
            </a:fld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68F2-FF04-4049-87EE-0D12D0C940FE}" type="datetime1">
              <a:rPr lang="en-IE" smtClean="0"/>
              <a:t>14/11/2013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872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04664"/>
            <a:ext cx="7024744" cy="1143000"/>
          </a:xfrm>
        </p:spPr>
        <p:txBody>
          <a:bodyPr/>
          <a:lstStyle/>
          <a:p>
            <a:r>
              <a:rPr lang="en-IE" dirty="0" smtClean="0"/>
              <a:t>Composite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C3FF-8AB8-4374-ADF4-02B2D1FFFA98}" type="slidenum">
              <a:rPr lang="en-IE" smtClean="0"/>
              <a:t>10</a:t>
            </a:fld>
            <a:endParaRPr lang="en-IE"/>
          </a:p>
        </p:txBody>
      </p:sp>
      <p:sp>
        <p:nvSpPr>
          <p:cNvPr id="4" name="Rounded Rectangle 3"/>
          <p:cNvSpPr/>
          <p:nvPr/>
        </p:nvSpPr>
        <p:spPr>
          <a:xfrm>
            <a:off x="1835696" y="1844824"/>
            <a:ext cx="4968552" cy="46085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>
                <a:solidFill>
                  <a:schemeClr val="tx1"/>
                </a:solidFill>
              </a:rPr>
              <a:t>class </a:t>
            </a:r>
            <a:r>
              <a:rPr lang="en-IE" dirty="0" err="1">
                <a:solidFill>
                  <a:schemeClr val="tx1"/>
                </a:solidFill>
              </a:rPr>
              <a:t>AddLiquidsTask</a:t>
            </a:r>
            <a:r>
              <a:rPr lang="en-IE" dirty="0">
                <a:solidFill>
                  <a:schemeClr val="tx1"/>
                </a:solidFill>
              </a:rPr>
              <a:t> &lt; Task </a:t>
            </a:r>
          </a:p>
          <a:p>
            <a:endParaRPr lang="en-IE" dirty="0">
              <a:solidFill>
                <a:schemeClr val="tx1"/>
              </a:solidFill>
            </a:endParaRPr>
          </a:p>
          <a:p>
            <a:r>
              <a:rPr lang="en-IE" dirty="0">
                <a:solidFill>
                  <a:schemeClr val="tx1"/>
                </a:solidFill>
              </a:rPr>
              <a:t>  </a:t>
            </a:r>
            <a:r>
              <a:rPr lang="en-IE" dirty="0" err="1">
                <a:solidFill>
                  <a:schemeClr val="tx1"/>
                </a:solidFill>
              </a:rPr>
              <a:t>def</a:t>
            </a:r>
            <a:r>
              <a:rPr lang="en-IE" dirty="0">
                <a:solidFill>
                  <a:schemeClr val="tx1"/>
                </a:solidFill>
              </a:rPr>
              <a:t> initialize</a:t>
            </a:r>
          </a:p>
          <a:p>
            <a:r>
              <a:rPr lang="en-IE" dirty="0">
                <a:solidFill>
                  <a:schemeClr val="tx1"/>
                </a:solidFill>
              </a:rPr>
              <a:t>    super('Add Liquids')</a:t>
            </a:r>
          </a:p>
          <a:p>
            <a:r>
              <a:rPr lang="en-IE" dirty="0">
                <a:solidFill>
                  <a:schemeClr val="tx1"/>
                </a:solidFill>
              </a:rPr>
              <a:t>  end</a:t>
            </a:r>
          </a:p>
          <a:p>
            <a:r>
              <a:rPr lang="en-IE" dirty="0">
                <a:solidFill>
                  <a:schemeClr val="tx1"/>
                </a:solidFill>
              </a:rPr>
              <a:t>  </a:t>
            </a:r>
          </a:p>
          <a:p>
            <a:r>
              <a:rPr lang="en-IE" dirty="0">
                <a:solidFill>
                  <a:schemeClr val="tx1"/>
                </a:solidFill>
              </a:rPr>
              <a:t>  </a:t>
            </a:r>
            <a:r>
              <a:rPr lang="en-IE" dirty="0" err="1">
                <a:solidFill>
                  <a:schemeClr val="tx1"/>
                </a:solidFill>
              </a:rPr>
              <a:t>def</a:t>
            </a:r>
            <a:r>
              <a:rPr lang="en-IE" dirty="0">
                <a:solidFill>
                  <a:schemeClr val="tx1"/>
                </a:solidFill>
              </a:rPr>
              <a:t> </a:t>
            </a:r>
            <a:r>
              <a:rPr lang="en-IE" dirty="0" err="1">
                <a:solidFill>
                  <a:schemeClr val="tx1"/>
                </a:solidFill>
              </a:rPr>
              <a:t>get_time_required</a:t>
            </a:r>
            <a:endParaRPr lang="en-IE" dirty="0">
              <a:solidFill>
                <a:schemeClr val="tx1"/>
              </a:solidFill>
            </a:endParaRPr>
          </a:p>
          <a:p>
            <a:r>
              <a:rPr lang="en-IE" dirty="0">
                <a:solidFill>
                  <a:schemeClr val="tx1"/>
                </a:solidFill>
              </a:rPr>
              <a:t>    4.0</a:t>
            </a:r>
          </a:p>
          <a:p>
            <a:r>
              <a:rPr lang="en-IE" dirty="0">
                <a:solidFill>
                  <a:schemeClr val="tx1"/>
                </a:solidFill>
              </a:rPr>
              <a:t>  end</a:t>
            </a:r>
          </a:p>
          <a:p>
            <a:r>
              <a:rPr lang="en-IE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9E4A-1ACF-4454-8CF7-C60F928AA875}" type="datetime1">
              <a:rPr lang="en-IE" smtClean="0"/>
              <a:t>14/11/2013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8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88640"/>
            <a:ext cx="7024744" cy="1143000"/>
          </a:xfrm>
        </p:spPr>
        <p:txBody>
          <a:bodyPr/>
          <a:lstStyle/>
          <a:p>
            <a:r>
              <a:rPr lang="en-IE" dirty="0" smtClean="0"/>
              <a:t>Composite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C3FF-8AB8-4374-ADF4-02B2D1FFFA98}" type="slidenum">
              <a:rPr lang="en-IE" smtClean="0"/>
              <a:t>11</a:t>
            </a:fld>
            <a:endParaRPr lang="en-IE"/>
          </a:p>
        </p:txBody>
      </p:sp>
      <p:sp>
        <p:nvSpPr>
          <p:cNvPr id="4" name="Rounded Rectangle 3"/>
          <p:cNvSpPr/>
          <p:nvPr/>
        </p:nvSpPr>
        <p:spPr>
          <a:xfrm>
            <a:off x="827584" y="1340768"/>
            <a:ext cx="6912768" cy="5400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000" dirty="0">
                <a:solidFill>
                  <a:schemeClr val="tx1"/>
                </a:solidFill>
              </a:rPr>
              <a:t>class </a:t>
            </a:r>
            <a:r>
              <a:rPr lang="en-IE" sz="1000" dirty="0" err="1">
                <a:solidFill>
                  <a:schemeClr val="tx1"/>
                </a:solidFill>
              </a:rPr>
              <a:t>CompositeTask</a:t>
            </a:r>
            <a:r>
              <a:rPr lang="en-IE" sz="1000" dirty="0">
                <a:solidFill>
                  <a:schemeClr val="tx1"/>
                </a:solidFill>
              </a:rPr>
              <a:t> &lt; Task </a:t>
            </a:r>
          </a:p>
          <a:p>
            <a:endParaRPr lang="en-IE" sz="1000" dirty="0">
              <a:solidFill>
                <a:schemeClr val="tx1"/>
              </a:solidFill>
            </a:endParaRPr>
          </a:p>
          <a:p>
            <a:r>
              <a:rPr lang="en-IE" sz="1000" dirty="0">
                <a:solidFill>
                  <a:schemeClr val="tx1"/>
                </a:solidFill>
              </a:rPr>
              <a:t>  </a:t>
            </a:r>
            <a:r>
              <a:rPr lang="en-IE" sz="1000" dirty="0" err="1">
                <a:solidFill>
                  <a:schemeClr val="tx1"/>
                </a:solidFill>
              </a:rPr>
              <a:t>def</a:t>
            </a:r>
            <a:r>
              <a:rPr lang="en-IE" sz="1000" dirty="0">
                <a:solidFill>
                  <a:schemeClr val="tx1"/>
                </a:solidFill>
              </a:rPr>
              <a:t> initialize(name)</a:t>
            </a:r>
          </a:p>
          <a:p>
            <a:r>
              <a:rPr lang="en-IE" sz="1000" dirty="0">
                <a:solidFill>
                  <a:schemeClr val="tx1"/>
                </a:solidFill>
              </a:rPr>
              <a:t>    super(name)</a:t>
            </a:r>
          </a:p>
          <a:p>
            <a:r>
              <a:rPr lang="en-IE" sz="1000" dirty="0">
                <a:solidFill>
                  <a:schemeClr val="tx1"/>
                </a:solidFill>
              </a:rPr>
              <a:t>    @</a:t>
            </a:r>
            <a:r>
              <a:rPr lang="en-IE" sz="1000" dirty="0" err="1">
                <a:solidFill>
                  <a:schemeClr val="tx1"/>
                </a:solidFill>
              </a:rPr>
              <a:t>sub_tasks</a:t>
            </a:r>
            <a:r>
              <a:rPr lang="en-IE" sz="1000" dirty="0">
                <a:solidFill>
                  <a:schemeClr val="tx1"/>
                </a:solidFill>
              </a:rPr>
              <a:t> = []</a:t>
            </a:r>
          </a:p>
          <a:p>
            <a:r>
              <a:rPr lang="en-IE" sz="1000" dirty="0">
                <a:solidFill>
                  <a:schemeClr val="tx1"/>
                </a:solidFill>
              </a:rPr>
              <a:t>  end</a:t>
            </a:r>
          </a:p>
          <a:p>
            <a:endParaRPr lang="en-IE" sz="1000" dirty="0">
              <a:solidFill>
                <a:schemeClr val="tx1"/>
              </a:solidFill>
            </a:endParaRPr>
          </a:p>
          <a:p>
            <a:r>
              <a:rPr lang="en-IE" sz="1000" dirty="0">
                <a:solidFill>
                  <a:schemeClr val="tx1"/>
                </a:solidFill>
              </a:rPr>
              <a:t>  </a:t>
            </a:r>
            <a:r>
              <a:rPr lang="en-IE" sz="1000" dirty="0" err="1">
                <a:solidFill>
                  <a:schemeClr val="tx1"/>
                </a:solidFill>
              </a:rPr>
              <a:t>def</a:t>
            </a:r>
            <a:r>
              <a:rPr lang="en-IE" sz="1000" dirty="0">
                <a:solidFill>
                  <a:schemeClr val="tx1"/>
                </a:solidFill>
              </a:rPr>
              <a:t> &lt;&lt;(task)</a:t>
            </a:r>
          </a:p>
          <a:p>
            <a:r>
              <a:rPr lang="en-IE" sz="1000" dirty="0">
                <a:solidFill>
                  <a:schemeClr val="tx1"/>
                </a:solidFill>
              </a:rPr>
              <a:t>    @</a:t>
            </a:r>
            <a:r>
              <a:rPr lang="en-IE" sz="1000" dirty="0" err="1">
                <a:solidFill>
                  <a:schemeClr val="tx1"/>
                </a:solidFill>
              </a:rPr>
              <a:t>sub_tasks</a:t>
            </a:r>
            <a:r>
              <a:rPr lang="en-IE" sz="1000" dirty="0">
                <a:solidFill>
                  <a:schemeClr val="tx1"/>
                </a:solidFill>
              </a:rPr>
              <a:t> &lt;&lt; task</a:t>
            </a:r>
          </a:p>
          <a:p>
            <a:r>
              <a:rPr lang="en-IE" sz="1000" dirty="0">
                <a:solidFill>
                  <a:schemeClr val="tx1"/>
                </a:solidFill>
              </a:rPr>
              <a:t>  end</a:t>
            </a:r>
          </a:p>
          <a:p>
            <a:endParaRPr lang="en-IE" sz="1000" dirty="0">
              <a:solidFill>
                <a:schemeClr val="tx1"/>
              </a:solidFill>
            </a:endParaRPr>
          </a:p>
          <a:p>
            <a:r>
              <a:rPr lang="en-IE" sz="1000" dirty="0">
                <a:solidFill>
                  <a:schemeClr val="tx1"/>
                </a:solidFill>
              </a:rPr>
              <a:t>  </a:t>
            </a:r>
            <a:r>
              <a:rPr lang="en-IE" sz="1000" dirty="0" err="1">
                <a:solidFill>
                  <a:schemeClr val="tx1"/>
                </a:solidFill>
              </a:rPr>
              <a:t>def</a:t>
            </a:r>
            <a:r>
              <a:rPr lang="en-IE" sz="1000" dirty="0">
                <a:solidFill>
                  <a:schemeClr val="tx1"/>
                </a:solidFill>
              </a:rPr>
              <a:t> [](index)</a:t>
            </a:r>
          </a:p>
          <a:p>
            <a:r>
              <a:rPr lang="en-IE" sz="1000" dirty="0">
                <a:solidFill>
                  <a:schemeClr val="tx1"/>
                </a:solidFill>
              </a:rPr>
              <a:t>    @</a:t>
            </a:r>
            <a:r>
              <a:rPr lang="en-IE" sz="1000" dirty="0" err="1">
                <a:solidFill>
                  <a:schemeClr val="tx1"/>
                </a:solidFill>
              </a:rPr>
              <a:t>sub_tasks</a:t>
            </a:r>
            <a:r>
              <a:rPr lang="en-IE" sz="1000" dirty="0">
                <a:solidFill>
                  <a:schemeClr val="tx1"/>
                </a:solidFill>
              </a:rPr>
              <a:t>[index]</a:t>
            </a:r>
          </a:p>
          <a:p>
            <a:r>
              <a:rPr lang="en-IE" sz="1000" dirty="0">
                <a:solidFill>
                  <a:schemeClr val="tx1"/>
                </a:solidFill>
              </a:rPr>
              <a:t>  end</a:t>
            </a:r>
          </a:p>
          <a:p>
            <a:endParaRPr lang="en-IE" sz="1000" dirty="0">
              <a:solidFill>
                <a:schemeClr val="tx1"/>
              </a:solidFill>
            </a:endParaRPr>
          </a:p>
          <a:p>
            <a:r>
              <a:rPr lang="en-IE" sz="1000" dirty="0">
                <a:solidFill>
                  <a:schemeClr val="tx1"/>
                </a:solidFill>
              </a:rPr>
              <a:t>  </a:t>
            </a:r>
            <a:r>
              <a:rPr lang="en-IE" sz="1000" dirty="0" err="1">
                <a:solidFill>
                  <a:schemeClr val="tx1"/>
                </a:solidFill>
              </a:rPr>
              <a:t>def</a:t>
            </a:r>
            <a:r>
              <a:rPr lang="en-IE" sz="1000" dirty="0">
                <a:solidFill>
                  <a:schemeClr val="tx1"/>
                </a:solidFill>
              </a:rPr>
              <a:t> []=(index, </a:t>
            </a:r>
            <a:r>
              <a:rPr lang="en-IE" sz="1000" dirty="0" err="1">
                <a:solidFill>
                  <a:schemeClr val="tx1"/>
                </a:solidFill>
              </a:rPr>
              <a:t>new_value</a:t>
            </a:r>
            <a:r>
              <a:rPr lang="en-IE" sz="1000" dirty="0">
                <a:solidFill>
                  <a:schemeClr val="tx1"/>
                </a:solidFill>
              </a:rPr>
              <a:t>)</a:t>
            </a:r>
          </a:p>
          <a:p>
            <a:r>
              <a:rPr lang="en-IE" sz="1000" dirty="0">
                <a:solidFill>
                  <a:schemeClr val="tx1"/>
                </a:solidFill>
              </a:rPr>
              <a:t>    @</a:t>
            </a:r>
            <a:r>
              <a:rPr lang="en-IE" sz="1000" dirty="0" err="1">
                <a:solidFill>
                  <a:schemeClr val="tx1"/>
                </a:solidFill>
              </a:rPr>
              <a:t>sub_tasks</a:t>
            </a:r>
            <a:r>
              <a:rPr lang="en-IE" sz="1000" dirty="0">
                <a:solidFill>
                  <a:schemeClr val="tx1"/>
                </a:solidFill>
              </a:rPr>
              <a:t>[index] = </a:t>
            </a:r>
            <a:r>
              <a:rPr lang="en-IE" sz="1000" dirty="0" err="1">
                <a:solidFill>
                  <a:schemeClr val="tx1"/>
                </a:solidFill>
              </a:rPr>
              <a:t>new_value</a:t>
            </a:r>
            <a:endParaRPr lang="en-IE" sz="1000" dirty="0">
              <a:solidFill>
                <a:schemeClr val="tx1"/>
              </a:solidFill>
            </a:endParaRPr>
          </a:p>
          <a:p>
            <a:r>
              <a:rPr lang="en-IE" sz="1000" dirty="0">
                <a:solidFill>
                  <a:schemeClr val="tx1"/>
                </a:solidFill>
              </a:rPr>
              <a:t>  end</a:t>
            </a:r>
          </a:p>
          <a:p>
            <a:r>
              <a:rPr lang="en-IE" sz="1000" dirty="0">
                <a:solidFill>
                  <a:schemeClr val="tx1"/>
                </a:solidFill>
              </a:rPr>
              <a:t>  </a:t>
            </a:r>
          </a:p>
          <a:p>
            <a:r>
              <a:rPr lang="en-IE" sz="1000" dirty="0">
                <a:solidFill>
                  <a:schemeClr val="tx1"/>
                </a:solidFill>
              </a:rPr>
              <a:t>  </a:t>
            </a:r>
            <a:r>
              <a:rPr lang="en-IE" sz="1000" dirty="0" err="1">
                <a:solidFill>
                  <a:schemeClr val="tx1"/>
                </a:solidFill>
              </a:rPr>
              <a:t>def</a:t>
            </a:r>
            <a:r>
              <a:rPr lang="en-IE" sz="1000" dirty="0">
                <a:solidFill>
                  <a:schemeClr val="tx1"/>
                </a:solidFill>
              </a:rPr>
              <a:t> size</a:t>
            </a:r>
          </a:p>
          <a:p>
            <a:r>
              <a:rPr lang="en-IE" sz="1000" dirty="0">
                <a:solidFill>
                  <a:schemeClr val="tx1"/>
                </a:solidFill>
              </a:rPr>
              <a:t>    @</a:t>
            </a:r>
            <a:r>
              <a:rPr lang="en-IE" sz="1000" dirty="0" err="1">
                <a:solidFill>
                  <a:schemeClr val="tx1"/>
                </a:solidFill>
              </a:rPr>
              <a:t>sub_tasks.size</a:t>
            </a:r>
            <a:endParaRPr lang="en-IE" sz="1000" dirty="0">
              <a:solidFill>
                <a:schemeClr val="tx1"/>
              </a:solidFill>
            </a:endParaRPr>
          </a:p>
          <a:p>
            <a:r>
              <a:rPr lang="en-IE" sz="1000" dirty="0">
                <a:solidFill>
                  <a:schemeClr val="tx1"/>
                </a:solidFill>
              </a:rPr>
              <a:t>  end</a:t>
            </a:r>
          </a:p>
          <a:p>
            <a:endParaRPr lang="en-IE" sz="1000" dirty="0">
              <a:solidFill>
                <a:schemeClr val="tx1"/>
              </a:solidFill>
            </a:endParaRPr>
          </a:p>
          <a:p>
            <a:r>
              <a:rPr lang="en-IE" sz="1000" dirty="0">
                <a:solidFill>
                  <a:schemeClr val="tx1"/>
                </a:solidFill>
              </a:rPr>
              <a:t>  </a:t>
            </a:r>
            <a:r>
              <a:rPr lang="en-IE" sz="1000" dirty="0" err="1">
                <a:solidFill>
                  <a:schemeClr val="tx1"/>
                </a:solidFill>
              </a:rPr>
              <a:t>def</a:t>
            </a:r>
            <a:r>
              <a:rPr lang="en-IE" sz="1000" dirty="0">
                <a:solidFill>
                  <a:schemeClr val="tx1"/>
                </a:solidFill>
              </a:rPr>
              <a:t> </a:t>
            </a:r>
            <a:r>
              <a:rPr lang="en-IE" sz="1000" dirty="0" err="1">
                <a:solidFill>
                  <a:schemeClr val="tx1"/>
                </a:solidFill>
              </a:rPr>
              <a:t>remove_sub_task</a:t>
            </a:r>
            <a:r>
              <a:rPr lang="en-IE" sz="1000" dirty="0">
                <a:solidFill>
                  <a:schemeClr val="tx1"/>
                </a:solidFill>
              </a:rPr>
              <a:t>(task)</a:t>
            </a:r>
          </a:p>
          <a:p>
            <a:r>
              <a:rPr lang="en-IE" sz="1000" dirty="0">
                <a:solidFill>
                  <a:schemeClr val="tx1"/>
                </a:solidFill>
              </a:rPr>
              <a:t>    @</a:t>
            </a:r>
            <a:r>
              <a:rPr lang="en-IE" sz="1000" dirty="0" err="1">
                <a:solidFill>
                  <a:schemeClr val="tx1"/>
                </a:solidFill>
              </a:rPr>
              <a:t>sub_tasks.delete</a:t>
            </a:r>
            <a:r>
              <a:rPr lang="en-IE" sz="1000" dirty="0">
                <a:solidFill>
                  <a:schemeClr val="tx1"/>
                </a:solidFill>
              </a:rPr>
              <a:t>(task)</a:t>
            </a:r>
          </a:p>
          <a:p>
            <a:r>
              <a:rPr lang="en-IE" sz="1000" dirty="0">
                <a:solidFill>
                  <a:schemeClr val="tx1"/>
                </a:solidFill>
              </a:rPr>
              <a:t>  end</a:t>
            </a:r>
          </a:p>
          <a:p>
            <a:endParaRPr lang="en-IE" sz="1000" dirty="0">
              <a:solidFill>
                <a:schemeClr val="tx1"/>
              </a:solidFill>
            </a:endParaRPr>
          </a:p>
          <a:p>
            <a:r>
              <a:rPr lang="en-IE" sz="1000" dirty="0">
                <a:solidFill>
                  <a:schemeClr val="tx1"/>
                </a:solidFill>
              </a:rPr>
              <a:t>  </a:t>
            </a:r>
            <a:r>
              <a:rPr lang="en-IE" sz="1000" dirty="0" err="1">
                <a:solidFill>
                  <a:schemeClr val="tx1"/>
                </a:solidFill>
              </a:rPr>
              <a:t>def</a:t>
            </a:r>
            <a:r>
              <a:rPr lang="en-IE" sz="1000" dirty="0">
                <a:solidFill>
                  <a:schemeClr val="tx1"/>
                </a:solidFill>
              </a:rPr>
              <a:t> </a:t>
            </a:r>
            <a:r>
              <a:rPr lang="en-IE" sz="1000" dirty="0" err="1">
                <a:solidFill>
                  <a:schemeClr val="tx1"/>
                </a:solidFill>
              </a:rPr>
              <a:t>get_time_required</a:t>
            </a:r>
            <a:endParaRPr lang="en-IE" sz="1000" dirty="0">
              <a:solidFill>
                <a:schemeClr val="tx1"/>
              </a:solidFill>
            </a:endParaRPr>
          </a:p>
          <a:p>
            <a:r>
              <a:rPr lang="en-IE" sz="1000" dirty="0">
                <a:solidFill>
                  <a:schemeClr val="tx1"/>
                </a:solidFill>
              </a:rPr>
              <a:t>    time=0.0</a:t>
            </a:r>
          </a:p>
          <a:p>
            <a:r>
              <a:rPr lang="en-IE" sz="1000" dirty="0">
                <a:solidFill>
                  <a:schemeClr val="tx1"/>
                </a:solidFill>
              </a:rPr>
              <a:t>    @</a:t>
            </a:r>
            <a:r>
              <a:rPr lang="en-IE" sz="1000" dirty="0" err="1">
                <a:solidFill>
                  <a:schemeClr val="tx1"/>
                </a:solidFill>
              </a:rPr>
              <a:t>sub_tasks.each</a:t>
            </a:r>
            <a:r>
              <a:rPr lang="en-IE" sz="1000" dirty="0">
                <a:solidFill>
                  <a:schemeClr val="tx1"/>
                </a:solidFill>
              </a:rPr>
              <a:t> {|task| time += </a:t>
            </a:r>
            <a:r>
              <a:rPr lang="en-IE" sz="1000" dirty="0" err="1">
                <a:solidFill>
                  <a:schemeClr val="tx1"/>
                </a:solidFill>
              </a:rPr>
              <a:t>task.get_time_required</a:t>
            </a:r>
            <a:r>
              <a:rPr lang="en-IE" sz="1000" dirty="0">
                <a:solidFill>
                  <a:schemeClr val="tx1"/>
                </a:solidFill>
              </a:rPr>
              <a:t>}</a:t>
            </a:r>
          </a:p>
          <a:p>
            <a:r>
              <a:rPr lang="en-IE" sz="1000" dirty="0">
                <a:solidFill>
                  <a:schemeClr val="tx1"/>
                </a:solidFill>
              </a:rPr>
              <a:t>    time</a:t>
            </a:r>
          </a:p>
          <a:p>
            <a:r>
              <a:rPr lang="en-IE" sz="1000" dirty="0">
                <a:solidFill>
                  <a:schemeClr val="tx1"/>
                </a:solidFill>
              </a:rPr>
              <a:t>  end</a:t>
            </a:r>
          </a:p>
          <a:p>
            <a:r>
              <a:rPr lang="en-IE" sz="1000" dirty="0" smtClean="0">
                <a:solidFill>
                  <a:schemeClr val="tx1"/>
                </a:solidFill>
              </a:rPr>
              <a:t>end</a:t>
            </a:r>
            <a:endParaRPr lang="en-IE" sz="1000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C8BB-D2DD-4056-835B-9C6F301903B3}" type="datetime1">
              <a:rPr lang="en-IE" smtClean="0"/>
              <a:t>14/11/2013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5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16632"/>
            <a:ext cx="7024744" cy="1143000"/>
          </a:xfrm>
        </p:spPr>
        <p:txBody>
          <a:bodyPr/>
          <a:lstStyle/>
          <a:p>
            <a:r>
              <a:rPr lang="en-IE" dirty="0" smtClean="0"/>
              <a:t>Composite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C3FF-8AB8-4374-ADF4-02B2D1FFFA98}" type="slidenum">
              <a:rPr lang="en-IE" smtClean="0"/>
              <a:t>12</a:t>
            </a:fld>
            <a:endParaRPr lang="en-IE"/>
          </a:p>
        </p:txBody>
      </p:sp>
      <p:sp>
        <p:nvSpPr>
          <p:cNvPr id="4" name="Rounded Rectangle 3"/>
          <p:cNvSpPr/>
          <p:nvPr/>
        </p:nvSpPr>
        <p:spPr>
          <a:xfrm>
            <a:off x="1907704" y="1268760"/>
            <a:ext cx="5112568" cy="5400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>
                <a:solidFill>
                  <a:schemeClr val="tx1"/>
                </a:solidFill>
              </a:rPr>
              <a:t>class </a:t>
            </a:r>
            <a:r>
              <a:rPr lang="en-IE" dirty="0" err="1">
                <a:solidFill>
                  <a:schemeClr val="tx1"/>
                </a:solidFill>
              </a:rPr>
              <a:t>MakeBatterTask</a:t>
            </a:r>
            <a:r>
              <a:rPr lang="en-IE" dirty="0">
                <a:solidFill>
                  <a:schemeClr val="tx1"/>
                </a:solidFill>
              </a:rPr>
              <a:t> &lt; </a:t>
            </a:r>
            <a:r>
              <a:rPr lang="en-IE" dirty="0" err="1">
                <a:solidFill>
                  <a:schemeClr val="tx1"/>
                </a:solidFill>
              </a:rPr>
              <a:t>CompositeTask</a:t>
            </a:r>
            <a:r>
              <a:rPr lang="en-IE" dirty="0">
                <a:solidFill>
                  <a:schemeClr val="tx1"/>
                </a:solidFill>
              </a:rPr>
              <a:t> </a:t>
            </a:r>
          </a:p>
          <a:p>
            <a:endParaRPr lang="en-IE" dirty="0">
              <a:solidFill>
                <a:schemeClr val="tx1"/>
              </a:solidFill>
            </a:endParaRPr>
          </a:p>
          <a:p>
            <a:r>
              <a:rPr lang="en-IE" dirty="0">
                <a:solidFill>
                  <a:schemeClr val="tx1"/>
                </a:solidFill>
              </a:rPr>
              <a:t>  </a:t>
            </a:r>
            <a:r>
              <a:rPr lang="en-IE" dirty="0" err="1">
                <a:solidFill>
                  <a:schemeClr val="tx1"/>
                </a:solidFill>
              </a:rPr>
              <a:t>def</a:t>
            </a:r>
            <a:r>
              <a:rPr lang="en-IE" dirty="0">
                <a:solidFill>
                  <a:schemeClr val="tx1"/>
                </a:solidFill>
              </a:rPr>
              <a:t> initialize</a:t>
            </a:r>
          </a:p>
          <a:p>
            <a:r>
              <a:rPr lang="en-IE" dirty="0">
                <a:solidFill>
                  <a:schemeClr val="tx1"/>
                </a:solidFill>
              </a:rPr>
              <a:t>    super('Make batter')</a:t>
            </a:r>
          </a:p>
          <a:p>
            <a:r>
              <a:rPr lang="en-IE" dirty="0">
                <a:solidFill>
                  <a:schemeClr val="tx1"/>
                </a:solidFill>
              </a:rPr>
              <a:t>    self &lt;&lt; </a:t>
            </a:r>
            <a:r>
              <a:rPr lang="en-IE" dirty="0" err="1">
                <a:solidFill>
                  <a:schemeClr val="tx1"/>
                </a:solidFill>
              </a:rPr>
              <a:t>AddDryIngredientsTask.new</a:t>
            </a:r>
            <a:endParaRPr lang="en-IE" dirty="0">
              <a:solidFill>
                <a:schemeClr val="tx1"/>
              </a:solidFill>
            </a:endParaRPr>
          </a:p>
          <a:p>
            <a:r>
              <a:rPr lang="en-IE" dirty="0">
                <a:solidFill>
                  <a:schemeClr val="tx1"/>
                </a:solidFill>
              </a:rPr>
              <a:t>    self &lt;&lt; </a:t>
            </a:r>
            <a:r>
              <a:rPr lang="en-IE" dirty="0" err="1">
                <a:solidFill>
                  <a:schemeClr val="tx1"/>
                </a:solidFill>
              </a:rPr>
              <a:t>AddLiquidsTask.new</a:t>
            </a:r>
            <a:endParaRPr lang="en-IE" dirty="0">
              <a:solidFill>
                <a:schemeClr val="tx1"/>
              </a:solidFill>
            </a:endParaRPr>
          </a:p>
          <a:p>
            <a:r>
              <a:rPr lang="en-IE" dirty="0">
                <a:solidFill>
                  <a:schemeClr val="tx1"/>
                </a:solidFill>
              </a:rPr>
              <a:t>    self &lt;&lt; </a:t>
            </a:r>
            <a:r>
              <a:rPr lang="en-IE" dirty="0" err="1">
                <a:solidFill>
                  <a:schemeClr val="tx1"/>
                </a:solidFill>
              </a:rPr>
              <a:t>MixTask.new</a:t>
            </a:r>
            <a:endParaRPr lang="en-IE" dirty="0">
              <a:solidFill>
                <a:schemeClr val="tx1"/>
              </a:solidFill>
            </a:endParaRPr>
          </a:p>
          <a:p>
            <a:r>
              <a:rPr lang="en-IE" dirty="0">
                <a:solidFill>
                  <a:schemeClr val="tx1"/>
                </a:solidFill>
              </a:rPr>
              <a:t>  end</a:t>
            </a:r>
          </a:p>
          <a:p>
            <a:endParaRPr lang="en-IE" dirty="0">
              <a:solidFill>
                <a:schemeClr val="tx1"/>
              </a:solidFill>
            </a:endParaRPr>
          </a:p>
          <a:p>
            <a:r>
              <a:rPr lang="en-IE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497F-5610-4B91-AFAA-F30B275E2C4D}" type="datetime1">
              <a:rPr lang="en-IE" smtClean="0"/>
              <a:t>14/11/2013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272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16632"/>
            <a:ext cx="7024744" cy="1143000"/>
          </a:xfrm>
        </p:spPr>
        <p:txBody>
          <a:bodyPr/>
          <a:lstStyle/>
          <a:p>
            <a:r>
              <a:rPr lang="en-IE" dirty="0" smtClean="0"/>
              <a:t>Composite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C3FF-8AB8-4374-ADF4-02B2D1FFFA98}" type="slidenum">
              <a:rPr lang="en-IE" smtClean="0"/>
              <a:t>13</a:t>
            </a:fld>
            <a:endParaRPr lang="en-IE"/>
          </a:p>
        </p:txBody>
      </p:sp>
      <p:sp>
        <p:nvSpPr>
          <p:cNvPr id="4" name="Rounded Rectangle 3"/>
          <p:cNvSpPr/>
          <p:nvPr/>
        </p:nvSpPr>
        <p:spPr>
          <a:xfrm>
            <a:off x="1547664" y="1268760"/>
            <a:ext cx="5904656" cy="5400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>
                <a:solidFill>
                  <a:schemeClr val="tx1"/>
                </a:solidFill>
              </a:rPr>
              <a:t>composite = </a:t>
            </a:r>
            <a:r>
              <a:rPr lang="en-IE" dirty="0" err="1">
                <a:solidFill>
                  <a:schemeClr val="tx1"/>
                </a:solidFill>
              </a:rPr>
              <a:t>CompositeTask.new</a:t>
            </a:r>
            <a:r>
              <a:rPr lang="en-IE" dirty="0">
                <a:solidFill>
                  <a:schemeClr val="tx1"/>
                </a:solidFill>
              </a:rPr>
              <a:t>('example')</a:t>
            </a:r>
          </a:p>
          <a:p>
            <a:r>
              <a:rPr lang="en-IE" dirty="0">
                <a:solidFill>
                  <a:schemeClr val="tx1"/>
                </a:solidFill>
              </a:rPr>
              <a:t>composite &lt;&lt; </a:t>
            </a:r>
            <a:r>
              <a:rPr lang="en-IE" dirty="0" err="1">
                <a:solidFill>
                  <a:schemeClr val="tx1"/>
                </a:solidFill>
              </a:rPr>
              <a:t>MixTask.new</a:t>
            </a:r>
            <a:endParaRPr lang="en-IE" dirty="0">
              <a:solidFill>
                <a:schemeClr val="tx1"/>
              </a:solidFill>
            </a:endParaRPr>
          </a:p>
          <a:p>
            <a:endParaRPr lang="en-IE" dirty="0">
              <a:solidFill>
                <a:schemeClr val="tx1"/>
              </a:solidFill>
            </a:endParaRPr>
          </a:p>
          <a:p>
            <a:r>
              <a:rPr lang="en-IE" dirty="0" err="1">
                <a:solidFill>
                  <a:schemeClr val="tx1"/>
                </a:solidFill>
              </a:rPr>
              <a:t>pp</a:t>
            </a:r>
            <a:r>
              <a:rPr lang="en-IE" dirty="0">
                <a:solidFill>
                  <a:schemeClr val="tx1"/>
                </a:solidFill>
              </a:rPr>
              <a:t> composite</a:t>
            </a:r>
          </a:p>
          <a:p>
            <a:endParaRPr lang="en-IE" dirty="0">
              <a:solidFill>
                <a:schemeClr val="tx1"/>
              </a:solidFill>
            </a:endParaRPr>
          </a:p>
          <a:p>
            <a:r>
              <a:rPr lang="en-IE" dirty="0">
                <a:solidFill>
                  <a:schemeClr val="tx1"/>
                </a:solidFill>
              </a:rPr>
              <a:t>puts composite[0].</a:t>
            </a:r>
            <a:r>
              <a:rPr lang="en-IE" dirty="0" err="1">
                <a:solidFill>
                  <a:schemeClr val="tx1"/>
                </a:solidFill>
              </a:rPr>
              <a:t>get_time_required</a:t>
            </a:r>
            <a:endParaRPr lang="en-IE" dirty="0">
              <a:solidFill>
                <a:schemeClr val="tx1"/>
              </a:solidFill>
            </a:endParaRPr>
          </a:p>
          <a:p>
            <a:r>
              <a:rPr lang="en-IE" dirty="0">
                <a:solidFill>
                  <a:schemeClr val="tx1"/>
                </a:solidFill>
              </a:rPr>
              <a:t>composite[1] = </a:t>
            </a:r>
            <a:r>
              <a:rPr lang="en-IE" dirty="0" err="1">
                <a:solidFill>
                  <a:schemeClr val="tx1"/>
                </a:solidFill>
              </a:rPr>
              <a:t>AddDryIngredientsTask.new</a:t>
            </a:r>
            <a:endParaRPr lang="en-IE" dirty="0">
              <a:solidFill>
                <a:schemeClr val="tx1"/>
              </a:solidFill>
            </a:endParaRPr>
          </a:p>
          <a:p>
            <a:endParaRPr lang="en-IE" dirty="0">
              <a:solidFill>
                <a:schemeClr val="tx1"/>
              </a:solidFill>
            </a:endParaRPr>
          </a:p>
          <a:p>
            <a:r>
              <a:rPr lang="en-IE" dirty="0" err="1">
                <a:solidFill>
                  <a:schemeClr val="tx1"/>
                </a:solidFill>
              </a:rPr>
              <a:t>pp</a:t>
            </a:r>
            <a:r>
              <a:rPr lang="en-IE" dirty="0">
                <a:solidFill>
                  <a:schemeClr val="tx1"/>
                </a:solidFill>
              </a:rPr>
              <a:t> composite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585C-91E6-43C7-8246-7FA975797449}" type="datetime1">
              <a:rPr lang="en-IE" smtClean="0"/>
              <a:t>14/11/2013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807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Questions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/>
          </a:p>
          <a:p>
            <a:pPr marL="68580" indent="0">
              <a:buNone/>
            </a:pPr>
            <a:r>
              <a:rPr lang="en-IE" sz="9600" dirty="0" smtClean="0">
                <a:solidFill>
                  <a:schemeClr val="accent3">
                    <a:lumMod val="75000"/>
                  </a:schemeClr>
                </a:solidFill>
              </a:rPr>
              <a:t>???</a:t>
            </a:r>
            <a:endParaRPr lang="en-IE" sz="9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C3FF-8AB8-4374-ADF4-02B2D1FFFA98}" type="slidenum">
              <a:rPr lang="en-IE" smtClean="0"/>
              <a:t>14</a:t>
            </a:fld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BB4F-FB58-4F00-959E-74679D57E2AD}" type="datetime1">
              <a:rPr lang="en-IE" smtClean="0"/>
              <a:t>14/11/2013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629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024744" cy="1143000"/>
          </a:xfrm>
        </p:spPr>
        <p:txBody>
          <a:bodyPr/>
          <a:lstStyle/>
          <a:p>
            <a:r>
              <a:rPr lang="en-IE" dirty="0" smtClean="0"/>
              <a:t>Composite Pattern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12776"/>
            <a:ext cx="6777317" cy="4536504"/>
          </a:xfrm>
        </p:spPr>
        <p:txBody>
          <a:bodyPr>
            <a:normAutofit fontScale="62500" lnSpcReduction="20000"/>
          </a:bodyPr>
          <a:lstStyle/>
          <a:p>
            <a:r>
              <a:rPr lang="en-IE" b="1" dirty="0" smtClean="0"/>
              <a:t>Intent</a:t>
            </a:r>
          </a:p>
          <a:p>
            <a:r>
              <a:rPr lang="en-IE" dirty="0" smtClean="0"/>
              <a:t>Compose objects into tree structures to represent part-whole hierarchies. Composite lets clients treat individual objects and compositions of objects uniformly.</a:t>
            </a:r>
          </a:p>
          <a:p>
            <a:endParaRPr lang="en-IE" dirty="0"/>
          </a:p>
          <a:p>
            <a:r>
              <a:rPr lang="en-IE" b="1" dirty="0" smtClean="0"/>
              <a:t>Motivation</a:t>
            </a:r>
          </a:p>
          <a:p>
            <a:r>
              <a:rPr lang="en-IE" dirty="0"/>
              <a:t>When dealing with tree-structured data, programmers often have to discriminate between a leaf-node and a branch. </a:t>
            </a:r>
          </a:p>
          <a:p>
            <a:r>
              <a:rPr lang="en-IE" dirty="0"/>
              <a:t>This can make code more complex and error prone. </a:t>
            </a:r>
          </a:p>
          <a:p>
            <a:r>
              <a:rPr lang="en-IE" dirty="0"/>
              <a:t>The proposed solution is an interface that allows treating complex and primitive objects uniformly. </a:t>
            </a:r>
          </a:p>
          <a:p>
            <a:r>
              <a:rPr lang="en-IE" dirty="0"/>
              <a:t>A composite is an object designed as a composition of one-or-more similar objects, all exhibiting similar functionality. </a:t>
            </a:r>
          </a:p>
          <a:p>
            <a:r>
              <a:rPr lang="en-IE" dirty="0" smtClean="0"/>
              <a:t>The </a:t>
            </a:r>
            <a:r>
              <a:rPr lang="en-IE" dirty="0"/>
              <a:t>Composite pattern describes how to use recursive composition so that clients don't have to make this distinction.</a:t>
            </a:r>
          </a:p>
          <a:p>
            <a:r>
              <a:rPr lang="en-IE" dirty="0"/>
              <a:t>The key to the Composite pattern is an abstract class that represents both primitives and their containers.</a:t>
            </a:r>
          </a:p>
          <a:p>
            <a:r>
              <a:rPr lang="en-IE" dirty="0"/>
              <a:t>It also declares operations that all composite objects share, such as operations for accessing and managing its children.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C3FF-8AB8-4374-ADF4-02B2D1FFFA98}" type="slidenum">
              <a:rPr lang="en-IE" smtClean="0"/>
              <a:t>2</a:t>
            </a:fld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4108-6B43-4582-ACA7-DC4011F14E7F}" type="datetime1">
              <a:rPr lang="en-IE" smtClean="0"/>
              <a:t>14/11/2013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427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024744" cy="1143000"/>
          </a:xfrm>
        </p:spPr>
        <p:txBody>
          <a:bodyPr/>
          <a:lstStyle/>
          <a:p>
            <a:r>
              <a:rPr lang="en-IE" dirty="0" smtClean="0"/>
              <a:t>Composite Pattern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608512"/>
          </a:xfrm>
        </p:spPr>
        <p:txBody>
          <a:bodyPr>
            <a:normAutofit/>
          </a:bodyPr>
          <a:lstStyle/>
          <a:p>
            <a:r>
              <a:rPr lang="en-IE" b="1" dirty="0" smtClean="0"/>
              <a:t>Applicability</a:t>
            </a:r>
          </a:p>
          <a:p>
            <a:r>
              <a:rPr lang="en-IE" dirty="0" smtClean="0"/>
              <a:t>Use the Composite pattern when:</a:t>
            </a:r>
          </a:p>
          <a:p>
            <a:r>
              <a:rPr lang="en-IE" dirty="0" smtClean="0"/>
              <a:t>You want to represent part-whole hierarchies of objects.</a:t>
            </a:r>
          </a:p>
          <a:p>
            <a:r>
              <a:rPr lang="en-IE" dirty="0" smtClean="0"/>
              <a:t>You want clients to be able to ignore the differences between compositions of objects and individual objects. Clients will treat all objects in the composite structure uniformly.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C3FF-8AB8-4374-ADF4-02B2D1FFFA98}" type="slidenum">
              <a:rPr lang="en-IE" smtClean="0"/>
              <a:t>3</a:t>
            </a:fld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B9A3-6B27-4892-8C5B-62910C42BEEA}" type="datetime1">
              <a:rPr lang="en-IE" smtClean="0"/>
              <a:t>14/11/2013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735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024744" cy="1143000"/>
          </a:xfrm>
        </p:spPr>
        <p:txBody>
          <a:bodyPr/>
          <a:lstStyle/>
          <a:p>
            <a:r>
              <a:rPr lang="en-IE" dirty="0" smtClean="0"/>
              <a:t>Composite Pattern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 smtClean="0"/>
              <a:t>Structure</a:t>
            </a:r>
          </a:p>
          <a:p>
            <a:endParaRPr lang="en-I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C3FF-8AB8-4374-ADF4-02B2D1FFFA98}" type="slidenum">
              <a:rPr lang="en-IE" smtClean="0"/>
              <a:t>4</a:t>
            </a:fld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480720" cy="4695359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7D78-1171-410A-8CA3-A30137F76505}" type="datetime1">
              <a:rPr lang="en-IE" smtClean="0"/>
              <a:t>14/11/2013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8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04856" cy="114300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Composite Pattern - Participants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12776"/>
            <a:ext cx="6777317" cy="4824536"/>
          </a:xfrm>
        </p:spPr>
        <p:txBody>
          <a:bodyPr>
            <a:normAutofit fontScale="70000" lnSpcReduction="20000"/>
          </a:bodyPr>
          <a:lstStyle/>
          <a:p>
            <a:r>
              <a:rPr lang="en-IE" dirty="0" smtClean="0"/>
              <a:t>Component  </a:t>
            </a:r>
            <a:endParaRPr lang="en-IE" dirty="0"/>
          </a:p>
          <a:p>
            <a:pPr lvl="1"/>
            <a:r>
              <a:rPr lang="en-IE" dirty="0" smtClean="0"/>
              <a:t>declares </a:t>
            </a:r>
            <a:r>
              <a:rPr lang="en-IE" dirty="0"/>
              <a:t>the interface for objects in the composition. </a:t>
            </a:r>
          </a:p>
          <a:p>
            <a:pPr lvl="1"/>
            <a:r>
              <a:rPr lang="en-IE" dirty="0" smtClean="0"/>
              <a:t>implements </a:t>
            </a:r>
            <a:r>
              <a:rPr lang="en-IE" dirty="0"/>
              <a:t>default </a:t>
            </a:r>
            <a:r>
              <a:rPr lang="en-IE" dirty="0" smtClean="0"/>
              <a:t>behaviour </a:t>
            </a:r>
            <a:r>
              <a:rPr lang="en-IE" dirty="0"/>
              <a:t>for the interface common to all classes, as appropriate. </a:t>
            </a:r>
          </a:p>
          <a:p>
            <a:pPr lvl="1"/>
            <a:r>
              <a:rPr lang="en-IE" dirty="0" smtClean="0"/>
              <a:t>declares </a:t>
            </a:r>
            <a:r>
              <a:rPr lang="en-IE" dirty="0"/>
              <a:t>an interface for accessing and managing its child components. </a:t>
            </a:r>
          </a:p>
          <a:p>
            <a:pPr lvl="1"/>
            <a:r>
              <a:rPr lang="en-IE" dirty="0" smtClean="0"/>
              <a:t>(</a:t>
            </a:r>
            <a:r>
              <a:rPr lang="en-IE" dirty="0"/>
              <a:t>optional) defines an interface for accessing a component's parent in the recursive structure, and implements it if that's appropriate. </a:t>
            </a:r>
          </a:p>
          <a:p>
            <a:r>
              <a:rPr lang="en-IE" dirty="0" smtClean="0"/>
              <a:t>Leaf   </a:t>
            </a:r>
            <a:endParaRPr lang="en-IE" dirty="0"/>
          </a:p>
          <a:p>
            <a:pPr lvl="1"/>
            <a:r>
              <a:rPr lang="en-IE" dirty="0" smtClean="0"/>
              <a:t>represents </a:t>
            </a:r>
            <a:r>
              <a:rPr lang="en-IE" dirty="0"/>
              <a:t>leaf objects in the composition. A leaf has no children. </a:t>
            </a:r>
          </a:p>
          <a:p>
            <a:pPr lvl="1"/>
            <a:r>
              <a:rPr lang="en-IE" dirty="0" smtClean="0"/>
              <a:t>defines </a:t>
            </a:r>
            <a:r>
              <a:rPr lang="en-IE" dirty="0" err="1"/>
              <a:t>behavior</a:t>
            </a:r>
            <a:r>
              <a:rPr lang="en-IE" dirty="0"/>
              <a:t> for primitive objects in the composition. </a:t>
            </a:r>
          </a:p>
          <a:p>
            <a:r>
              <a:rPr lang="en-IE" dirty="0" smtClean="0"/>
              <a:t>Composite   </a:t>
            </a:r>
            <a:r>
              <a:rPr lang="en-IE" dirty="0"/>
              <a:t>(</a:t>
            </a:r>
            <a:r>
              <a:rPr lang="en-IE" dirty="0" err="1"/>
              <a:t>CompositeElement</a:t>
            </a:r>
            <a:r>
              <a:rPr lang="en-IE" dirty="0"/>
              <a:t>) </a:t>
            </a:r>
          </a:p>
          <a:p>
            <a:pPr lvl="1"/>
            <a:r>
              <a:rPr lang="en-IE" dirty="0" smtClean="0"/>
              <a:t>defines </a:t>
            </a:r>
            <a:r>
              <a:rPr lang="en-IE" dirty="0" err="1"/>
              <a:t>behavior</a:t>
            </a:r>
            <a:r>
              <a:rPr lang="en-IE" dirty="0"/>
              <a:t> for components having children. </a:t>
            </a:r>
          </a:p>
          <a:p>
            <a:pPr lvl="1"/>
            <a:r>
              <a:rPr lang="en-IE" dirty="0" smtClean="0"/>
              <a:t>stores </a:t>
            </a:r>
            <a:r>
              <a:rPr lang="en-IE" dirty="0"/>
              <a:t>child components. </a:t>
            </a:r>
          </a:p>
          <a:p>
            <a:pPr lvl="1"/>
            <a:r>
              <a:rPr lang="en-IE" dirty="0" smtClean="0"/>
              <a:t>implements </a:t>
            </a:r>
            <a:r>
              <a:rPr lang="en-IE" dirty="0"/>
              <a:t>child-related operations in the Component interface. </a:t>
            </a:r>
          </a:p>
          <a:p>
            <a:r>
              <a:rPr lang="en-IE" dirty="0" smtClean="0"/>
              <a:t>Client  </a:t>
            </a:r>
            <a:r>
              <a:rPr lang="en-IE" dirty="0"/>
              <a:t>(</a:t>
            </a:r>
            <a:r>
              <a:rPr lang="en-IE" dirty="0" err="1"/>
              <a:t>CompositeApp</a:t>
            </a:r>
            <a:r>
              <a:rPr lang="en-IE" dirty="0"/>
              <a:t>) </a:t>
            </a:r>
          </a:p>
          <a:p>
            <a:pPr lvl="1"/>
            <a:r>
              <a:rPr lang="en-IE" dirty="0" smtClean="0"/>
              <a:t>manipulates </a:t>
            </a:r>
            <a:r>
              <a:rPr lang="en-IE" dirty="0"/>
              <a:t>objects in the composition through the Component interface.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C3FF-8AB8-4374-ADF4-02B2D1FFFA98}" type="slidenum">
              <a:rPr lang="en-IE" smtClean="0"/>
              <a:t>5</a:t>
            </a:fld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7BAE-0C32-4EC7-BE89-BF0C4A660407}" type="datetime1">
              <a:rPr lang="en-IE" smtClean="0"/>
              <a:t>14/11/2013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989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88640"/>
            <a:ext cx="7024744" cy="1143000"/>
          </a:xfrm>
        </p:spPr>
        <p:txBody>
          <a:bodyPr/>
          <a:lstStyle/>
          <a:p>
            <a:r>
              <a:rPr lang="en-IE" dirty="0" smtClean="0"/>
              <a:t>Composite Example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8640960" cy="490392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C3FF-8AB8-4374-ADF4-02B2D1FFFA98}" type="slidenum">
              <a:rPr lang="en-IE" smtClean="0"/>
              <a:t>6</a:t>
            </a:fld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7DDF-8219-48C5-AC18-64EE549A2CF6}" type="datetime1">
              <a:rPr lang="en-IE" smtClean="0"/>
              <a:t>14/11/2013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696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260648"/>
            <a:ext cx="7024744" cy="1143000"/>
          </a:xfrm>
        </p:spPr>
        <p:txBody>
          <a:bodyPr/>
          <a:lstStyle/>
          <a:p>
            <a:r>
              <a:rPr lang="en-IE" dirty="0" smtClean="0"/>
              <a:t>Composite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C3FF-8AB8-4374-ADF4-02B2D1FFFA98}" type="slidenum">
              <a:rPr lang="en-IE" smtClean="0"/>
              <a:t>7</a:t>
            </a:fld>
            <a:endParaRPr lang="en-IE"/>
          </a:p>
        </p:txBody>
      </p:sp>
      <p:sp>
        <p:nvSpPr>
          <p:cNvPr id="4" name="Rounded Rectangle 3"/>
          <p:cNvSpPr/>
          <p:nvPr/>
        </p:nvSpPr>
        <p:spPr>
          <a:xfrm>
            <a:off x="1835696" y="1628800"/>
            <a:ext cx="4968552" cy="46085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>
                <a:solidFill>
                  <a:schemeClr val="tx1"/>
                </a:solidFill>
              </a:rPr>
              <a:t>require '</a:t>
            </a:r>
            <a:r>
              <a:rPr lang="en-IE" dirty="0" err="1">
                <a:solidFill>
                  <a:schemeClr val="tx1"/>
                </a:solidFill>
              </a:rPr>
              <a:t>pp</a:t>
            </a:r>
            <a:r>
              <a:rPr lang="en-IE" dirty="0">
                <a:solidFill>
                  <a:schemeClr val="tx1"/>
                </a:solidFill>
              </a:rPr>
              <a:t>'</a:t>
            </a:r>
          </a:p>
          <a:p>
            <a:endParaRPr lang="en-IE" dirty="0">
              <a:solidFill>
                <a:schemeClr val="tx1"/>
              </a:solidFill>
            </a:endParaRPr>
          </a:p>
          <a:p>
            <a:r>
              <a:rPr lang="en-IE" dirty="0">
                <a:solidFill>
                  <a:schemeClr val="tx1"/>
                </a:solidFill>
              </a:rPr>
              <a:t>class Task</a:t>
            </a:r>
          </a:p>
          <a:p>
            <a:r>
              <a:rPr lang="en-IE" dirty="0">
                <a:solidFill>
                  <a:schemeClr val="tx1"/>
                </a:solidFill>
              </a:rPr>
              <a:t>  </a:t>
            </a:r>
            <a:r>
              <a:rPr lang="en-IE" dirty="0" err="1">
                <a:solidFill>
                  <a:schemeClr val="tx1"/>
                </a:solidFill>
              </a:rPr>
              <a:t>attr_reader</a:t>
            </a:r>
            <a:r>
              <a:rPr lang="en-IE" dirty="0">
                <a:solidFill>
                  <a:schemeClr val="tx1"/>
                </a:solidFill>
              </a:rPr>
              <a:t> :name</a:t>
            </a:r>
          </a:p>
          <a:p>
            <a:endParaRPr lang="en-IE" dirty="0">
              <a:solidFill>
                <a:schemeClr val="tx1"/>
              </a:solidFill>
            </a:endParaRPr>
          </a:p>
          <a:p>
            <a:r>
              <a:rPr lang="en-IE" dirty="0">
                <a:solidFill>
                  <a:schemeClr val="tx1"/>
                </a:solidFill>
              </a:rPr>
              <a:t>  </a:t>
            </a:r>
            <a:r>
              <a:rPr lang="en-IE" dirty="0" err="1">
                <a:solidFill>
                  <a:schemeClr val="tx1"/>
                </a:solidFill>
              </a:rPr>
              <a:t>def</a:t>
            </a:r>
            <a:r>
              <a:rPr lang="en-IE" dirty="0">
                <a:solidFill>
                  <a:schemeClr val="tx1"/>
                </a:solidFill>
              </a:rPr>
              <a:t> initialize(name)</a:t>
            </a:r>
          </a:p>
          <a:p>
            <a:r>
              <a:rPr lang="en-IE" dirty="0">
                <a:solidFill>
                  <a:schemeClr val="tx1"/>
                </a:solidFill>
              </a:rPr>
              <a:t>    @name = name</a:t>
            </a:r>
          </a:p>
          <a:p>
            <a:r>
              <a:rPr lang="en-IE" dirty="0">
                <a:solidFill>
                  <a:schemeClr val="tx1"/>
                </a:solidFill>
              </a:rPr>
              <a:t>  end</a:t>
            </a:r>
          </a:p>
          <a:p>
            <a:endParaRPr lang="en-IE" dirty="0">
              <a:solidFill>
                <a:schemeClr val="tx1"/>
              </a:solidFill>
            </a:endParaRPr>
          </a:p>
          <a:p>
            <a:r>
              <a:rPr lang="en-IE" dirty="0">
                <a:solidFill>
                  <a:schemeClr val="tx1"/>
                </a:solidFill>
              </a:rPr>
              <a:t>  </a:t>
            </a:r>
            <a:r>
              <a:rPr lang="en-IE" dirty="0" err="1">
                <a:solidFill>
                  <a:schemeClr val="tx1"/>
                </a:solidFill>
              </a:rPr>
              <a:t>def</a:t>
            </a:r>
            <a:r>
              <a:rPr lang="en-IE" dirty="0">
                <a:solidFill>
                  <a:schemeClr val="tx1"/>
                </a:solidFill>
              </a:rPr>
              <a:t> </a:t>
            </a:r>
            <a:r>
              <a:rPr lang="en-IE" dirty="0" err="1">
                <a:solidFill>
                  <a:schemeClr val="tx1"/>
                </a:solidFill>
              </a:rPr>
              <a:t>get_time_required</a:t>
            </a:r>
            <a:endParaRPr lang="en-IE" dirty="0">
              <a:solidFill>
                <a:schemeClr val="tx1"/>
              </a:solidFill>
            </a:endParaRPr>
          </a:p>
          <a:p>
            <a:r>
              <a:rPr lang="en-IE" dirty="0">
                <a:solidFill>
                  <a:schemeClr val="tx1"/>
                </a:solidFill>
              </a:rPr>
              <a:t>    0.0</a:t>
            </a:r>
          </a:p>
          <a:p>
            <a:r>
              <a:rPr lang="en-IE" dirty="0">
                <a:solidFill>
                  <a:schemeClr val="tx1"/>
                </a:solidFill>
              </a:rPr>
              <a:t>  end</a:t>
            </a:r>
          </a:p>
          <a:p>
            <a:r>
              <a:rPr lang="en-IE" dirty="0">
                <a:solidFill>
                  <a:schemeClr val="tx1"/>
                </a:solidFill>
              </a:rPr>
              <a:t>end</a:t>
            </a:r>
          </a:p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Create a file named </a:t>
            </a:r>
            <a:r>
              <a:rPr lang="en-IE" sz="1600" dirty="0" err="1" smtClean="0"/>
              <a:t>composite.rb</a:t>
            </a:r>
            <a:r>
              <a:rPr lang="en-IE" sz="1600" dirty="0" smtClean="0"/>
              <a:t>, paste all the code from slide 7 to 13 into this file!!</a:t>
            </a:r>
            <a:endParaRPr lang="en-IE" sz="16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31AC-3180-4927-BDE5-26AF9B1E9A7C}" type="datetime1">
              <a:rPr lang="en-IE" smtClean="0"/>
              <a:t>14/11/2013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755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76672"/>
            <a:ext cx="7024744" cy="1143000"/>
          </a:xfrm>
        </p:spPr>
        <p:txBody>
          <a:bodyPr/>
          <a:lstStyle/>
          <a:p>
            <a:r>
              <a:rPr lang="en-IE" dirty="0" smtClean="0"/>
              <a:t>Composite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C3FF-8AB8-4374-ADF4-02B2D1FFFA98}" type="slidenum">
              <a:rPr lang="en-IE" smtClean="0"/>
              <a:t>8</a:t>
            </a:fld>
            <a:endParaRPr lang="en-IE"/>
          </a:p>
        </p:txBody>
      </p:sp>
      <p:sp>
        <p:nvSpPr>
          <p:cNvPr id="4" name="Rounded Rectangle 3"/>
          <p:cNvSpPr/>
          <p:nvPr/>
        </p:nvSpPr>
        <p:spPr>
          <a:xfrm>
            <a:off x="1835696" y="1844824"/>
            <a:ext cx="5688632" cy="46085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>
                <a:solidFill>
                  <a:schemeClr val="tx1"/>
                </a:solidFill>
              </a:rPr>
              <a:t>class </a:t>
            </a:r>
            <a:r>
              <a:rPr lang="en-IE" dirty="0" err="1">
                <a:solidFill>
                  <a:schemeClr val="tx1"/>
                </a:solidFill>
              </a:rPr>
              <a:t>AddDryIngredientsTask</a:t>
            </a:r>
            <a:r>
              <a:rPr lang="en-IE" dirty="0">
                <a:solidFill>
                  <a:schemeClr val="tx1"/>
                </a:solidFill>
              </a:rPr>
              <a:t> &lt; Task </a:t>
            </a:r>
          </a:p>
          <a:p>
            <a:endParaRPr lang="en-IE" dirty="0">
              <a:solidFill>
                <a:schemeClr val="tx1"/>
              </a:solidFill>
            </a:endParaRPr>
          </a:p>
          <a:p>
            <a:r>
              <a:rPr lang="en-IE" dirty="0">
                <a:solidFill>
                  <a:schemeClr val="tx1"/>
                </a:solidFill>
              </a:rPr>
              <a:t>  </a:t>
            </a:r>
            <a:r>
              <a:rPr lang="en-IE" dirty="0" err="1">
                <a:solidFill>
                  <a:schemeClr val="tx1"/>
                </a:solidFill>
              </a:rPr>
              <a:t>def</a:t>
            </a:r>
            <a:r>
              <a:rPr lang="en-IE" dirty="0">
                <a:solidFill>
                  <a:schemeClr val="tx1"/>
                </a:solidFill>
              </a:rPr>
              <a:t> initialize</a:t>
            </a:r>
          </a:p>
          <a:p>
            <a:r>
              <a:rPr lang="en-IE" dirty="0">
                <a:solidFill>
                  <a:schemeClr val="tx1"/>
                </a:solidFill>
              </a:rPr>
              <a:t>    super('Add dry ingredients')</a:t>
            </a:r>
          </a:p>
          <a:p>
            <a:r>
              <a:rPr lang="en-IE" dirty="0">
                <a:solidFill>
                  <a:schemeClr val="tx1"/>
                </a:solidFill>
              </a:rPr>
              <a:t>  end</a:t>
            </a:r>
          </a:p>
          <a:p>
            <a:endParaRPr lang="en-IE" dirty="0">
              <a:solidFill>
                <a:schemeClr val="tx1"/>
              </a:solidFill>
            </a:endParaRPr>
          </a:p>
          <a:p>
            <a:r>
              <a:rPr lang="en-IE" dirty="0">
                <a:solidFill>
                  <a:schemeClr val="tx1"/>
                </a:solidFill>
              </a:rPr>
              <a:t>  </a:t>
            </a:r>
            <a:r>
              <a:rPr lang="en-IE" dirty="0" err="1">
                <a:solidFill>
                  <a:schemeClr val="tx1"/>
                </a:solidFill>
              </a:rPr>
              <a:t>def</a:t>
            </a:r>
            <a:r>
              <a:rPr lang="en-IE" dirty="0">
                <a:solidFill>
                  <a:schemeClr val="tx1"/>
                </a:solidFill>
              </a:rPr>
              <a:t> </a:t>
            </a:r>
            <a:r>
              <a:rPr lang="en-IE" dirty="0" err="1">
                <a:solidFill>
                  <a:schemeClr val="tx1"/>
                </a:solidFill>
              </a:rPr>
              <a:t>get_time_required</a:t>
            </a:r>
            <a:endParaRPr lang="en-IE" dirty="0">
              <a:solidFill>
                <a:schemeClr val="tx1"/>
              </a:solidFill>
            </a:endParaRPr>
          </a:p>
          <a:p>
            <a:r>
              <a:rPr lang="en-IE" dirty="0">
                <a:solidFill>
                  <a:schemeClr val="tx1"/>
                </a:solidFill>
              </a:rPr>
              <a:t>    1.0             </a:t>
            </a:r>
            <a:r>
              <a:rPr lang="en-IE" i="1" dirty="0">
                <a:solidFill>
                  <a:schemeClr val="tx1"/>
                </a:solidFill>
              </a:rPr>
              <a:t># A minute to add flour and sugar</a:t>
            </a:r>
          </a:p>
          <a:p>
            <a:r>
              <a:rPr lang="en-IE" dirty="0">
                <a:solidFill>
                  <a:schemeClr val="tx1"/>
                </a:solidFill>
              </a:rPr>
              <a:t>  end</a:t>
            </a:r>
          </a:p>
          <a:p>
            <a:r>
              <a:rPr lang="en-IE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8688-8907-41AC-8399-34FD565A58B5}" type="datetime1">
              <a:rPr lang="en-IE" smtClean="0"/>
              <a:t>14/11/2013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889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1143000"/>
          </a:xfrm>
        </p:spPr>
        <p:txBody>
          <a:bodyPr/>
          <a:lstStyle/>
          <a:p>
            <a:r>
              <a:rPr lang="en-IE" dirty="0" smtClean="0"/>
              <a:t>Composite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C3FF-8AB8-4374-ADF4-02B2D1FFFA98}" type="slidenum">
              <a:rPr lang="en-IE" smtClean="0"/>
              <a:t>9</a:t>
            </a:fld>
            <a:endParaRPr lang="en-IE"/>
          </a:p>
        </p:txBody>
      </p:sp>
      <p:sp>
        <p:nvSpPr>
          <p:cNvPr id="4" name="Rounded Rectangle 3"/>
          <p:cNvSpPr/>
          <p:nvPr/>
        </p:nvSpPr>
        <p:spPr>
          <a:xfrm>
            <a:off x="1835696" y="1844824"/>
            <a:ext cx="4968552" cy="46085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>
                <a:solidFill>
                  <a:schemeClr val="tx1"/>
                </a:solidFill>
              </a:rPr>
              <a:t>class </a:t>
            </a:r>
            <a:r>
              <a:rPr lang="en-IE" dirty="0" err="1">
                <a:solidFill>
                  <a:schemeClr val="tx1"/>
                </a:solidFill>
              </a:rPr>
              <a:t>MixTask</a:t>
            </a:r>
            <a:r>
              <a:rPr lang="en-IE" dirty="0">
                <a:solidFill>
                  <a:schemeClr val="tx1"/>
                </a:solidFill>
              </a:rPr>
              <a:t> &lt; Task </a:t>
            </a:r>
          </a:p>
          <a:p>
            <a:endParaRPr lang="en-IE" dirty="0">
              <a:solidFill>
                <a:schemeClr val="tx1"/>
              </a:solidFill>
            </a:endParaRPr>
          </a:p>
          <a:p>
            <a:r>
              <a:rPr lang="en-IE" dirty="0">
                <a:solidFill>
                  <a:schemeClr val="tx1"/>
                </a:solidFill>
              </a:rPr>
              <a:t>  </a:t>
            </a:r>
            <a:r>
              <a:rPr lang="en-IE" dirty="0" err="1">
                <a:solidFill>
                  <a:schemeClr val="tx1"/>
                </a:solidFill>
              </a:rPr>
              <a:t>def</a:t>
            </a:r>
            <a:r>
              <a:rPr lang="en-IE" dirty="0">
                <a:solidFill>
                  <a:schemeClr val="tx1"/>
                </a:solidFill>
              </a:rPr>
              <a:t> initialize</a:t>
            </a:r>
          </a:p>
          <a:p>
            <a:r>
              <a:rPr lang="en-IE" dirty="0">
                <a:solidFill>
                  <a:schemeClr val="tx1"/>
                </a:solidFill>
              </a:rPr>
              <a:t>    super('Mix that batter up!')</a:t>
            </a:r>
          </a:p>
          <a:p>
            <a:r>
              <a:rPr lang="en-IE" dirty="0">
                <a:solidFill>
                  <a:schemeClr val="tx1"/>
                </a:solidFill>
              </a:rPr>
              <a:t>  end</a:t>
            </a:r>
          </a:p>
          <a:p>
            <a:r>
              <a:rPr lang="en-IE" dirty="0">
                <a:solidFill>
                  <a:schemeClr val="tx1"/>
                </a:solidFill>
              </a:rPr>
              <a:t>  </a:t>
            </a:r>
          </a:p>
          <a:p>
            <a:r>
              <a:rPr lang="en-IE" dirty="0">
                <a:solidFill>
                  <a:schemeClr val="tx1"/>
                </a:solidFill>
              </a:rPr>
              <a:t>  </a:t>
            </a:r>
            <a:r>
              <a:rPr lang="en-IE" dirty="0" err="1">
                <a:solidFill>
                  <a:schemeClr val="tx1"/>
                </a:solidFill>
              </a:rPr>
              <a:t>def</a:t>
            </a:r>
            <a:r>
              <a:rPr lang="en-IE" dirty="0">
                <a:solidFill>
                  <a:schemeClr val="tx1"/>
                </a:solidFill>
              </a:rPr>
              <a:t> </a:t>
            </a:r>
            <a:r>
              <a:rPr lang="en-IE" dirty="0" err="1">
                <a:solidFill>
                  <a:schemeClr val="tx1"/>
                </a:solidFill>
              </a:rPr>
              <a:t>get_time_required</a:t>
            </a:r>
            <a:endParaRPr lang="en-IE" dirty="0">
              <a:solidFill>
                <a:schemeClr val="tx1"/>
              </a:solidFill>
            </a:endParaRPr>
          </a:p>
          <a:p>
            <a:r>
              <a:rPr lang="en-IE" dirty="0">
                <a:solidFill>
                  <a:schemeClr val="tx1"/>
                </a:solidFill>
              </a:rPr>
              <a:t>    3.0             </a:t>
            </a:r>
            <a:r>
              <a:rPr lang="en-IE" i="1" dirty="0">
                <a:solidFill>
                  <a:schemeClr val="tx1"/>
                </a:solidFill>
              </a:rPr>
              <a:t># Mix for 3 minutes </a:t>
            </a:r>
          </a:p>
          <a:p>
            <a:r>
              <a:rPr lang="en-IE" dirty="0">
                <a:solidFill>
                  <a:schemeClr val="tx1"/>
                </a:solidFill>
              </a:rPr>
              <a:t>  end</a:t>
            </a:r>
          </a:p>
          <a:p>
            <a:r>
              <a:rPr lang="en-IE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59A0-4F7A-4A8F-A7E1-E64111B28924}" type="datetime1">
              <a:rPr lang="en-IE" smtClean="0"/>
              <a:t>14/11/2013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76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78</TotalTime>
  <Words>652</Words>
  <Application>Microsoft Office PowerPoint</Application>
  <PresentationFormat>On-screen Show (4:3)</PresentationFormat>
  <Paragraphs>173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Austin</vt:lpstr>
      <vt:lpstr>Web App Frameworks</vt:lpstr>
      <vt:lpstr>Composite Pattern</vt:lpstr>
      <vt:lpstr>Composite Pattern</vt:lpstr>
      <vt:lpstr>Composite Pattern</vt:lpstr>
      <vt:lpstr>Composite Pattern - Participants</vt:lpstr>
      <vt:lpstr>Composite Example</vt:lpstr>
      <vt:lpstr>Composite Example</vt:lpstr>
      <vt:lpstr>Composite Example</vt:lpstr>
      <vt:lpstr>Composite Example</vt:lpstr>
      <vt:lpstr>Composite Example</vt:lpstr>
      <vt:lpstr>Composite Example</vt:lpstr>
      <vt:lpstr>Composite Example</vt:lpstr>
      <vt:lpstr>Composite Example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 Frameworks</dc:title>
  <dc:creator>jmccarthy</dc:creator>
  <cp:lastModifiedBy>Jonathan McCarthy</cp:lastModifiedBy>
  <cp:revision>26</cp:revision>
  <dcterms:created xsi:type="dcterms:W3CDTF">2011-12-06T21:53:48Z</dcterms:created>
  <dcterms:modified xsi:type="dcterms:W3CDTF">2013-11-14T15:34:26Z</dcterms:modified>
</cp:coreProperties>
</file>