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Corsiva"/>
      <p:regular r:id="rId23"/>
      <p:bold r:id="rId24"/>
      <p:italic r:id="rId25"/>
      <p:boldItalic r:id="rId26"/>
    </p:embeddedFont>
    <p:embeddedFont>
      <p:font typeface="Montserrat SemiBold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Source Code Pr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Corsiva-bold.fntdata"/><Relationship Id="rId23" Type="http://schemas.openxmlformats.org/officeDocument/2006/relationships/font" Target="fonts/Corsiva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orsiva-boldItalic.fntdata"/><Relationship Id="rId25" Type="http://schemas.openxmlformats.org/officeDocument/2006/relationships/font" Target="fonts/Corsiva-italic.fntdata"/><Relationship Id="rId28" Type="http://schemas.openxmlformats.org/officeDocument/2006/relationships/font" Target="fonts/MontserratSemiBold-bold.fntdata"/><Relationship Id="rId27" Type="http://schemas.openxmlformats.org/officeDocument/2006/relationships/font" Target="fonts/MontserratSemiBo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SemiBol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regular.fntdata"/><Relationship Id="rId30" Type="http://schemas.openxmlformats.org/officeDocument/2006/relationships/font" Target="fonts/MontserratSemiBold-bold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bold.fntdata"/><Relationship Id="rId13" Type="http://schemas.openxmlformats.org/officeDocument/2006/relationships/slide" Target="slides/slide7.xml"/><Relationship Id="rId35" Type="http://schemas.openxmlformats.org/officeDocument/2006/relationships/font" Target="fonts/SourceCodePro-regular.fntdata"/><Relationship Id="rId12" Type="http://schemas.openxmlformats.org/officeDocument/2006/relationships/slide" Target="slides/slide6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37" Type="http://schemas.openxmlformats.org/officeDocument/2006/relationships/font" Target="fonts/SourceCodePro-italic.fntdata"/><Relationship Id="rId14" Type="http://schemas.openxmlformats.org/officeDocument/2006/relationships/slide" Target="slides/slide8.xml"/><Relationship Id="rId36" Type="http://schemas.openxmlformats.org/officeDocument/2006/relationships/font" Target="fonts/SourceCodePr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SourceCodePr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16c57d09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g1716c57d0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16c57d09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716c57d09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d162d0e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2d162d0e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d162d0e2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2d162d0e2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16c57d09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716c57d09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16c57d09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716c57d09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716c57d096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716c57d09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16c57d09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716c57d09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16c57d096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g1716c57d09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16c57d09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716c57d09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ce251758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2ce251758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ce251758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2ce251758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16c57d09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716c57d09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ce251758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2ce251758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ce251758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2ce251758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ce251758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2ce251758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0" y="7937"/>
            <a:ext cx="9144000" cy="7431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24766" l="0" r="0" t="0"/>
          <a:stretch/>
        </p:blipFill>
        <p:spPr>
          <a:xfrm>
            <a:off x="7591425" y="276225"/>
            <a:ext cx="1196974" cy="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311150" y="292100"/>
            <a:ext cx="8521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150" y="1228725"/>
            <a:ext cx="85218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spreadsheets/d/1I1z-5svxl-2M4U6o1QG5RBqFyjAHQoVT-X2flx6zYNM/edit?usp=sharing" TargetMode="External"/><Relationship Id="rId4" Type="http://schemas.openxmlformats.org/officeDocument/2006/relationships/hyperlink" Target="https://drive.google.com/file/d/1XpbRA_b03BfTMsRRlIQ5A1S4CHq4DsYb/view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68224" y="304800"/>
            <a:ext cx="4332000" cy="45339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 Manvendra Pratap Singh</a:t>
            </a:r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541825" y="1376350"/>
            <a:ext cx="3847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Business Analyst Career Program - Capstone Project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12737" y="1528762"/>
            <a:ext cx="55500" cy="758700"/>
          </a:xfrm>
          <a:prstGeom prst="rect">
            <a:avLst/>
          </a:prstGeom>
          <a:solidFill>
            <a:srgbClr val="04A5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200" y="304800"/>
            <a:ext cx="3847499" cy="453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180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Insert the given data into the SQL server</a:t>
            </a:r>
            <a:endParaRPr b="1" sz="180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958100"/>
            <a:ext cx="8520600" cy="3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data has been successfully inserted as shown in the below screenshot with table name capstonesalesdata.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639" y="1550625"/>
            <a:ext cx="7954711" cy="33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163875"/>
            <a:ext cx="85206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180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Insert the given data into the SQL server (continued)</a:t>
            </a:r>
            <a:endParaRPr b="1" sz="180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033750"/>
            <a:ext cx="8520600" cy="3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800" y="1193825"/>
            <a:ext cx="2895600" cy="3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063" y="1193825"/>
            <a:ext cx="288607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163875"/>
            <a:ext cx="85206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180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Insert the given data into the SQL server (continued)</a:t>
            </a:r>
            <a:endParaRPr b="1" sz="180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74700" y="1033750"/>
            <a:ext cx="8520600" cy="3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175" y="1160500"/>
            <a:ext cx="289560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700" y="1198600"/>
            <a:ext cx="29718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0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Import the Data from the SQL Database into PowerBI</a:t>
            </a:r>
            <a:endParaRPr b="1" sz="180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058950"/>
            <a:ext cx="85206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Insert the relevant screenshots verifying that the data is successfully inserted into PowerBI and do the required data cleaning or creation of measured for data analysis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8950"/>
            <a:ext cx="8520598" cy="380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Interactive Dashboard by using visualization tools</a:t>
            </a:r>
            <a:endParaRPr b="1" sz="180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072925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21125"/>
            <a:ext cx="8520600" cy="38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Conclusion and Inferences</a:t>
            </a:r>
            <a:endParaRPr b="1" sz="180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072925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65735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" sz="1600">
                <a:latin typeface="Corsiva"/>
                <a:ea typeface="Corsiva"/>
                <a:cs typeface="Corsiva"/>
                <a:sym typeface="Corsiva"/>
              </a:rPr>
              <a:t>Inferences 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00977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The financial data  suggests that the premium bicycle brands are performing better in Western countries than their European counterparts.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00977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Maybe poor sales and profitability performance attribute to a combination of factors, such as poor marketing strategies and lack of brand awareness, in the European countries.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00977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To improve its performance, the brand may need to invest in better marketing and advertising strategies, develop a more competitive pricing strategy, and maybe provide new features in the products.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1657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" sz="1600">
                <a:latin typeface="Corsiva"/>
                <a:ea typeface="Corsiva"/>
                <a:cs typeface="Corsiva"/>
                <a:sym typeface="Corsiva"/>
              </a:rPr>
              <a:t>Conclusion 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Analyzing financial data of western countries provides valuable insights for business growth. By understanding over all sales trend , market share , consumer behavior we get to know that Paseo is the most profitable product for the organization. Organization should focus more on adding new features in other brands.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1923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Endnotes</a:t>
            </a:r>
            <a:endParaRPr b="1" sz="180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311700" y="993350"/>
            <a:ext cx="8449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Reference Links:-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Google sheets link: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https://docs.google.com/spreadsheets/d/1I1z-5svxl-2M4U6o1QG5RBqFyjAHQoVT-X2flx6zYNM/edit?usp=sharing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Power BI link: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https://drive.google.com/file/d/1XpbRA_b03BfTMsRRlIQ5A1S4CHq4DsYb/view?usp=sharing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88925" y="149225"/>
            <a:ext cx="640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57E"/>
              </a:buClr>
              <a:buSzPts val="1800"/>
              <a:buFont typeface="Montserrat"/>
              <a:buNone/>
            </a:pPr>
            <a:r>
              <a:rPr b="1" i="0" lang="en" sz="1800" u="none" cap="none" strike="noStrike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88925" y="1103325"/>
            <a:ext cx="8473500" cy="3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Data Exploration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Statistical Analysis using Excel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Graphical Analysis using Excel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Insert the given data into the SQL server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Import the Data from the SQL Database into PowerBI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Interactive Dashboard by using visualization tools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Conclusion and Inferences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Endnotes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descr="agenda – Palo Alto Daily Post"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6350" y="1103324"/>
            <a:ext cx="2619375" cy="32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180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Exploration </a:t>
            </a:r>
            <a:endParaRPr b="1" sz="180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727100"/>
            <a:ext cx="8520600" cy="31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Represents sale of the premium bicycle brands across various countries and different segments of the market.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Gives us various insights into the sales data like profit, discount, etc.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Can be used to analyze the sales over time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tells about which product has more market share.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Will help in making needful business decisions and increase sales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100850"/>
            <a:ext cx="85206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180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Exploration (continued)</a:t>
            </a:r>
            <a:endParaRPr b="1" sz="180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047725"/>
            <a:ext cx="8520600" cy="3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00" y="1047725"/>
            <a:ext cx="8043026" cy="379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36075" y="327775"/>
            <a:ext cx="85206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180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Statistical Analysis using Excel</a:t>
            </a:r>
            <a:endParaRPr b="1" sz="180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22000"/>
            <a:ext cx="85206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075" y="1122000"/>
            <a:ext cx="6562250" cy="36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180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using Excel</a:t>
            </a:r>
            <a:endParaRPr b="1" sz="180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832025"/>
            <a:ext cx="8520600" cy="4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graph below shows the sum of profit for each product in each country where it was sold.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Clearly, Paseo has the highest sale in Canada and Velo has the lowest in Mexico.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925" y="1941425"/>
            <a:ext cx="7286625" cy="29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180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using Excel</a:t>
            </a:r>
            <a:endParaRPr b="1" sz="180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832025"/>
            <a:ext cx="8520600" cy="4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graph below shows the sum of sales for each product in each country where it was sold.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 per the graph, Paseo has the highest sale in Mexico and Carretera has the lowest in United States of America.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1916200"/>
            <a:ext cx="7715251" cy="29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180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using Excel</a:t>
            </a:r>
            <a:endParaRPr b="1" sz="180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832025"/>
            <a:ext cx="8520600" cy="4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graph below shows the sum of profit for each product and the market segment  where it was sold.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Clearly, Paseo has the highest profit in the Government segment while Carretera has the highest loss the Enterprise segment.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00" y="2013279"/>
            <a:ext cx="7715251" cy="2855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180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using Excel</a:t>
            </a:r>
            <a:endParaRPr b="1" sz="180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844650"/>
            <a:ext cx="85206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graph below shows the sum of sales for each product in each country where it was sold.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Clearly, Paseo has the highest sale in Government segment while Velo has the lowest in Channel Partners segment.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00" y="1954025"/>
            <a:ext cx="7875343" cy="29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