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17" r:id="rId3"/>
    <p:sldId id="319" r:id="rId4"/>
    <p:sldId id="318" r:id="rId5"/>
    <p:sldId id="321" r:id="rId6"/>
    <p:sldId id="320" r:id="rId7"/>
    <p:sldId id="322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4660"/>
  </p:normalViewPr>
  <p:slideViewPr>
    <p:cSldViewPr>
      <p:cViewPr varScale="1">
        <p:scale>
          <a:sx n="86" d="100"/>
          <a:sy n="86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EDD4BC-8997-416D-AE49-4A45568D7585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4BC637-4A47-4C23-BFAE-BBBA0FB9FA6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e verbindingslijn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hthoek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al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5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636A-B12D-4D8C-B918-2E78466FEE03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6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0B9D1D2-6371-40D2-BE27-52988C0D397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30EE4-275F-47B6-A9D5-03165929C76C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3F21-27F5-46DF-8A8E-0809C234C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5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e verbindingslijn 26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al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al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D578-48BA-40E2-B95A-06D6B02D374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F0FE4-D4C9-46F1-84B2-22103DFC245C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A5EB-E687-486D-BA4F-E85817E85461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C70F8-A4F8-4C08-BC43-6306E40CD95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6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hte verbindingslijn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al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8AFA-356F-45A9-844E-EB68B6A517A1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02D15B8-DB38-4E16-935E-56683A7429A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 verbindingslijn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DBCE-FB8D-4BD2-9CBA-92D84F2AA8B1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943F9-98D2-4FC9-9FBE-EF08A9C551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hthoek 25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hthoek 26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echte verbindingslijn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hthoek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al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al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4" name="Tijdelijke aanduiding voor inhou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6" name="Tijdelijke aanduiding voor inhou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411F-6AC7-49DC-A538-B570C003ED20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9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F55C30F-7794-42BF-8DFC-C4984493AB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E00B2-8786-4D87-A741-4A4296A7D26D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DC02B-47AD-46A3-B7F0-5713BAD854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Rechthoek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8FC8-7124-412A-BBA9-0B7E72CC110F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9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7B47A-1512-47F5-8FA6-ABC229F829F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hthoek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hte verbindingslijn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hthoek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3918FB5-7239-4F5A-ACB5-B9FED49413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8403-D30A-481F-887B-841833A0A1D6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8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 verbindingslijn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hoek 25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hthoek 2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hthoek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3EA8-CE23-4D44-9072-FA3090D0691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Tijdelijke aanduiding voor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D15E8-F3B3-4DE7-9094-92853F518DA2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18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FF6EF-1627-4894-B25F-E764021F351A}" type="datetimeFigureOut">
              <a:rPr lang="nl-NL"/>
              <a:pPr>
                <a:defRPr/>
              </a:pPr>
              <a:t>28-2-2013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8DDA98-D7A9-4BFE-908C-61B12EA7EA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3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3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93B4B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CEC597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uscolle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informationSsystem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ZUR STUDIERENDENVERWALTUNG</a:t>
            </a:r>
          </a:p>
        </p:txBody>
      </p:sp>
      <p:sp>
        <p:nvSpPr>
          <p:cNvPr id="1331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OPUS-College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Übersicht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Was ist OPUS-College?</a:t>
            </a:r>
          </a:p>
          <a:p>
            <a:r>
              <a:rPr lang="de-AT" sz="2000" dirty="0" smtClean="0"/>
              <a:t>Welche Funktionen bietet es?</a:t>
            </a:r>
          </a:p>
          <a:p>
            <a:r>
              <a:rPr lang="de-AT" sz="2000" dirty="0" smtClean="0"/>
              <a:t>Wie entstand OPUS-College?</a:t>
            </a:r>
          </a:p>
          <a:p>
            <a:r>
              <a:rPr lang="de-AT" sz="2000" dirty="0" smtClean="0"/>
              <a:t>Was </a:t>
            </a:r>
            <a:r>
              <a:rPr lang="de-AT" sz="2000" dirty="0" smtClean="0"/>
              <a:t>sind die technischen Merkmale?</a:t>
            </a:r>
          </a:p>
          <a:p>
            <a:r>
              <a:rPr lang="de-AT" sz="2000" dirty="0" smtClean="0"/>
              <a:t>Wie </a:t>
            </a:r>
            <a:r>
              <a:rPr lang="de-AT" sz="2000" dirty="0" smtClean="0"/>
              <a:t>kann es angepasst / erweitert werden?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OPUS-College?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/>
              <a:t>„OPUS-College“ ist ein web-basiertes Informationssystem zur Speicherung und Auswertung von Daten über: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Studierende</a:t>
            </a:r>
            <a:r>
              <a:rPr lang="de-AT" sz="2000" dirty="0" smtClean="0"/>
              <a:t> (Pers. Daten, Studienpläne, Noten, 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Curriculum</a:t>
            </a:r>
            <a:r>
              <a:rPr lang="de-AT" sz="2000" dirty="0" smtClean="0"/>
              <a:t> (Studien, Fächer, Prüfungen, 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Lehrende</a:t>
            </a:r>
            <a:r>
              <a:rPr lang="de-AT" sz="2000" dirty="0" smtClean="0"/>
              <a:t> (Pers. Daten, Verträge, 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Organisationseinheiten</a:t>
            </a:r>
            <a:r>
              <a:rPr lang="de-AT" sz="2000" dirty="0" smtClean="0"/>
              <a:t> (Fakultäten, Abteilungen, ...)</a:t>
            </a:r>
            <a:br>
              <a:rPr lang="de-AT" sz="2000" dirty="0" smtClean="0"/>
            </a:br>
            <a:endParaRPr lang="de-AT" sz="2000" dirty="0" smtClean="0"/>
          </a:p>
          <a:p>
            <a:pPr algn="ctr">
              <a:buNone/>
            </a:pPr>
            <a:endParaRPr lang="de-AT" sz="2000" dirty="0" smtClean="0"/>
          </a:p>
          <a:p>
            <a:pPr algn="ctr">
              <a:buNone/>
            </a:pPr>
            <a:r>
              <a:rPr lang="de-AT" sz="2000" dirty="0" smtClean="0"/>
              <a:t>OPUS: „Open University Systems“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Welche Funktionen bietet es?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/>
          <a:lstStyle/>
          <a:p>
            <a:pPr>
              <a:buNone/>
            </a:pPr>
            <a:r>
              <a:rPr lang="de-AT" sz="2000" dirty="0" smtClean="0"/>
              <a:t>Beispiel-Konstellation für Benutzergruppen:</a:t>
            </a:r>
          </a:p>
          <a:p>
            <a:r>
              <a:rPr lang="de-AT" sz="2000" dirty="0" smtClean="0">
                <a:solidFill>
                  <a:srgbClr val="0070C0"/>
                </a:solidFill>
              </a:rPr>
              <a:t>Zentrale Verwaltung:</a:t>
            </a:r>
            <a:r>
              <a:rPr lang="de-AT" sz="2000" dirty="0" smtClean="0"/>
              <a:t> Matrikulation, Zeugnisse ausstellen, Organisations-Einheiten verwalten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Dezentral (Fakultäten/Abteilungen):</a:t>
            </a:r>
            <a:r>
              <a:rPr lang="de-AT" sz="2000" dirty="0" smtClean="0"/>
              <a:t> Curriculum (Struktur der Studien, Fächer) definieren, (Lehr-)Personal verwalten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Lehrende:</a:t>
            </a:r>
            <a:r>
              <a:rPr lang="de-AT" sz="2000" dirty="0" smtClean="0"/>
              <a:t> Beschreibung der Fächer, Noteneingabe, Pers. Daten verwalten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Studierende:</a:t>
            </a:r>
            <a:r>
              <a:rPr lang="de-AT" sz="2000" dirty="0" smtClean="0"/>
              <a:t> Studienfortschritt abfragen (zugewiesene Fächer, Noten)</a:t>
            </a:r>
          </a:p>
          <a:p>
            <a:pPr>
              <a:buNone/>
            </a:pPr>
            <a:endParaRPr lang="de-AT" sz="2000" dirty="0" smtClean="0"/>
          </a:p>
          <a:p>
            <a:pPr>
              <a:buNone/>
            </a:pPr>
            <a:r>
              <a:rPr lang="de-AT" sz="2000" dirty="0" smtClean="0"/>
              <a:t>Berechtigungs-System definiert Rollenverteilung und Datenzugriff</a:t>
            </a:r>
          </a:p>
          <a:p>
            <a:pPr>
              <a:buNone/>
            </a:pPr>
            <a:r>
              <a:rPr lang="de-AT" sz="2000" dirty="0" smtClean="0"/>
              <a:t>Datenaufbereitung durch automatisierte Berichte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 smtClean="0"/>
              <a:t>Wie </a:t>
            </a:r>
            <a:r>
              <a:rPr lang="de-AT" sz="3600" dirty="0" smtClean="0"/>
              <a:t>entstand OPUS-College?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Ausgangspunkt: Projekt in der Entwicklungszusammenarbeit 2006-10; Kollaboration zwischen Universitäten in </a:t>
            </a:r>
            <a:r>
              <a:rPr lang="de-AT" sz="2000" dirty="0" smtClean="0">
                <a:solidFill>
                  <a:srgbClr val="0070C0"/>
                </a:solidFill>
              </a:rPr>
              <a:t>Mosambik</a:t>
            </a:r>
            <a:r>
              <a:rPr lang="de-AT" sz="2000" dirty="0" smtClean="0"/>
              <a:t> und </a:t>
            </a:r>
            <a:r>
              <a:rPr lang="de-AT" sz="2000" dirty="0" smtClean="0">
                <a:solidFill>
                  <a:srgbClr val="0070C0"/>
                </a:solidFill>
              </a:rPr>
              <a:t>Niederlande</a:t>
            </a:r>
          </a:p>
          <a:p>
            <a:r>
              <a:rPr lang="de-AT" sz="2000" dirty="0" smtClean="0"/>
              <a:t>Erweiterung </a:t>
            </a:r>
            <a:r>
              <a:rPr lang="de-AT" sz="2000" dirty="0" smtClean="0">
                <a:solidFill>
                  <a:srgbClr val="0070C0"/>
                </a:solidFill>
              </a:rPr>
              <a:t>Sambia</a:t>
            </a:r>
            <a:r>
              <a:rPr lang="de-AT" sz="2000" dirty="0" smtClean="0"/>
              <a:t> 2011-13</a:t>
            </a:r>
            <a:br>
              <a:rPr lang="de-AT" sz="2000" dirty="0" smtClean="0"/>
            </a:br>
            <a:r>
              <a:rPr lang="de-AT" sz="1600" dirty="0" smtClean="0"/>
              <a:t>Zwei verschiedene Bildungs-Systeme (portugiesisch, englisch)</a:t>
            </a:r>
          </a:p>
          <a:p>
            <a:r>
              <a:rPr lang="de-AT" sz="2000" dirty="0" smtClean="0"/>
              <a:t>Mein Einsatz mit Horizont3000 an der </a:t>
            </a:r>
            <a:r>
              <a:rPr lang="de-AT" sz="2000" dirty="0" smtClean="0">
                <a:solidFill>
                  <a:srgbClr val="0070C0"/>
                </a:solidFill>
              </a:rPr>
              <a:t>Universidade Catolica de Mocambique </a:t>
            </a:r>
            <a:r>
              <a:rPr lang="de-AT" sz="1600" dirty="0" smtClean="0">
                <a:solidFill>
                  <a:srgbClr val="0070C0"/>
                </a:solidFill>
              </a:rPr>
              <a:t>(UCM)</a:t>
            </a:r>
            <a:r>
              <a:rPr lang="de-AT" sz="2000" dirty="0" smtClean="0">
                <a:solidFill>
                  <a:srgbClr val="0070C0"/>
                </a:solidFill>
              </a:rPr>
              <a:t> </a:t>
            </a:r>
            <a:r>
              <a:rPr lang="de-AT" sz="2000" dirty="0" smtClean="0"/>
              <a:t>2005 - 2012</a:t>
            </a:r>
            <a:endParaRPr lang="de-AT" sz="2000" dirty="0" smtClean="0">
              <a:solidFill>
                <a:srgbClr val="0070C0"/>
              </a:solidFill>
            </a:endParaRPr>
          </a:p>
          <a:p>
            <a:r>
              <a:rPr lang="de-AT" sz="2000" dirty="0" smtClean="0"/>
              <a:t>Nun stabile Version von OPUS-College vorhanden</a:t>
            </a:r>
          </a:p>
          <a:p>
            <a:r>
              <a:rPr lang="de-AT" sz="2000" dirty="0" smtClean="0"/>
              <a:t>Interesse aus verschiedenen Ländern </a:t>
            </a:r>
          </a:p>
          <a:p>
            <a:r>
              <a:rPr lang="de-AT" sz="2000" dirty="0" smtClean="0"/>
              <a:t>Unterstützung der Intern. Federation Of Catholic Universities </a:t>
            </a:r>
            <a:r>
              <a:rPr lang="de-AT" sz="1600" dirty="0" smtClean="0"/>
              <a:t>(IFCU)</a:t>
            </a:r>
          </a:p>
          <a:p>
            <a:r>
              <a:rPr lang="de-AT" sz="2000" dirty="0" smtClean="0"/>
              <a:t>Projektkoordinator: </a:t>
            </a:r>
            <a:r>
              <a:rPr lang="de-AT" sz="2000" dirty="0" smtClean="0">
                <a:solidFill>
                  <a:srgbClr val="0070C0"/>
                </a:solidFill>
              </a:rPr>
              <a:t>Ed Simons</a:t>
            </a:r>
            <a:r>
              <a:rPr lang="de-AT" sz="2000" dirty="0" smtClean="0"/>
              <a:t>, Radboud Universiteit Nijmegen, NL</a:t>
            </a:r>
          </a:p>
          <a:p>
            <a:r>
              <a:rPr lang="de-AT" sz="2000" dirty="0" smtClean="0"/>
              <a:t>Homepage: </a:t>
            </a:r>
            <a:r>
              <a:rPr lang="de-AT" sz="2000" dirty="0" smtClean="0">
                <a:hlinkClick r:id="rId2"/>
              </a:rPr>
              <a:t>www.opuscollege.net</a:t>
            </a:r>
            <a:r>
              <a:rPr lang="de-AT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 smtClean="0"/>
              <a:t>Was sind die technischen Merkmale?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/>
              <a:t>OPUS-College unter Mozilla-Lizenz </a:t>
            </a:r>
            <a:r>
              <a:rPr lang="de-AT" sz="1600" dirty="0" smtClean="0"/>
              <a:t>(MPL/LGPL/GPL)</a:t>
            </a:r>
            <a:r>
              <a:rPr lang="de-AT" sz="2000" dirty="0" smtClean="0"/>
              <a:t> veröffentlicht</a:t>
            </a:r>
          </a:p>
          <a:p>
            <a:endParaRPr lang="de-AT" sz="2000" dirty="0" smtClean="0"/>
          </a:p>
          <a:p>
            <a:pPr>
              <a:buNone/>
            </a:pPr>
            <a:r>
              <a:rPr lang="de-AT" sz="2000" dirty="0" smtClean="0"/>
              <a:t>Auf Open Source Komponente aufgebaut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JAVA </a:t>
            </a:r>
            <a:r>
              <a:rPr lang="de-AT" sz="2000" dirty="0" smtClean="0"/>
              <a:t>und Java </a:t>
            </a:r>
            <a:r>
              <a:rPr lang="de-AT" sz="2000" i="1" dirty="0" smtClean="0">
                <a:solidFill>
                  <a:srgbClr val="0070C0"/>
                </a:solidFill>
              </a:rPr>
              <a:t>Spring Development Framework</a:t>
            </a:r>
            <a:r>
              <a:rPr lang="de-AT" sz="2000" dirty="0" smtClean="0"/>
              <a:t> für die Applikation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PostgreSQL</a:t>
            </a:r>
            <a:r>
              <a:rPr lang="de-AT" sz="2000" dirty="0" smtClean="0"/>
              <a:t> als Datenbank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iBatis</a:t>
            </a:r>
            <a:r>
              <a:rPr lang="de-AT" sz="2000" i="1" dirty="0" smtClean="0"/>
              <a:t> </a:t>
            </a:r>
            <a:r>
              <a:rPr lang="de-AT" sz="2000" dirty="0" smtClean="0"/>
              <a:t>für die Persistenz (Kommunkation Applikation – Datenbank)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JasperReports</a:t>
            </a:r>
            <a:r>
              <a:rPr lang="de-AT" sz="2000" dirty="0" smtClean="0"/>
              <a:t> zur Generierung autmatisierter Berichte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Apache Tomcat </a:t>
            </a:r>
            <a:r>
              <a:rPr lang="de-AT" sz="2000" dirty="0" smtClean="0"/>
              <a:t>als Web-Server</a:t>
            </a:r>
          </a:p>
          <a:p>
            <a:r>
              <a:rPr lang="de-AT" sz="2000" dirty="0" smtClean="0"/>
              <a:t>Ein </a:t>
            </a:r>
            <a:r>
              <a:rPr lang="de-AT" sz="2000" i="1" dirty="0" smtClean="0">
                <a:solidFill>
                  <a:srgbClr val="0070C0"/>
                </a:solidFill>
              </a:rPr>
              <a:t>Web-Browser</a:t>
            </a:r>
            <a:r>
              <a:rPr lang="de-AT" sz="2000" dirty="0" smtClean="0"/>
              <a:t> als Benutzer-Schnittstelle</a:t>
            </a:r>
            <a:br>
              <a:rPr lang="de-AT" sz="2000" dirty="0" smtClean="0"/>
            </a:br>
            <a:r>
              <a:rPr lang="de-AT" sz="1600" dirty="0" smtClean="0"/>
              <a:t>(keine weiteren Programme auf den Benutzer-PCs zu installieren)</a:t>
            </a:r>
            <a:endParaRPr lang="de-A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 kann es angepasst werden?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OPUS besteht aus Modulen</a:t>
            </a:r>
          </a:p>
          <a:p>
            <a:pPr lvl="1"/>
            <a:r>
              <a:rPr lang="de-AT" sz="1500" dirty="0" smtClean="0"/>
              <a:t>Kernel/college,</a:t>
            </a:r>
          </a:p>
          <a:p>
            <a:pPr lvl="1"/>
            <a:r>
              <a:rPr lang="de-AT" sz="1500" dirty="0" smtClean="0"/>
              <a:t>report (Berichte)</a:t>
            </a:r>
          </a:p>
          <a:p>
            <a:pPr lvl="1"/>
            <a:r>
              <a:rPr lang="de-AT" sz="1500" dirty="0" smtClean="0"/>
              <a:t>fee (Gebühren)</a:t>
            </a:r>
          </a:p>
          <a:p>
            <a:pPr lvl="1"/>
            <a:r>
              <a:rPr lang="de-AT" sz="1500" dirty="0" smtClean="0"/>
              <a:t>scholarship (Stipendien)</a:t>
            </a:r>
          </a:p>
          <a:p>
            <a:pPr lvl="1"/>
            <a:r>
              <a:rPr lang="de-AT" sz="1500" dirty="0" smtClean="0"/>
              <a:t>accommodation (Unterkunft)</a:t>
            </a:r>
          </a:p>
          <a:p>
            <a:pPr lvl="1"/>
            <a:r>
              <a:rPr lang="de-AT" sz="1500" dirty="0" smtClean="0"/>
              <a:t>admission (Matrikulation)</a:t>
            </a:r>
          </a:p>
          <a:p>
            <a:pPr lvl="1"/>
            <a:r>
              <a:rPr lang="de-AT" sz="1500" dirty="0" smtClean="0"/>
              <a:t>Landes-spezifische Module (z.B. zambia)</a:t>
            </a:r>
          </a:p>
          <a:p>
            <a:pPr lvl="1"/>
            <a:r>
              <a:rPr lang="de-AT" sz="1500" dirty="0" smtClean="0"/>
              <a:t>Uni-spezifische Module (z.B. unza) mit spezifischen Anpassungen z.B. Matrikelnr-Format</a:t>
            </a:r>
          </a:p>
          <a:p>
            <a:pPr lvl="1"/>
            <a:r>
              <a:rPr lang="de-AT" sz="1500" dirty="0" smtClean="0"/>
              <a:t>Weitere Module möglich, z.b. für Österreich / KTU Linz</a:t>
            </a:r>
          </a:p>
          <a:p>
            <a:endParaRPr lang="de-AT" sz="2000" dirty="0" smtClean="0"/>
          </a:p>
          <a:p>
            <a:r>
              <a:rPr lang="de-AT" sz="2000" dirty="0" smtClean="0"/>
              <a:t>„Extension point“-Konzept</a:t>
            </a:r>
          </a:p>
          <a:p>
            <a:pPr lvl="1"/>
            <a:r>
              <a:rPr lang="de-AT" sz="1500" dirty="0" smtClean="0"/>
              <a:t>Einsprungspunkte zur Erweiterung bzw. Änderung von Funktionen, z.B. zusätzliche Berichte</a:t>
            </a:r>
          </a:p>
          <a:p>
            <a:pPr lvl="1"/>
            <a:r>
              <a:rPr lang="de-AT" sz="1500" dirty="0" smtClean="0"/>
              <a:t>Definition zusätzlicher extension points möglich</a:t>
            </a:r>
            <a:endParaRPr lang="de-AT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el">
  <a:themeElements>
    <a:clrScheme name="Gieterij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3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231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Civiel</vt:lpstr>
      <vt:lpstr>OPUS-College</vt:lpstr>
      <vt:lpstr>Übersicht</vt:lpstr>
      <vt:lpstr>Was ist OPUS-College?</vt:lpstr>
      <vt:lpstr>Welche Funktionen bietet es?</vt:lpstr>
      <vt:lpstr>Wie entstand OPUS-College?</vt:lpstr>
      <vt:lpstr>Was sind die technischen Merkmale?</vt:lpstr>
      <vt:lpstr>Wie kann es angepasst werden?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OPUS-College</dc:title>
  <dc:creator>Admin</dc:creator>
  <cp:lastModifiedBy>markus</cp:lastModifiedBy>
  <cp:revision>113</cp:revision>
  <dcterms:created xsi:type="dcterms:W3CDTF">2009-08-20T19:13:55Z</dcterms:created>
  <dcterms:modified xsi:type="dcterms:W3CDTF">2013-02-28T06:38:03Z</dcterms:modified>
</cp:coreProperties>
</file>