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0759" saveSubsetFonts="1">
  <p:sldMasterIdLst>
    <p:sldMasterId id="2147483696" r:id="rId1"/>
  </p:sldMasterIdLst>
  <p:notesMasterIdLst>
    <p:notesMasterId r:id="rId9"/>
  </p:notesMasterIdLst>
  <p:sldIdLst>
    <p:sldId id="256" r:id="rId2"/>
    <p:sldId id="317" r:id="rId3"/>
    <p:sldId id="319" r:id="rId4"/>
    <p:sldId id="318" r:id="rId5"/>
    <p:sldId id="321" r:id="rId6"/>
    <p:sldId id="320" r:id="rId7"/>
    <p:sldId id="322" r:id="rId8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8A"/>
    <a:srgbClr val="4747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2" autoAdjust="0"/>
    <p:restoredTop sz="94660"/>
  </p:normalViewPr>
  <p:slideViewPr>
    <p:cSldViewPr>
      <p:cViewPr varScale="1">
        <p:scale>
          <a:sx n="79" d="100"/>
          <a:sy n="79" d="100"/>
        </p:scale>
        <p:origin x="-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EDD4BC-8997-416D-AE49-4A45568D7585}" type="datetimeFigureOut">
              <a:rPr lang="nl-NL"/>
              <a:pPr>
                <a:defRPr/>
              </a:pPr>
              <a:t>17-8-2013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4BC637-4A47-4C23-BFAE-BBBA0FB9FA6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Rechthoek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hthoek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hthoek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hthoek 24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hte verbindingslijn 25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echthoek 26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al 27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al 28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nl-NL" smtClean="0"/>
              <a:t>Klik om het opmaakprofiel van de modelondertitel te bewerken</a:t>
            </a:r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15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5636A-B12D-4D8C-B918-2E78466FEE03}" type="datetimeFigureOut">
              <a:rPr lang="nl-NL"/>
              <a:pPr>
                <a:defRPr/>
              </a:pPr>
              <a:t>17-8-2013</a:t>
            </a:fld>
            <a:endParaRPr lang="nl-NL"/>
          </a:p>
        </p:txBody>
      </p:sp>
      <p:sp>
        <p:nvSpPr>
          <p:cNvPr id="16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7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0B9D1D2-6371-40D2-BE27-52988C0D397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30EE4-275F-47B6-A9D5-03165929C76C}" type="datetimeFigureOut">
              <a:rPr lang="nl-NL"/>
              <a:pPr>
                <a:defRPr/>
              </a:pPr>
              <a:t>17-8-2013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03F21-27F5-46DF-8A8E-0809C234C0E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Rechthoek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hthoek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hthoek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hthoek 24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hthoek 25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echte verbindingslijn 26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al 27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al 28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ED578-48BA-40E2-B95A-06D6B02D374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F0FE4-D4C9-46F1-84B2-22103DFC245C}" type="datetimeFigureOut">
              <a:rPr lang="nl-NL"/>
              <a:pPr>
                <a:defRPr/>
              </a:pPr>
              <a:t>17-8-2013</a:t>
            </a:fld>
            <a:endParaRPr lang="nl-NL"/>
          </a:p>
        </p:txBody>
      </p:sp>
      <p:sp>
        <p:nvSpPr>
          <p:cNvPr id="1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CA5EB-E687-486D-BA4F-E85817E85461}" type="datetimeFigureOut">
              <a:rPr lang="nl-NL"/>
              <a:pPr>
                <a:defRPr/>
              </a:pPr>
              <a:t>17-8-2013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C70F8-A4F8-4C08-BC43-6306E40CD95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Rechthoek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hthoek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hthoek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hthoek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hthoek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hthoek 26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hthoek 27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echte verbindingslijn 28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aal 29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al 30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1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28AFA-356F-45A9-844E-EB68B6A517A1}" type="datetimeFigureOut">
              <a:rPr lang="nl-NL"/>
              <a:pPr>
                <a:defRPr/>
              </a:pPr>
              <a:t>17-8-2013</a:t>
            </a:fld>
            <a:endParaRPr lang="nl-NL"/>
          </a:p>
        </p:txBody>
      </p:sp>
      <p:sp>
        <p:nvSpPr>
          <p:cNvPr id="1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02D15B8-DB38-4E16-935E-56683A7429A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 verbindingslijn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12" name="Tijdelijke aanduiding voor inhoud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FDBCE-FB8D-4BD2-9CBA-92D84F2AA8B1}" type="datetimeFigureOut">
              <a:rPr lang="nl-NL"/>
              <a:pPr>
                <a:defRPr/>
              </a:pPr>
              <a:t>17-8-2013</a:t>
            </a:fld>
            <a:endParaRPr lang="nl-NL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943F9-98D2-4FC9-9FBE-EF08A9C5511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 verbindingslijn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hthoek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hthoek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hthoek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hthoek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echthoek 25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hthoek 26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echte verbindingslijn 27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Rechthoek 2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Ovaal 29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al 30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4" name="Tijdelijke aanduiding voor inhoud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26" name="Tijdelijke aanduiding voor inhoud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1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1411F-6AC7-49DC-A538-B570C003ED20}" type="datetimeFigureOut">
              <a:rPr lang="nl-NL"/>
              <a:pPr>
                <a:defRPr/>
              </a:pPr>
              <a:t>17-8-2013</a:t>
            </a:fld>
            <a:endParaRPr lang="nl-NL"/>
          </a:p>
        </p:txBody>
      </p:sp>
      <p:sp>
        <p:nvSpPr>
          <p:cNvPr id="19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0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F55C30F-7794-42BF-8DFC-C4984493AB7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E00B2-8786-4D87-A741-4A4296A7D26D}" type="datetimeFigureOut">
              <a:rPr lang="nl-NL"/>
              <a:pPr>
                <a:defRPr/>
              </a:pPr>
              <a:t>17-8-2013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DC02B-47AD-46A3-B7F0-5713BAD8542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Rechthoek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Rechthoe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Rechthoek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hthoek 24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hthoek 25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48FC8-7124-412A-BBA9-0B7E72CC110F}" type="datetimeFigureOut">
              <a:rPr lang="nl-NL"/>
              <a:pPr>
                <a:defRPr/>
              </a:pPr>
              <a:t>17-8-2013</a:t>
            </a:fld>
            <a:endParaRPr lang="nl-NL"/>
          </a:p>
        </p:txBody>
      </p:sp>
      <p:sp>
        <p:nvSpPr>
          <p:cNvPr id="9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E7B47A-1512-47F5-8FA6-ABC229F829F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19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hthoek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hthoe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hthoek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hthoek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hthoek 25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hthoek 26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echte verbindingslijn 27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aal 28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al 29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hthoek 30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Tijdelijke aanduiding voor inhoud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16" name="Tijdelijke aanduiding voor dianumm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3918FB5-7239-4F5A-ACB5-B9FED494134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7" name="Tijdelijke aanduiding voor datum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C8403-D30A-481F-887B-841833A0A1D6}" type="datetimeFigureOut">
              <a:rPr lang="nl-NL"/>
              <a:pPr>
                <a:defRPr/>
              </a:pPr>
              <a:t>17-8-2013</a:t>
            </a:fld>
            <a:endParaRPr lang="nl-NL"/>
          </a:p>
        </p:txBody>
      </p:sp>
      <p:sp>
        <p:nvSpPr>
          <p:cNvPr id="18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 verbindingslijn 19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hthoek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hthoe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hthoek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hthoek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echthoek 25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hthoek 26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hthoek 2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al 28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al 29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hthoek 30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en-US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6" name="Tijdelijke aanduiding voor dianumm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93EA8-CE23-4D44-9072-FA3090D0691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7" name="Tijdelijke aanduiding voor datum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D15E8-F3B3-4DE7-9094-92853F518DA2}" type="datetimeFigureOut">
              <a:rPr lang="nl-NL"/>
              <a:pPr>
                <a:defRPr/>
              </a:pPr>
              <a:t>17-8-2013</a:t>
            </a:fld>
            <a:endParaRPr lang="nl-NL"/>
          </a:p>
        </p:txBody>
      </p:sp>
      <p:sp>
        <p:nvSpPr>
          <p:cNvPr id="18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hthoek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8" name="Rechthoe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Rechthoe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hthoek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DFF6EF-1627-4894-B25F-E764021F351A}" type="datetimeFigureOut">
              <a:rPr lang="nl-NL"/>
              <a:pPr>
                <a:defRPr/>
              </a:pPr>
              <a:t>17-8-2013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hthoek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echte verbindingslijn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accent3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38DDA98-D7A9-4BFE-908C-61B12EA7EA3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038" name="Tijdelijke aanduiding voor titel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  <a:endParaRPr lang="en-US" smtClean="0"/>
          </a:p>
        </p:txBody>
      </p:sp>
      <p:sp>
        <p:nvSpPr>
          <p:cNvPr id="1039" name="Tijdelijke aanduiding voor tekst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93B4B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93B4BD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93B4BD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93B4BD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93B4BD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93B4BD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93B4BD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93B4BD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93B4BD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A8CDD7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C0BEAF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CEC597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uscollege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 smtClean="0"/>
              <a:t>Student </a:t>
            </a:r>
            <a:r>
              <a:rPr lang="nl-NL" dirty="0" smtClean="0"/>
              <a:t>Management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nl-NL" dirty="0" smtClean="0"/>
              <a:t>Information </a:t>
            </a:r>
            <a:r>
              <a:rPr lang="nl-NL" dirty="0" smtClean="0"/>
              <a:t>system</a:t>
            </a:r>
            <a:endParaRPr lang="nl-NL" dirty="0" smtClean="0"/>
          </a:p>
        </p:txBody>
      </p:sp>
      <p:sp>
        <p:nvSpPr>
          <p:cNvPr id="1331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nl-NL" dirty="0" smtClean="0"/>
              <a:t>OPUS-College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Overview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sz="2000" dirty="0" smtClean="0"/>
              <a:t>What is </a:t>
            </a:r>
            <a:r>
              <a:rPr lang="de-AT" sz="2000" dirty="0" smtClean="0"/>
              <a:t>OPUS-College?</a:t>
            </a:r>
          </a:p>
          <a:p>
            <a:r>
              <a:rPr lang="de-AT" sz="2000" dirty="0" smtClean="0"/>
              <a:t>What functionalities does it offer?</a:t>
            </a:r>
            <a:endParaRPr lang="de-AT" sz="2000" dirty="0" smtClean="0"/>
          </a:p>
          <a:p>
            <a:r>
              <a:rPr lang="de-AT" sz="2000" dirty="0" smtClean="0"/>
              <a:t>What is the history of OPUS-College</a:t>
            </a:r>
            <a:r>
              <a:rPr lang="de-AT" sz="2000" dirty="0" smtClean="0"/>
              <a:t>?</a:t>
            </a:r>
          </a:p>
          <a:p>
            <a:r>
              <a:rPr lang="de-AT" sz="2000" dirty="0" smtClean="0"/>
              <a:t>What are the technical characteristics?</a:t>
            </a:r>
            <a:endParaRPr lang="de-AT" sz="2000" dirty="0" smtClean="0"/>
          </a:p>
          <a:p>
            <a:r>
              <a:rPr lang="de-AT" sz="2000" dirty="0" smtClean="0"/>
              <a:t>How can it be customized and extended?</a:t>
            </a:r>
            <a:endParaRPr lang="de-A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What is OPUS-College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AT" sz="2000" dirty="0" smtClean="0"/>
              <a:t>„OPUS-College“ </a:t>
            </a:r>
            <a:r>
              <a:rPr lang="de-AT" sz="2000" dirty="0" smtClean="0"/>
              <a:t>is a web-based management information system to store and analyze data concerning:</a:t>
            </a:r>
            <a:r>
              <a:rPr lang="de-AT" sz="2000" dirty="0" smtClean="0"/>
              <a:t/>
            </a:r>
            <a:br>
              <a:rPr lang="de-AT" sz="2000" dirty="0" smtClean="0"/>
            </a:br>
            <a:endParaRPr lang="de-AT" sz="2000" dirty="0" smtClean="0"/>
          </a:p>
          <a:p>
            <a:r>
              <a:rPr lang="de-AT" sz="2000" dirty="0" smtClean="0">
                <a:solidFill>
                  <a:srgbClr val="0070C0"/>
                </a:solidFill>
              </a:rPr>
              <a:t>Students</a:t>
            </a:r>
            <a:r>
              <a:rPr lang="de-AT" sz="2000" dirty="0" smtClean="0"/>
              <a:t> </a:t>
            </a:r>
            <a:r>
              <a:rPr lang="de-AT" sz="2000" dirty="0" smtClean="0"/>
              <a:t>(</a:t>
            </a:r>
            <a:r>
              <a:rPr lang="de-AT" sz="2000" dirty="0" smtClean="0"/>
              <a:t>Personal data, study plans, marks, </a:t>
            </a:r>
            <a:r>
              <a:rPr lang="de-AT" sz="2000" dirty="0" smtClean="0"/>
              <a:t>...)</a:t>
            </a:r>
            <a:br>
              <a:rPr lang="de-AT" sz="2000" dirty="0" smtClean="0"/>
            </a:br>
            <a:endParaRPr lang="de-AT" sz="2000" dirty="0" smtClean="0"/>
          </a:p>
          <a:p>
            <a:r>
              <a:rPr lang="de-AT" sz="2000" dirty="0" smtClean="0">
                <a:solidFill>
                  <a:srgbClr val="0070C0"/>
                </a:solidFill>
              </a:rPr>
              <a:t>Curriculum</a:t>
            </a:r>
            <a:r>
              <a:rPr lang="de-AT" sz="2000" dirty="0" smtClean="0"/>
              <a:t> </a:t>
            </a:r>
            <a:r>
              <a:rPr lang="de-AT" sz="2000" dirty="0" smtClean="0"/>
              <a:t>(Study programs, courses, examinations, </a:t>
            </a:r>
            <a:r>
              <a:rPr lang="de-AT" sz="2000" dirty="0" smtClean="0"/>
              <a:t>...)</a:t>
            </a:r>
            <a:br>
              <a:rPr lang="de-AT" sz="2000" dirty="0" smtClean="0"/>
            </a:br>
            <a:endParaRPr lang="de-AT" sz="2000" dirty="0" smtClean="0"/>
          </a:p>
          <a:p>
            <a:r>
              <a:rPr lang="de-AT" sz="2000" dirty="0" smtClean="0">
                <a:solidFill>
                  <a:srgbClr val="0070C0"/>
                </a:solidFill>
              </a:rPr>
              <a:t>Lecturers</a:t>
            </a:r>
            <a:r>
              <a:rPr lang="de-AT" sz="2000" dirty="0" smtClean="0"/>
              <a:t> </a:t>
            </a:r>
            <a:r>
              <a:rPr lang="de-AT" sz="2000" dirty="0" smtClean="0"/>
              <a:t>(</a:t>
            </a:r>
            <a:r>
              <a:rPr lang="de-AT" sz="2000" dirty="0" smtClean="0"/>
              <a:t>Personal data, contracts, </a:t>
            </a:r>
            <a:r>
              <a:rPr lang="de-AT" sz="2000" dirty="0" smtClean="0"/>
              <a:t>...)</a:t>
            </a:r>
            <a:br>
              <a:rPr lang="de-AT" sz="2000" dirty="0" smtClean="0"/>
            </a:br>
            <a:endParaRPr lang="de-AT" sz="2000" dirty="0" smtClean="0"/>
          </a:p>
          <a:p>
            <a:r>
              <a:rPr lang="de-AT" sz="2000" dirty="0" smtClean="0">
                <a:solidFill>
                  <a:srgbClr val="0070C0"/>
                </a:solidFill>
              </a:rPr>
              <a:t>Organisational units</a:t>
            </a:r>
            <a:r>
              <a:rPr lang="de-AT" sz="2000" dirty="0" smtClean="0"/>
              <a:t> (Schools, departments, </a:t>
            </a:r>
            <a:r>
              <a:rPr lang="de-AT" sz="2000" dirty="0" smtClean="0"/>
              <a:t>...)</a:t>
            </a:r>
            <a:br>
              <a:rPr lang="de-AT" sz="2000" dirty="0" smtClean="0"/>
            </a:br>
            <a:endParaRPr lang="de-AT" sz="2000" dirty="0" smtClean="0"/>
          </a:p>
          <a:p>
            <a:pPr algn="ctr">
              <a:buNone/>
            </a:pPr>
            <a:endParaRPr lang="de-AT" sz="2000" dirty="0" smtClean="0"/>
          </a:p>
          <a:p>
            <a:pPr algn="ctr">
              <a:buNone/>
            </a:pPr>
            <a:r>
              <a:rPr lang="de-AT" sz="2000" dirty="0" smtClean="0">
                <a:solidFill>
                  <a:srgbClr val="0070C0"/>
                </a:solidFill>
              </a:rPr>
              <a:t>OPUS</a:t>
            </a:r>
            <a:r>
              <a:rPr lang="de-AT" sz="2000" dirty="0" smtClean="0"/>
              <a:t>: „</a:t>
            </a:r>
            <a:r>
              <a:rPr lang="de-AT" sz="2000" dirty="0" smtClean="0">
                <a:solidFill>
                  <a:srgbClr val="0070C0"/>
                </a:solidFill>
              </a:rPr>
              <a:t>Op</a:t>
            </a:r>
            <a:r>
              <a:rPr lang="de-AT" sz="2000" dirty="0" smtClean="0"/>
              <a:t>en </a:t>
            </a:r>
            <a:r>
              <a:rPr lang="de-AT" sz="2000" dirty="0" smtClean="0">
                <a:solidFill>
                  <a:srgbClr val="0070C0"/>
                </a:solidFill>
              </a:rPr>
              <a:t>U</a:t>
            </a:r>
            <a:r>
              <a:rPr lang="de-AT" sz="2000" dirty="0" smtClean="0"/>
              <a:t>niversity </a:t>
            </a:r>
            <a:r>
              <a:rPr lang="de-AT" sz="2000" dirty="0" smtClean="0">
                <a:solidFill>
                  <a:srgbClr val="0070C0"/>
                </a:solidFill>
              </a:rPr>
              <a:t>S</a:t>
            </a:r>
            <a:r>
              <a:rPr lang="de-AT" sz="2000" dirty="0" smtClean="0"/>
              <a:t>ystems“</a:t>
            </a:r>
            <a:endParaRPr lang="de-A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What functionalities does it offer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/>
          <a:lstStyle/>
          <a:p>
            <a:pPr>
              <a:buNone/>
            </a:pPr>
            <a:r>
              <a:rPr lang="de-AT" sz="2000" dirty="0" smtClean="0"/>
              <a:t>Example setup of role responsibilities:</a:t>
            </a:r>
            <a:endParaRPr lang="de-AT" sz="2000" dirty="0" smtClean="0"/>
          </a:p>
          <a:p>
            <a:r>
              <a:rPr lang="de-AT" sz="2000" dirty="0" smtClean="0">
                <a:solidFill>
                  <a:srgbClr val="0070C0"/>
                </a:solidFill>
              </a:rPr>
              <a:t>Central registry:</a:t>
            </a:r>
            <a:r>
              <a:rPr lang="de-AT" sz="2000" dirty="0" smtClean="0"/>
              <a:t> Admission, certificates, organizational unit information</a:t>
            </a:r>
            <a:r>
              <a:rPr lang="de-AT" sz="2000" dirty="0" smtClean="0"/>
              <a:t/>
            </a:r>
            <a:br>
              <a:rPr lang="de-AT" sz="2000" dirty="0" smtClean="0"/>
            </a:br>
            <a:endParaRPr lang="de-AT" sz="2000" dirty="0" smtClean="0"/>
          </a:p>
          <a:p>
            <a:r>
              <a:rPr lang="de-AT" sz="2000" dirty="0" smtClean="0">
                <a:solidFill>
                  <a:srgbClr val="0070C0"/>
                </a:solidFill>
              </a:rPr>
              <a:t>Decentral (schools/departments):</a:t>
            </a:r>
            <a:r>
              <a:rPr lang="de-AT" sz="2000" dirty="0" smtClean="0"/>
              <a:t> Curriculum (structure of study programs, subjects), (academic) staff information</a:t>
            </a:r>
            <a:r>
              <a:rPr lang="de-AT" sz="2000" dirty="0" smtClean="0"/>
              <a:t/>
            </a:r>
            <a:br>
              <a:rPr lang="de-AT" sz="2000" dirty="0" smtClean="0"/>
            </a:br>
            <a:endParaRPr lang="de-AT" sz="2000" dirty="0" smtClean="0"/>
          </a:p>
          <a:p>
            <a:r>
              <a:rPr lang="de-AT" sz="2000" dirty="0" smtClean="0">
                <a:solidFill>
                  <a:srgbClr val="0070C0"/>
                </a:solidFill>
              </a:rPr>
              <a:t>Lecturers:</a:t>
            </a:r>
            <a:r>
              <a:rPr lang="de-AT" sz="2000" dirty="0" smtClean="0"/>
              <a:t> Course descriptions, marks entry, personal data</a:t>
            </a:r>
            <a:r>
              <a:rPr lang="de-AT" sz="2000" dirty="0" smtClean="0"/>
              <a:t/>
            </a:r>
            <a:br>
              <a:rPr lang="de-AT" sz="2000" dirty="0" smtClean="0"/>
            </a:br>
            <a:endParaRPr lang="de-AT" sz="2000" dirty="0" smtClean="0"/>
          </a:p>
          <a:p>
            <a:r>
              <a:rPr lang="de-AT" sz="2000" dirty="0" smtClean="0">
                <a:solidFill>
                  <a:srgbClr val="0070C0"/>
                </a:solidFill>
              </a:rPr>
              <a:t>Studierende:</a:t>
            </a:r>
            <a:r>
              <a:rPr lang="de-AT" sz="2000" dirty="0" smtClean="0"/>
              <a:t> </a:t>
            </a:r>
            <a:r>
              <a:rPr lang="de-AT" sz="2000" dirty="0" smtClean="0"/>
              <a:t>Query own study progress (marks)</a:t>
            </a:r>
            <a:endParaRPr lang="de-AT" sz="2000" dirty="0" smtClean="0"/>
          </a:p>
          <a:p>
            <a:pPr>
              <a:buNone/>
            </a:pPr>
            <a:endParaRPr lang="de-AT" sz="2000" dirty="0" smtClean="0"/>
          </a:p>
          <a:p>
            <a:pPr>
              <a:buNone/>
            </a:pPr>
            <a:r>
              <a:rPr lang="de-AT" sz="2000" dirty="0" smtClean="0"/>
              <a:t>Opus‘ flexible authorization system </a:t>
            </a:r>
            <a:r>
              <a:rPr lang="de-AT" sz="2000" dirty="0" smtClean="0"/>
              <a:t>controls access </a:t>
            </a:r>
            <a:r>
              <a:rPr lang="de-AT" sz="2000" dirty="0" smtClean="0"/>
              <a:t>to data</a:t>
            </a:r>
          </a:p>
          <a:p>
            <a:pPr>
              <a:buNone/>
            </a:pPr>
            <a:r>
              <a:rPr lang="de-AT" sz="2000" dirty="0" smtClean="0"/>
              <a:t>Opus‘ reporting engine makes data available: e.g. Student lists, statistics</a:t>
            </a:r>
            <a:endParaRPr lang="de-A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600" dirty="0" smtClean="0"/>
              <a:t>What is the history of OPUS-College</a:t>
            </a:r>
            <a:r>
              <a:rPr lang="de-AT" sz="3600" dirty="0" smtClean="0"/>
              <a:t>?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sz="2000" dirty="0" smtClean="0"/>
              <a:t>Point of departure: Development cooperation project </a:t>
            </a:r>
            <a:r>
              <a:rPr lang="de-AT" sz="2000" dirty="0" smtClean="0"/>
              <a:t>2006-10; </a:t>
            </a:r>
            <a:r>
              <a:rPr lang="de-AT" sz="2000" dirty="0" smtClean="0"/>
              <a:t>with universities </a:t>
            </a:r>
            <a:r>
              <a:rPr lang="de-AT" sz="2000" dirty="0" smtClean="0"/>
              <a:t>in </a:t>
            </a:r>
            <a:r>
              <a:rPr lang="de-AT" sz="2000" dirty="0" smtClean="0">
                <a:solidFill>
                  <a:srgbClr val="0070C0"/>
                </a:solidFill>
              </a:rPr>
              <a:t>Mozambique</a:t>
            </a:r>
            <a:r>
              <a:rPr lang="de-AT" sz="2000" dirty="0" smtClean="0"/>
              <a:t> and </a:t>
            </a:r>
            <a:r>
              <a:rPr lang="de-AT" sz="2000" dirty="0" smtClean="0">
                <a:solidFill>
                  <a:srgbClr val="0070C0"/>
                </a:solidFill>
              </a:rPr>
              <a:t>the Netherlands</a:t>
            </a:r>
            <a:endParaRPr lang="de-AT" sz="2000" dirty="0" smtClean="0">
              <a:solidFill>
                <a:srgbClr val="0070C0"/>
              </a:solidFill>
            </a:endParaRPr>
          </a:p>
          <a:p>
            <a:r>
              <a:rPr lang="de-AT" sz="2000" dirty="0" smtClean="0"/>
              <a:t>Enhancements for </a:t>
            </a:r>
            <a:r>
              <a:rPr lang="de-AT" sz="2000" dirty="0" smtClean="0">
                <a:solidFill>
                  <a:srgbClr val="0070C0"/>
                </a:solidFill>
              </a:rPr>
              <a:t>Zambia</a:t>
            </a:r>
            <a:r>
              <a:rPr lang="de-AT" sz="2000" dirty="0" smtClean="0"/>
              <a:t> </a:t>
            </a:r>
            <a:r>
              <a:rPr lang="de-AT" sz="2000" dirty="0" smtClean="0"/>
              <a:t>2011-13</a:t>
            </a:r>
            <a:br>
              <a:rPr lang="de-AT" sz="2000" dirty="0" smtClean="0"/>
            </a:br>
            <a:r>
              <a:rPr lang="de-AT" sz="1600" dirty="0" smtClean="0"/>
              <a:t>Supporting two different educational systems: Portuguese and English based</a:t>
            </a:r>
            <a:endParaRPr lang="de-AT" sz="1600" dirty="0" smtClean="0"/>
          </a:p>
          <a:p>
            <a:r>
              <a:rPr lang="de-AT" sz="2000" dirty="0" smtClean="0"/>
              <a:t>Interest is shown from universities in a variety of countries</a:t>
            </a:r>
            <a:endParaRPr lang="de-AT" sz="2000" dirty="0" smtClean="0"/>
          </a:p>
          <a:p>
            <a:r>
              <a:rPr lang="de-AT" sz="2000" dirty="0" smtClean="0"/>
              <a:t>Homepage</a:t>
            </a:r>
            <a:r>
              <a:rPr lang="de-AT" sz="2000" dirty="0" smtClean="0"/>
              <a:t>: </a:t>
            </a:r>
            <a:r>
              <a:rPr lang="de-AT" sz="2000" dirty="0" smtClean="0">
                <a:hlinkClick r:id="rId2"/>
              </a:rPr>
              <a:t>www.opuscollege.net</a:t>
            </a:r>
            <a:r>
              <a:rPr lang="de-AT" sz="2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600" dirty="0" smtClean="0"/>
              <a:t>What are the technical characteristics?</a:t>
            </a:r>
            <a:endParaRPr lang="de-AT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AT" sz="2000" dirty="0" smtClean="0"/>
              <a:t>OPUS-College is published under Mozilla triple license </a:t>
            </a:r>
            <a:r>
              <a:rPr lang="de-AT" sz="1600" dirty="0" smtClean="0"/>
              <a:t>(</a:t>
            </a:r>
            <a:r>
              <a:rPr lang="de-AT" sz="1600" dirty="0" smtClean="0"/>
              <a:t>MPL/LGPL/GPL)</a:t>
            </a:r>
            <a:endParaRPr lang="de-AT" sz="2000" dirty="0" smtClean="0"/>
          </a:p>
          <a:p>
            <a:endParaRPr lang="de-AT" sz="2000" dirty="0" smtClean="0"/>
          </a:p>
          <a:p>
            <a:pPr>
              <a:buNone/>
            </a:pPr>
            <a:r>
              <a:rPr lang="de-AT" sz="2000" dirty="0" smtClean="0"/>
              <a:t>Based on  open </a:t>
            </a:r>
            <a:r>
              <a:rPr lang="de-AT" sz="2000" dirty="0" smtClean="0"/>
              <a:t>s</a:t>
            </a:r>
            <a:r>
              <a:rPr lang="de-AT" sz="2000" dirty="0" smtClean="0"/>
              <a:t>ource components</a:t>
            </a:r>
          </a:p>
          <a:p>
            <a:r>
              <a:rPr lang="de-AT" sz="2000" i="1" dirty="0" smtClean="0">
                <a:solidFill>
                  <a:srgbClr val="0070C0"/>
                </a:solidFill>
              </a:rPr>
              <a:t>JAVA </a:t>
            </a:r>
            <a:r>
              <a:rPr lang="de-AT" sz="2000" dirty="0" smtClean="0"/>
              <a:t>und </a:t>
            </a:r>
            <a:r>
              <a:rPr lang="de-AT" sz="2000" i="1" dirty="0" smtClean="0">
                <a:solidFill>
                  <a:srgbClr val="0070C0"/>
                </a:solidFill>
              </a:rPr>
              <a:t>Spring Development Framework</a:t>
            </a:r>
            <a:endParaRPr lang="de-AT" sz="2000" dirty="0" smtClean="0"/>
          </a:p>
          <a:p>
            <a:r>
              <a:rPr lang="de-AT" sz="2000" i="1" dirty="0" smtClean="0">
                <a:solidFill>
                  <a:srgbClr val="0070C0"/>
                </a:solidFill>
              </a:rPr>
              <a:t>PostgreSQL</a:t>
            </a:r>
            <a:r>
              <a:rPr lang="de-AT" sz="2000" dirty="0" smtClean="0"/>
              <a:t> (database)</a:t>
            </a:r>
            <a:endParaRPr lang="de-AT" sz="2000" dirty="0" smtClean="0"/>
          </a:p>
          <a:p>
            <a:r>
              <a:rPr lang="de-AT" sz="2000" i="1" dirty="0" smtClean="0">
                <a:solidFill>
                  <a:srgbClr val="0070C0"/>
                </a:solidFill>
              </a:rPr>
              <a:t>iBatis</a:t>
            </a:r>
            <a:r>
              <a:rPr lang="de-AT" sz="2000" i="1" dirty="0" smtClean="0"/>
              <a:t> </a:t>
            </a:r>
            <a:r>
              <a:rPr lang="de-AT" sz="2000" dirty="0" smtClean="0"/>
              <a:t>for the persistence (mapping application </a:t>
            </a:r>
            <a:r>
              <a:rPr lang="de-AT" sz="2000" dirty="0" smtClean="0"/>
              <a:t>– </a:t>
            </a:r>
            <a:r>
              <a:rPr lang="de-AT" sz="2000" dirty="0" smtClean="0"/>
              <a:t>database)</a:t>
            </a:r>
            <a:endParaRPr lang="de-AT" sz="2000" dirty="0" smtClean="0"/>
          </a:p>
          <a:p>
            <a:r>
              <a:rPr lang="de-AT" sz="2000" i="1" dirty="0" smtClean="0">
                <a:solidFill>
                  <a:srgbClr val="0070C0"/>
                </a:solidFill>
              </a:rPr>
              <a:t>JasperReports</a:t>
            </a:r>
            <a:r>
              <a:rPr lang="de-AT" sz="2000" dirty="0" smtClean="0"/>
              <a:t> </a:t>
            </a:r>
            <a:r>
              <a:rPr lang="de-AT" sz="2000" dirty="0" smtClean="0"/>
              <a:t>for the generation of automized reports</a:t>
            </a:r>
            <a:endParaRPr lang="de-AT" sz="2000" dirty="0" smtClean="0"/>
          </a:p>
          <a:p>
            <a:r>
              <a:rPr lang="de-AT" sz="2000" i="1" dirty="0" smtClean="0">
                <a:solidFill>
                  <a:srgbClr val="0070C0"/>
                </a:solidFill>
              </a:rPr>
              <a:t>Apache Tomcat </a:t>
            </a:r>
            <a:r>
              <a:rPr lang="de-AT" sz="2000" dirty="0" smtClean="0"/>
              <a:t>as the web server</a:t>
            </a:r>
            <a:endParaRPr lang="de-AT" sz="2000" dirty="0" smtClean="0"/>
          </a:p>
          <a:p>
            <a:r>
              <a:rPr lang="de-AT" sz="2000" dirty="0" smtClean="0"/>
              <a:t>A </a:t>
            </a:r>
            <a:r>
              <a:rPr lang="de-AT" sz="2000" i="1" dirty="0" smtClean="0">
                <a:solidFill>
                  <a:srgbClr val="0070C0"/>
                </a:solidFill>
              </a:rPr>
              <a:t>web browser</a:t>
            </a:r>
            <a:r>
              <a:rPr lang="de-AT" sz="2000" dirty="0" smtClean="0"/>
              <a:t> for the user interface</a:t>
            </a:r>
            <a:br>
              <a:rPr lang="de-AT" sz="2000" dirty="0" smtClean="0"/>
            </a:br>
            <a:r>
              <a:rPr lang="de-AT" sz="1600" dirty="0" smtClean="0"/>
              <a:t>(no further software needs to be installed on user PCs)</a:t>
            </a:r>
            <a:endParaRPr lang="de-AT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How can it be customized and extended?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sz="2000" dirty="0" smtClean="0"/>
              <a:t>OPUS </a:t>
            </a:r>
            <a:r>
              <a:rPr lang="de-AT" sz="2000" dirty="0" smtClean="0"/>
              <a:t>consists of modules</a:t>
            </a:r>
            <a:endParaRPr lang="de-AT" sz="2000" dirty="0" smtClean="0"/>
          </a:p>
          <a:p>
            <a:pPr lvl="1"/>
            <a:r>
              <a:rPr lang="de-AT" sz="1500" dirty="0" smtClean="0"/>
              <a:t>Kernel/college,</a:t>
            </a:r>
          </a:p>
          <a:p>
            <a:pPr lvl="1"/>
            <a:r>
              <a:rPr lang="de-AT" sz="1500" dirty="0" smtClean="0"/>
              <a:t>report</a:t>
            </a:r>
            <a:endParaRPr lang="de-AT" sz="1500" dirty="0" smtClean="0"/>
          </a:p>
          <a:p>
            <a:pPr lvl="1"/>
            <a:r>
              <a:rPr lang="de-AT" sz="1500" dirty="0" smtClean="0"/>
              <a:t>fee</a:t>
            </a:r>
          </a:p>
          <a:p>
            <a:pPr lvl="1"/>
            <a:r>
              <a:rPr lang="de-AT" sz="1500" dirty="0" smtClean="0"/>
              <a:t>scholarship</a:t>
            </a:r>
          </a:p>
          <a:p>
            <a:pPr lvl="1"/>
            <a:r>
              <a:rPr lang="de-AT" sz="1500" dirty="0" smtClean="0"/>
              <a:t>accommodation</a:t>
            </a:r>
            <a:endParaRPr lang="de-AT" sz="1500" dirty="0" smtClean="0"/>
          </a:p>
          <a:p>
            <a:pPr lvl="1"/>
            <a:r>
              <a:rPr lang="de-AT" sz="1500" dirty="0" smtClean="0"/>
              <a:t>admission</a:t>
            </a:r>
            <a:endParaRPr lang="de-AT" sz="1500" dirty="0" smtClean="0"/>
          </a:p>
          <a:p>
            <a:pPr lvl="1"/>
            <a:r>
              <a:rPr lang="de-AT" sz="1500" dirty="0" smtClean="0"/>
              <a:t>Country-specific modules (e.g. </a:t>
            </a:r>
            <a:r>
              <a:rPr lang="de-AT" sz="1500" dirty="0" smtClean="0"/>
              <a:t>zambia)</a:t>
            </a:r>
          </a:p>
          <a:p>
            <a:pPr lvl="1"/>
            <a:r>
              <a:rPr lang="de-AT" sz="1500" dirty="0" smtClean="0"/>
              <a:t>Uni-specific modules (e.g. cbu) to customize for example the </a:t>
            </a:r>
            <a:r>
              <a:rPr lang="de-AT" sz="1500" dirty="0" smtClean="0"/>
              <a:t>s</a:t>
            </a:r>
            <a:r>
              <a:rPr lang="de-AT" sz="1500" dirty="0" smtClean="0"/>
              <a:t>tudent number format</a:t>
            </a:r>
            <a:endParaRPr lang="de-AT" sz="1500" dirty="0" smtClean="0"/>
          </a:p>
          <a:p>
            <a:pPr lvl="1"/>
            <a:r>
              <a:rPr lang="de-AT" sz="1500" dirty="0" smtClean="0"/>
              <a:t>Additional modules are possible</a:t>
            </a:r>
            <a:endParaRPr lang="de-AT" sz="1500" dirty="0" smtClean="0"/>
          </a:p>
          <a:p>
            <a:endParaRPr lang="de-AT" sz="2000" dirty="0" smtClean="0"/>
          </a:p>
          <a:p>
            <a:r>
              <a:rPr lang="de-AT" sz="2000" dirty="0" smtClean="0"/>
              <a:t>„Extension point</a:t>
            </a:r>
            <a:r>
              <a:rPr lang="de-AT" sz="2000" dirty="0" smtClean="0"/>
              <a:t>“ concept</a:t>
            </a:r>
            <a:endParaRPr lang="de-AT" sz="2000" dirty="0" smtClean="0"/>
          </a:p>
          <a:p>
            <a:pPr lvl="1"/>
            <a:r>
              <a:rPr lang="de-AT" sz="1500" dirty="0" smtClean="0"/>
              <a:t>Extension points allow to customize or extend existing functionality</a:t>
            </a:r>
            <a:r>
              <a:rPr lang="de-AT" sz="1500" dirty="0" smtClean="0"/>
              <a:t>, for example adding own reports</a:t>
            </a:r>
            <a:endParaRPr lang="de-AT" sz="1500" dirty="0" smtClean="0"/>
          </a:p>
          <a:p>
            <a:pPr lvl="1"/>
            <a:r>
              <a:rPr lang="de-AT" sz="1500" dirty="0" smtClean="0"/>
              <a:t>Additional extension points can be made available at any time</a:t>
            </a:r>
            <a:endParaRPr lang="de-AT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el">
  <a:themeElements>
    <a:clrScheme name="Gieterij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ivie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mogen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3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241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Civiel</vt:lpstr>
      <vt:lpstr>OPUS-College</vt:lpstr>
      <vt:lpstr>Overview</vt:lpstr>
      <vt:lpstr>What is OPUS-College?</vt:lpstr>
      <vt:lpstr>What functionalities does it offer?</vt:lpstr>
      <vt:lpstr>What is the history of OPUS-College?</vt:lpstr>
      <vt:lpstr>What are the technical characteristics?</vt:lpstr>
      <vt:lpstr>How can it be customized and extended?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OPUS-College</dc:title>
  <dc:creator>Admin</dc:creator>
  <cp:lastModifiedBy>markus</cp:lastModifiedBy>
  <cp:revision>115</cp:revision>
  <dcterms:created xsi:type="dcterms:W3CDTF">2009-08-20T19:13:55Z</dcterms:created>
  <dcterms:modified xsi:type="dcterms:W3CDTF">2013-08-17T09:30:38Z</dcterms:modified>
</cp:coreProperties>
</file>