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Karl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Karla-italic.fntdata"/><Relationship Id="rId50" Type="http://schemas.openxmlformats.org/officeDocument/2006/relationships/font" Target="fonts/Karla-bold.fntdata"/><Relationship Id="rId52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 da apresentação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Lembra de falar que tudo que vemos na web é recebido como HTML, se couber na explicação falar um pouco sobre a arquitetura cliente servidor.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Lembrar de durante a apresentação da ênfase a </a:t>
            </a:r>
            <a:r>
              <a:rPr lang="en"/>
              <a:t>importância</a:t>
            </a:r>
            <a:r>
              <a:rPr lang="en"/>
              <a:t> do fechamento das tags.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4234600"/>
            <a:ext cx="3530700" cy="157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5367066"/>
            <a:ext cx="7845900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8063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4354266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2410533"/>
            <a:ext cx="31482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3225800"/>
            <a:ext cx="31482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12900"/>
            <a:ext cx="3076750" cy="6889261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12900"/>
            <a:ext cx="3076750" cy="6889261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5489166"/>
            <a:ext cx="16098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930232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2098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2929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2104033"/>
            <a:ext cx="2671800" cy="324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104033"/>
            <a:ext cx="2671800" cy="324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2929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134633"/>
            <a:ext cx="2094900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2134633"/>
            <a:ext cx="2094899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2134633"/>
            <a:ext cx="2094899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2929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988133"/>
            <a:ext cx="5185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803400"/>
            <a:ext cx="5185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212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9700" y="4437800"/>
            <a:ext cx="4229100" cy="157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424242"/>
                </a:solidFill>
              </a:rPr>
              <a:t>INTRODUÇÃO A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424242"/>
                </a:solidFill>
              </a:rPr>
              <a:t>WEB DESIGN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9E9E9E"/>
                </a:solidFill>
              </a:rPr>
              <a:t>Construindo sua página pessoal com Git</a:t>
            </a:r>
          </a:p>
        </p:txBody>
      </p:sp>
      <p:sp>
        <p:nvSpPr>
          <p:cNvPr id="66" name="Shape 66"/>
          <p:cNvSpPr/>
          <p:nvPr/>
        </p:nvSpPr>
        <p:spPr>
          <a:xfrm>
            <a:off x="1042852" y="2020823"/>
            <a:ext cx="335737" cy="48706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21350" y="2020823"/>
            <a:ext cx="248745" cy="48706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1581694" y="2053281"/>
            <a:ext cx="387932" cy="415339"/>
            <a:chOff x="2583100" y="2973775"/>
            <a:chExt cx="461550" cy="437200"/>
          </a:xfrm>
        </p:grpSpPr>
        <p:sp>
          <p:nvSpPr>
            <p:cNvPr id="69" name="Shape 69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c_laptop_white_48px.svg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612" y="2058899"/>
            <a:ext cx="3274775" cy="249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-Icon-1788C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987" y="2507866"/>
            <a:ext cx="1182000" cy="1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1.3</a:t>
            </a:r>
            <a:r>
              <a:rPr lang="en"/>
              <a:t> - </a:t>
            </a:r>
            <a:r>
              <a:rPr lang="en" sz="2300"/>
              <a:t>Estrutura de uma página web</a:t>
            </a:r>
            <a:r>
              <a:rPr lang="en" sz="2300"/>
              <a:t>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!DOCTYPE</a:t>
            </a:r>
            <a:r>
              <a:rPr lang="en" sz="1400">
                <a:solidFill>
                  <a:srgbClr val="FF0000"/>
                </a:solidFill>
              </a:rPr>
              <a:t> 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title</a:t>
            </a:r>
            <a:r>
              <a:rPr lang="en" sz="1400">
                <a:solidFill>
                  <a:srgbClr val="0000CD"/>
                </a:solidFill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Titulo da Página</a:t>
            </a: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/title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CD"/>
                </a:solidFill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Cabeçalho</a:t>
            </a: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/h1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p</a:t>
            </a:r>
            <a:r>
              <a:rPr lang="en" sz="1400">
                <a:solidFill>
                  <a:srgbClr val="0000CD"/>
                </a:solidFill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Paragrafo</a:t>
            </a: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/p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1.4 - </a:t>
            </a:r>
            <a:r>
              <a:rPr lang="en"/>
              <a:t>Cabeçalhos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&lt;</a:t>
            </a:r>
            <a:r>
              <a:rPr lang="en" sz="3600">
                <a:solidFill>
                  <a:srgbClr val="F44336"/>
                </a:solidFill>
              </a:rPr>
              <a:t>h1</a:t>
            </a:r>
            <a:r>
              <a:rPr lang="en" sz="3600"/>
              <a:t>&gt;Texto&lt;/</a:t>
            </a:r>
            <a:r>
              <a:rPr lang="en" sz="3600">
                <a:solidFill>
                  <a:srgbClr val="F44336"/>
                </a:solidFill>
              </a:rPr>
              <a:t>h1</a:t>
            </a:r>
            <a:r>
              <a:rPr lang="en" sz="36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&lt;</a:t>
            </a:r>
            <a:r>
              <a:rPr lang="en" sz="3000">
                <a:solidFill>
                  <a:srgbClr val="F44336"/>
                </a:solidFill>
              </a:rPr>
              <a:t>h2</a:t>
            </a:r>
            <a:r>
              <a:rPr lang="en" sz="3000">
                <a:solidFill>
                  <a:schemeClr val="dk2"/>
                </a:solidFill>
              </a:rPr>
              <a:t>&gt;Texto&lt;/</a:t>
            </a:r>
            <a:r>
              <a:rPr lang="en" sz="3000">
                <a:solidFill>
                  <a:srgbClr val="F44336"/>
                </a:solidFill>
              </a:rPr>
              <a:t>h2</a:t>
            </a:r>
            <a:r>
              <a:rPr lang="en" sz="30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&lt;</a:t>
            </a:r>
            <a:r>
              <a:rPr lang="en" sz="2400">
                <a:solidFill>
                  <a:srgbClr val="F44336"/>
                </a:solidFill>
              </a:rPr>
              <a:t>h3</a:t>
            </a:r>
            <a:r>
              <a:rPr lang="en" sz="2400">
                <a:solidFill>
                  <a:schemeClr val="dk2"/>
                </a:solidFill>
              </a:rPr>
              <a:t>&gt;Texto&lt;/</a:t>
            </a:r>
            <a:r>
              <a:rPr lang="en" sz="2400">
                <a:solidFill>
                  <a:srgbClr val="F44336"/>
                </a:solidFill>
              </a:rPr>
              <a:t>h3</a:t>
            </a:r>
            <a:r>
              <a:rPr lang="en" sz="24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&lt;</a:t>
            </a:r>
            <a:r>
              <a:rPr lang="en" sz="1800">
                <a:solidFill>
                  <a:srgbClr val="F44336"/>
                </a:solidFill>
              </a:rPr>
              <a:t>h4</a:t>
            </a:r>
            <a:r>
              <a:rPr lang="en" sz="1800">
                <a:solidFill>
                  <a:schemeClr val="dk2"/>
                </a:solidFill>
              </a:rPr>
              <a:t>&gt;Texto&lt;/</a:t>
            </a:r>
            <a:r>
              <a:rPr lang="en" sz="1800">
                <a:solidFill>
                  <a:srgbClr val="F44336"/>
                </a:solidFill>
              </a:rPr>
              <a:t>h4</a:t>
            </a:r>
            <a:r>
              <a:rPr lang="en" sz="18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&lt;</a:t>
            </a:r>
            <a:r>
              <a:rPr lang="en" sz="1400">
                <a:solidFill>
                  <a:srgbClr val="F44336"/>
                </a:solidFill>
              </a:rPr>
              <a:t>h5</a:t>
            </a:r>
            <a:r>
              <a:rPr lang="en" sz="1400">
                <a:solidFill>
                  <a:schemeClr val="dk2"/>
                </a:solidFill>
              </a:rPr>
              <a:t>&gt;Texto&lt;/</a:t>
            </a:r>
            <a:r>
              <a:rPr lang="en" sz="1400">
                <a:solidFill>
                  <a:srgbClr val="F44336"/>
                </a:solidFill>
              </a:rPr>
              <a:t>h5</a:t>
            </a:r>
            <a:r>
              <a:rPr lang="en" sz="14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&lt;</a:t>
            </a:r>
            <a:r>
              <a:rPr lang="en" sz="1200">
                <a:solidFill>
                  <a:srgbClr val="F44336"/>
                </a:solidFill>
              </a:rPr>
              <a:t>h6</a:t>
            </a:r>
            <a:r>
              <a:rPr lang="en" sz="1200">
                <a:solidFill>
                  <a:schemeClr val="dk2"/>
                </a:solidFill>
              </a:rPr>
              <a:t>&gt;Texto&lt;/</a:t>
            </a:r>
            <a:r>
              <a:rPr lang="en" sz="1200">
                <a:solidFill>
                  <a:srgbClr val="F44336"/>
                </a:solidFill>
              </a:rPr>
              <a:t>h6</a:t>
            </a:r>
            <a:r>
              <a:rPr lang="en" sz="1200">
                <a:solidFill>
                  <a:schemeClr val="dk2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1.5</a:t>
            </a:r>
            <a:r>
              <a:rPr lang="en"/>
              <a:t> Parágrafos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&lt;</a:t>
            </a:r>
            <a:r>
              <a:rPr lang="en" sz="3600">
                <a:solidFill>
                  <a:srgbClr val="F44336"/>
                </a:solidFill>
              </a:rPr>
              <a:t>p</a:t>
            </a:r>
            <a:r>
              <a:rPr lang="en" sz="3600"/>
              <a:t>&gt;Parágrafo&lt;/</a:t>
            </a:r>
            <a:r>
              <a:rPr lang="en" sz="3600">
                <a:solidFill>
                  <a:srgbClr val="F44336"/>
                </a:solidFill>
              </a:rPr>
              <a:t>p</a:t>
            </a:r>
            <a:r>
              <a:rPr lang="en" sz="3600"/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1.5</a:t>
            </a:r>
            <a:r>
              <a:rPr lang="en"/>
              <a:t> Listas Ordenadas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&lt;</a:t>
            </a:r>
            <a:r>
              <a:rPr lang="en" sz="3000">
                <a:solidFill>
                  <a:srgbClr val="F44336"/>
                </a:solidFill>
              </a:rPr>
              <a:t>ol</a:t>
            </a:r>
            <a:r>
              <a:rPr lang="en" sz="30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	&lt;</a:t>
            </a:r>
            <a:r>
              <a:rPr lang="en" sz="3000">
                <a:solidFill>
                  <a:srgbClr val="F44336"/>
                </a:solidFill>
              </a:rPr>
              <a:t>li</a:t>
            </a:r>
            <a:r>
              <a:rPr lang="en" sz="3000"/>
              <a:t>&gt;Item&lt;</a:t>
            </a:r>
            <a:r>
              <a:rPr lang="en" sz="3000">
                <a:solidFill>
                  <a:srgbClr val="F44336"/>
                </a:solidFill>
              </a:rPr>
              <a:t>/li</a:t>
            </a:r>
            <a:r>
              <a:rPr lang="en" sz="30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	&lt;</a:t>
            </a:r>
            <a:r>
              <a:rPr lang="en" sz="3000">
                <a:solidFill>
                  <a:srgbClr val="F44336"/>
                </a:solidFill>
              </a:rPr>
              <a:t>li</a:t>
            </a:r>
            <a:r>
              <a:rPr lang="en" sz="3000"/>
              <a:t>&gt;Item&lt;</a:t>
            </a:r>
            <a:r>
              <a:rPr lang="en" sz="3000">
                <a:solidFill>
                  <a:srgbClr val="F44336"/>
                </a:solidFill>
              </a:rPr>
              <a:t>/li</a:t>
            </a:r>
            <a:r>
              <a:rPr lang="en" sz="30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&lt;</a:t>
            </a:r>
            <a:r>
              <a:rPr lang="en" sz="3000">
                <a:solidFill>
                  <a:srgbClr val="F44336"/>
                </a:solidFill>
              </a:rPr>
              <a:t>/ol</a:t>
            </a:r>
            <a:r>
              <a:rPr lang="en" sz="3000"/>
              <a:t>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1.6</a:t>
            </a:r>
            <a:r>
              <a:rPr lang="en"/>
              <a:t> Listas não ordenadas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&lt;</a:t>
            </a:r>
            <a:r>
              <a:rPr lang="en" sz="3000">
                <a:solidFill>
                  <a:srgbClr val="F44336"/>
                </a:solidFill>
              </a:rPr>
              <a:t>ul</a:t>
            </a:r>
            <a:r>
              <a:rPr lang="en" sz="30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	&lt;</a:t>
            </a:r>
            <a:r>
              <a:rPr lang="en" sz="3000">
                <a:solidFill>
                  <a:srgbClr val="F44336"/>
                </a:solidFill>
              </a:rPr>
              <a:t>li</a:t>
            </a:r>
            <a:r>
              <a:rPr lang="en" sz="3000">
                <a:solidFill>
                  <a:schemeClr val="dk2"/>
                </a:solidFill>
              </a:rPr>
              <a:t>&gt;Item&lt;</a:t>
            </a:r>
            <a:r>
              <a:rPr lang="en" sz="3000">
                <a:solidFill>
                  <a:srgbClr val="F44336"/>
                </a:solidFill>
              </a:rPr>
              <a:t>/li</a:t>
            </a:r>
            <a:r>
              <a:rPr lang="en" sz="30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	&lt;</a:t>
            </a:r>
            <a:r>
              <a:rPr lang="en" sz="3000">
                <a:solidFill>
                  <a:srgbClr val="F44336"/>
                </a:solidFill>
              </a:rPr>
              <a:t>li</a:t>
            </a:r>
            <a:r>
              <a:rPr lang="en" sz="3000">
                <a:solidFill>
                  <a:schemeClr val="dk2"/>
                </a:solidFill>
              </a:rPr>
              <a:t>&gt;Item&lt;</a:t>
            </a:r>
            <a:r>
              <a:rPr lang="en" sz="3000">
                <a:solidFill>
                  <a:srgbClr val="F44336"/>
                </a:solidFill>
              </a:rPr>
              <a:t>/li</a:t>
            </a:r>
            <a:r>
              <a:rPr lang="en" sz="3000">
                <a:solidFill>
                  <a:schemeClr val="dk2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&lt;</a:t>
            </a:r>
            <a:r>
              <a:rPr lang="en" sz="3000">
                <a:solidFill>
                  <a:srgbClr val="F44336"/>
                </a:solidFill>
              </a:rPr>
              <a:t>/ul</a:t>
            </a:r>
            <a:r>
              <a:rPr lang="en" sz="3000">
                <a:solidFill>
                  <a:schemeClr val="dk2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1.7</a:t>
            </a:r>
            <a:r>
              <a:rPr lang="en"/>
              <a:t> Imagens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&lt;</a:t>
            </a:r>
            <a:r>
              <a:rPr lang="en" sz="3000">
                <a:solidFill>
                  <a:srgbClr val="F44336"/>
                </a:solidFill>
              </a:rPr>
              <a:t>img</a:t>
            </a:r>
            <a:r>
              <a:rPr lang="en" sz="3000"/>
              <a:t> </a:t>
            </a:r>
            <a:r>
              <a:rPr lang="en" sz="3000">
                <a:solidFill>
                  <a:schemeClr val="accent3"/>
                </a:solidFill>
              </a:rPr>
              <a:t>src</a:t>
            </a:r>
            <a:r>
              <a:rPr lang="en" sz="3000"/>
              <a:t>= “caminho/imagem.png”&gt;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1.8</a:t>
            </a:r>
            <a:r>
              <a:rPr lang="en"/>
              <a:t> Links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&lt;</a:t>
            </a:r>
            <a:r>
              <a:rPr lang="en" sz="3000">
                <a:solidFill>
                  <a:srgbClr val="F44336"/>
                </a:solidFill>
              </a:rPr>
              <a:t>a </a:t>
            </a:r>
            <a:r>
              <a:rPr lang="en" sz="3000">
                <a:solidFill>
                  <a:srgbClr val="5B8D08"/>
                </a:solidFill>
              </a:rPr>
              <a:t>href</a:t>
            </a:r>
            <a:r>
              <a:rPr lang="en" sz="3000">
                <a:solidFill>
                  <a:srgbClr val="F44336"/>
                </a:solidFill>
              </a:rPr>
              <a:t>= </a:t>
            </a:r>
            <a:r>
              <a:rPr lang="en" sz="3000"/>
              <a:t>“www.google.com”</a:t>
            </a:r>
            <a:r>
              <a:rPr lang="en" sz="3000"/>
              <a:t>&gt;&lt;/a&gt;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1.9</a:t>
            </a:r>
            <a:r>
              <a:rPr lang="en"/>
              <a:t> Tabelas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table</a:t>
            </a:r>
            <a:r>
              <a:rPr lang="en" sz="2200"/>
              <a:t> </a:t>
            </a:r>
            <a:r>
              <a:rPr lang="en" sz="2200">
                <a:solidFill>
                  <a:srgbClr val="5B8D08"/>
                </a:solidFill>
              </a:rPr>
              <a:t>border</a:t>
            </a:r>
            <a:r>
              <a:rPr lang="en" sz="2200"/>
              <a:t>="1px"&gt;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th</a:t>
            </a:r>
            <a:r>
              <a:rPr lang="en" sz="2200"/>
              <a:t>&gt;Primeiro Nome&lt;</a:t>
            </a:r>
            <a:r>
              <a:rPr lang="en" sz="2200">
                <a:solidFill>
                  <a:srgbClr val="F44336"/>
                </a:solidFill>
              </a:rPr>
              <a:t>/th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4336"/>
                </a:solidFill>
              </a:rPr>
              <a:t>th</a:t>
            </a:r>
            <a:r>
              <a:rPr lang="en" sz="2200"/>
              <a:t>&gt;Sobrenome&lt;</a:t>
            </a:r>
            <a:r>
              <a:rPr lang="en" sz="2200">
                <a:solidFill>
                  <a:srgbClr val="F44336"/>
                </a:solidFill>
              </a:rPr>
              <a:t>/th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&lt;/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4336"/>
                </a:solidFill>
              </a:rPr>
              <a:t>td</a:t>
            </a:r>
            <a:r>
              <a:rPr lang="en" sz="2200"/>
              <a:t>&gt;Marcus&lt;</a:t>
            </a:r>
            <a:r>
              <a:rPr lang="en" sz="2200">
                <a:solidFill>
                  <a:srgbClr val="F44336"/>
                </a:solidFill>
              </a:rPr>
              <a:t>/td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4336"/>
                </a:solidFill>
              </a:rPr>
              <a:t>td</a:t>
            </a:r>
            <a:r>
              <a:rPr lang="en" sz="2200"/>
              <a:t>&gt;Dantas&lt;</a:t>
            </a:r>
            <a:r>
              <a:rPr lang="en" sz="2200">
                <a:solidFill>
                  <a:srgbClr val="F44336"/>
                </a:solidFill>
              </a:rPr>
              <a:t>/td</a:t>
            </a:r>
            <a:r>
              <a:rPr lang="en" sz="2200"/>
              <a:t>&gt;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/tr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/table</a:t>
            </a:r>
            <a:r>
              <a:rPr lang="en" sz="22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48300" y="18063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4CAF50"/>
                </a:solidFill>
              </a:rPr>
              <a:t>2</a:t>
            </a:r>
            <a:r>
              <a:rPr lang="en" sz="7200">
                <a:solidFill>
                  <a:srgbClr val="4CAF5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CAF50"/>
                </a:solidFill>
              </a:rPr>
              <a:t>CSS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7237800" y="4417133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Cascading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Style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Sheets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/>
              <a:t>2.1</a:t>
            </a:r>
            <a:r>
              <a:rPr lang="en"/>
              <a:t> CSS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>
                <a:highlight>
                  <a:srgbClr val="FFFFFF"/>
                </a:highlight>
              </a:rPr>
              <a:t>CSS é uma linguagem para estilos que define o layout de documentos HTML.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511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ctrTitle"/>
          </p:nvPr>
        </p:nvSpPr>
        <p:spPr>
          <a:xfrm>
            <a:off x="685800" y="688733"/>
            <a:ext cx="4531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424242"/>
                </a:solidFill>
              </a:rPr>
              <a:t>OLÁ</a:t>
            </a:r>
            <a:r>
              <a:rPr lang="en" sz="3600">
                <a:solidFill>
                  <a:srgbClr val="424242"/>
                </a:solidFill>
              </a:rPr>
              <a:t>!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685800" y="2288166"/>
            <a:ext cx="4531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Marcus Dantas</a:t>
            </a:r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685800" y="3184266"/>
            <a:ext cx="5722800" cy="32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Graduando em Ciências e Tecnologia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Técnico em Informática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Pesquisador Laboratório de Automação e Robótica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Ministrante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769479" y="688737"/>
            <a:ext cx="462632" cy="492592"/>
            <a:chOff x="1278900" y="2333250"/>
            <a:chExt cx="381175" cy="381175"/>
          </a:xfrm>
        </p:grpSpPr>
        <p:sp>
          <p:nvSpPr>
            <p:cNvPr id="81" name="Shape 8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2.1</a:t>
            </a:r>
            <a:r>
              <a:rPr lang="en"/>
              <a:t> CSS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13108742_1813028205583396_447995190_n.jp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624" y="2006599"/>
            <a:ext cx="3466750" cy="28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2.2</a:t>
            </a:r>
            <a:r>
              <a:rPr lang="en"/>
              <a:t> CSS Interno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highlight>
                  <a:srgbClr val="FFFFFF"/>
                </a:highlight>
              </a:rPr>
              <a:t>&lt;</a:t>
            </a:r>
            <a:r>
              <a:rPr lang="en" sz="2200">
                <a:solidFill>
                  <a:srgbClr val="F44336"/>
                </a:solidFill>
                <a:highlight>
                  <a:srgbClr val="FFFFFF"/>
                </a:highlight>
              </a:rPr>
              <a:t>style </a:t>
            </a:r>
            <a:r>
              <a:rPr lang="en" sz="2200">
                <a:highlight>
                  <a:srgbClr val="FFFFFF"/>
                </a:highlight>
              </a:rPr>
              <a:t>type="</a:t>
            </a:r>
            <a:r>
              <a:rPr lang="en" sz="2200">
                <a:solidFill>
                  <a:srgbClr val="7ABC0C"/>
                </a:solidFill>
                <a:highlight>
                  <a:srgbClr val="FFFFFF"/>
                </a:highlight>
              </a:rPr>
              <a:t>text/css</a:t>
            </a:r>
            <a:r>
              <a:rPr lang="en" sz="2200">
                <a:highlight>
                  <a:srgbClr val="FFFFFF"/>
                </a:highlight>
              </a:rPr>
              <a:t>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highlight>
                  <a:srgbClr val="FFFFFF"/>
                </a:highlight>
              </a:rPr>
              <a:t>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highlight>
                  <a:srgbClr val="FFFFFF"/>
                </a:highlight>
              </a:rPr>
              <a:t>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highlight>
                  <a:srgbClr val="FFFFFF"/>
                </a:highlight>
              </a:rPr>
              <a:t>&lt;/</a:t>
            </a:r>
            <a:r>
              <a:rPr lang="en" sz="2200">
                <a:solidFill>
                  <a:srgbClr val="F44336"/>
                </a:solidFill>
                <a:highlight>
                  <a:srgbClr val="FFFFFF"/>
                </a:highlight>
              </a:rPr>
              <a:t>style</a:t>
            </a:r>
            <a:r>
              <a:rPr lang="en" sz="2200">
                <a:highlight>
                  <a:srgbClr val="FFFFF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2.3</a:t>
            </a:r>
            <a:r>
              <a:rPr lang="en"/>
              <a:t> CSS Externo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highlight>
                  <a:srgbClr val="FFFFFF"/>
                </a:highlight>
              </a:rPr>
              <a:t>&lt;</a:t>
            </a:r>
            <a:r>
              <a:rPr lang="en" sz="2200">
                <a:solidFill>
                  <a:srgbClr val="F44336"/>
                </a:solidFill>
                <a:highlight>
                  <a:srgbClr val="FFFFFF"/>
                </a:highlight>
              </a:rPr>
              <a:t>link</a:t>
            </a:r>
            <a:r>
              <a:rPr lang="en" sz="2200">
                <a:highlight>
                  <a:srgbClr val="FFFFFF"/>
                </a:highlight>
              </a:rPr>
              <a:t> rel="</a:t>
            </a:r>
            <a:r>
              <a:rPr lang="en" sz="2200">
                <a:solidFill>
                  <a:srgbClr val="7ABC0C"/>
                </a:solidFill>
                <a:highlight>
                  <a:srgbClr val="FFFFFF"/>
                </a:highlight>
              </a:rPr>
              <a:t>stylesheet</a:t>
            </a:r>
            <a:r>
              <a:rPr lang="en" sz="2200">
                <a:highlight>
                  <a:srgbClr val="FFFFFF"/>
                </a:highlight>
              </a:rPr>
              <a:t>" type="</a:t>
            </a:r>
            <a:r>
              <a:rPr lang="en" sz="2200">
                <a:solidFill>
                  <a:srgbClr val="7ABC0C"/>
                </a:solidFill>
                <a:highlight>
                  <a:srgbClr val="FFFFFF"/>
                </a:highlight>
              </a:rPr>
              <a:t>text/css</a:t>
            </a:r>
            <a:r>
              <a:rPr lang="en" sz="2200">
                <a:highlight>
                  <a:srgbClr val="FFFFFF"/>
                </a:highlight>
              </a:rPr>
              <a:t>" href="</a:t>
            </a: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local</a:t>
            </a:r>
            <a:r>
              <a:rPr lang="en" sz="2200">
                <a:highlight>
                  <a:srgbClr val="FFFFFF"/>
                </a:highlight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2.4</a:t>
            </a:r>
            <a:r>
              <a:rPr lang="en"/>
              <a:t> Seletores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>
                <a:highlight>
                  <a:srgbClr val="FFFFFF"/>
                </a:highlight>
              </a:rPr>
              <a:t>Permite que seleccionamos qualquer elemento na página.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F192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44336"/>
                </a:solidFill>
              </a:rPr>
              <a:t>body </a:t>
            </a:r>
            <a:r>
              <a:rPr lang="en" sz="2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    </a:t>
            </a:r>
            <a:r>
              <a:rPr lang="en" sz="2200">
                <a:solidFill>
                  <a:srgbClr val="7ABC0C"/>
                </a:solidFill>
              </a:rPr>
              <a:t>background-color</a:t>
            </a:r>
            <a:r>
              <a:rPr lang="en" sz="2200"/>
              <a:t>: white;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2.5</a:t>
            </a:r>
            <a:r>
              <a:rPr lang="en"/>
              <a:t> Classes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>
                <a:highlight>
                  <a:srgbClr val="FFFFFF"/>
                </a:highlight>
              </a:rPr>
              <a:t>Classes não são unicas.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>
                <a:highlight>
                  <a:srgbClr val="FEFEFE"/>
                </a:highlight>
              </a:rPr>
              <a:t>Você pode usar a mesma classe para vários elementos.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>
                <a:highlight>
                  <a:srgbClr val="FEFEFE"/>
                </a:highlight>
              </a:rPr>
              <a:t>Você pode usar várias classes para um mesmo elemento.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2.5</a:t>
            </a:r>
            <a:r>
              <a:rPr lang="en"/>
              <a:t> Classes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highlight>
                  <a:srgbClr val="FEFEFE"/>
                </a:highlight>
              </a:rPr>
              <a:t>&lt;</a:t>
            </a:r>
            <a:r>
              <a:rPr lang="en" sz="2200">
                <a:solidFill>
                  <a:srgbClr val="F44336"/>
                </a:solidFill>
                <a:highlight>
                  <a:srgbClr val="FEFEFE"/>
                </a:highlight>
              </a:rPr>
              <a:t>div</a:t>
            </a:r>
            <a:r>
              <a:rPr lang="en" sz="2200">
                <a:highlight>
                  <a:srgbClr val="FEFEFE"/>
                </a:highlight>
              </a:rPr>
              <a:t> class="</a:t>
            </a:r>
            <a:r>
              <a:rPr lang="en" sz="2200">
                <a:solidFill>
                  <a:srgbClr val="7ABC0C"/>
                </a:solidFill>
                <a:highlight>
                  <a:srgbClr val="FEFEFE"/>
                </a:highlight>
              </a:rPr>
              <a:t>widget</a:t>
            </a:r>
            <a:r>
              <a:rPr lang="en" sz="2200">
                <a:highlight>
                  <a:srgbClr val="FEFEFE"/>
                </a:highlight>
              </a:rPr>
              <a:t>"&gt;&lt;/</a:t>
            </a:r>
            <a:r>
              <a:rPr lang="en" sz="2200">
                <a:solidFill>
                  <a:srgbClr val="F44336"/>
                </a:solidFill>
                <a:highlight>
                  <a:srgbClr val="FEFEFE"/>
                </a:highlight>
              </a:rPr>
              <a:t>div</a:t>
            </a:r>
            <a:r>
              <a:rPr lang="en" sz="2200">
                <a:highlight>
                  <a:srgbClr val="FEFEFE"/>
                </a:highlight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4433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44336"/>
                </a:solidFill>
              </a:rPr>
              <a:t>.widget </a:t>
            </a:r>
            <a:r>
              <a:rPr lang="en" sz="2200">
                <a:solidFill>
                  <a:schemeClr val="dk2"/>
                </a:solidFill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    </a:t>
            </a:r>
            <a:r>
              <a:rPr lang="en" sz="2200">
                <a:solidFill>
                  <a:srgbClr val="7ABC0C"/>
                </a:solidFill>
              </a:rPr>
              <a:t>background-color</a:t>
            </a:r>
            <a:r>
              <a:rPr lang="en" sz="2200">
                <a:solidFill>
                  <a:schemeClr val="dk2"/>
                </a:solidFill>
              </a:rPr>
              <a:t>: white;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2.6</a:t>
            </a:r>
            <a:r>
              <a:rPr lang="en"/>
              <a:t> ID’s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56565"/>
              </a:buClr>
              <a:buSzPct val="100000"/>
            </a:pPr>
            <a:r>
              <a:rPr lang="en" sz="2200">
                <a:solidFill>
                  <a:srgbClr val="656565"/>
                </a:solidFill>
                <a:highlight>
                  <a:srgbClr val="FEFEFE"/>
                </a:highlight>
              </a:rPr>
              <a:t>Cada elemento pode ter apenas um ID.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56565"/>
              </a:buClr>
              <a:buSzPct val="100000"/>
            </a:pPr>
            <a:r>
              <a:rPr lang="en" sz="2200">
                <a:solidFill>
                  <a:srgbClr val="656565"/>
                </a:solidFill>
                <a:highlight>
                  <a:srgbClr val="FEFEFE"/>
                </a:highlight>
              </a:rPr>
              <a:t>Cada página pode ter apenas um elemento com aquele ID.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2.6</a:t>
            </a:r>
            <a:r>
              <a:rPr lang="en"/>
              <a:t> ID’s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  <a:highlight>
                  <a:srgbClr val="FEFEFE"/>
                </a:highlight>
              </a:rPr>
              <a:t>&lt;</a:t>
            </a:r>
            <a:r>
              <a:rPr lang="en" sz="2200">
                <a:solidFill>
                  <a:srgbClr val="F44336"/>
                </a:solidFill>
                <a:highlight>
                  <a:srgbClr val="FEFEFE"/>
                </a:highlight>
              </a:rPr>
              <a:t>div</a:t>
            </a:r>
            <a:r>
              <a:rPr lang="en" sz="2200">
                <a:solidFill>
                  <a:schemeClr val="dk2"/>
                </a:solidFill>
                <a:highlight>
                  <a:srgbClr val="FEFEFE"/>
                </a:highlight>
              </a:rPr>
              <a:t> id="</a:t>
            </a:r>
            <a:r>
              <a:rPr lang="en" sz="2200">
                <a:solidFill>
                  <a:srgbClr val="7ABC0C"/>
                </a:solidFill>
                <a:highlight>
                  <a:srgbClr val="FEFEFE"/>
                </a:highlight>
              </a:rPr>
              <a:t>widget</a:t>
            </a:r>
            <a:r>
              <a:rPr lang="en" sz="2200">
                <a:solidFill>
                  <a:schemeClr val="dk2"/>
                </a:solidFill>
                <a:highlight>
                  <a:srgbClr val="FEFEFE"/>
                </a:highlight>
              </a:rPr>
              <a:t>"&gt;&lt;/</a:t>
            </a:r>
            <a:r>
              <a:rPr lang="en" sz="2200">
                <a:solidFill>
                  <a:srgbClr val="F44336"/>
                </a:solidFill>
                <a:highlight>
                  <a:srgbClr val="FEFEFE"/>
                </a:highlight>
              </a:rPr>
              <a:t>div</a:t>
            </a:r>
            <a:r>
              <a:rPr lang="en" sz="2200">
                <a:solidFill>
                  <a:schemeClr val="dk2"/>
                </a:solidFill>
                <a:highlight>
                  <a:srgbClr val="FEFEFE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F4433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44336"/>
                </a:solidFill>
              </a:rPr>
              <a:t>#widget </a:t>
            </a:r>
            <a:r>
              <a:rPr lang="en" sz="2200">
                <a:solidFill>
                  <a:schemeClr val="dk2"/>
                </a:solidFill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    </a:t>
            </a:r>
            <a:r>
              <a:rPr lang="en" sz="2200">
                <a:solidFill>
                  <a:srgbClr val="7ABC0C"/>
                </a:solidFill>
              </a:rPr>
              <a:t>background-color</a:t>
            </a:r>
            <a:r>
              <a:rPr lang="en" sz="2200">
                <a:solidFill>
                  <a:schemeClr val="dk2"/>
                </a:solidFill>
              </a:rPr>
              <a:t>: white;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648300" y="18063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44336"/>
                </a:solidFill>
              </a:rPr>
              <a:t>3</a:t>
            </a:r>
            <a:r>
              <a:rPr lang="en" sz="7200">
                <a:solidFill>
                  <a:srgbClr val="F4433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Bootstrap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6724950" y="4354266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3.1</a:t>
            </a:r>
            <a:r>
              <a:rPr lang="en"/>
              <a:t> Bootstrap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>
                <a:solidFill>
                  <a:srgbClr val="545454"/>
                </a:solidFill>
                <a:highlight>
                  <a:srgbClr val="FFFFFF"/>
                </a:highlight>
              </a:rPr>
              <a:t>Poderoso framework front-end para criar facilmente de forma ágil projetos web responsivos.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511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685800" y="2288166"/>
            <a:ext cx="4531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Matheus Pessoa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685800" y="3184266"/>
            <a:ext cx="5722800" cy="32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Graduando em Engenharia da Computação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Graduado em Ciências e Tecnologia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Técnico em Informática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3.2 </a:t>
            </a:r>
            <a:r>
              <a:rPr lang="en"/>
              <a:t>Grids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>
                <a:solidFill>
                  <a:srgbClr val="4A4A4A"/>
                </a:solidFill>
                <a:highlight>
                  <a:srgbClr val="FFFFFF"/>
                </a:highlight>
              </a:rPr>
              <a:t>Um sistema de grid é uma estrutura que permite o conteúdo ser empilhado verticalmente e horizontalmente de uma forma consistente e facilmente gerenciável.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3.3</a:t>
            </a:r>
            <a:r>
              <a:rPr lang="en"/>
              <a:t> Formulários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511E"/>
                </a:solidFill>
              </a:rPr>
              <a:t>form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511E"/>
                </a:solidFill>
              </a:rPr>
              <a:t>div</a:t>
            </a:r>
            <a:r>
              <a:rPr lang="en" sz="2200"/>
              <a:t> class = “</a:t>
            </a:r>
            <a:r>
              <a:rPr lang="en" sz="2200">
                <a:solidFill>
                  <a:srgbClr val="5B8D08"/>
                </a:solidFill>
              </a:rPr>
              <a:t>form-group</a:t>
            </a:r>
            <a:r>
              <a:rPr lang="en" sz="2200"/>
              <a:t>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	&lt;</a:t>
            </a:r>
            <a:r>
              <a:rPr lang="en" sz="2200">
                <a:solidFill>
                  <a:srgbClr val="F4511E"/>
                </a:solidFill>
              </a:rPr>
              <a:t>div</a:t>
            </a:r>
            <a:r>
              <a:rPr lang="en" sz="2200"/>
              <a:t> class = “</a:t>
            </a:r>
            <a:r>
              <a:rPr lang="en" sz="2200">
                <a:solidFill>
                  <a:srgbClr val="5B8D08"/>
                </a:solidFill>
              </a:rPr>
              <a:t>form-control</a:t>
            </a:r>
            <a:r>
              <a:rPr lang="en" sz="2200"/>
              <a:t>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	&lt;/</a:t>
            </a:r>
            <a:r>
              <a:rPr lang="en" sz="2200">
                <a:solidFill>
                  <a:srgbClr val="F4511E"/>
                </a:solidFill>
              </a:rPr>
              <a:t>div</a:t>
            </a:r>
            <a:r>
              <a:rPr lang="en" sz="2200"/>
              <a:t>&gt;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200"/>
              <a:t>&lt;/</a:t>
            </a:r>
            <a:r>
              <a:rPr lang="en" sz="2200">
                <a:solidFill>
                  <a:srgbClr val="F4511E"/>
                </a:solidFill>
              </a:rPr>
              <a:t>div</a:t>
            </a:r>
            <a:r>
              <a:rPr lang="en" sz="22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&lt;/</a:t>
            </a:r>
            <a:r>
              <a:rPr lang="en" sz="2200">
                <a:solidFill>
                  <a:srgbClr val="F4511E"/>
                </a:solidFill>
              </a:rPr>
              <a:t>form</a:t>
            </a:r>
            <a:r>
              <a:rPr lang="en" sz="2200"/>
              <a:t>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3.4</a:t>
            </a:r>
            <a:r>
              <a:rPr lang="en"/>
              <a:t> Tabelas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table</a:t>
            </a:r>
            <a:r>
              <a:rPr lang="en" sz="2200"/>
              <a:t> class = “</a:t>
            </a:r>
            <a:r>
              <a:rPr lang="en" sz="2200">
                <a:solidFill>
                  <a:srgbClr val="5B8D08"/>
                </a:solidFill>
              </a:rPr>
              <a:t>table</a:t>
            </a:r>
            <a:r>
              <a:rPr lang="en" sz="2200"/>
              <a:t>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4336"/>
                </a:solidFill>
              </a:rPr>
              <a:t>thead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	&lt;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&gt;&lt;</a:t>
            </a:r>
            <a:r>
              <a:rPr lang="en" sz="2200">
                <a:solidFill>
                  <a:srgbClr val="F44336"/>
                </a:solidFill>
              </a:rPr>
              <a:t>th</a:t>
            </a:r>
            <a:r>
              <a:rPr lang="en" sz="2200"/>
              <a:t>&gt;&lt;/</a:t>
            </a:r>
            <a:r>
              <a:rPr lang="en" sz="2200">
                <a:solidFill>
                  <a:srgbClr val="F44336"/>
                </a:solidFill>
              </a:rPr>
              <a:t>th</a:t>
            </a:r>
            <a:r>
              <a:rPr lang="en" sz="2200"/>
              <a:t>&gt;&lt;/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&lt;/</a:t>
            </a:r>
            <a:r>
              <a:rPr lang="en" sz="2200">
                <a:solidFill>
                  <a:srgbClr val="F44336"/>
                </a:solidFill>
              </a:rPr>
              <a:t>thead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&lt;</a:t>
            </a:r>
            <a:r>
              <a:rPr lang="en" sz="2200">
                <a:solidFill>
                  <a:srgbClr val="F44336"/>
                </a:solidFill>
              </a:rPr>
              <a:t>tbody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	&lt;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&gt;&lt;</a:t>
            </a:r>
            <a:r>
              <a:rPr lang="en" sz="2200">
                <a:solidFill>
                  <a:srgbClr val="F44336"/>
                </a:solidFill>
              </a:rPr>
              <a:t>td</a:t>
            </a:r>
            <a:r>
              <a:rPr lang="en" sz="2200"/>
              <a:t>&gt;&lt;/</a:t>
            </a:r>
            <a:r>
              <a:rPr lang="en" sz="2200">
                <a:solidFill>
                  <a:srgbClr val="F44336"/>
                </a:solidFill>
              </a:rPr>
              <a:t>td</a:t>
            </a:r>
            <a:r>
              <a:rPr lang="en" sz="2200"/>
              <a:t>&gt;&lt;/</a:t>
            </a:r>
            <a:r>
              <a:rPr lang="en" sz="2200">
                <a:solidFill>
                  <a:srgbClr val="F44336"/>
                </a:solidFill>
              </a:rPr>
              <a:t>tr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&lt;/</a:t>
            </a:r>
            <a:r>
              <a:rPr lang="en" sz="2200">
                <a:solidFill>
                  <a:srgbClr val="F44336"/>
                </a:solidFill>
              </a:rPr>
              <a:t>tbody</a:t>
            </a:r>
            <a:r>
              <a:rPr lang="en" sz="22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table</a:t>
            </a:r>
            <a:r>
              <a:rPr lang="en" sz="2200"/>
              <a:t>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3.5</a:t>
            </a:r>
            <a:r>
              <a:rPr lang="en"/>
              <a:t> Botões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button</a:t>
            </a:r>
            <a:r>
              <a:rPr lang="en" sz="2200"/>
              <a:t> type="</a:t>
            </a:r>
            <a:r>
              <a:rPr lang="en" sz="2200">
                <a:solidFill>
                  <a:srgbClr val="5B8D08"/>
                </a:solidFill>
              </a:rPr>
              <a:t>button</a:t>
            </a:r>
            <a:r>
              <a:rPr lang="en" sz="2200"/>
              <a:t>" class="</a:t>
            </a:r>
            <a:r>
              <a:rPr lang="en" sz="2200">
                <a:solidFill>
                  <a:srgbClr val="5B8D08"/>
                </a:solidFill>
              </a:rPr>
              <a:t>btn btn-default</a:t>
            </a:r>
            <a:r>
              <a:rPr lang="en" sz="2200"/>
              <a:t>"&gt;Default&lt;/</a:t>
            </a:r>
            <a:r>
              <a:rPr lang="en" sz="2200">
                <a:solidFill>
                  <a:srgbClr val="F44336"/>
                </a:solidFill>
              </a:rPr>
              <a:t>button</a:t>
            </a:r>
            <a:r>
              <a:rPr lang="en" sz="2200"/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3.6</a:t>
            </a:r>
            <a:r>
              <a:rPr lang="en"/>
              <a:t> Imagens responsivas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img</a:t>
            </a:r>
            <a:r>
              <a:rPr lang="en" sz="2200"/>
              <a:t> class="</a:t>
            </a:r>
            <a:r>
              <a:rPr lang="en" sz="2200">
                <a:solidFill>
                  <a:srgbClr val="5B8D08"/>
                </a:solidFill>
              </a:rPr>
              <a:t>img-responsive</a:t>
            </a:r>
            <a:r>
              <a:rPr lang="en" sz="2200"/>
              <a:t>" src="</a:t>
            </a:r>
            <a:r>
              <a:rPr lang="en" sz="2200">
                <a:solidFill>
                  <a:srgbClr val="5B8D08"/>
                </a:solidFill>
              </a:rPr>
              <a:t>img/pikachu.png</a:t>
            </a:r>
            <a:r>
              <a:rPr lang="en" sz="2200"/>
              <a:t>"&gt;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3.7</a:t>
            </a:r>
            <a:r>
              <a:rPr lang="en"/>
              <a:t> Barra de navegação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511E"/>
                </a:solidFill>
              </a:rPr>
              <a:t>nav</a:t>
            </a:r>
            <a:r>
              <a:rPr lang="en" sz="2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Conteúdo do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&lt;/</a:t>
            </a:r>
            <a:r>
              <a:rPr lang="en" sz="2200">
                <a:solidFill>
                  <a:srgbClr val="F4511E"/>
                </a:solidFill>
              </a:rPr>
              <a:t>nav</a:t>
            </a:r>
            <a:r>
              <a:rPr lang="en" sz="2200"/>
              <a:t>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3.7</a:t>
            </a:r>
            <a:r>
              <a:rPr lang="en"/>
              <a:t> Glyphicons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&lt;</a:t>
            </a:r>
            <a:r>
              <a:rPr lang="en" sz="2200">
                <a:solidFill>
                  <a:srgbClr val="F44336"/>
                </a:solidFill>
              </a:rPr>
              <a:t>span </a:t>
            </a:r>
            <a:r>
              <a:rPr lang="en" sz="2200"/>
              <a:t>class="</a:t>
            </a:r>
            <a:r>
              <a:rPr lang="en" sz="2200">
                <a:solidFill>
                  <a:srgbClr val="5B8D08"/>
                </a:solidFill>
              </a:rPr>
              <a:t>glyphicon glyphicon-cloud</a:t>
            </a:r>
            <a:r>
              <a:rPr lang="en" sz="2200"/>
              <a:t>"&gt;&lt;/</a:t>
            </a:r>
            <a:r>
              <a:rPr lang="en" sz="2200">
                <a:solidFill>
                  <a:srgbClr val="F44336"/>
                </a:solidFill>
              </a:rPr>
              <a:t>span</a:t>
            </a:r>
            <a:r>
              <a:rPr lang="en" sz="2200"/>
              <a:t>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4294967295" type="ctrTitle"/>
          </p:nvPr>
        </p:nvSpPr>
        <p:spPr>
          <a:xfrm>
            <a:off x="669098" y="3533533"/>
            <a:ext cx="5251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Projeto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44336"/>
                </a:solidFill>
              </a:rPr>
              <a:t>Final</a:t>
            </a:r>
          </a:p>
        </p:txBody>
      </p:sp>
      <p:sp>
        <p:nvSpPr>
          <p:cNvPr id="300" name="Shape 300"/>
          <p:cNvSpPr txBox="1"/>
          <p:nvPr>
            <p:ph idx="4294967295" type="subTitle"/>
          </p:nvPr>
        </p:nvSpPr>
        <p:spPr>
          <a:xfrm>
            <a:off x="685800" y="4955139"/>
            <a:ext cx="5251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817591" y="1030684"/>
            <a:ext cx="974819" cy="1299759"/>
            <a:chOff x="576250" y="4319400"/>
            <a:chExt cx="442075" cy="442050"/>
          </a:xfrm>
        </p:grpSpPr>
        <p:sp>
          <p:nvSpPr>
            <p:cNvPr id="302" name="Shape 30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817598" y="934530"/>
            <a:ext cx="1222208" cy="2090770"/>
            <a:chOff x="6718575" y="2318625"/>
            <a:chExt cx="256950" cy="407375"/>
          </a:xfrm>
        </p:grpSpPr>
        <p:sp>
          <p:nvSpPr>
            <p:cNvPr id="307" name="Shape 30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648300" y="18063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9C27B0"/>
                </a:solidFill>
              </a:rPr>
              <a:t>4</a:t>
            </a:r>
            <a:r>
              <a:rPr lang="en" sz="7200">
                <a:solidFill>
                  <a:srgbClr val="9C27B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C27B0"/>
                </a:solidFill>
              </a:rPr>
              <a:t>GitHub</a:t>
            </a:r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6724950" y="4354266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4.1 Comandos Básicos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clone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add -A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commit -m “Mensagem”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push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pull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DBDB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41000" y="887066"/>
            <a:ext cx="5905200" cy="54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</a:rPr>
              <a:t>AMBIENTE DE DESENVOLVIMENTO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41000" y="1397000"/>
            <a:ext cx="59052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Antes de começarmos a nossa oficina vamos montar nosso ambiente de desenvolvimento.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41000" y="1977200"/>
            <a:ext cx="55554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Instalação do Sublime:</a:t>
            </a:r>
          </a:p>
          <a:p>
            <a:pPr indent="-228600" lvl="0" marL="457200" rtl="0">
              <a:spcBef>
                <a:spcPts val="600"/>
              </a:spcBef>
              <a:buClr>
                <a:srgbClr val="666666"/>
              </a:buClr>
              <a:buFont typeface="Karla"/>
              <a:buChar char="-"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Acesse a seguinte URL: </a:t>
            </a:r>
            <a:r>
              <a:rPr b="1" lang="en" sz="10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https://goo.gl/APRVRR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windows:</a:t>
            </a:r>
          </a:p>
          <a:p>
            <a:pPr indent="-228600" lvl="0" marL="457200" rtl="0">
              <a:spcBef>
                <a:spcPts val="600"/>
              </a:spcBef>
              <a:buClr>
                <a:schemeClr val="dk2"/>
              </a:buClr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Baixe a versão que corresponde ao seu sistema (32 ou 64 bit).</a:t>
            </a:r>
          </a:p>
          <a:p>
            <a:pPr indent="-228600" lvl="0" marL="457200" rtl="0">
              <a:spcBef>
                <a:spcPts val="600"/>
              </a:spcBef>
              <a:buClr>
                <a:schemeClr val="dk2"/>
              </a:buClr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Siga os passos de Instalação.  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Linux: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Baixe a versão que corresponde ao seu sistema (32 ou 64 bit).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Entre na pasta onde o arquivo foi baixado. (Ex: cd ~/Documentos)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Execute o seguinte código para instalar: sudo dpkg -i NomeDoArquivo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ctrTitle"/>
          </p:nvPr>
        </p:nvSpPr>
        <p:spPr>
          <a:xfrm>
            <a:off x="685800" y="2619133"/>
            <a:ext cx="4531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OBRIGADO</a:t>
            </a:r>
            <a:r>
              <a:rPr lang="en" sz="3600">
                <a:solidFill>
                  <a:srgbClr val="FF5722"/>
                </a:solidFill>
              </a:rPr>
              <a:t>!</a:t>
            </a:r>
          </a:p>
        </p:txBody>
      </p:sp>
      <p:sp>
        <p:nvSpPr>
          <p:cNvPr id="332" name="Shape 332"/>
          <p:cNvSpPr txBox="1"/>
          <p:nvPr>
            <p:ph idx="4294967295" type="subTitle"/>
          </p:nvPr>
        </p:nvSpPr>
        <p:spPr>
          <a:xfrm>
            <a:off x="685800" y="4218566"/>
            <a:ext cx="4531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Alguma dúvida</a:t>
            </a:r>
            <a:r>
              <a:rPr lang="en" sz="3600"/>
              <a:t>?</a:t>
            </a:r>
          </a:p>
        </p:txBody>
      </p:sp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685800" y="5114666"/>
            <a:ext cx="6576000" cy="13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marcus.dantas@bct.ect.ufrn.br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785304" y="2086280"/>
            <a:ext cx="462632" cy="462632"/>
            <a:chOff x="1278900" y="2333250"/>
            <a:chExt cx="381175" cy="381175"/>
          </a:xfrm>
        </p:grpSpPr>
        <p:sp>
          <p:nvSpPr>
            <p:cNvPr id="335" name="Shape 3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DBDB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41000" y="887066"/>
            <a:ext cx="5905200" cy="54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</a:rPr>
              <a:t>AMBIENTE DE DESENVOLVIMENTO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41000" y="1393000"/>
            <a:ext cx="55554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Instalação do GitHub: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windows:</a:t>
            </a:r>
          </a:p>
          <a:p>
            <a:pPr indent="-228600" lvl="0" marL="457200" rtl="0">
              <a:spcBef>
                <a:spcPts val="600"/>
              </a:spcBef>
              <a:buClr>
                <a:schemeClr val="dk2"/>
              </a:buClr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Acesse a seguinte URL: </a:t>
            </a:r>
            <a:r>
              <a:rPr lang="en" sz="11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https://desktop.github.com/</a:t>
            </a:r>
          </a:p>
          <a:p>
            <a:pPr indent="-228600" lvl="0" marL="457200" rtl="0">
              <a:spcBef>
                <a:spcPts val="600"/>
              </a:spcBef>
              <a:buClr>
                <a:schemeClr val="dk2"/>
              </a:buClr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Clique no botão de download.</a:t>
            </a:r>
          </a:p>
          <a:p>
            <a:pPr indent="-228600" lvl="0" marL="457200" rtl="0">
              <a:spcBef>
                <a:spcPts val="600"/>
              </a:spcBef>
              <a:buClr>
                <a:schemeClr val="dk2"/>
              </a:buClr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Siga os passos de Instalação.  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Linux: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Abra o terminal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Execute o seguinte comando: sudo apt-get install git</a:t>
            </a:r>
          </a:p>
          <a:p>
            <a:pPr indent="-29845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-"/>
            </a:pPr>
            <a:r>
              <a:rPr lang="en"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Siga os passos desse tutorial: </a:t>
            </a:r>
            <a:r>
              <a:rPr lang="en" sz="11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https://goo.gl/V0JF0C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212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ctrTitle"/>
          </p:nvPr>
        </p:nvSpPr>
        <p:spPr>
          <a:xfrm>
            <a:off x="669100" y="3533533"/>
            <a:ext cx="6073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VAMOS </a:t>
            </a:r>
            <a:r>
              <a:rPr lang="en" sz="6000">
                <a:solidFill>
                  <a:srgbClr val="F44336"/>
                </a:solidFill>
              </a:rPr>
              <a:t>LÁ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669094" y="2102151"/>
            <a:ext cx="1784126" cy="1825754"/>
            <a:chOff x="576250" y="4319400"/>
            <a:chExt cx="442075" cy="442050"/>
          </a:xfrm>
        </p:grpSpPr>
        <p:sp>
          <p:nvSpPr>
            <p:cNvPr id="110" name="Shape 11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41414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41414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41414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41414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48300" y="18063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607D8B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</a:rPr>
              <a:t>HTML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7237800" y="4417133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Hyper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Text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Markup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1.1</a:t>
            </a:r>
            <a:r>
              <a:rPr lang="en"/>
              <a:t> - </a:t>
            </a:r>
            <a:r>
              <a:rPr lang="en"/>
              <a:t>O que é o HTML?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Linguagem de marcação utilizada para desenvolver sites.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Baseada em tags de marcação.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350" y="11913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1.2</a:t>
            </a:r>
            <a:r>
              <a:rPr lang="en"/>
              <a:t> - </a:t>
            </a:r>
            <a:r>
              <a:rPr lang="en"/>
              <a:t>O que são Tags?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50" y="20066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A palavra “exemplo” está entre duas marcações, essas marcações são chamadas de tags.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4511E"/>
                </a:solidFill>
              </a:rPr>
              <a:t>&lt;h1&gt;</a:t>
            </a:r>
            <a:r>
              <a:rPr lang="en"/>
              <a:t> Exemplo </a:t>
            </a:r>
            <a:r>
              <a:rPr lang="en">
                <a:solidFill>
                  <a:srgbClr val="F4511E"/>
                </a:solidFill>
              </a:rPr>
              <a:t>&lt;/h1&gt;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4511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