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F312C-460D-403C-9A6A-EDD8F684379E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D9141-472B-4DAC-B521-EC805F82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4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E6B0-5176-4E6B-8A99-24B9929D60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3AA-B76F-4DFC-80FD-3F0B7223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4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E6B0-5176-4E6B-8A99-24B9929D60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3AA-B76F-4DFC-80FD-3F0B7223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1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E6B0-5176-4E6B-8A99-24B9929D60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3AA-B76F-4DFC-80FD-3F0B7223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7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E6B0-5176-4E6B-8A99-24B9929D60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3AA-B76F-4DFC-80FD-3F0B7223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4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E6B0-5176-4E6B-8A99-24B9929D60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3AA-B76F-4DFC-80FD-3F0B7223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8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E6B0-5176-4E6B-8A99-24B9929D60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3AA-B76F-4DFC-80FD-3F0B7223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4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E6B0-5176-4E6B-8A99-24B9929D60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3AA-B76F-4DFC-80FD-3F0B7223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E6B0-5176-4E6B-8A99-24B9929D60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3AA-B76F-4DFC-80FD-3F0B7223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7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E6B0-5176-4E6B-8A99-24B9929D60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3AA-B76F-4DFC-80FD-3F0B7223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7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E6B0-5176-4E6B-8A99-24B9929D60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3AA-B76F-4DFC-80FD-3F0B7223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E6B0-5176-4E6B-8A99-24B9929D60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C3AA-B76F-4DFC-80FD-3F0B7223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4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2E6B0-5176-4E6B-8A99-24B9929D60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C3AA-B76F-4DFC-80FD-3F0B7223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3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022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DISCUSSION FORUM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98501"/>
            <a:ext cx="9144000" cy="3395523"/>
          </a:xfrm>
        </p:spPr>
        <p:txBody>
          <a:bodyPr>
            <a:normAutofit fontScale="92500" lnSpcReduction="10000"/>
          </a:bodyPr>
          <a:lstStyle/>
          <a:p>
            <a:pPr lvl="0">
              <a:spcBef>
                <a:spcPts val="0"/>
              </a:spcBef>
              <a:buClr>
                <a:srgbClr val="888888"/>
              </a:buClr>
              <a:buSzPts val="3200"/>
            </a:pPr>
            <a:r>
              <a:rPr lang="en-US" dirty="0">
                <a:solidFill>
                  <a:srgbClr val="888888"/>
                </a:solidFill>
              </a:rPr>
              <a:t> By </a:t>
            </a:r>
          </a:p>
          <a:p>
            <a:pPr lvl="0">
              <a:spcBef>
                <a:spcPts val="640"/>
              </a:spcBef>
              <a:buClr>
                <a:srgbClr val="888888"/>
              </a:buClr>
              <a:buSzPts val="3200"/>
            </a:pPr>
            <a:r>
              <a:rPr lang="en-US" dirty="0">
                <a:solidFill>
                  <a:srgbClr val="888888"/>
                </a:solidFill>
              </a:rPr>
              <a:t>MUHAMMED SHABEER M P</a:t>
            </a:r>
          </a:p>
          <a:p>
            <a:pPr lvl="0">
              <a:lnSpc>
                <a:spcPct val="115000"/>
              </a:lnSpc>
              <a:spcBef>
                <a:spcPts val="0"/>
              </a:spcBef>
            </a:pPr>
            <a:endParaRPr lang="en-US" sz="500" u="sng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</a:pPr>
            <a:endParaRPr lang="en-US" dirty="0">
              <a:solidFill>
                <a:srgbClr val="888888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rgbClr val="888888"/>
                </a:solidFill>
              </a:rPr>
              <a:t>Guided by </a:t>
            </a:r>
          </a:p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en-US" dirty="0" err="1">
                <a:solidFill>
                  <a:srgbClr val="888888"/>
                </a:solidFill>
              </a:rPr>
              <a:t>Mr</a:t>
            </a:r>
            <a:r>
              <a:rPr lang="en-US" dirty="0">
                <a:solidFill>
                  <a:srgbClr val="888888"/>
                </a:solidFill>
              </a:rPr>
              <a:t> HYDRALI</a:t>
            </a:r>
          </a:p>
          <a:p>
            <a:pPr lvl="0">
              <a:lnSpc>
                <a:spcPct val="115000"/>
              </a:lnSpc>
              <a:spcBef>
                <a:spcPts val="0"/>
              </a:spcBef>
            </a:pPr>
            <a:endParaRPr lang="en-US" dirty="0">
              <a:solidFill>
                <a:srgbClr val="888888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rgbClr val="888888"/>
                </a:solidFill>
              </a:rPr>
              <a:t>Assistant Professor</a:t>
            </a:r>
          </a:p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rgbClr val="888888"/>
                </a:solidFill>
              </a:rPr>
              <a:t>Master of computer applications</a:t>
            </a:r>
          </a:p>
          <a:p>
            <a:pPr lvl="0">
              <a:spcBef>
                <a:spcPts val="640"/>
              </a:spcBef>
              <a:buClr>
                <a:srgbClr val="888888"/>
              </a:buClr>
              <a:buSzPts val="3200"/>
            </a:pPr>
            <a:r>
              <a:rPr lang="en-US" dirty="0">
                <a:solidFill>
                  <a:srgbClr val="888888"/>
                </a:solidFill>
              </a:rPr>
              <a:t>MES College of </a:t>
            </a:r>
            <a:r>
              <a:rPr lang="en-US" dirty="0" smtClean="0">
                <a:solidFill>
                  <a:srgbClr val="888888"/>
                </a:solidFill>
              </a:rPr>
              <a:t>Engineering,kuttippuram</a:t>
            </a:r>
            <a:endParaRPr lang="en-US" dirty="0">
              <a:solidFill>
                <a:srgbClr val="888888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73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EBA0D-D29B-4021-A829-FA06BE4D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61DDDF3-3C20-4462-9C26-473C7D60597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66800" y="1828800"/>
          <a:ext cx="10058400" cy="2026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313989591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38491223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364488493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66377030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54467382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3347632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STORY</a:t>
                      </a:r>
                    </a:p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DAYS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003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11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04/11/2022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10/11/2022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692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11/11/2022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14/11/2022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292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15/11/2022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18/11/2022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763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18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3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6"/>
            <a:ext cx="10515600" cy="5228823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forum is a web-based application that brings people together with shared interest and mind-set, and members have the privilege to post messages to the discussion threads, interact and receive feedback from other students and instructors, and hence create a deeper understanding of the subject matter being discussed.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Discussion Forum is a form of learning through networking which provide opportunities for students to seek, obtain, and share information, and it has beneficial impact on the teaching and learning process.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4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4429"/>
          </a:xfrm>
        </p:spPr>
        <p:txBody>
          <a:bodyPr/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9859"/>
            <a:ext cx="10515600" cy="4893972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read threads of comments and contributions made by their peers, and then compare their knowledge and bring out meaning on the topic being discussed.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Student participation in an online forum enables them to think deeply in order to contribute effectively on the platform or to be seen to be relevant during discussions.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Online discussion forums promote student-cantered learning, making it possible for students to take charge and coordinate a discussion.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Stated that increase in students participation in online discussion forum increases their learning outcomes and achievement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4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Register Faculty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Manage Faculty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Students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Students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8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200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2"/>
            <a:ext cx="10515600" cy="51724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new Topic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Manage post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Post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Create new Post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Feedback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6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A03BA-CC1A-BB1A-F6E6-5AFDF5CA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PRODUCT BACKLOG</a:t>
            </a:r>
            <a:endParaRPr lang="en-IN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AFAD0C88-5B88-4165-5CE1-47E8E19417B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01053" y="1825625"/>
          <a:ext cx="10952748" cy="28747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38187">
                  <a:extLst>
                    <a:ext uri="{9D8B030D-6E8A-4147-A177-3AD203B41FA5}">
                      <a16:colId xmlns="" xmlns:a16="http://schemas.microsoft.com/office/drawing/2014/main" val="2302294823"/>
                    </a:ext>
                  </a:extLst>
                </a:gridCol>
                <a:gridCol w="2738187">
                  <a:extLst>
                    <a:ext uri="{9D8B030D-6E8A-4147-A177-3AD203B41FA5}">
                      <a16:colId xmlns="" xmlns:a16="http://schemas.microsoft.com/office/drawing/2014/main" val="74717498"/>
                    </a:ext>
                  </a:extLst>
                </a:gridCol>
                <a:gridCol w="2738187">
                  <a:extLst>
                    <a:ext uri="{9D8B030D-6E8A-4147-A177-3AD203B41FA5}">
                      <a16:colId xmlns="" xmlns:a16="http://schemas.microsoft.com/office/drawing/2014/main" val="477661655"/>
                    </a:ext>
                  </a:extLst>
                </a:gridCol>
                <a:gridCol w="2738187">
                  <a:extLst>
                    <a:ext uri="{9D8B030D-6E8A-4147-A177-3AD203B41FA5}">
                      <a16:colId xmlns="" xmlns:a16="http://schemas.microsoft.com/office/drawing/2014/main" val="134124568"/>
                    </a:ext>
                  </a:extLst>
                </a:gridCol>
              </a:tblGrid>
              <a:tr h="4791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25987506"/>
                  </a:ext>
                </a:extLst>
              </a:tr>
              <a:tr h="4791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31114456"/>
                  </a:ext>
                </a:extLst>
              </a:tr>
              <a:tr h="4791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1018439"/>
                  </a:ext>
                </a:extLst>
              </a:tr>
              <a:tr h="4791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4755715"/>
                  </a:ext>
                </a:extLst>
              </a:tr>
              <a:tr h="4791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Discussion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0418513"/>
                  </a:ext>
                </a:extLst>
              </a:tr>
              <a:tr h="4791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Feedback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950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89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001B44-45A5-CFE8-4849-D72FC368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975333"/>
              </p:ext>
            </p:extLst>
          </p:nvPr>
        </p:nvGraphicFramePr>
        <p:xfrm>
          <a:off x="373488" y="1825625"/>
          <a:ext cx="10980312" cy="4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832"/>
                <a:gridCol w="2664823"/>
                <a:gridCol w="2403566"/>
                <a:gridCol w="37250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 &lt;type of User&gt;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want to &lt;perform task&gt;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 that I can &lt;achieve some goals&gt;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 successful with correct username and password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r>
                        <a:rPr lang="en-US" baseline="0" dirty="0" smtClean="0"/>
                        <a:t> Faculty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 new Profile</a:t>
                      </a:r>
                      <a:endParaRPr lang="en-US" dirty="0"/>
                    </a:p>
                  </a:txBody>
                  <a:tcPr/>
                </a:tc>
              </a:tr>
              <a:tr h="207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 Faculty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 Narrow" panose="020B0606020202030204" pitchFamily="34" charset="0"/>
                        </a:rPr>
                        <a:t>Access to delete unwanted Faculty</a:t>
                      </a:r>
                      <a:endParaRPr lang="en-IN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07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Faculty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Login successful with correct username and password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Faculty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Register 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 new Profile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Faculty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 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 Narrow" panose="020B0606020202030204" pitchFamily="34" charset="0"/>
                        </a:rPr>
                        <a:t>Manage</a:t>
                      </a:r>
                      <a:r>
                        <a:rPr lang="en-IN" sz="1800" baseline="0" dirty="0" smtClean="0">
                          <a:latin typeface="Arial Narrow" panose="020B0606020202030204" pitchFamily="34" charset="0"/>
                        </a:rPr>
                        <a:t> the login Privilege of Students</a:t>
                      </a:r>
                      <a:endParaRPr lang="en-IN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Faculty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 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 Narrow" panose="020B0606020202030204" pitchFamily="34" charset="0"/>
                        </a:rPr>
                        <a:t>Access to Create</a:t>
                      </a:r>
                      <a:r>
                        <a:rPr lang="en-IN" sz="1800" baseline="0" dirty="0" smtClean="0">
                          <a:latin typeface="Arial Narrow" panose="020B0606020202030204" pitchFamily="34" charset="0"/>
                        </a:rPr>
                        <a:t> and Delete Topic</a:t>
                      </a:r>
                      <a:endParaRPr lang="en-IN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Faculty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 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Arial Narrow" panose="020B0606020202030204" pitchFamily="34" charset="0"/>
                        </a:rPr>
                        <a:t>Access to</a:t>
                      </a:r>
                      <a:r>
                        <a:rPr lang="en-IN" sz="1800" baseline="0" dirty="0" smtClean="0">
                          <a:latin typeface="Arial Narrow" panose="020B0606020202030204" pitchFamily="34" charset="0"/>
                        </a:rPr>
                        <a:t> Create and Update Post Under Topic </a:t>
                      </a:r>
                      <a:endParaRPr lang="en-IN" sz="1800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68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001B44-45A5-CFE8-4849-D72FC368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066895"/>
              </p:ext>
            </p:extLst>
          </p:nvPr>
        </p:nvGraphicFramePr>
        <p:xfrm>
          <a:off x="373488" y="1825625"/>
          <a:ext cx="1098031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832"/>
                <a:gridCol w="2664823"/>
                <a:gridCol w="2403566"/>
                <a:gridCol w="37250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 &lt;type of User&gt;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want to &lt;perform task&gt;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 that I can &lt;achieve some goals&gt;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Faculty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Browse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View Feedback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Login successful with correct username and password</a:t>
                      </a:r>
                    </a:p>
                  </a:txBody>
                  <a:tcPr/>
                </a:tc>
              </a:tr>
              <a:tr h="2071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Manage Post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Arial Narrow" panose="020B0606020202030204" pitchFamily="34" charset="0"/>
                        </a:rPr>
                        <a:t>Access to Create and</a:t>
                      </a:r>
                      <a:r>
                        <a:rPr lang="en-IN" sz="1800" baseline="0" dirty="0" smtClean="0">
                          <a:latin typeface="Arial Narrow" panose="020B0606020202030204" pitchFamily="34" charset="0"/>
                        </a:rPr>
                        <a:t> delete Post</a:t>
                      </a:r>
                      <a:endParaRPr lang="en-IN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Add</a:t>
                      </a:r>
                      <a:r>
                        <a:rPr lang="en-US" baseline="0" dirty="0" smtClean="0"/>
                        <a:t>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r>
                        <a:rPr lang="en-US" baseline="0" dirty="0" smtClean="0"/>
                        <a:t> Feedback of Discussion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77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B5A631-EDD4-A709-9664-7EF07C69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7C963B54-8321-DBE1-6445-D9CA62FCD0B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07368" y="1556792"/>
          <a:ext cx="10887000" cy="48302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4500">
                  <a:extLst>
                    <a:ext uri="{9D8B030D-6E8A-4147-A177-3AD203B41FA5}">
                      <a16:colId xmlns:a16="http://schemas.microsoft.com/office/drawing/2014/main" xmlns="" val="4091528496"/>
                    </a:ext>
                  </a:extLst>
                </a:gridCol>
                <a:gridCol w="1814500">
                  <a:extLst>
                    <a:ext uri="{9D8B030D-6E8A-4147-A177-3AD203B41FA5}">
                      <a16:colId xmlns:a16="http://schemas.microsoft.com/office/drawing/2014/main" xmlns="" val="811287840"/>
                    </a:ext>
                  </a:extLst>
                </a:gridCol>
                <a:gridCol w="1814500">
                  <a:extLst>
                    <a:ext uri="{9D8B030D-6E8A-4147-A177-3AD203B41FA5}">
                      <a16:colId xmlns:a16="http://schemas.microsoft.com/office/drawing/2014/main" xmlns="" val="4274135679"/>
                    </a:ext>
                  </a:extLst>
                </a:gridCol>
                <a:gridCol w="1814500">
                  <a:extLst>
                    <a:ext uri="{9D8B030D-6E8A-4147-A177-3AD203B41FA5}">
                      <a16:colId xmlns:a16="http://schemas.microsoft.com/office/drawing/2014/main" xmlns="" val="205553448"/>
                    </a:ext>
                  </a:extLst>
                </a:gridCol>
                <a:gridCol w="1814500">
                  <a:extLst>
                    <a:ext uri="{9D8B030D-6E8A-4147-A177-3AD203B41FA5}">
                      <a16:colId xmlns:a16="http://schemas.microsoft.com/office/drawing/2014/main" xmlns="" val="1796583463"/>
                    </a:ext>
                  </a:extLst>
                </a:gridCol>
                <a:gridCol w="1814500">
                  <a:extLst>
                    <a:ext uri="{9D8B030D-6E8A-4147-A177-3AD203B41FA5}">
                      <a16:colId xmlns:a16="http://schemas.microsoft.com/office/drawing/2014/main" xmlns="" val="3785479640"/>
                    </a:ext>
                  </a:extLst>
                </a:gridCol>
              </a:tblGrid>
              <a:tr h="627980">
                <a:tc>
                  <a:txBody>
                    <a:bodyPr/>
                    <a:lstStyle/>
                    <a:p>
                      <a:r>
                        <a:rPr lang="en-US" dirty="0"/>
                        <a:t>USER STORY</a:t>
                      </a:r>
                    </a:p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SPRINT</a:t>
                      </a:r>
                      <a:endParaRPr lang="en-IN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START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END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STATUS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5444236"/>
                  </a:ext>
                </a:extLst>
              </a:tr>
              <a:tr h="440040">
                <a:tc rowSpan="2">
                  <a:txBody>
                    <a:bodyPr/>
                    <a:lstStyle/>
                    <a:p>
                      <a:r>
                        <a:rPr lang="en-US" dirty="0"/>
                        <a:t>           1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>
                  <a:txBody>
                    <a:bodyPr/>
                    <a:lstStyle/>
                    <a:p>
                      <a:r>
                        <a:rPr lang="en-US" dirty="0"/>
                        <a:t>                      SPRINT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16/08/2022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25/08/2022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2610584"/>
                  </a:ext>
                </a:extLst>
              </a:tr>
              <a:tr h="151627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/>
                        <a:t>26/08/2022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/>
                        <a:t>04/09/2022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          10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678826"/>
                  </a:ext>
                </a:extLst>
              </a:tr>
              <a:tr h="208413">
                <a:tc rowSpan="2">
                  <a:txBody>
                    <a:bodyPr/>
                    <a:lstStyle/>
                    <a:p>
                      <a:r>
                        <a:rPr lang="en-US" dirty="0"/>
                        <a:t>           2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26/08/2022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04/09/2022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           10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8152347"/>
                  </a:ext>
                </a:extLst>
              </a:tr>
              <a:tr h="21194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dirty="0"/>
                        <a:t>05/09/2022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r>
                        <a:rPr lang="en-IN" dirty="0"/>
                        <a:t>11/09/2022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dirty="0"/>
                        <a:t>          6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3590729"/>
                  </a:ext>
                </a:extLst>
              </a:tr>
              <a:tr h="142379">
                <a:tc rowSpan="2">
                  <a:txBody>
                    <a:bodyPr/>
                    <a:lstStyle/>
                    <a:p>
                      <a:r>
                        <a:rPr lang="en-IN" dirty="0"/>
                        <a:t>           3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1852148"/>
                  </a:ext>
                </a:extLst>
              </a:tr>
              <a:tr h="358846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12/09/2022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805379"/>
                  </a:ext>
                </a:extLst>
              </a:tr>
              <a:tr h="358846">
                <a:tc>
                  <a:txBody>
                    <a:bodyPr/>
                    <a:lstStyle/>
                    <a:p>
                      <a:r>
                        <a:rPr lang="en-IN" dirty="0"/>
                        <a:t>           4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16/09/2022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1499974"/>
                  </a:ext>
                </a:extLst>
              </a:tr>
              <a:tr h="358846">
                <a:tc>
                  <a:txBody>
                    <a:bodyPr/>
                    <a:lstStyle/>
                    <a:p>
                      <a:r>
                        <a:rPr lang="en-IN" dirty="0"/>
                        <a:t>           5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20/09/2022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8527440"/>
                  </a:ext>
                </a:extLst>
              </a:tr>
              <a:tr h="407045">
                <a:tc>
                  <a:txBody>
                    <a:bodyPr/>
                    <a:lstStyle/>
                    <a:p>
                      <a:r>
                        <a:rPr lang="en-US" dirty="0"/>
                        <a:t>           6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dirty="0"/>
                        <a:t>                  SPRINT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26/09/2022</a:t>
                      </a:r>
                      <a:endParaRPr lang="en-IN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03/10/2022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6870520"/>
                  </a:ext>
                </a:extLst>
              </a:tr>
              <a:tr h="396619">
                <a:tc>
                  <a:txBody>
                    <a:bodyPr/>
                    <a:lstStyle/>
                    <a:p>
                      <a:r>
                        <a:rPr lang="en-US" dirty="0"/>
                        <a:t>           7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04/10/2022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15/10/2022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73328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dirty="0"/>
                        <a:t>           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16/10/2022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20/10/2022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3116310"/>
                  </a:ext>
                </a:extLst>
              </a:tr>
              <a:tr h="386152">
                <a:tc>
                  <a:txBody>
                    <a:bodyPr/>
                    <a:lstStyle/>
                    <a:p>
                      <a:r>
                        <a:rPr lang="en-US" dirty="0"/>
                        <a:t>           9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21/10/2022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28/10/2022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6704432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n-IN" dirty="0"/>
                        <a:t>           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29/10/2022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03/11/2022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783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98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573</Words>
  <Application>Microsoft Office PowerPoint</Application>
  <PresentationFormat>Widescreen</PresentationFormat>
  <Paragraphs>207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Times New Roman</vt:lpstr>
      <vt:lpstr>Wingdings</vt:lpstr>
      <vt:lpstr>Office Theme</vt:lpstr>
      <vt:lpstr>ONLINE DISCUSSION FORUM</vt:lpstr>
      <vt:lpstr>INTRODUCTION</vt:lpstr>
      <vt:lpstr>INTRODUCTION</vt:lpstr>
      <vt:lpstr>MODULES</vt:lpstr>
      <vt:lpstr>PowerPoint Presentation</vt:lpstr>
      <vt:lpstr>PRODUCT BACKLOG</vt:lpstr>
      <vt:lpstr>USER STORY</vt:lpstr>
      <vt:lpstr>USER STORY</vt:lpstr>
      <vt:lpstr>PROJECT PLAN</vt:lpstr>
      <vt:lpstr>PROJECT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DISCUSSION FORUM</dc:title>
  <dc:creator>Microsoft account</dc:creator>
  <cp:lastModifiedBy>Microsoft account</cp:lastModifiedBy>
  <cp:revision>12</cp:revision>
  <dcterms:created xsi:type="dcterms:W3CDTF">2022-09-13T01:02:32Z</dcterms:created>
  <dcterms:modified xsi:type="dcterms:W3CDTF">2022-09-14T15:03:58Z</dcterms:modified>
</cp:coreProperties>
</file>