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8501"/>
            <a:ext cx="9144000" cy="3781529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lvl="0" algn="ctr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 SHABEER 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lvl="0" algn="ctr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Mes21mca-2027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endParaRPr lang="en-US" sz="500" u="sng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HYDERALI 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applications</a:t>
            </a:r>
          </a:p>
          <a:p>
            <a:pPr lvl="0" algn="ctr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 College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Engineering,kuttippuram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3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5A631-EDD4-A709-9664-7EF07C69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C963B54-8321-DBE1-6445-D9CA62FCD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54340"/>
              </p:ext>
            </p:extLst>
          </p:nvPr>
        </p:nvGraphicFramePr>
        <p:xfrm>
          <a:off x="407368" y="1556792"/>
          <a:ext cx="10887000" cy="42515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xmlns="" val="4091528496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811287840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4274135679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205553448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1796583463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3785479640"/>
                    </a:ext>
                  </a:extLst>
                </a:gridCol>
              </a:tblGrid>
              <a:tr h="724946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SPRINT</a:t>
                      </a:r>
                      <a:endParaRPr lang="en-IN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END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444236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                      SPRINT 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16/08/2022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25/08/2022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610584"/>
                  </a:ext>
                </a:extLst>
              </a:tr>
              <a:tr h="414255">
                <a:tc>
                  <a:txBody>
                    <a:bodyPr/>
                    <a:lstStyle/>
                    <a:p>
                      <a:r>
                        <a:rPr lang="en-US" dirty="0"/>
                        <a:t>          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26/08/2022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04/09/2022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678826"/>
                  </a:ext>
                </a:extLst>
              </a:tr>
              <a:tr h="414255">
                <a:tc>
                  <a:txBody>
                    <a:bodyPr/>
                    <a:lstStyle/>
                    <a:p>
                      <a:r>
                        <a:rPr lang="en-IN" dirty="0"/>
                        <a:t>           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590729"/>
                  </a:ext>
                </a:extLst>
              </a:tr>
              <a:tr h="414255">
                <a:tc>
                  <a:txBody>
                    <a:bodyPr/>
                    <a:lstStyle/>
                    <a:p>
                      <a:r>
                        <a:rPr lang="en-IN" dirty="0"/>
                        <a:t>           4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499974"/>
                  </a:ext>
                </a:extLst>
              </a:tr>
              <a:tr h="461014"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20/09/2022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870520"/>
                  </a:ext>
                </a:extLst>
              </a:tr>
              <a:tr h="4610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26/09/2022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</a:tr>
              <a:tr h="449205"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332887"/>
                  </a:ext>
                </a:extLst>
              </a:tr>
              <a:tr h="414255">
                <a:tc>
                  <a:txBody>
                    <a:bodyPr/>
                    <a:lstStyle/>
                    <a:p>
                      <a:r>
                        <a:rPr lang="en-IN" dirty="0"/>
                        <a:t>           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11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EBA0D-D29B-4021-A829-FA06BE4D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1DDDF3-3C20-4462-9C26-473C7D605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131724"/>
              </p:ext>
            </p:extLst>
          </p:nvPr>
        </p:nvGraphicFramePr>
        <p:xfrm>
          <a:off x="1066800" y="1828800"/>
          <a:ext cx="10058400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1398959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8491223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64488493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6637703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54467382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34763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003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69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   10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smtClean="0"/>
                        <a:t>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292352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38347-FB0F-7386-8594-D32F78E2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661924-4705-6F52-34FF-D29CCE5D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>
                <a:latin typeface="Arial Narrow" panose="020B0606020202030204" pitchFamily="34" charset="0"/>
              </a:rPr>
              <a:t>FRONT END   </a:t>
            </a:r>
            <a:r>
              <a:rPr lang="en-IN" dirty="0" smtClean="0">
                <a:latin typeface="Arial Narrow" panose="020B0606020202030204" pitchFamily="34" charset="0"/>
              </a:rPr>
              <a:t>   : </a:t>
            </a:r>
            <a:r>
              <a:rPr lang="en-IN" dirty="0">
                <a:latin typeface="Arial Narrow" panose="020B0606020202030204" pitchFamily="34" charset="0"/>
              </a:rPr>
              <a:t>HTML,CSS,JAVASCRIPT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  IDE              </a:t>
            </a:r>
            <a:r>
              <a:rPr lang="en-IN" dirty="0" smtClean="0">
                <a:latin typeface="Arial Narrow" panose="020B0606020202030204" pitchFamily="34" charset="0"/>
              </a:rPr>
              <a:t>        </a:t>
            </a:r>
            <a:r>
              <a:rPr lang="en-IN" dirty="0">
                <a:latin typeface="Arial Narrow" panose="020B0606020202030204" pitchFamily="34" charset="0"/>
              </a:rPr>
              <a:t>: SUBLIME, </a:t>
            </a:r>
            <a:r>
              <a:rPr lang="en-IN" dirty="0" smtClean="0">
                <a:latin typeface="Arial Narrow" panose="020B0606020202030204" pitchFamily="34" charset="0"/>
              </a:rPr>
              <a:t>Jet Brains </a:t>
            </a:r>
            <a:r>
              <a:rPr lang="en-IN" dirty="0" err="1" smtClean="0">
                <a:latin typeface="Arial Narrow" panose="020B0606020202030204" pitchFamily="34" charset="0"/>
              </a:rPr>
              <a:t>PyCharm</a:t>
            </a:r>
            <a:endParaRPr lang="en-IN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 Narrow" panose="020B0606020202030204" pitchFamily="34" charset="0"/>
              </a:rPr>
              <a:t>          FRAME WORK   :Django</a:t>
            </a:r>
            <a:endParaRPr lang="en-IN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 BACK END      </a:t>
            </a:r>
            <a:r>
              <a:rPr lang="en-IN" dirty="0" smtClean="0">
                <a:latin typeface="Arial Narrow" panose="020B0606020202030204" pitchFamily="34" charset="0"/>
              </a:rPr>
              <a:t>    :</a:t>
            </a:r>
            <a:r>
              <a:rPr lang="en-IN" dirty="0" err="1" smtClean="0">
                <a:latin typeface="Arial Narrow" panose="020B0606020202030204" pitchFamily="34" charset="0"/>
              </a:rPr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49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Product Backlog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Project </a:t>
            </a:r>
            <a:r>
              <a:rPr lang="en-US" sz="2800" dirty="0" smtClean="0"/>
              <a:t>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Developing Environment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522882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iscussion forum is a web-based application that brings people together with shared interest and mind-set, and members have the privilege to post messages to the discussion threads, interact and receive feedback from other students and instructors, and hence create a deeper understanding of the subject matter being discussed.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 Forum is a form of learning through networking which provide opportunities for students to seek, obtain, and share information, and it has beneficial impact on the teaching and learning process.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29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89397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read threads of comments and contributions made by their peers, and then compare their knowledge and bring out meaning on the topic being discussed.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participation in an online forum enables them to think deeply in order to contribute effectively on the platform or to be seen to be relevant during discussions.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discussion forums promote student-cantered learning, making it possible for students to take charge and coordinate a discussion.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Stated that increase in students participation in online discussion forum increases their learning outcomes and achievement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1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6366"/>
            <a:ext cx="9905999" cy="46503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Register Faculty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 Faculty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Students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2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start new Topic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post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new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Feedback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5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A03BA-CC1A-BB1A-F6E6-5AFDF5C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 BACKLOG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FAD0C88-5B88-4165-5CE1-47E8E1941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421685"/>
              </p:ext>
            </p:extLst>
          </p:nvPr>
        </p:nvGraphicFramePr>
        <p:xfrm>
          <a:off x="401053" y="1825625"/>
          <a:ext cx="10952748" cy="28747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8187">
                  <a:extLst>
                    <a:ext uri="{9D8B030D-6E8A-4147-A177-3AD203B41FA5}">
                      <a16:colId xmlns="" xmlns:a16="http://schemas.microsoft.com/office/drawing/2014/main" val="2302294823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74717498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477661655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134124568"/>
                    </a:ext>
                  </a:extLst>
                </a:gridCol>
              </a:tblGrid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5987506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1114456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018439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4755715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0418513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95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1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1B44-45A5-CFE8-4849-D72FC36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712516"/>
              </p:ext>
            </p:extLst>
          </p:nvPr>
        </p:nvGraphicFramePr>
        <p:xfrm>
          <a:off x="373488" y="1825625"/>
          <a:ext cx="1098031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32"/>
                <a:gridCol w="2664823"/>
                <a:gridCol w="2403566"/>
                <a:gridCol w="3725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&lt;type of User&gt;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&lt;perform task&gt;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 &lt;achieve some goals&gt;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new Profile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delete unwanted Faculty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Register Student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new Profile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Student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login Privilege of Students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Topic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Create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Delete Topic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post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 and Update Post Under Topic 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1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1B44-45A5-CFE8-4849-D72FC36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712"/>
              </p:ext>
            </p:extLst>
          </p:nvPr>
        </p:nvGraphicFramePr>
        <p:xfrm>
          <a:off x="373488" y="1825625"/>
          <a:ext cx="1098031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32"/>
                <a:gridCol w="2664823"/>
                <a:gridCol w="2403566"/>
                <a:gridCol w="3725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&lt;type of User&gt;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&lt;perform task&gt;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 &lt;achieve some goals&gt;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 Feedback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Feedback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Post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Create and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delete Post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Feedback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Feedback of Discussion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7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590</Words>
  <Application>Microsoft Office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Times New Roman</vt:lpstr>
      <vt:lpstr>Trebuchet MS</vt:lpstr>
      <vt:lpstr>Tw Cen MT</vt:lpstr>
      <vt:lpstr>Wingdings</vt:lpstr>
      <vt:lpstr>Circuit</vt:lpstr>
      <vt:lpstr>student DISCUSSION FORUM</vt:lpstr>
      <vt:lpstr>Table of Contents</vt:lpstr>
      <vt:lpstr>INTRODUCTION</vt:lpstr>
      <vt:lpstr>INTRODUCTION</vt:lpstr>
      <vt:lpstr>MODULES</vt:lpstr>
      <vt:lpstr>PowerPoint Presentation</vt:lpstr>
      <vt:lpstr>PRODUCT BACKLOG</vt:lpstr>
      <vt:lpstr>USER STORY</vt:lpstr>
      <vt:lpstr>USER STORY</vt:lpstr>
      <vt:lpstr>PROJECT PLAN</vt:lpstr>
      <vt:lpstr>PROJECT PLAN</vt:lpstr>
      <vt:lpstr>DEVELOPING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2022-09-14T14:45:40Z</dcterms:created>
  <dcterms:modified xsi:type="dcterms:W3CDTF">2022-09-18T13:53:24Z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