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1" r:id="rId7"/>
    <p:sldId id="263" r:id="rId8"/>
    <p:sldId id="268" r:id="rId9"/>
    <p:sldId id="265" r:id="rId10"/>
    <p:sldId id="26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>
        <p:scale>
          <a:sx n="100" d="100"/>
          <a:sy n="100" d="100"/>
        </p:scale>
        <p:origin x="1960" y="8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5033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00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65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993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660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1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476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64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432559" y="269923"/>
            <a:ext cx="7406700" cy="11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432559" y="1387548"/>
            <a:ext cx="7406700" cy="13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" marR="0" lvl="0" indent="-2032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921433" y="1060351"/>
            <a:ext cx="210300" cy="157800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1157175" y="1008762"/>
            <a:ext cx="63900" cy="48000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3384288" y="-862950"/>
            <a:ext cx="3600600" cy="74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27000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 rot="5400000">
            <a:off x="5578050" y="1485929"/>
            <a:ext cx="43887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1729950" y="-380970"/>
            <a:ext cx="4388700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27000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 rtl="0">
                <a:spcBef>
                  <a:spcPts val="0"/>
                </a:spcBef>
                <a:buNone/>
              </a:pPr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27000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1014983" y="0"/>
            <a:ext cx="8129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1014983" y="-40"/>
            <a:ext cx="73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1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2890" y="-4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578391" y="1950243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buClr>
                <a:srgbClr val="562214"/>
              </a:buClr>
              <a:buFont typeface="Cabin"/>
              <a:buNone/>
              <a:defRPr sz="4000" b="1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578391" y="800100"/>
            <a:ext cx="6400800" cy="113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18288" marR="0" lvl="0" indent="-5588" algn="l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2463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239267" algn="l" rtl="0">
              <a:lnSpc>
                <a:spcPct val="100000"/>
              </a:lnSpc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82880" algn="l" rtl="0">
              <a:lnSpc>
                <a:spcPct val="100000"/>
              </a:lnSpc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193547" algn="l" rtl="0">
              <a:lnSpc>
                <a:spcPct val="100000"/>
              </a:lnSpc>
              <a:spcBef>
                <a:spcPts val="280"/>
              </a:spcBef>
              <a:buClr>
                <a:schemeClr val="accent4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286000" y="0"/>
            <a:ext cx="76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1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2172321" y="2110992"/>
            <a:ext cx="210300" cy="157800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2408064" y="2059402"/>
            <a:ext cx="63900" cy="48000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435608" y="205739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435608" y="1143000"/>
            <a:ext cx="3657600" cy="349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47319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939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112267" algn="l" rtl="0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68580" algn="l" rtl="0">
              <a:lnSpc>
                <a:spcPct val="100000"/>
              </a:lnSpc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79247" algn="l" rtl="0">
              <a:lnSpc>
                <a:spcPct val="100000"/>
              </a:lnSpc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276087" y="1143000"/>
            <a:ext cx="3657600" cy="349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47319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939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112267" algn="l" rtl="0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68580" algn="l" rtl="0">
              <a:lnSpc>
                <a:spcPct val="100000"/>
              </a:lnSpc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79247" algn="l" rtl="0">
              <a:lnSpc>
                <a:spcPct val="100000"/>
              </a:lnSpc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387025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500" b="1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246208"/>
            <a:ext cx="4023300" cy="48000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64008" marR="0" lvl="0" indent="-507" algn="l" rtl="0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2463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239267" algn="l" rtl="0">
              <a:lnSpc>
                <a:spcPct val="100000"/>
              </a:lnSpc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82880" algn="l" rtl="0">
              <a:lnSpc>
                <a:spcPct val="100000"/>
              </a:lnSpc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193547" algn="l" rtl="0">
              <a:lnSpc>
                <a:spcPct val="100000"/>
              </a:lnSpc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663439" y="246208"/>
            <a:ext cx="4023300" cy="48000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64008" marR="0" lvl="0" indent="-507" algn="l" rtl="0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2463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239267" algn="l" rtl="0">
              <a:lnSpc>
                <a:spcPct val="100000"/>
              </a:lnSpc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82880" algn="l" rtl="0">
              <a:lnSpc>
                <a:spcPct val="100000"/>
              </a:lnSpc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193547" algn="l" rtl="0">
              <a:lnSpc>
                <a:spcPct val="100000"/>
              </a:lnSpc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457200" y="727002"/>
            <a:ext cx="4023300" cy="30861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393192" marR="0" lvl="0" indent="-156971" algn="l" rtl="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119380" algn="l" rtl="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Verdana"/>
              <a:buChar char="◦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124967" algn="l" rtl="0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81280" algn="l" rtl="0">
              <a:lnSpc>
                <a:spcPct val="100000"/>
              </a:lnSpc>
              <a:spcBef>
                <a:spcPts val="7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91947" algn="l" rtl="0">
              <a:lnSpc>
                <a:spcPct val="100000"/>
              </a:lnSpc>
              <a:spcBef>
                <a:spcPts val="7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4"/>
          </p:nvPr>
        </p:nvSpPr>
        <p:spPr>
          <a:xfrm>
            <a:off x="4663439" y="727002"/>
            <a:ext cx="4023300" cy="30861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393192" marR="0" lvl="0" indent="-156971" algn="l" rtl="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119380" algn="l" rtl="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Verdana"/>
              <a:buChar char="◦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124967" algn="l" rtl="0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81280" algn="l" rtl="0">
              <a:lnSpc>
                <a:spcPct val="100000"/>
              </a:lnSpc>
              <a:spcBef>
                <a:spcPts val="7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91947" algn="l" rtl="0">
              <a:lnSpc>
                <a:spcPct val="100000"/>
              </a:lnSpc>
              <a:spcBef>
                <a:spcPts val="7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435608" y="205739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162583"/>
            <a:ext cx="3810000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909"/>
              </a:lnSpc>
              <a:spcBef>
                <a:spcPts val="0"/>
              </a:spcBef>
              <a:buClr>
                <a:srgbClr val="562214"/>
              </a:buClr>
              <a:buFont typeface="Cabin"/>
              <a:buNone/>
              <a:defRPr sz="2200" b="1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055222"/>
            <a:ext cx="3810000" cy="5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" marR="0" lvl="0" indent="-7619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2463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239267" algn="l" rtl="0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82880" algn="l" rtl="0">
              <a:lnSpc>
                <a:spcPct val="100000"/>
              </a:lnSpc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193547" algn="l" rtl="0">
              <a:lnSpc>
                <a:spcPct val="100000"/>
              </a:lnSpc>
              <a:spcBef>
                <a:spcPts val="180"/>
              </a:spcBef>
              <a:buClr>
                <a:schemeClr val="accent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153400" cy="299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27000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2100" b="1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5500" dist="18500" dir="5400000" algn="tl" rotWithShape="0">
              <a:srgbClr val="000000">
                <a:alpha val="34900"/>
              </a:srgbClr>
            </a:outerShdw>
          </a:effectLst>
        </p:spPr>
        <p:txBody>
          <a:bodyPr lIns="91425" tIns="274300" rIns="91425" bIns="45700" anchor="t" anchorCtr="0">
            <a:noAutofit/>
          </a:bodyPr>
          <a:lstStyle/>
          <a:p>
            <a:pPr marL="0" marR="0" lvl="0" indent="0" algn="l" rtl="0">
              <a:lnSpc>
                <a:spcPct val="93750"/>
              </a:lnSpc>
              <a:spcBef>
                <a:spcPts val="0"/>
              </a:spcBef>
              <a:buClr>
                <a:schemeClr val="accent1"/>
              </a:buClr>
              <a:buFont typeface="Noto Sans Symbols"/>
              <a:buNone/>
            </a:pP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838200" y="857252"/>
            <a:ext cx="4419600" cy="2635800"/>
          </a:xfrm>
          <a:prstGeom prst="roundRect">
            <a:avLst>
              <a:gd name="adj" fmla="val 783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0159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1" name="Shape 81"/>
          <p:cNvSpPr/>
          <p:nvPr/>
        </p:nvSpPr>
        <p:spPr>
          <a:xfrm rot="-1689896">
            <a:off x="423057" y="706283"/>
            <a:ext cx="633134" cy="172177"/>
          </a:xfrm>
          <a:prstGeom prst="flowChartProcess">
            <a:avLst/>
          </a:prstGeom>
          <a:solidFill>
            <a:srgbClr val="FBFBFB">
              <a:alpha val="44710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399" dist="25400" dir="3300000" sx="96000" sy="96000" algn="tl" rotWithShape="0">
              <a:srgbClr val="EAD8B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2" name="Shape 82"/>
          <p:cNvSpPr/>
          <p:nvPr/>
        </p:nvSpPr>
        <p:spPr>
          <a:xfrm rot="1665327" flipH="1">
            <a:off x="5028005" y="693320"/>
            <a:ext cx="600546" cy="171770"/>
          </a:xfrm>
          <a:prstGeom prst="flowChartProcess">
            <a:avLst/>
          </a:prstGeom>
          <a:solidFill>
            <a:srgbClr val="FBFBFB">
              <a:alpha val="44710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399" dist="25400" dir="3300000" sx="96000" sy="96000" algn="tl" rotWithShape="0">
              <a:schemeClr val="lt2">
                <a:alpha val="20000"/>
              </a:scheme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838200" y="3600450"/>
            <a:ext cx="44196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77777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1701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175767" algn="l" rtl="0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25730" algn="l" rtl="0">
              <a:lnSpc>
                <a:spcPct val="100000"/>
              </a:lnSpc>
              <a:spcBef>
                <a:spcPts val="18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136397" algn="l" rtl="0">
              <a:lnSpc>
                <a:spcPct val="100000"/>
              </a:lnSpc>
              <a:spcBef>
                <a:spcPts val="18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90000" sy="90000" flip="xy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815927" y="-611941"/>
            <a:ext cx="1638900" cy="122910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EF9F3">
              <a:alpha val="32940"/>
            </a:srgbClr>
          </a:solidFill>
          <a:ln w="9525" cap="rnd" cmpd="sng">
            <a:solidFill>
              <a:srgbClr val="D1C19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" name="Shape 7"/>
          <p:cNvSpPr/>
          <p:nvPr/>
        </p:nvSpPr>
        <p:spPr>
          <a:xfrm>
            <a:off x="168816" y="15826"/>
            <a:ext cx="1702200" cy="1276500"/>
          </a:xfrm>
          <a:prstGeom prst="ellipse">
            <a:avLst/>
          </a:prstGeom>
          <a:noFill/>
          <a:ln w="27300" cap="rnd" cmpd="sng">
            <a:solidFill>
              <a:srgbClr val="FFF5DB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399" dist="25400" dir="5400000" algn="tl" rotWithShape="0">
              <a:srgbClr val="ADA48C">
                <a:alpha val="8471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" name="Shape 8"/>
          <p:cNvSpPr/>
          <p:nvPr/>
        </p:nvSpPr>
        <p:spPr>
          <a:xfrm rot="1854549">
            <a:off x="232959" y="732879"/>
            <a:ext cx="1025544" cy="943811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C5B39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5000" dir="4500000" algn="tl" rotWithShape="0">
              <a:srgbClr val="564E4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" name="Shape 9"/>
          <p:cNvSpPr/>
          <p:nvPr/>
        </p:nvSpPr>
        <p:spPr>
          <a:xfrm>
            <a:off x="1012873" y="-40"/>
            <a:ext cx="8131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27000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1014983" y="-40"/>
            <a:ext cx="73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1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200" y="304800"/>
            <a:ext cx="223456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918" y="3015874"/>
            <a:ext cx="3041251" cy="212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9523" y="3015875"/>
            <a:ext cx="1788831" cy="212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6307825" y="3237075"/>
            <a:ext cx="2597400" cy="16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Made by: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Paula Bernardo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Mariluz Parejo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María Plaza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Cristina Rubio</a:t>
            </a:r>
          </a:p>
          <a:p>
            <a:pPr marL="914400" lvl="0" indent="457200">
              <a:spcBef>
                <a:spcPts val="0"/>
              </a:spcBef>
              <a:buNone/>
            </a:pPr>
            <a:r>
              <a:rPr lang="es"/>
              <a:t>21/02/2017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7475" y="553374"/>
            <a:ext cx="5793024" cy="161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215014"/>
            <a:ext cx="4318000" cy="208368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011" y="2743200"/>
            <a:ext cx="2096977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0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Index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049" y="3520700"/>
            <a:ext cx="1733949" cy="162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1461275" y="1461275"/>
            <a:ext cx="5158800" cy="22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Introduction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Objective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s"/>
              <a:t>Explanation of the organ transplant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Introduction 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241100" y="1381825"/>
            <a:ext cx="7591200" cy="138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Char char="-"/>
            </a:pPr>
            <a:r>
              <a:rPr lang="es"/>
              <a:t>Organ donation and transplantation is offering thousands of people across the world a second chance for living.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  <a:p>
            <a:pPr marL="457200" lvl="0" indent="-228600" algn="just" rtl="0">
              <a:spcBef>
                <a:spcPts val="0"/>
              </a:spcBef>
              <a:buChar char="-"/>
            </a:pPr>
            <a:r>
              <a:rPr lang="es"/>
              <a:t>It has improved a lot, but is still a challenge           Organ rejection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  <a:p>
            <a:pPr lvl="0" algn="just" rtl="0">
              <a:spcBef>
                <a:spcPts val="0"/>
              </a:spcBef>
              <a:buNone/>
            </a:pPr>
            <a:endParaRPr/>
          </a:p>
          <a:p>
            <a:pPr lvl="0" algn="just" rtl="0">
              <a:spcBef>
                <a:spcPts val="0"/>
              </a:spcBef>
              <a:buNone/>
            </a:pPr>
            <a:endParaRPr/>
          </a:p>
          <a:p>
            <a:pPr lvl="0" algn="just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965900" y="3282350"/>
            <a:ext cx="6141600" cy="1381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2285850" y="3545150"/>
            <a:ext cx="5501700" cy="85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Surgical removal of a healthy organ from one person and its transplantation into another individual whose organ has failed or was injured. In most of the cases it becomes lifesaving.</a:t>
            </a:r>
          </a:p>
        </p:txBody>
      </p:sp>
      <p:sp>
        <p:nvSpPr>
          <p:cNvPr id="124" name="Shape 124"/>
          <p:cNvSpPr/>
          <p:nvPr/>
        </p:nvSpPr>
        <p:spPr>
          <a:xfrm>
            <a:off x="3398962" y="2834525"/>
            <a:ext cx="3019575" cy="447825"/>
          </a:xfrm>
          <a:prstGeom prst="flowChartPunchedTap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b="1"/>
              <a:t>DEFINITION</a:t>
            </a:r>
          </a:p>
        </p:txBody>
      </p:sp>
      <p:cxnSp>
        <p:nvCxnSpPr>
          <p:cNvPr id="125" name="Shape 125"/>
          <p:cNvCxnSpPr/>
          <p:nvPr/>
        </p:nvCxnSpPr>
        <p:spPr>
          <a:xfrm>
            <a:off x="5271450" y="2239075"/>
            <a:ext cx="38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/>
              <a:t>Objective 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356300" y="1740075"/>
            <a:ext cx="7476000" cy="18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Char char="-"/>
            </a:pPr>
            <a:r>
              <a:rPr lang="es"/>
              <a:t>Assignation organ        patient needs to be done in a very fast way.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  <a:p>
            <a:pPr marL="457200" lvl="0" indent="-228600" algn="just" rtl="0">
              <a:spcBef>
                <a:spcPts val="0"/>
              </a:spcBef>
              <a:buChar char="-"/>
            </a:pPr>
            <a:r>
              <a:rPr lang="es"/>
              <a:t>Organ out of the body lasts between 12 and 48 hours.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s"/>
              <a:t> 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2" name="Shape 132"/>
          <p:cNvCxnSpPr/>
          <p:nvPr/>
        </p:nvCxnSpPr>
        <p:spPr>
          <a:xfrm>
            <a:off x="3339550" y="1925100"/>
            <a:ext cx="35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3" name="Shape 133"/>
          <p:cNvSpPr/>
          <p:nvPr/>
        </p:nvSpPr>
        <p:spPr>
          <a:xfrm rot="-39">
            <a:off x="3142100" y="2801230"/>
            <a:ext cx="4762908" cy="2257578"/>
          </a:xfrm>
          <a:prstGeom prst="irregularSeal2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b="1">
                <a:solidFill>
                  <a:schemeClr val="dk1"/>
                </a:solidFill>
              </a:rPr>
              <a:t>Time taken in the transplantation process is minimized.</a:t>
            </a:r>
          </a:p>
        </p:txBody>
      </p:sp>
      <p:sp>
        <p:nvSpPr>
          <p:cNvPr id="134" name="Shape 134"/>
          <p:cNvSpPr/>
          <p:nvPr/>
        </p:nvSpPr>
        <p:spPr>
          <a:xfrm>
            <a:off x="2849275" y="1740075"/>
            <a:ext cx="1492500" cy="382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30549" y="533400"/>
            <a:ext cx="69562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dirty="0" err="1"/>
              <a:t>Explanation</a:t>
            </a:r>
            <a:r>
              <a:rPr lang="es-ES" sz="4000" dirty="0"/>
              <a:t> of </a:t>
            </a:r>
            <a:r>
              <a:rPr lang="es-ES" sz="4000" dirty="0" err="1"/>
              <a:t>our</a:t>
            </a:r>
            <a:r>
              <a:rPr lang="es-ES" sz="4000" dirty="0"/>
              <a:t> </a:t>
            </a:r>
            <a:r>
              <a:rPr lang="es-ES" sz="4000" dirty="0" err="1"/>
              <a:t>database</a:t>
            </a:r>
            <a:r>
              <a:rPr lang="es-ES" sz="4000" dirty="0"/>
              <a:t> </a:t>
            </a:r>
            <a:r>
              <a:rPr lang="es-ES" sz="5400" dirty="0"/>
              <a:t> </a:t>
            </a:r>
          </a:p>
          <a:p>
            <a:r>
              <a:rPr lang="es-ES" sz="5400" dirty="0"/>
              <a:t/>
            </a:r>
            <a:br>
              <a:rPr lang="es-ES" sz="5400" dirty="0"/>
            </a:br>
            <a:endParaRPr lang="es-ES" sz="5400" dirty="0"/>
          </a:p>
        </p:txBody>
      </p:sp>
      <p:sp>
        <p:nvSpPr>
          <p:cNvPr id="3" name="2 Rectángulo"/>
          <p:cNvSpPr/>
          <p:nvPr/>
        </p:nvSpPr>
        <p:spPr>
          <a:xfrm>
            <a:off x="1259632" y="1491630"/>
            <a:ext cx="7560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 It is capable of keeping track of the transplants that are being performed in a specific hospital.</a:t>
            </a:r>
          </a:p>
          <a:p>
            <a:pPr fontAlgn="base">
              <a:buFont typeface="Wingdings" pitchFamily="2" charset="2"/>
              <a:buChar char="§"/>
            </a:pPr>
            <a:endParaRPr lang="en-US" dirty="0">
              <a:latin typeface="Calibri" pitchFamily="34" charset="0"/>
            </a:endParaRPr>
          </a:p>
          <a:p>
            <a:pPr fontAlgn="base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 Waiting list that takes into account:</a:t>
            </a:r>
          </a:p>
          <a:p>
            <a:pPr fontAlgn="base"/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	- Blood type, </a:t>
            </a:r>
          </a:p>
          <a:p>
            <a:r>
              <a:rPr lang="en-US" dirty="0">
                <a:latin typeface="Calibri" pitchFamily="34" charset="0"/>
              </a:rPr>
              <a:t>	- Size of the organ, </a:t>
            </a:r>
          </a:p>
          <a:p>
            <a:r>
              <a:rPr lang="en-US" dirty="0">
                <a:latin typeface="Calibri" pitchFamily="34" charset="0"/>
              </a:rPr>
              <a:t>	- Time spent at the waiting list, </a:t>
            </a:r>
          </a:p>
          <a:p>
            <a:r>
              <a:rPr lang="en-US" dirty="0">
                <a:latin typeface="Calibri" pitchFamily="34" charset="0"/>
              </a:rPr>
              <a:t>	- Life expectancy</a:t>
            </a:r>
          </a:p>
          <a:p>
            <a:r>
              <a:rPr lang="en-US" dirty="0">
                <a:latin typeface="Calibri" pitchFamily="34" charset="0"/>
              </a:rPr>
              <a:t>	-Other medical criteria</a:t>
            </a:r>
          </a:p>
          <a:p>
            <a:r>
              <a:rPr lang="en-US" dirty="0">
                <a:latin typeface="Calibri" pitchFamily="34" charset="0"/>
              </a:rPr>
              <a:t>	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s-ES" dirty="0"/>
          </a:p>
        </p:txBody>
      </p:sp>
      <p:sp>
        <p:nvSpPr>
          <p:cNvPr id="4" name="3 Flecha derecha"/>
          <p:cNvSpPr/>
          <p:nvPr/>
        </p:nvSpPr>
        <p:spPr>
          <a:xfrm>
            <a:off x="5173588" y="2559174"/>
            <a:ext cx="1440160" cy="64807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6958930" y="2578224"/>
            <a:ext cx="1800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latin typeface="Calibri" pitchFamily="34" charset="0"/>
              </a:rPr>
              <a:t>Looking</a:t>
            </a:r>
            <a:r>
              <a:rPr lang="es-ES" dirty="0">
                <a:latin typeface="Calibri" pitchFamily="34" charset="0"/>
              </a:rPr>
              <a:t> </a:t>
            </a:r>
            <a:r>
              <a:rPr lang="es-ES" dirty="0" err="1">
                <a:latin typeface="Calibri" pitchFamily="34" charset="0"/>
              </a:rPr>
              <a:t>for</a:t>
            </a:r>
            <a:r>
              <a:rPr lang="es-ES" dirty="0">
                <a:latin typeface="Calibri" pitchFamily="34" charset="0"/>
              </a:rPr>
              <a:t> </a:t>
            </a:r>
            <a:r>
              <a:rPr lang="es-ES" dirty="0" err="1">
                <a:latin typeface="Calibri" pitchFamily="34" charset="0"/>
              </a:rPr>
              <a:t>compatibility</a:t>
            </a:r>
            <a:endParaRPr lang="es-ES" dirty="0">
              <a:latin typeface="Calibri" pitchFamily="34" charset="0"/>
            </a:endParaRPr>
          </a:p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5386600" y="255900"/>
            <a:ext cx="3659400" cy="35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s" b="1" dirty="0">
                <a:solidFill>
                  <a:schemeClr val="dk1"/>
                </a:solidFill>
              </a:rPr>
              <a:t>GENERAL VIEW OF THE DIAGRAM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2" y="304801"/>
            <a:ext cx="8126137" cy="401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96900"/>
            <a:ext cx="5775488" cy="21082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826" y="2362200"/>
            <a:ext cx="1170081" cy="22733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94" y="3162300"/>
            <a:ext cx="52959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710" y="0"/>
            <a:ext cx="5727700" cy="20295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74" y="2133600"/>
            <a:ext cx="1935126" cy="13716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3810000"/>
            <a:ext cx="588092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606287"/>
            <a:ext cx="5181600" cy="16035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453" y="2501900"/>
            <a:ext cx="4682794" cy="2400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lsticio">
  <a:themeElements>
    <a:clrScheme name="Solsticio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Words>161</Words>
  <Application>Microsoft Macintosh PowerPoint</Application>
  <PresentationFormat>Presentación en pantalla (16:9)</PresentationFormat>
  <Paragraphs>43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Cabin</vt:lpstr>
      <vt:lpstr>Calibri</vt:lpstr>
      <vt:lpstr>Noto Sans Symbols</vt:lpstr>
      <vt:lpstr>Verdana</vt:lpstr>
      <vt:lpstr>Wingdings</vt:lpstr>
      <vt:lpstr>Arial</vt:lpstr>
      <vt:lpstr>Solsticio</vt:lpstr>
      <vt:lpstr>Presentación de PowerPoint</vt:lpstr>
      <vt:lpstr>Index</vt:lpstr>
      <vt:lpstr>Introduction </vt:lpstr>
      <vt:lpstr>Objective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 Rubio</dc:creator>
  <cp:lastModifiedBy>MARIA DE LA LUZ PAREJO ALCAZAR</cp:lastModifiedBy>
  <cp:revision>9</cp:revision>
  <dcterms:modified xsi:type="dcterms:W3CDTF">2017-06-01T18:48:37Z</dcterms:modified>
</cp:coreProperties>
</file>