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ubernetes.io/docs/reference/glossary/?all=true#term-control-plane" TargetMode="External"/><Relationship Id="rId3" Type="http://schemas.openxmlformats.org/officeDocument/2006/relationships/hyperlink" Target="https://kubernetes.io/docs/reference/glossary/?all=true#term-control-plan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7b07283d2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7b07283d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e150cd2b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e150cd2b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7b07283d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7b07283d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458dfa93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458dfa93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7b07283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7b07283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7b07283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7b07283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7b07283d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7b07283d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highlight>
                  <a:srgbClr val="FFFFFF"/>
                </a:highlight>
                <a:latin typeface="Trebuchet MS"/>
                <a:ea typeface="Trebuchet MS"/>
                <a:cs typeface="Trebuchet MS"/>
                <a:sym typeface="Trebuchet MS"/>
              </a:rPr>
              <a:t>A container image is a package is created from a Dockerfile. A container image is composed of many layers. The first layer in the image is also called the base layer. Each layer is mapping with one command and this command is nothing but a file which will be stacked in this image. The all layers of container images are immutable or read only which means once created can’t be changed.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7b07283d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7b07283d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c06117a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c06117a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7b07283d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7b07283d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latin typeface="Roboto"/>
                <a:ea typeface="Roboto"/>
                <a:cs typeface="Roboto"/>
                <a:sym typeface="Roboto"/>
              </a:rPr>
              <a:t>The API server is a component of the Kubernetes </a:t>
            </a:r>
            <a:r>
              <a:rPr lang="en" sz="1200" u="sng">
                <a:solidFill>
                  <a:schemeClr val="dk1"/>
                </a:solidFill>
                <a:highlight>
                  <a:srgbClr val="FFFFFF"/>
                </a:highlight>
                <a:latin typeface="Roboto"/>
                <a:ea typeface="Roboto"/>
                <a:cs typeface="Roboto"/>
                <a:sym typeface="Roboto"/>
                <a:hlinkClick r:id="rId2"/>
              </a:rPr>
              <a:t>control plane</a:t>
            </a:r>
            <a:endParaRPr sz="1200" u="sng">
              <a:solidFill>
                <a:schemeClr val="dk1"/>
              </a:solidFill>
              <a:highlight>
                <a:srgbClr val="FFFFFF"/>
              </a:highlight>
              <a:latin typeface="Roboto"/>
              <a:ea typeface="Roboto"/>
              <a:cs typeface="Roboto"/>
              <a:sym typeface="Roboto"/>
              <a:hlinkClick r:id="rId3"/>
            </a:endParaRPr>
          </a:p>
          <a:p>
            <a:pPr indent="0" lvl="0" marL="0" rtl="0" algn="l">
              <a:spcBef>
                <a:spcPts val="0"/>
              </a:spcBef>
              <a:spcAft>
                <a:spcPts val="0"/>
              </a:spcAft>
              <a:buNone/>
            </a:pPr>
            <a:r>
              <a:rPr lang="en" sz="1200">
                <a:solidFill>
                  <a:schemeClr val="dk1"/>
                </a:solidFill>
                <a:highlight>
                  <a:srgbClr val="FFFFFF"/>
                </a:highlight>
                <a:latin typeface="Roboto"/>
                <a:ea typeface="Roboto"/>
                <a:cs typeface="Roboto"/>
                <a:sym typeface="Roboto"/>
              </a:rPr>
              <a:t> that exposes the Kubernetes API (kubectl)</a:t>
            </a:r>
            <a:endParaRPr sz="1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chemeClr val="dk1"/>
                </a:solidFill>
                <a:highlight>
                  <a:srgbClr val="FFFFFF"/>
                </a:highlight>
                <a:latin typeface="Roboto"/>
                <a:ea typeface="Roboto"/>
                <a:cs typeface="Roboto"/>
                <a:sym typeface="Roboto"/>
              </a:rPr>
              <a:t>Etcd is the key value store</a:t>
            </a:r>
            <a:endParaRPr sz="1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chemeClr val="dk1"/>
                </a:solidFill>
                <a:highlight>
                  <a:srgbClr val="FFFFFF"/>
                </a:highlight>
                <a:latin typeface="Roboto"/>
                <a:ea typeface="Roboto"/>
                <a:cs typeface="Roboto"/>
                <a:sym typeface="Roboto"/>
              </a:rPr>
              <a:t>The scheduler watches for newly created pods with no assigned node, and selects a node for them to run on.</a:t>
            </a:r>
            <a:endParaRPr sz="1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chemeClr val="dk1"/>
                </a:solidFill>
                <a:highlight>
                  <a:srgbClr val="FFFFFF"/>
                </a:highlight>
                <a:latin typeface="Roboto"/>
                <a:ea typeface="Roboto"/>
                <a:cs typeface="Roboto"/>
                <a:sym typeface="Roboto"/>
              </a:rPr>
              <a:t>Kube controller includes node, replication, endpoing, service account and token controllers</a:t>
            </a:r>
            <a:endParaRPr sz="1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chemeClr val="dk1"/>
                </a:solidFill>
                <a:highlight>
                  <a:srgbClr val="FFFFFF"/>
                </a:highlight>
                <a:latin typeface="Roboto"/>
                <a:ea typeface="Roboto"/>
                <a:cs typeface="Roboto"/>
                <a:sym typeface="Roboto"/>
              </a:rPr>
              <a:t>The kubelet takes a set of PodSpecs that are provided through various mechanisms and ensures that the containers described in those PodSpecs are running and healthy</a:t>
            </a:r>
            <a:endParaRPr sz="1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chemeClr val="dk1"/>
                </a:solidFill>
                <a:highlight>
                  <a:srgbClr val="FFFFFF"/>
                </a:highlight>
                <a:latin typeface="Roboto"/>
                <a:ea typeface="Roboto"/>
                <a:cs typeface="Roboto"/>
                <a:sym typeface="Roboto"/>
              </a:rPr>
              <a:t>kube-proxy maintains network rules on nodes. These network rules allow network communication to your Pods from network sessions inside or outside of your cluster.</a:t>
            </a:r>
            <a:endParaRPr sz="1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chemeClr val="dk1"/>
                </a:solidFill>
                <a:highlight>
                  <a:srgbClr val="FFFFFF"/>
                </a:highlight>
                <a:latin typeface="Roboto"/>
                <a:ea typeface="Roboto"/>
                <a:cs typeface="Roboto"/>
                <a:sym typeface="Roboto"/>
              </a:rPr>
              <a:t>The Docker container runtime is responsible for running containers</a:t>
            </a:r>
            <a:endParaRPr sz="1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7b07283d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7b07283d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e150cd2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e150cd2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650050" y="445025"/>
            <a:ext cx="81822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650050" y="445025"/>
            <a:ext cx="81822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650050" y="445025"/>
            <a:ext cx="81822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50050" y="445025"/>
            <a:ext cx="81822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125250" y="4663225"/>
            <a:ext cx="7215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73763"/>
                </a:solidFill>
              </a:rPr>
              <a:t>© 2019 www.missionpeaktechnologies.com</a:t>
            </a:r>
            <a:endParaRPr sz="1200">
              <a:solidFill>
                <a:srgbClr val="073763"/>
              </a:solidFill>
            </a:endParaRPr>
          </a:p>
        </p:txBody>
      </p:sp>
      <p:pic>
        <p:nvPicPr>
          <p:cNvPr id="10" name="Google Shape;10;p1"/>
          <p:cNvPicPr preferRelativeResize="0"/>
          <p:nvPr/>
        </p:nvPicPr>
        <p:blipFill>
          <a:blip r:embed="rId1">
            <a:alphaModFix/>
          </a:blip>
          <a:stretch>
            <a:fillRect/>
          </a:stretch>
        </p:blipFill>
        <p:spPr>
          <a:xfrm>
            <a:off x="311700" y="534575"/>
            <a:ext cx="393600" cy="393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mpt-bootcamp/monitor/tree/master/docs" TargetMode="External"/><Relationship Id="rId4" Type="http://schemas.openxmlformats.org/officeDocument/2006/relationships/hyperlink" Target="https://join.slack.com/t/mpt-bootcamp/shared_invite/enQtODA5NzkxNjA4NTMyLTAwZGFlOWU2MGI3YjIzYWViOTFlNzM2NmZmMTVhMjJjZTEyN2Q0M2QzYmI2YjE5YzU1YWQxNWJjNDU4NWY5M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1107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chemeClr val="lt1"/>
                </a:solidFill>
              </a:rPr>
              <a:t>Container Orchestration with Kubernetes</a:t>
            </a:r>
            <a:endParaRPr sz="3600">
              <a:solidFill>
                <a:schemeClr val="lt1"/>
              </a:solidFill>
            </a:endParaRPr>
          </a:p>
        </p:txBody>
      </p:sp>
      <p:sp>
        <p:nvSpPr>
          <p:cNvPr id="57" name="Google Shape;57;p13"/>
          <p:cNvSpPr txBox="1"/>
          <p:nvPr>
            <p:ph idx="1" type="subTitle"/>
          </p:nvPr>
        </p:nvSpPr>
        <p:spPr>
          <a:xfrm>
            <a:off x="311700" y="3083500"/>
            <a:ext cx="8520600" cy="163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by</a:t>
            </a:r>
            <a:endParaRPr sz="1800">
              <a:solidFill>
                <a:srgbClr val="FFFFFF"/>
              </a:solidFill>
            </a:endParaRPr>
          </a:p>
          <a:p>
            <a:pPr indent="0" lvl="0" marL="0" rtl="0" algn="ctr">
              <a:spcBef>
                <a:spcPts val="0"/>
              </a:spcBef>
              <a:spcAft>
                <a:spcPts val="0"/>
              </a:spcAft>
              <a:buNone/>
            </a:pPr>
            <a:r>
              <a:rPr lang="en" sz="1800">
                <a:solidFill>
                  <a:srgbClr val="FFFFFF"/>
                </a:solidFill>
              </a:rPr>
              <a:t>Issac Lee</a:t>
            </a:r>
            <a:endParaRPr sz="1800">
              <a:solidFill>
                <a:srgbClr val="FFFFFF"/>
              </a:solidFill>
            </a:endParaRPr>
          </a:p>
          <a:p>
            <a:pPr indent="0" lvl="0" marL="0" rtl="0" algn="ctr">
              <a:spcBef>
                <a:spcPts val="0"/>
              </a:spcBef>
              <a:spcAft>
                <a:spcPts val="0"/>
              </a:spcAft>
              <a:buNone/>
            </a:pPr>
            <a:r>
              <a:rPr lang="en" sz="1800">
                <a:solidFill>
                  <a:srgbClr val="FFFFFF"/>
                </a:solidFill>
              </a:rPr>
              <a:t>JiaoJiao Yang</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650050" y="445025"/>
            <a:ext cx="818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Application Deployment with Helm</a:t>
            </a:r>
            <a:endParaRPr/>
          </a:p>
        </p:txBody>
      </p:sp>
      <p:pic>
        <p:nvPicPr>
          <p:cNvPr id="167" name="Google Shape;167;p22"/>
          <p:cNvPicPr preferRelativeResize="0"/>
          <p:nvPr/>
        </p:nvPicPr>
        <p:blipFill>
          <a:blip r:embed="rId3">
            <a:alphaModFix/>
          </a:blip>
          <a:stretch>
            <a:fillRect/>
          </a:stretch>
        </p:blipFill>
        <p:spPr>
          <a:xfrm>
            <a:off x="660950" y="1017725"/>
            <a:ext cx="7822100" cy="3685225"/>
          </a:xfrm>
          <a:prstGeom prst="rect">
            <a:avLst/>
          </a:prstGeom>
          <a:noFill/>
          <a:ln>
            <a:noFill/>
          </a:ln>
        </p:spPr>
      </p:pic>
      <p:grpSp>
        <p:nvGrpSpPr>
          <p:cNvPr id="168" name="Google Shape;168;p22"/>
          <p:cNvGrpSpPr/>
          <p:nvPr/>
        </p:nvGrpSpPr>
        <p:grpSpPr>
          <a:xfrm>
            <a:off x="3368108" y="3712411"/>
            <a:ext cx="1870087" cy="688356"/>
            <a:chOff x="3333913" y="3800425"/>
            <a:chExt cx="1870087" cy="725425"/>
          </a:xfrm>
        </p:grpSpPr>
        <p:pic>
          <p:nvPicPr>
            <p:cNvPr id="169" name="Google Shape;169;p22"/>
            <p:cNvPicPr preferRelativeResize="0"/>
            <p:nvPr/>
          </p:nvPicPr>
          <p:blipFill>
            <a:blip r:embed="rId4">
              <a:alphaModFix/>
            </a:blip>
            <a:stretch>
              <a:fillRect/>
            </a:stretch>
          </p:blipFill>
          <p:spPr>
            <a:xfrm>
              <a:off x="3481975" y="3800425"/>
              <a:ext cx="1722024" cy="491300"/>
            </a:xfrm>
            <a:prstGeom prst="rect">
              <a:avLst/>
            </a:prstGeom>
            <a:noFill/>
            <a:ln>
              <a:noFill/>
            </a:ln>
          </p:spPr>
        </p:pic>
        <p:sp>
          <p:nvSpPr>
            <p:cNvPr id="170" name="Google Shape;170;p22"/>
            <p:cNvSpPr txBox="1"/>
            <p:nvPr/>
          </p:nvSpPr>
          <p:spPr>
            <a:xfrm>
              <a:off x="3333913" y="4177850"/>
              <a:ext cx="1517100" cy="34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Docker Registry</a:t>
              </a:r>
              <a:endParaRPr/>
            </a:p>
          </p:txBody>
        </p:sp>
      </p:grpSp>
      <p:grpSp>
        <p:nvGrpSpPr>
          <p:cNvPr id="171" name="Google Shape;171;p22"/>
          <p:cNvGrpSpPr/>
          <p:nvPr/>
        </p:nvGrpSpPr>
        <p:grpSpPr>
          <a:xfrm>
            <a:off x="3494638" y="1104725"/>
            <a:ext cx="1617000" cy="728651"/>
            <a:chOff x="3483263" y="1275375"/>
            <a:chExt cx="1617000" cy="728651"/>
          </a:xfrm>
        </p:grpSpPr>
        <p:pic>
          <p:nvPicPr>
            <p:cNvPr id="172" name="Google Shape;172;p22"/>
            <p:cNvPicPr preferRelativeResize="0"/>
            <p:nvPr/>
          </p:nvPicPr>
          <p:blipFill>
            <a:blip r:embed="rId5">
              <a:alphaModFix/>
            </a:blip>
            <a:stretch>
              <a:fillRect/>
            </a:stretch>
          </p:blipFill>
          <p:spPr>
            <a:xfrm>
              <a:off x="3592675" y="1431325"/>
              <a:ext cx="1297068" cy="572701"/>
            </a:xfrm>
            <a:prstGeom prst="rect">
              <a:avLst/>
            </a:prstGeom>
            <a:noFill/>
            <a:ln>
              <a:noFill/>
            </a:ln>
          </p:spPr>
        </p:pic>
        <p:sp>
          <p:nvSpPr>
            <p:cNvPr id="173" name="Google Shape;173;p22"/>
            <p:cNvSpPr txBox="1"/>
            <p:nvPr/>
          </p:nvSpPr>
          <p:spPr>
            <a:xfrm>
              <a:off x="3483263" y="1275375"/>
              <a:ext cx="1617000" cy="36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Chart Repository</a:t>
              </a:r>
              <a:endParaRPr/>
            </a:p>
          </p:txBody>
        </p:sp>
      </p:grpSp>
      <p:sp>
        <p:nvSpPr>
          <p:cNvPr id="174" name="Google Shape;174;p22"/>
          <p:cNvSpPr/>
          <p:nvPr/>
        </p:nvSpPr>
        <p:spPr>
          <a:xfrm>
            <a:off x="4134947" y="1639775"/>
            <a:ext cx="199800" cy="364500"/>
          </a:xfrm>
          <a:prstGeom prst="upDownArrow">
            <a:avLst>
              <a:gd fmla="val 50000" name="adj1"/>
              <a:gd fmla="val 50000" name="adj2"/>
            </a:avLst>
          </a:prstGeom>
          <a:solidFill>
            <a:srgbClr val="C9DAF8"/>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5238200" y="4065275"/>
            <a:ext cx="774300" cy="261900"/>
          </a:xfrm>
          <a:prstGeom prst="rightArrow">
            <a:avLst>
              <a:gd fmla="val 50000" name="adj1"/>
              <a:gd fmla="val 50000"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650050" y="445025"/>
            <a:ext cx="818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On-Prem Deployment </a:t>
            </a:r>
            <a:endParaRPr/>
          </a:p>
        </p:txBody>
      </p:sp>
      <p:sp>
        <p:nvSpPr>
          <p:cNvPr id="181" name="Google Shape;18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Provision several Linux machines with a UNIX flavour</a:t>
            </a:r>
            <a:endParaRPr/>
          </a:p>
          <a:p>
            <a:pPr indent="-342900" lvl="0" marL="457200" rtl="0" algn="l">
              <a:spcBef>
                <a:spcPts val="0"/>
              </a:spcBef>
              <a:spcAft>
                <a:spcPts val="0"/>
              </a:spcAft>
              <a:buSzPts val="1800"/>
              <a:buChar char="●"/>
            </a:pPr>
            <a:r>
              <a:rPr lang="en"/>
              <a:t>Install kubeadm</a:t>
            </a:r>
            <a:endParaRPr/>
          </a:p>
          <a:p>
            <a:pPr indent="-342900" lvl="0" marL="457200" rtl="0" algn="l">
              <a:spcBef>
                <a:spcPts val="0"/>
              </a:spcBef>
              <a:spcAft>
                <a:spcPts val="0"/>
              </a:spcAft>
              <a:buSzPts val="1800"/>
              <a:buChar char="●"/>
            </a:pPr>
            <a:r>
              <a:rPr lang="en"/>
              <a:t>Make one of your machines the master (or the control plane)</a:t>
            </a:r>
            <a:endParaRPr/>
          </a:p>
          <a:p>
            <a:pPr indent="-342900" lvl="0" marL="457200" rtl="0" algn="l">
              <a:spcBef>
                <a:spcPts val="0"/>
              </a:spcBef>
              <a:spcAft>
                <a:spcPts val="0"/>
              </a:spcAft>
              <a:buSzPts val="1800"/>
              <a:buChar char="●"/>
            </a:pPr>
            <a:r>
              <a:rPr lang="en"/>
              <a:t>Install a pod networking layer like Weave Net</a:t>
            </a:r>
            <a:endParaRPr/>
          </a:p>
          <a:p>
            <a:pPr indent="-342900" lvl="0" marL="457200" rtl="0" algn="l">
              <a:spcBef>
                <a:spcPts val="0"/>
              </a:spcBef>
              <a:spcAft>
                <a:spcPts val="0"/>
              </a:spcAft>
              <a:buSzPts val="1800"/>
              <a:buChar char="●"/>
            </a:pPr>
            <a:r>
              <a:rPr lang="en"/>
              <a:t>Join the other nodes to the master</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650050" y="445025"/>
            <a:ext cx="818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Labs</a:t>
            </a:r>
            <a:endParaRPr/>
          </a:p>
        </p:txBody>
      </p:sp>
      <p:sp>
        <p:nvSpPr>
          <p:cNvPr id="187" name="Google Shape;18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Application Deployment and Containerization</a:t>
            </a:r>
            <a:endParaRPr/>
          </a:p>
          <a:p>
            <a:pPr indent="-342900" lvl="0" marL="457200" rtl="0" algn="l">
              <a:spcBef>
                <a:spcPts val="0"/>
              </a:spcBef>
              <a:spcAft>
                <a:spcPts val="0"/>
              </a:spcAft>
              <a:buSzPts val="1800"/>
              <a:buChar char="●"/>
            </a:pPr>
            <a:r>
              <a:rPr lang="en"/>
              <a:t>Using Minikube for Local Development and Testing</a:t>
            </a:r>
            <a:endParaRPr/>
          </a:p>
          <a:p>
            <a:pPr indent="-342900" lvl="0" marL="457200" rtl="0" algn="l">
              <a:spcBef>
                <a:spcPts val="0"/>
              </a:spcBef>
              <a:spcAft>
                <a:spcPts val="0"/>
              </a:spcAft>
              <a:buSzPts val="1800"/>
              <a:buChar char="●"/>
            </a:pPr>
            <a:r>
              <a:rPr lang="en"/>
              <a:t>Creating Production Clusters using Kops</a:t>
            </a:r>
            <a:endParaRPr/>
          </a:p>
          <a:p>
            <a:pPr indent="-342900" lvl="0" marL="457200" rtl="0" algn="l">
              <a:spcBef>
                <a:spcPts val="0"/>
              </a:spcBef>
              <a:spcAft>
                <a:spcPts val="0"/>
              </a:spcAft>
              <a:buSzPts val="1800"/>
              <a:buChar char="●"/>
            </a:pPr>
            <a:r>
              <a:rPr lang="en"/>
              <a:t>Managing Applications Deployment using Helm Charts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650050" y="445025"/>
            <a:ext cx="818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Environment</a:t>
            </a:r>
            <a:endParaRPr/>
          </a:p>
        </p:txBody>
      </p:sp>
      <p:sp>
        <p:nvSpPr>
          <p:cNvPr id="193" name="Google Shape;19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AWS EC2 Instances</a:t>
            </a:r>
            <a:endParaRPr/>
          </a:p>
          <a:p>
            <a:pPr indent="-317500" lvl="1" marL="914400" rtl="0" algn="l">
              <a:spcBef>
                <a:spcPts val="0"/>
              </a:spcBef>
              <a:spcAft>
                <a:spcPts val="0"/>
              </a:spcAft>
              <a:buSzPts val="1400"/>
              <a:buAutoNum type="alphaLcPeriod"/>
            </a:pPr>
            <a:r>
              <a:rPr lang="en"/>
              <a:t>Control Machine - console[1:20]</a:t>
            </a:r>
            <a:endParaRPr/>
          </a:p>
          <a:p>
            <a:pPr indent="-317500" lvl="1" marL="914400" rtl="0" algn="l">
              <a:spcBef>
                <a:spcPts val="0"/>
              </a:spcBef>
              <a:spcAft>
                <a:spcPts val="0"/>
              </a:spcAft>
              <a:buSzPts val="1400"/>
              <a:buAutoNum type="alphaLcPeriod"/>
            </a:pPr>
            <a:r>
              <a:rPr lang="en"/>
              <a:t>Sandbox Machine - worker[1:20]</a:t>
            </a:r>
            <a:endParaRPr/>
          </a:p>
          <a:p>
            <a:pPr indent="-342900" lvl="0" marL="457200" rtl="0" algn="l">
              <a:spcBef>
                <a:spcPts val="0"/>
              </a:spcBef>
              <a:spcAft>
                <a:spcPts val="0"/>
              </a:spcAft>
              <a:buSzPts val="1800"/>
              <a:buAutoNum type="arabicPeriod"/>
            </a:pPr>
            <a:r>
              <a:rPr lang="en"/>
              <a:t>Web Integrated Development Environment (IDE)</a:t>
            </a:r>
            <a:endParaRPr/>
          </a:p>
          <a:p>
            <a:pPr indent="-317500" lvl="1" marL="914400" rtl="0" algn="l">
              <a:spcBef>
                <a:spcPts val="0"/>
              </a:spcBef>
              <a:spcAft>
                <a:spcPts val="0"/>
              </a:spcAft>
              <a:buSzPts val="1400"/>
              <a:buAutoNum type="alphaLcPeriod"/>
            </a:pPr>
            <a:r>
              <a:rPr lang="en"/>
              <a:t>http://console&lt;n&gt;.missionpeaktechnologies.com:8000</a:t>
            </a:r>
            <a:endParaRPr/>
          </a:p>
          <a:p>
            <a:pPr indent="-317500" lvl="1" marL="914400" rtl="0" algn="l">
              <a:spcBef>
                <a:spcPts val="0"/>
              </a:spcBef>
              <a:spcAft>
                <a:spcPts val="0"/>
              </a:spcAft>
              <a:buSzPts val="1400"/>
              <a:buAutoNum type="alphaLcPeriod"/>
            </a:pPr>
            <a:r>
              <a:rPr lang="en"/>
              <a:t>Username/Password: student&lt;n&gt;/student&lt;n&gt;</a:t>
            </a:r>
            <a:endParaRPr/>
          </a:p>
          <a:p>
            <a:pPr indent="-342900" lvl="0" marL="457200" rtl="0" algn="l">
              <a:spcBef>
                <a:spcPts val="0"/>
              </a:spcBef>
              <a:spcAft>
                <a:spcPts val="0"/>
              </a:spcAft>
              <a:buSzPts val="1800"/>
              <a:buAutoNum type="arabicPeriod"/>
            </a:pPr>
            <a:r>
              <a:rPr lang="en"/>
              <a:t>Labs - </a:t>
            </a:r>
            <a:r>
              <a:rPr lang="en" sz="1400" u="sng">
                <a:solidFill>
                  <a:schemeClr val="hlink"/>
                </a:solidFill>
                <a:hlinkClick r:id="rId3"/>
              </a:rPr>
              <a:t>https://github.com/mpt-bootcamp/kubernetes/tree/master/docs</a:t>
            </a:r>
            <a:endParaRPr sz="1400"/>
          </a:p>
          <a:p>
            <a:pPr indent="-342900" lvl="0" marL="457200" rtl="0" algn="l">
              <a:spcBef>
                <a:spcPts val="0"/>
              </a:spcBef>
              <a:spcAft>
                <a:spcPts val="0"/>
              </a:spcAft>
              <a:buSzPts val="1800"/>
              <a:buAutoNum type="arabicPeriod"/>
            </a:pPr>
            <a:r>
              <a:rPr lang="en"/>
              <a:t>Slack - </a:t>
            </a:r>
            <a:r>
              <a:rPr lang="en" sz="1400" u="sng">
                <a:solidFill>
                  <a:schemeClr val="hlink"/>
                </a:solidFill>
                <a:hlinkClick r:id="rId4"/>
              </a:rPr>
              <a:t>https://join.slack.com/t/mpt-bootcamp/shared_invite/enQtODA5NzkxNjA4NTMyLTAwZGFlOWU2MGI3YjIzYWViOTFlNzM2NmZmMTVhMjJjZTEyN2Q0M2QzYmI2YjE5YzU1YWQxNWJjNDU4NWY5MTM</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650050" y="445025"/>
            <a:ext cx="818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Introducing Docker and </a:t>
            </a:r>
            <a:r>
              <a:rPr lang="en"/>
              <a:t>Kubernetes</a:t>
            </a:r>
            <a:endParaRPr/>
          </a:p>
          <a:p>
            <a:pPr indent="-342900" lvl="0" marL="457200" rtl="0" algn="l">
              <a:spcBef>
                <a:spcPts val="0"/>
              </a:spcBef>
              <a:spcAft>
                <a:spcPts val="0"/>
              </a:spcAft>
              <a:buSzPts val="1800"/>
              <a:buChar char="●"/>
            </a:pPr>
            <a:r>
              <a:rPr lang="en"/>
              <a:t>Using Minikube to create a local development cluster</a:t>
            </a:r>
            <a:endParaRPr/>
          </a:p>
          <a:p>
            <a:pPr indent="-342900" lvl="0" marL="457200" rtl="0" algn="l">
              <a:spcBef>
                <a:spcPts val="0"/>
              </a:spcBef>
              <a:spcAft>
                <a:spcPts val="0"/>
              </a:spcAft>
              <a:buSzPts val="1800"/>
              <a:buChar char="●"/>
            </a:pPr>
            <a:r>
              <a:rPr lang="en"/>
              <a:t>Using Kops to create a production cluster in AWS</a:t>
            </a:r>
            <a:endParaRPr/>
          </a:p>
          <a:p>
            <a:pPr indent="-342900" lvl="0" marL="457200" rtl="0" algn="l">
              <a:spcBef>
                <a:spcPts val="0"/>
              </a:spcBef>
              <a:spcAft>
                <a:spcPts val="0"/>
              </a:spcAft>
              <a:buSzPts val="1800"/>
              <a:buChar char="●"/>
            </a:pPr>
            <a:r>
              <a:rPr lang="en"/>
              <a:t>Using Helm for Kubernetes package management</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650050" y="445025"/>
            <a:ext cx="818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Container</a:t>
            </a:r>
            <a:endParaRPr/>
          </a:p>
        </p:txBody>
      </p:sp>
      <p:sp>
        <p:nvSpPr>
          <p:cNvPr id="69" name="Google Shape;69;p15"/>
          <p:cNvSpPr txBox="1"/>
          <p:nvPr>
            <p:ph idx="1" type="body"/>
          </p:nvPr>
        </p:nvSpPr>
        <p:spPr>
          <a:xfrm>
            <a:off x="311700" y="1152475"/>
            <a:ext cx="4260300" cy="3416400"/>
          </a:xfrm>
          <a:prstGeom prst="rect">
            <a:avLst/>
          </a:prstGeom>
          <a:ln cap="flat" cmpd="sng" w="952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Container is a method to package an application so that it can be run with isolated dependencies.</a:t>
            </a:r>
            <a:endParaRPr/>
          </a:p>
          <a:p>
            <a:pPr indent="-342900" lvl="0" marL="457200" rtl="0" algn="l">
              <a:spcBef>
                <a:spcPts val="0"/>
              </a:spcBef>
              <a:spcAft>
                <a:spcPts val="0"/>
              </a:spcAft>
              <a:buSzPts val="1800"/>
              <a:buChar char="●"/>
            </a:pPr>
            <a:r>
              <a:rPr lang="en"/>
              <a:t>It fundamentally changes the way software is built, packaged and deployed in a cloud native environment.</a:t>
            </a:r>
            <a:endParaRPr/>
          </a:p>
          <a:p>
            <a:pPr indent="-342900" lvl="0" marL="457200" rtl="0" algn="l">
              <a:spcBef>
                <a:spcPts val="0"/>
              </a:spcBef>
              <a:spcAft>
                <a:spcPts val="0"/>
              </a:spcAft>
              <a:buSzPts val="1800"/>
              <a:buChar char="●"/>
            </a:pPr>
            <a:r>
              <a:rPr lang="en"/>
              <a:t>Docker is a container engine/daemonand client run on top of an operating system. </a:t>
            </a:r>
            <a:endParaRPr/>
          </a:p>
        </p:txBody>
      </p:sp>
      <p:pic>
        <p:nvPicPr>
          <p:cNvPr id="70" name="Google Shape;70;p15"/>
          <p:cNvPicPr preferRelativeResize="0"/>
          <p:nvPr/>
        </p:nvPicPr>
        <p:blipFill>
          <a:blip r:embed="rId3">
            <a:alphaModFix/>
          </a:blip>
          <a:stretch>
            <a:fillRect/>
          </a:stretch>
        </p:blipFill>
        <p:spPr>
          <a:xfrm>
            <a:off x="4681687" y="3071075"/>
            <a:ext cx="4161276" cy="1569450"/>
          </a:xfrm>
          <a:prstGeom prst="rect">
            <a:avLst/>
          </a:prstGeom>
          <a:noFill/>
          <a:ln>
            <a:noFill/>
          </a:ln>
        </p:spPr>
      </p:pic>
      <p:pic>
        <p:nvPicPr>
          <p:cNvPr id="71" name="Google Shape;71;p15"/>
          <p:cNvPicPr preferRelativeResize="0"/>
          <p:nvPr/>
        </p:nvPicPr>
        <p:blipFill>
          <a:blip r:embed="rId4">
            <a:alphaModFix/>
          </a:blip>
          <a:stretch>
            <a:fillRect/>
          </a:stretch>
        </p:blipFill>
        <p:spPr>
          <a:xfrm>
            <a:off x="4595600" y="1069862"/>
            <a:ext cx="4333453" cy="20012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650050" y="445025"/>
            <a:ext cx="818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Dockerfile and Container Image</a:t>
            </a:r>
            <a:endParaRPr/>
          </a:p>
        </p:txBody>
      </p:sp>
      <p:sp>
        <p:nvSpPr>
          <p:cNvPr id="77" name="Google Shape;77;p16"/>
          <p:cNvSpPr txBox="1"/>
          <p:nvPr>
            <p:ph idx="1" type="body"/>
          </p:nvPr>
        </p:nvSpPr>
        <p:spPr>
          <a:xfrm>
            <a:off x="311700" y="1152475"/>
            <a:ext cx="3999900" cy="3416400"/>
          </a:xfrm>
          <a:prstGeom prst="rect">
            <a:avLst/>
          </a:prstGeom>
          <a:ln cap="flat" cmpd="sng" w="9525">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latin typeface="Courier New"/>
                <a:ea typeface="Courier New"/>
                <a:cs typeface="Courier New"/>
                <a:sym typeface="Courier New"/>
              </a:rPr>
              <a:t># Dockerfile</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FROM ubuntu:16.04</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RUN apt-get update \</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  &amp;&amp; apt-get install -y nginx</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EXPOSE 80</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CMD ["/usr/sbin/nginx", "-g", "daemon off;"]</a:t>
            </a:r>
            <a:endParaRPr/>
          </a:p>
        </p:txBody>
      </p:sp>
      <p:sp>
        <p:nvSpPr>
          <p:cNvPr id="78" name="Google Shape;78;p16"/>
          <p:cNvSpPr txBox="1"/>
          <p:nvPr>
            <p:ph idx="2" type="body"/>
          </p:nvPr>
        </p:nvSpPr>
        <p:spPr>
          <a:xfrm>
            <a:off x="4832400" y="1152475"/>
            <a:ext cx="3999900" cy="3416400"/>
          </a:xfrm>
          <a:prstGeom prst="rect">
            <a:avLst/>
          </a:prstGeom>
          <a:ln cap="flat" cmpd="sng" w="9525">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latin typeface="Courier New"/>
                <a:ea typeface="Courier New"/>
                <a:cs typeface="Courier New"/>
                <a:sym typeface="Courier New"/>
              </a:rPr>
              <a:t># Container Image</a:t>
            </a:r>
            <a:endParaRPr b="1">
              <a:latin typeface="Courier New"/>
              <a:ea typeface="Courier New"/>
              <a:cs typeface="Courier New"/>
              <a:sym typeface="Courier New"/>
            </a:endParaRPr>
          </a:p>
          <a:p>
            <a:pPr indent="0" lvl="0" marL="0" rtl="0" algn="ctr">
              <a:lnSpc>
                <a:spcPct val="100000"/>
              </a:lnSpc>
              <a:spcBef>
                <a:spcPts val="0"/>
              </a:spcBef>
              <a:spcAft>
                <a:spcPts val="0"/>
              </a:spcAft>
              <a:buNone/>
            </a:pPr>
            <a:r>
              <a:rPr lang="en">
                <a:solidFill>
                  <a:srgbClr val="FFFFFF"/>
                </a:solidFill>
              </a:rPr>
              <a:t>ubuntu:16.04</a:t>
            </a:r>
            <a:endParaRPr>
              <a:solidFill>
                <a:srgbClr val="FFFFFF"/>
              </a:solidFill>
            </a:endParaRPr>
          </a:p>
          <a:p>
            <a:pPr indent="0" lvl="0" marL="0" rtl="0" algn="ctr">
              <a:lnSpc>
                <a:spcPct val="100000"/>
              </a:lnSpc>
              <a:spcBef>
                <a:spcPts val="0"/>
              </a:spcBef>
              <a:spcAft>
                <a:spcPts val="0"/>
              </a:spcAft>
              <a:buNone/>
            </a:pPr>
            <a:r>
              <a:rPr lang="en">
                <a:solidFill>
                  <a:srgbClr val="FFFFFF"/>
                </a:solidFill>
              </a:rPr>
              <a:t>Base Base Layer - FROM ubuntu:16.04</a:t>
            </a:r>
            <a:endParaRPr>
              <a:solidFill>
                <a:srgbClr val="FFFFFF"/>
              </a:solidFill>
            </a:endParaRPr>
          </a:p>
          <a:p>
            <a:pPr indent="0" lvl="0" marL="0" rtl="0" algn="ctr">
              <a:lnSpc>
                <a:spcPct val="100000"/>
              </a:lnSpc>
              <a:spcBef>
                <a:spcPts val="0"/>
              </a:spcBef>
              <a:spcAft>
                <a:spcPts val="0"/>
              </a:spcAft>
              <a:buNone/>
            </a:pPr>
            <a:r>
              <a:rPr lang="en">
                <a:solidFill>
                  <a:srgbClr val="FFFFFF"/>
                </a:solidFill>
              </a:rPr>
              <a:t>Layer 1 - RUN apt-get install -y nginx</a:t>
            </a:r>
            <a:endParaRPr>
              <a:solidFill>
                <a:srgbClr val="FFFFFF"/>
              </a:solidFill>
            </a:endParaRPr>
          </a:p>
          <a:p>
            <a:pPr indent="0" lvl="0" marL="0" rtl="0" algn="ctr">
              <a:lnSpc>
                <a:spcPct val="100000"/>
              </a:lnSpc>
              <a:spcBef>
                <a:spcPts val="0"/>
              </a:spcBef>
              <a:spcAft>
                <a:spcPts val="0"/>
              </a:spcAft>
              <a:buNone/>
            </a:pPr>
            <a:r>
              <a:rPr lang="en">
                <a:solidFill>
                  <a:srgbClr val="FFFFFF"/>
                </a:solidFill>
              </a:rPr>
              <a:t>(Read Only)</a:t>
            </a:r>
            <a:endParaRPr>
              <a:solidFill>
                <a:srgbClr val="FFFFFF"/>
              </a:solidFill>
            </a:endParaRPr>
          </a:p>
          <a:p>
            <a:pPr indent="0" lvl="0" marL="0" rtl="0" algn="ctr">
              <a:lnSpc>
                <a:spcPct val="100000"/>
              </a:lnSpc>
              <a:spcBef>
                <a:spcPts val="0"/>
              </a:spcBef>
              <a:spcAft>
                <a:spcPts val="0"/>
              </a:spcAft>
              <a:buNone/>
            </a:pPr>
            <a:r>
              <a:rPr lang="en">
                <a:solidFill>
                  <a:srgbClr val="FFFFFF"/>
                </a:solidFill>
              </a:rPr>
              <a:t>(Read Only)</a:t>
            </a:r>
            <a:endParaRPr>
              <a:solidFill>
                <a:srgbClr val="FFFFFF"/>
              </a:solidFill>
            </a:endParaRPr>
          </a:p>
          <a:p>
            <a:pPr indent="0" lvl="0" marL="0" rtl="0" algn="ctr">
              <a:lnSpc>
                <a:spcPct val="100000"/>
              </a:lnSpc>
              <a:spcBef>
                <a:spcPts val="0"/>
              </a:spcBef>
              <a:spcAft>
                <a:spcPts val="0"/>
              </a:spcAft>
              <a:buNone/>
            </a:pPr>
            <a:r>
              <a:rPr lang="en">
                <a:solidFill>
                  <a:srgbClr val="FFFFFF"/>
                </a:solidFill>
              </a:rPr>
              <a:t>Layer - FROM ubuntu:16.04</a:t>
            </a:r>
            <a:endParaRPr>
              <a:solidFill>
                <a:srgbClr val="FFFFFF"/>
              </a:solidFill>
            </a:endParaRPr>
          </a:p>
          <a:p>
            <a:pPr indent="0" lvl="0" marL="0" rtl="0" algn="ctr">
              <a:lnSpc>
                <a:spcPct val="100000"/>
              </a:lnSpc>
              <a:spcBef>
                <a:spcPts val="0"/>
              </a:spcBef>
              <a:spcAft>
                <a:spcPts val="0"/>
              </a:spcAft>
              <a:buNone/>
            </a:pPr>
            <a:r>
              <a:rPr lang="en">
                <a:solidFill>
                  <a:srgbClr val="FFFFFF"/>
                </a:solidFill>
              </a:rPr>
              <a:t>(Read Only)</a:t>
            </a:r>
            <a:endParaRPr>
              <a:solidFill>
                <a:srgbClr val="FFFFFF"/>
              </a:solidFill>
            </a:endParaRPr>
          </a:p>
          <a:p>
            <a:pPr indent="0" lvl="0" marL="0" rtl="0" algn="ctr">
              <a:lnSpc>
                <a:spcPct val="100000"/>
              </a:lnSpc>
              <a:spcBef>
                <a:spcPts val="0"/>
              </a:spcBef>
              <a:spcAft>
                <a:spcPts val="0"/>
              </a:spcAft>
              <a:buNone/>
            </a:pPr>
            <a:r>
              <a:rPr lang="en">
                <a:solidFill>
                  <a:srgbClr val="FFFFFF"/>
                </a:solidFill>
              </a:rPr>
              <a:t>(Read Only)</a:t>
            </a:r>
            <a:endParaRPr>
              <a:solidFill>
                <a:srgbClr val="FFFFFF"/>
              </a:solidFill>
            </a:endParaRPr>
          </a:p>
          <a:p>
            <a:pPr indent="0" lvl="0" marL="0" rtl="0" algn="ctr">
              <a:lnSpc>
                <a:spcPct val="100000"/>
              </a:lnSpc>
              <a:spcBef>
                <a:spcPts val="0"/>
              </a:spcBef>
              <a:spcAft>
                <a:spcPts val="0"/>
              </a:spcAft>
              <a:buNone/>
            </a:pPr>
            <a:r>
              <a:rPr lang="en">
                <a:solidFill>
                  <a:srgbClr val="FFFFFF"/>
                </a:solidFill>
              </a:rPr>
              <a:t>(Read Only)</a:t>
            </a:r>
            <a:endParaRPr>
              <a:solidFill>
                <a:srgbClr val="FFFFFF"/>
              </a:solidFill>
            </a:endParaRPr>
          </a:p>
          <a:p>
            <a:pPr indent="0" lvl="0" marL="0" rtl="0" algn="l">
              <a:spcBef>
                <a:spcPts val="0"/>
              </a:spcBef>
              <a:spcAft>
                <a:spcPts val="0"/>
              </a:spcAft>
              <a:buNone/>
            </a:pPr>
            <a:r>
              <a:t/>
            </a:r>
            <a:endParaRPr/>
          </a:p>
        </p:txBody>
      </p:sp>
      <p:grpSp>
        <p:nvGrpSpPr>
          <p:cNvPr id="79" name="Google Shape;79;p16"/>
          <p:cNvGrpSpPr/>
          <p:nvPr/>
        </p:nvGrpSpPr>
        <p:grpSpPr>
          <a:xfrm>
            <a:off x="4976250" y="1780688"/>
            <a:ext cx="3712200" cy="2091963"/>
            <a:chOff x="4976250" y="1628288"/>
            <a:chExt cx="3712200" cy="2091963"/>
          </a:xfrm>
        </p:grpSpPr>
        <p:sp>
          <p:nvSpPr>
            <p:cNvPr id="80" name="Google Shape;80;p16"/>
            <p:cNvSpPr txBox="1"/>
            <p:nvPr/>
          </p:nvSpPr>
          <p:spPr>
            <a:xfrm>
              <a:off x="4976250" y="3093850"/>
              <a:ext cx="3712200" cy="626400"/>
            </a:xfrm>
            <a:prstGeom prst="rect">
              <a:avLst/>
            </a:prstGeom>
            <a:solidFill>
              <a:srgbClr val="3D85C6"/>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Base Layer - FROM ubuntu:16.04</a:t>
              </a:r>
              <a:endParaRPr>
                <a:solidFill>
                  <a:srgbClr val="FFFFFF"/>
                </a:solidFill>
              </a:endParaRPr>
            </a:p>
            <a:p>
              <a:pPr indent="0" lvl="0" marL="0" rtl="0" algn="ctr">
                <a:spcBef>
                  <a:spcPts val="0"/>
                </a:spcBef>
                <a:spcAft>
                  <a:spcPts val="0"/>
                </a:spcAft>
                <a:buNone/>
              </a:pPr>
              <a:r>
                <a:rPr lang="en">
                  <a:solidFill>
                    <a:srgbClr val="FFFFFF"/>
                  </a:solidFill>
                </a:rPr>
                <a:t>(Read Only)</a:t>
              </a:r>
              <a:endParaRPr>
                <a:solidFill>
                  <a:srgbClr val="FFFFFF"/>
                </a:solidFill>
              </a:endParaRPr>
            </a:p>
          </p:txBody>
        </p:sp>
        <p:sp>
          <p:nvSpPr>
            <p:cNvPr id="81" name="Google Shape;81;p16"/>
            <p:cNvSpPr txBox="1"/>
            <p:nvPr/>
          </p:nvSpPr>
          <p:spPr>
            <a:xfrm>
              <a:off x="4976250" y="2338775"/>
              <a:ext cx="3712200" cy="626400"/>
            </a:xfrm>
            <a:prstGeom prst="rect">
              <a:avLst/>
            </a:prstGeom>
            <a:solidFill>
              <a:srgbClr val="3D85C6"/>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Layer 1 - RUN apt-get install -y nginx</a:t>
              </a:r>
              <a:endParaRPr>
                <a:solidFill>
                  <a:srgbClr val="FFFFFF"/>
                </a:solidFill>
              </a:endParaRPr>
            </a:p>
            <a:p>
              <a:pPr indent="0" lvl="0" marL="0" rtl="0" algn="ctr">
                <a:spcBef>
                  <a:spcPts val="0"/>
                </a:spcBef>
                <a:spcAft>
                  <a:spcPts val="0"/>
                </a:spcAft>
                <a:buNone/>
              </a:pPr>
              <a:r>
                <a:rPr lang="en">
                  <a:solidFill>
                    <a:srgbClr val="FFFFFF"/>
                  </a:solidFill>
                </a:rPr>
                <a:t>(Read Only)</a:t>
              </a:r>
              <a:endParaRPr>
                <a:solidFill>
                  <a:srgbClr val="FFFFFF"/>
                </a:solidFill>
              </a:endParaRPr>
            </a:p>
          </p:txBody>
        </p:sp>
        <p:sp>
          <p:nvSpPr>
            <p:cNvPr id="82" name="Google Shape;82;p16"/>
            <p:cNvSpPr txBox="1"/>
            <p:nvPr/>
          </p:nvSpPr>
          <p:spPr>
            <a:xfrm>
              <a:off x="4976250" y="1628288"/>
              <a:ext cx="3712200" cy="626400"/>
            </a:xfrm>
            <a:prstGeom prst="rect">
              <a:avLst/>
            </a:prstGeom>
            <a:solidFill>
              <a:srgbClr val="6AA84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Container Layer</a:t>
              </a:r>
              <a:endParaRPr>
                <a:solidFill>
                  <a:srgbClr val="FFFFFF"/>
                </a:solidFill>
              </a:endParaRPr>
            </a:p>
            <a:p>
              <a:pPr indent="0" lvl="0" marL="0" rtl="0" algn="ctr">
                <a:spcBef>
                  <a:spcPts val="0"/>
                </a:spcBef>
                <a:spcAft>
                  <a:spcPts val="0"/>
                </a:spcAft>
                <a:buNone/>
              </a:pPr>
              <a:r>
                <a:rPr lang="en">
                  <a:solidFill>
                    <a:srgbClr val="FFFFFF"/>
                  </a:solidFill>
                </a:rPr>
                <a:t>(Read &amp; Write)</a:t>
              </a:r>
              <a:endParaRPr>
                <a:solidFill>
                  <a:srgbClr val="FFFFFF"/>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650050" y="445025"/>
            <a:ext cx="818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Containers Inside Virtual Machines</a:t>
            </a:r>
            <a:endParaRPr/>
          </a:p>
        </p:txBody>
      </p:sp>
      <p:sp>
        <p:nvSpPr>
          <p:cNvPr id="88" name="Google Shape;88;p17"/>
          <p:cNvSpPr txBox="1"/>
          <p:nvPr/>
        </p:nvSpPr>
        <p:spPr>
          <a:xfrm>
            <a:off x="375775" y="4133575"/>
            <a:ext cx="8456400" cy="432900"/>
          </a:xfrm>
          <a:prstGeom prst="rect">
            <a:avLst/>
          </a:prstGeom>
          <a:solidFill>
            <a:srgbClr val="6A9955"/>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Infrastructure</a:t>
            </a:r>
            <a:endParaRPr>
              <a:solidFill>
                <a:srgbClr val="FFFFFF"/>
              </a:solidFill>
            </a:endParaRPr>
          </a:p>
        </p:txBody>
      </p:sp>
      <p:sp>
        <p:nvSpPr>
          <p:cNvPr id="89" name="Google Shape;89;p17"/>
          <p:cNvSpPr txBox="1"/>
          <p:nvPr/>
        </p:nvSpPr>
        <p:spPr>
          <a:xfrm>
            <a:off x="375775" y="3683325"/>
            <a:ext cx="8456400" cy="432900"/>
          </a:xfrm>
          <a:prstGeom prst="rect">
            <a:avLst/>
          </a:prstGeom>
          <a:solidFill>
            <a:srgbClr val="0B539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Hypervisor</a:t>
            </a:r>
            <a:endParaRPr>
              <a:solidFill>
                <a:srgbClr val="FFFFFF"/>
              </a:solidFill>
            </a:endParaRPr>
          </a:p>
        </p:txBody>
      </p:sp>
      <p:sp>
        <p:nvSpPr>
          <p:cNvPr id="90" name="Google Shape;90;p17"/>
          <p:cNvSpPr txBox="1"/>
          <p:nvPr/>
        </p:nvSpPr>
        <p:spPr>
          <a:xfrm>
            <a:off x="375775" y="1126675"/>
            <a:ext cx="2607600" cy="2476800"/>
          </a:xfrm>
          <a:prstGeom prst="rect">
            <a:avLst/>
          </a:prstGeom>
          <a:no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Virtual Machine</a:t>
            </a:r>
            <a:endParaRPr/>
          </a:p>
        </p:txBody>
      </p:sp>
      <p:sp>
        <p:nvSpPr>
          <p:cNvPr id="91" name="Google Shape;91;p17"/>
          <p:cNvSpPr txBox="1"/>
          <p:nvPr/>
        </p:nvSpPr>
        <p:spPr>
          <a:xfrm>
            <a:off x="3300175" y="1112125"/>
            <a:ext cx="2607600" cy="2476800"/>
          </a:xfrm>
          <a:prstGeom prst="rect">
            <a:avLst/>
          </a:prstGeom>
          <a:no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Virtual Machine</a:t>
            </a:r>
            <a:endParaRPr/>
          </a:p>
        </p:txBody>
      </p:sp>
      <p:sp>
        <p:nvSpPr>
          <p:cNvPr id="92" name="Google Shape;92;p17"/>
          <p:cNvSpPr txBox="1"/>
          <p:nvPr/>
        </p:nvSpPr>
        <p:spPr>
          <a:xfrm>
            <a:off x="6224575" y="1112125"/>
            <a:ext cx="2607600" cy="2476800"/>
          </a:xfrm>
          <a:prstGeom prst="rect">
            <a:avLst/>
          </a:prstGeom>
          <a:no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Virtual Machine</a:t>
            </a:r>
            <a:endParaRPr/>
          </a:p>
        </p:txBody>
      </p:sp>
      <p:sp>
        <p:nvSpPr>
          <p:cNvPr id="93" name="Google Shape;93;p17"/>
          <p:cNvSpPr txBox="1"/>
          <p:nvPr/>
        </p:nvSpPr>
        <p:spPr>
          <a:xfrm>
            <a:off x="478275" y="3079825"/>
            <a:ext cx="2414100" cy="432900"/>
          </a:xfrm>
          <a:prstGeom prst="rect">
            <a:avLst/>
          </a:prstGeom>
          <a:solidFill>
            <a:srgbClr val="3D85C6"/>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Operating System</a:t>
            </a:r>
            <a:endParaRPr>
              <a:solidFill>
                <a:srgbClr val="FFFFFF"/>
              </a:solidFill>
            </a:endParaRPr>
          </a:p>
        </p:txBody>
      </p:sp>
      <p:sp>
        <p:nvSpPr>
          <p:cNvPr id="94" name="Google Shape;94;p17"/>
          <p:cNvSpPr txBox="1"/>
          <p:nvPr/>
        </p:nvSpPr>
        <p:spPr>
          <a:xfrm>
            <a:off x="3396925" y="3092050"/>
            <a:ext cx="2414100" cy="432900"/>
          </a:xfrm>
          <a:prstGeom prst="rect">
            <a:avLst/>
          </a:prstGeom>
          <a:solidFill>
            <a:srgbClr val="3D85C6"/>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Operating System</a:t>
            </a:r>
            <a:endParaRPr>
              <a:solidFill>
                <a:srgbClr val="FFFFFF"/>
              </a:solidFill>
            </a:endParaRPr>
          </a:p>
        </p:txBody>
      </p:sp>
      <p:sp>
        <p:nvSpPr>
          <p:cNvPr id="95" name="Google Shape;95;p17"/>
          <p:cNvSpPr txBox="1"/>
          <p:nvPr/>
        </p:nvSpPr>
        <p:spPr>
          <a:xfrm>
            <a:off x="6315575" y="3092050"/>
            <a:ext cx="2414100" cy="432900"/>
          </a:xfrm>
          <a:prstGeom prst="rect">
            <a:avLst/>
          </a:prstGeom>
          <a:solidFill>
            <a:srgbClr val="3D85C6"/>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Operating System</a:t>
            </a:r>
            <a:endParaRPr>
              <a:solidFill>
                <a:srgbClr val="FFFFFF"/>
              </a:solidFill>
            </a:endParaRPr>
          </a:p>
        </p:txBody>
      </p:sp>
      <p:sp>
        <p:nvSpPr>
          <p:cNvPr id="96" name="Google Shape;96;p17"/>
          <p:cNvSpPr txBox="1"/>
          <p:nvPr/>
        </p:nvSpPr>
        <p:spPr>
          <a:xfrm>
            <a:off x="3396925" y="2647950"/>
            <a:ext cx="2414100" cy="432900"/>
          </a:xfrm>
          <a:prstGeom prst="rect">
            <a:avLst/>
          </a:prstGeom>
          <a:solidFill>
            <a:srgbClr val="0B539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Docker</a:t>
            </a:r>
            <a:endParaRPr>
              <a:solidFill>
                <a:srgbClr val="FFFFFF"/>
              </a:solidFill>
            </a:endParaRPr>
          </a:p>
        </p:txBody>
      </p:sp>
      <p:sp>
        <p:nvSpPr>
          <p:cNvPr id="97" name="Google Shape;97;p17"/>
          <p:cNvSpPr txBox="1"/>
          <p:nvPr/>
        </p:nvSpPr>
        <p:spPr>
          <a:xfrm>
            <a:off x="6321325" y="2647950"/>
            <a:ext cx="2414100" cy="432900"/>
          </a:xfrm>
          <a:prstGeom prst="rect">
            <a:avLst/>
          </a:prstGeom>
          <a:solidFill>
            <a:srgbClr val="0B539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Docker</a:t>
            </a:r>
            <a:endParaRPr>
              <a:solidFill>
                <a:srgbClr val="FFFFFF"/>
              </a:solidFill>
            </a:endParaRPr>
          </a:p>
        </p:txBody>
      </p:sp>
      <p:sp>
        <p:nvSpPr>
          <p:cNvPr id="98" name="Google Shape;98;p17"/>
          <p:cNvSpPr txBox="1"/>
          <p:nvPr/>
        </p:nvSpPr>
        <p:spPr>
          <a:xfrm>
            <a:off x="472525" y="2508150"/>
            <a:ext cx="2414100" cy="572700"/>
          </a:xfrm>
          <a:prstGeom prst="rect">
            <a:avLst/>
          </a:prstGeom>
          <a:solidFill>
            <a:srgbClr val="E6913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App 1</a:t>
            </a:r>
            <a:endParaRPr>
              <a:solidFill>
                <a:srgbClr val="FFFFFF"/>
              </a:solidFill>
            </a:endParaRPr>
          </a:p>
        </p:txBody>
      </p:sp>
      <p:grpSp>
        <p:nvGrpSpPr>
          <p:cNvPr id="99" name="Google Shape;99;p17"/>
          <p:cNvGrpSpPr/>
          <p:nvPr/>
        </p:nvGrpSpPr>
        <p:grpSpPr>
          <a:xfrm>
            <a:off x="3396925" y="1510088"/>
            <a:ext cx="2414100" cy="1105488"/>
            <a:chOff x="3396925" y="1510088"/>
            <a:chExt cx="2414100" cy="1105488"/>
          </a:xfrm>
        </p:grpSpPr>
        <p:sp>
          <p:nvSpPr>
            <p:cNvPr id="100" name="Google Shape;100;p17"/>
            <p:cNvSpPr txBox="1"/>
            <p:nvPr/>
          </p:nvSpPr>
          <p:spPr>
            <a:xfrm rot="-5400000">
              <a:off x="3138475" y="1784425"/>
              <a:ext cx="1089600" cy="572700"/>
            </a:xfrm>
            <a:prstGeom prst="rect">
              <a:avLst/>
            </a:prstGeom>
            <a:solidFill>
              <a:srgbClr val="E6913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Container</a:t>
              </a:r>
              <a:r>
                <a:rPr lang="en">
                  <a:solidFill>
                    <a:srgbClr val="FFFFFF"/>
                  </a:solidFill>
                </a:rPr>
                <a:t> 1</a:t>
              </a:r>
              <a:endParaRPr>
                <a:solidFill>
                  <a:srgbClr val="FFFFFF"/>
                </a:solidFill>
              </a:endParaRPr>
            </a:p>
          </p:txBody>
        </p:sp>
        <p:sp>
          <p:nvSpPr>
            <p:cNvPr id="101" name="Google Shape;101;p17"/>
            <p:cNvSpPr txBox="1"/>
            <p:nvPr/>
          </p:nvSpPr>
          <p:spPr>
            <a:xfrm rot="-5400000">
              <a:off x="4059175" y="1784425"/>
              <a:ext cx="1089600" cy="572700"/>
            </a:xfrm>
            <a:prstGeom prst="rect">
              <a:avLst/>
            </a:prstGeom>
            <a:solidFill>
              <a:srgbClr val="E6913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Container 2</a:t>
              </a:r>
              <a:endParaRPr>
                <a:solidFill>
                  <a:srgbClr val="FFFFFF"/>
                </a:solidFill>
              </a:endParaRPr>
            </a:p>
          </p:txBody>
        </p:sp>
        <p:sp>
          <p:nvSpPr>
            <p:cNvPr id="102" name="Google Shape;102;p17"/>
            <p:cNvSpPr txBox="1"/>
            <p:nvPr/>
          </p:nvSpPr>
          <p:spPr>
            <a:xfrm rot="-5400000">
              <a:off x="4979875" y="1768538"/>
              <a:ext cx="1089600" cy="572700"/>
            </a:xfrm>
            <a:prstGeom prst="rect">
              <a:avLst/>
            </a:prstGeom>
            <a:solidFill>
              <a:srgbClr val="E6913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Container 3</a:t>
              </a:r>
              <a:endParaRPr>
                <a:solidFill>
                  <a:srgbClr val="FFFFFF"/>
                </a:solidFill>
              </a:endParaRPr>
            </a:p>
          </p:txBody>
        </p:sp>
      </p:grpSp>
      <p:grpSp>
        <p:nvGrpSpPr>
          <p:cNvPr id="103" name="Google Shape;103;p17"/>
          <p:cNvGrpSpPr/>
          <p:nvPr/>
        </p:nvGrpSpPr>
        <p:grpSpPr>
          <a:xfrm>
            <a:off x="6321325" y="1502138"/>
            <a:ext cx="2414100" cy="1105488"/>
            <a:chOff x="3396925" y="1510088"/>
            <a:chExt cx="2414100" cy="1105488"/>
          </a:xfrm>
        </p:grpSpPr>
        <p:sp>
          <p:nvSpPr>
            <p:cNvPr id="104" name="Google Shape;104;p17"/>
            <p:cNvSpPr txBox="1"/>
            <p:nvPr/>
          </p:nvSpPr>
          <p:spPr>
            <a:xfrm rot="-5400000">
              <a:off x="3138475" y="1784425"/>
              <a:ext cx="1089600" cy="572700"/>
            </a:xfrm>
            <a:prstGeom prst="rect">
              <a:avLst/>
            </a:prstGeom>
            <a:solidFill>
              <a:srgbClr val="E6913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Contain</a:t>
              </a:r>
              <a:r>
                <a:rPr lang="en">
                  <a:solidFill>
                    <a:srgbClr val="FFFFFF"/>
                  </a:solidFill>
                </a:rPr>
                <a:t>er 4</a:t>
              </a:r>
              <a:endParaRPr>
                <a:solidFill>
                  <a:srgbClr val="FFFFFF"/>
                </a:solidFill>
              </a:endParaRPr>
            </a:p>
          </p:txBody>
        </p:sp>
        <p:sp>
          <p:nvSpPr>
            <p:cNvPr id="105" name="Google Shape;105;p17"/>
            <p:cNvSpPr txBox="1"/>
            <p:nvPr/>
          </p:nvSpPr>
          <p:spPr>
            <a:xfrm rot="-5400000">
              <a:off x="4059175" y="1784425"/>
              <a:ext cx="1089600" cy="572700"/>
            </a:xfrm>
            <a:prstGeom prst="rect">
              <a:avLst/>
            </a:prstGeom>
            <a:solidFill>
              <a:srgbClr val="E6913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Container 5</a:t>
              </a:r>
              <a:endParaRPr>
                <a:solidFill>
                  <a:srgbClr val="FFFFFF"/>
                </a:solidFill>
              </a:endParaRPr>
            </a:p>
          </p:txBody>
        </p:sp>
        <p:sp>
          <p:nvSpPr>
            <p:cNvPr id="106" name="Google Shape;106;p17"/>
            <p:cNvSpPr txBox="1"/>
            <p:nvPr/>
          </p:nvSpPr>
          <p:spPr>
            <a:xfrm rot="-5400000">
              <a:off x="4979875" y="1768538"/>
              <a:ext cx="1089600" cy="572700"/>
            </a:xfrm>
            <a:prstGeom prst="rect">
              <a:avLst/>
            </a:prstGeom>
            <a:solidFill>
              <a:srgbClr val="E6913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Container 6</a:t>
              </a:r>
              <a:endParaRPr>
                <a:solidFill>
                  <a:srgbClr val="FFFFFF"/>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650050" y="445025"/>
            <a:ext cx="818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(K8s)</a:t>
            </a:r>
            <a:endParaRPr/>
          </a:p>
        </p:txBody>
      </p:sp>
      <p:sp>
        <p:nvSpPr>
          <p:cNvPr id="112" name="Google Shape;11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open source container orchestration platform for automating deployment, scaling, and management of containerized applications</a:t>
            </a:r>
            <a:endParaRPr/>
          </a:p>
          <a:p>
            <a:pPr indent="-342900" lvl="0" marL="457200" rtl="0" algn="l">
              <a:spcBef>
                <a:spcPts val="1600"/>
              </a:spcBef>
              <a:spcAft>
                <a:spcPts val="0"/>
              </a:spcAft>
              <a:buSzPts val="1800"/>
              <a:buChar char="●"/>
            </a:pPr>
            <a:r>
              <a:rPr lang="en"/>
              <a:t>Service Discovery</a:t>
            </a:r>
            <a:endParaRPr/>
          </a:p>
          <a:p>
            <a:pPr indent="-342900" lvl="0" marL="457200" rtl="0" algn="l">
              <a:spcBef>
                <a:spcPts val="0"/>
              </a:spcBef>
              <a:spcAft>
                <a:spcPts val="0"/>
              </a:spcAft>
              <a:buSzPts val="1800"/>
              <a:buChar char="●"/>
            </a:pPr>
            <a:r>
              <a:rPr lang="en"/>
              <a:t>Load Balancing</a:t>
            </a:r>
            <a:endParaRPr/>
          </a:p>
          <a:p>
            <a:pPr indent="-342900" lvl="0" marL="457200" rtl="0" algn="l">
              <a:spcBef>
                <a:spcPts val="0"/>
              </a:spcBef>
              <a:spcAft>
                <a:spcPts val="0"/>
              </a:spcAft>
              <a:buSzPts val="1800"/>
              <a:buChar char="●"/>
            </a:pPr>
            <a:r>
              <a:rPr lang="en"/>
              <a:t>Secrets/configuration/storage management</a:t>
            </a:r>
            <a:endParaRPr/>
          </a:p>
          <a:p>
            <a:pPr indent="-342900" lvl="0" marL="457200" rtl="0" algn="l">
              <a:spcBef>
                <a:spcPts val="0"/>
              </a:spcBef>
              <a:spcAft>
                <a:spcPts val="0"/>
              </a:spcAft>
              <a:buSzPts val="1800"/>
              <a:buChar char="●"/>
            </a:pPr>
            <a:r>
              <a:rPr lang="en"/>
              <a:t>Health checks</a:t>
            </a:r>
            <a:endParaRPr/>
          </a:p>
          <a:p>
            <a:pPr indent="-342900" lvl="0" marL="457200" rtl="0" algn="l">
              <a:spcBef>
                <a:spcPts val="0"/>
              </a:spcBef>
              <a:spcAft>
                <a:spcPts val="0"/>
              </a:spcAft>
              <a:buSzPts val="1800"/>
              <a:buChar char="●"/>
            </a:pPr>
            <a:r>
              <a:rPr lang="en"/>
              <a:t>Auto-[scaling/restart/healing] of containers and nodes</a:t>
            </a:r>
            <a:endParaRPr/>
          </a:p>
          <a:p>
            <a:pPr indent="-342900" lvl="0" marL="457200" rtl="0" algn="l">
              <a:spcBef>
                <a:spcPts val="0"/>
              </a:spcBef>
              <a:spcAft>
                <a:spcPts val="0"/>
              </a:spcAft>
              <a:buSzPts val="1800"/>
              <a:buChar char="●"/>
            </a:pPr>
            <a:r>
              <a:rPr lang="en"/>
              <a:t>Zero-downtime deploys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9"/>
          <p:cNvSpPr txBox="1"/>
          <p:nvPr>
            <p:ph idx="1" type="body"/>
          </p:nvPr>
        </p:nvSpPr>
        <p:spPr>
          <a:xfrm>
            <a:off x="311700" y="1152475"/>
            <a:ext cx="3999900" cy="3416400"/>
          </a:xfrm>
          <a:prstGeom prst="rect">
            <a:avLst/>
          </a:prstGeom>
          <a:ln cap="flat" cmpd="sng" w="9525">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n"/>
              <a:t>Master Nodes/Control Plane</a:t>
            </a:r>
            <a:endParaRPr/>
          </a:p>
        </p:txBody>
      </p:sp>
      <p:sp>
        <p:nvSpPr>
          <p:cNvPr id="118" name="Google Shape;118;p19"/>
          <p:cNvSpPr txBox="1"/>
          <p:nvPr>
            <p:ph idx="2" type="body"/>
          </p:nvPr>
        </p:nvSpPr>
        <p:spPr>
          <a:xfrm>
            <a:off x="4832400" y="1152475"/>
            <a:ext cx="3999900" cy="3416400"/>
          </a:xfrm>
          <a:prstGeom prst="rect">
            <a:avLst/>
          </a:prstGeom>
          <a:ln cap="flat" cmpd="sng" w="952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n"/>
              <a:t>Worker Nodes</a:t>
            </a:r>
            <a:endParaRPr/>
          </a:p>
        </p:txBody>
      </p:sp>
      <p:sp>
        <p:nvSpPr>
          <p:cNvPr id="119" name="Google Shape;119;p19"/>
          <p:cNvSpPr txBox="1"/>
          <p:nvPr>
            <p:ph type="title"/>
          </p:nvPr>
        </p:nvSpPr>
        <p:spPr>
          <a:xfrm>
            <a:off x="650050" y="445025"/>
            <a:ext cx="818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Cluster and Components</a:t>
            </a:r>
            <a:endParaRPr/>
          </a:p>
        </p:txBody>
      </p:sp>
      <p:grpSp>
        <p:nvGrpSpPr>
          <p:cNvPr id="120" name="Google Shape;120;p19"/>
          <p:cNvGrpSpPr/>
          <p:nvPr/>
        </p:nvGrpSpPr>
        <p:grpSpPr>
          <a:xfrm>
            <a:off x="5200450" y="1578875"/>
            <a:ext cx="1427100" cy="1332300"/>
            <a:chOff x="5154875" y="1696700"/>
            <a:chExt cx="1427100" cy="1332300"/>
          </a:xfrm>
        </p:grpSpPr>
        <p:sp>
          <p:nvSpPr>
            <p:cNvPr id="121" name="Google Shape;121;p19"/>
            <p:cNvSpPr txBox="1"/>
            <p:nvPr/>
          </p:nvSpPr>
          <p:spPr>
            <a:xfrm>
              <a:off x="5154875" y="1696700"/>
              <a:ext cx="1427100" cy="1332300"/>
            </a:xfrm>
            <a:prstGeom prst="rect">
              <a:avLst/>
            </a:prstGeom>
            <a:noFill/>
            <a:ln cap="flat" cmpd="sng" w="952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19"/>
            <p:cNvGrpSpPr/>
            <p:nvPr/>
          </p:nvGrpSpPr>
          <p:grpSpPr>
            <a:xfrm>
              <a:off x="5226775" y="1867500"/>
              <a:ext cx="1177200" cy="1006500"/>
              <a:chOff x="5226775" y="1867500"/>
              <a:chExt cx="1177200" cy="1006500"/>
            </a:xfrm>
          </p:grpSpPr>
          <p:sp>
            <p:nvSpPr>
              <p:cNvPr id="123" name="Google Shape;123;p19"/>
              <p:cNvSpPr txBox="1"/>
              <p:nvPr/>
            </p:nvSpPr>
            <p:spPr>
              <a:xfrm>
                <a:off x="5226775" y="1867500"/>
                <a:ext cx="1177200" cy="2847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kubelet</a:t>
                </a:r>
                <a:endParaRPr>
                  <a:solidFill>
                    <a:srgbClr val="FFFFFF"/>
                  </a:solidFill>
                </a:endParaRPr>
              </a:p>
            </p:txBody>
          </p:sp>
          <p:sp>
            <p:nvSpPr>
              <p:cNvPr id="124" name="Google Shape;124;p19"/>
              <p:cNvSpPr txBox="1"/>
              <p:nvPr/>
            </p:nvSpPr>
            <p:spPr>
              <a:xfrm>
                <a:off x="5226775" y="2228400"/>
                <a:ext cx="1177200" cy="2847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kube-proxy</a:t>
                </a:r>
                <a:endParaRPr>
                  <a:solidFill>
                    <a:srgbClr val="FFFFFF"/>
                  </a:solidFill>
                </a:endParaRPr>
              </a:p>
            </p:txBody>
          </p:sp>
          <p:sp>
            <p:nvSpPr>
              <p:cNvPr id="125" name="Google Shape;125;p19"/>
              <p:cNvSpPr txBox="1"/>
              <p:nvPr/>
            </p:nvSpPr>
            <p:spPr>
              <a:xfrm>
                <a:off x="5226775" y="2589300"/>
                <a:ext cx="1177200" cy="284700"/>
              </a:xfrm>
              <a:prstGeom prst="rect">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Docker</a:t>
                </a:r>
                <a:endParaRPr>
                  <a:solidFill>
                    <a:srgbClr val="FFFFFF"/>
                  </a:solidFill>
                </a:endParaRPr>
              </a:p>
            </p:txBody>
          </p:sp>
        </p:grpSp>
      </p:grpSp>
      <p:grpSp>
        <p:nvGrpSpPr>
          <p:cNvPr id="126" name="Google Shape;126;p19"/>
          <p:cNvGrpSpPr/>
          <p:nvPr/>
        </p:nvGrpSpPr>
        <p:grpSpPr>
          <a:xfrm>
            <a:off x="6984725" y="1578875"/>
            <a:ext cx="1427100" cy="1332300"/>
            <a:chOff x="5109325" y="1696700"/>
            <a:chExt cx="1427100" cy="1332300"/>
          </a:xfrm>
        </p:grpSpPr>
        <p:sp>
          <p:nvSpPr>
            <p:cNvPr id="127" name="Google Shape;127;p19"/>
            <p:cNvSpPr txBox="1"/>
            <p:nvPr/>
          </p:nvSpPr>
          <p:spPr>
            <a:xfrm>
              <a:off x="5109325" y="1696700"/>
              <a:ext cx="1427100" cy="1332300"/>
            </a:xfrm>
            <a:prstGeom prst="rect">
              <a:avLst/>
            </a:prstGeom>
            <a:noFill/>
            <a:ln cap="flat" cmpd="sng" w="952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9"/>
            <p:cNvGrpSpPr/>
            <p:nvPr/>
          </p:nvGrpSpPr>
          <p:grpSpPr>
            <a:xfrm>
              <a:off x="5226775" y="1867500"/>
              <a:ext cx="1177200" cy="1006500"/>
              <a:chOff x="5226775" y="1867500"/>
              <a:chExt cx="1177200" cy="1006500"/>
            </a:xfrm>
          </p:grpSpPr>
          <p:sp>
            <p:nvSpPr>
              <p:cNvPr id="129" name="Google Shape;129;p19"/>
              <p:cNvSpPr txBox="1"/>
              <p:nvPr/>
            </p:nvSpPr>
            <p:spPr>
              <a:xfrm>
                <a:off x="5226775" y="1867500"/>
                <a:ext cx="1177200" cy="2847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kubelet</a:t>
                </a:r>
                <a:endParaRPr>
                  <a:solidFill>
                    <a:srgbClr val="FFFFFF"/>
                  </a:solidFill>
                </a:endParaRPr>
              </a:p>
            </p:txBody>
          </p:sp>
          <p:sp>
            <p:nvSpPr>
              <p:cNvPr id="130" name="Google Shape;130;p19"/>
              <p:cNvSpPr txBox="1"/>
              <p:nvPr/>
            </p:nvSpPr>
            <p:spPr>
              <a:xfrm>
                <a:off x="5226775" y="2228400"/>
                <a:ext cx="1177200" cy="2847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kube-proxy</a:t>
                </a:r>
                <a:endParaRPr>
                  <a:solidFill>
                    <a:srgbClr val="FFFFFF"/>
                  </a:solidFill>
                </a:endParaRPr>
              </a:p>
            </p:txBody>
          </p:sp>
          <p:sp>
            <p:nvSpPr>
              <p:cNvPr id="131" name="Google Shape;131;p19"/>
              <p:cNvSpPr txBox="1"/>
              <p:nvPr/>
            </p:nvSpPr>
            <p:spPr>
              <a:xfrm>
                <a:off x="5226775" y="2589300"/>
                <a:ext cx="1177200" cy="284700"/>
              </a:xfrm>
              <a:prstGeom prst="rect">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Docker</a:t>
                </a:r>
                <a:endParaRPr>
                  <a:solidFill>
                    <a:srgbClr val="FFFFFF"/>
                  </a:solidFill>
                </a:endParaRPr>
              </a:p>
            </p:txBody>
          </p:sp>
        </p:grpSp>
      </p:grpSp>
      <p:grpSp>
        <p:nvGrpSpPr>
          <p:cNvPr id="132" name="Google Shape;132;p19"/>
          <p:cNvGrpSpPr/>
          <p:nvPr/>
        </p:nvGrpSpPr>
        <p:grpSpPr>
          <a:xfrm>
            <a:off x="6040450" y="3053050"/>
            <a:ext cx="1427100" cy="1332300"/>
            <a:chOff x="5109325" y="1696700"/>
            <a:chExt cx="1427100" cy="1332300"/>
          </a:xfrm>
        </p:grpSpPr>
        <p:sp>
          <p:nvSpPr>
            <p:cNvPr id="133" name="Google Shape;133;p19"/>
            <p:cNvSpPr txBox="1"/>
            <p:nvPr/>
          </p:nvSpPr>
          <p:spPr>
            <a:xfrm>
              <a:off x="5109325" y="1696700"/>
              <a:ext cx="1427100" cy="1332300"/>
            </a:xfrm>
            <a:prstGeom prst="rect">
              <a:avLst/>
            </a:prstGeom>
            <a:noFill/>
            <a:ln cap="flat" cmpd="sng" w="952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134" name="Google Shape;134;p19"/>
            <p:cNvGrpSpPr/>
            <p:nvPr/>
          </p:nvGrpSpPr>
          <p:grpSpPr>
            <a:xfrm>
              <a:off x="5226775" y="1867500"/>
              <a:ext cx="1177200" cy="1006500"/>
              <a:chOff x="5226775" y="1867500"/>
              <a:chExt cx="1177200" cy="1006500"/>
            </a:xfrm>
          </p:grpSpPr>
          <p:sp>
            <p:nvSpPr>
              <p:cNvPr id="135" name="Google Shape;135;p19"/>
              <p:cNvSpPr txBox="1"/>
              <p:nvPr/>
            </p:nvSpPr>
            <p:spPr>
              <a:xfrm>
                <a:off x="5226775" y="1867500"/>
                <a:ext cx="1177200" cy="2847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kubelet</a:t>
                </a:r>
                <a:endParaRPr>
                  <a:solidFill>
                    <a:srgbClr val="FFFFFF"/>
                  </a:solidFill>
                </a:endParaRPr>
              </a:p>
            </p:txBody>
          </p:sp>
          <p:sp>
            <p:nvSpPr>
              <p:cNvPr id="136" name="Google Shape;136;p19"/>
              <p:cNvSpPr txBox="1"/>
              <p:nvPr/>
            </p:nvSpPr>
            <p:spPr>
              <a:xfrm>
                <a:off x="5226775" y="2228400"/>
                <a:ext cx="1177200" cy="2847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kube-proxy</a:t>
                </a:r>
                <a:endParaRPr>
                  <a:solidFill>
                    <a:srgbClr val="FFFFFF"/>
                  </a:solidFill>
                </a:endParaRPr>
              </a:p>
            </p:txBody>
          </p:sp>
          <p:sp>
            <p:nvSpPr>
              <p:cNvPr id="137" name="Google Shape;137;p19"/>
              <p:cNvSpPr txBox="1"/>
              <p:nvPr/>
            </p:nvSpPr>
            <p:spPr>
              <a:xfrm>
                <a:off x="5226775" y="2589300"/>
                <a:ext cx="1177200" cy="284700"/>
              </a:xfrm>
              <a:prstGeom prst="rect">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Docker</a:t>
                </a:r>
                <a:endParaRPr>
                  <a:solidFill>
                    <a:srgbClr val="FFFFFF"/>
                  </a:solidFill>
                </a:endParaRPr>
              </a:p>
            </p:txBody>
          </p:sp>
        </p:grpSp>
      </p:grpSp>
      <p:sp>
        <p:nvSpPr>
          <p:cNvPr id="138" name="Google Shape;138;p19"/>
          <p:cNvSpPr txBox="1"/>
          <p:nvPr/>
        </p:nvSpPr>
        <p:spPr>
          <a:xfrm>
            <a:off x="558950" y="2630450"/>
            <a:ext cx="3546900" cy="569400"/>
          </a:xfrm>
          <a:prstGeom prst="rect">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kube-apiserver</a:t>
            </a:r>
            <a:endParaRPr>
              <a:solidFill>
                <a:srgbClr val="FFFFFF"/>
              </a:solidFill>
            </a:endParaRPr>
          </a:p>
        </p:txBody>
      </p:sp>
      <p:cxnSp>
        <p:nvCxnSpPr>
          <p:cNvPr id="139" name="Google Shape;139;p19"/>
          <p:cNvCxnSpPr>
            <a:stCxn id="138" idx="3"/>
            <a:endCxn id="123" idx="1"/>
          </p:cNvCxnSpPr>
          <p:nvPr/>
        </p:nvCxnSpPr>
        <p:spPr>
          <a:xfrm flipH="1" rot="10800000">
            <a:off x="4105850" y="1892150"/>
            <a:ext cx="1166400" cy="1023000"/>
          </a:xfrm>
          <a:prstGeom prst="bentConnector3">
            <a:avLst>
              <a:gd fmla="val 50004" name="adj1"/>
            </a:avLst>
          </a:prstGeom>
          <a:noFill/>
          <a:ln cap="flat" cmpd="sng" w="9525">
            <a:solidFill>
              <a:schemeClr val="dk2"/>
            </a:solidFill>
            <a:prstDash val="solid"/>
            <a:round/>
            <a:headEnd len="med" w="med" type="none"/>
            <a:tailEnd len="med" w="med" type="none"/>
          </a:ln>
        </p:spPr>
      </p:cxnSp>
      <p:cxnSp>
        <p:nvCxnSpPr>
          <p:cNvPr id="140" name="Google Shape;140;p19"/>
          <p:cNvCxnSpPr>
            <a:stCxn id="138" idx="3"/>
            <a:endCxn id="124" idx="1"/>
          </p:cNvCxnSpPr>
          <p:nvPr/>
        </p:nvCxnSpPr>
        <p:spPr>
          <a:xfrm flipH="1" rot="10800000">
            <a:off x="4105850" y="2253050"/>
            <a:ext cx="1166400" cy="662100"/>
          </a:xfrm>
          <a:prstGeom prst="bentConnector3">
            <a:avLst>
              <a:gd fmla="val 50004" name="adj1"/>
            </a:avLst>
          </a:prstGeom>
          <a:noFill/>
          <a:ln cap="flat" cmpd="sng" w="9525">
            <a:solidFill>
              <a:schemeClr val="dk2"/>
            </a:solidFill>
            <a:prstDash val="solid"/>
            <a:round/>
            <a:headEnd len="med" w="med" type="none"/>
            <a:tailEnd len="med" w="med" type="none"/>
          </a:ln>
        </p:spPr>
      </p:cxnSp>
      <p:sp>
        <p:nvSpPr>
          <p:cNvPr id="141" name="Google Shape;141;p19"/>
          <p:cNvSpPr/>
          <p:nvPr/>
        </p:nvSpPr>
        <p:spPr>
          <a:xfrm>
            <a:off x="650050" y="3461750"/>
            <a:ext cx="1287000" cy="775575"/>
          </a:xfrm>
          <a:prstGeom prst="flowChartMagneticDisk">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etcd</a:t>
            </a:r>
            <a:endParaRPr>
              <a:solidFill>
                <a:srgbClr val="FFFFFF"/>
              </a:solidFill>
            </a:endParaRPr>
          </a:p>
        </p:txBody>
      </p:sp>
      <p:sp>
        <p:nvSpPr>
          <p:cNvPr id="142" name="Google Shape;142;p19"/>
          <p:cNvSpPr/>
          <p:nvPr/>
        </p:nvSpPr>
        <p:spPr>
          <a:xfrm>
            <a:off x="2277451" y="3461750"/>
            <a:ext cx="1653912" cy="779436"/>
          </a:xfrm>
          <a:prstGeom prst="flowChartMultidocumen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kube-scheduler</a:t>
            </a:r>
            <a:endParaRPr>
              <a:solidFill>
                <a:srgbClr val="FFFFFF"/>
              </a:solidFill>
            </a:endParaRPr>
          </a:p>
        </p:txBody>
      </p:sp>
      <p:sp>
        <p:nvSpPr>
          <p:cNvPr id="143" name="Google Shape;143;p19"/>
          <p:cNvSpPr/>
          <p:nvPr/>
        </p:nvSpPr>
        <p:spPr>
          <a:xfrm>
            <a:off x="558951" y="1723875"/>
            <a:ext cx="1653912" cy="779436"/>
          </a:xfrm>
          <a:prstGeom prst="flowChartMultidocumen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kube-controller-manager</a:t>
            </a:r>
            <a:endParaRPr>
              <a:solidFill>
                <a:srgbClr val="FFFFFF"/>
              </a:solidFill>
            </a:endParaRPr>
          </a:p>
        </p:txBody>
      </p:sp>
      <p:sp>
        <p:nvSpPr>
          <p:cNvPr id="144" name="Google Shape;144;p19"/>
          <p:cNvSpPr/>
          <p:nvPr/>
        </p:nvSpPr>
        <p:spPr>
          <a:xfrm>
            <a:off x="2452001" y="1723875"/>
            <a:ext cx="1653912" cy="779436"/>
          </a:xfrm>
          <a:prstGeom prst="flowChartMultidocumen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cloud</a:t>
            </a:r>
            <a:r>
              <a:rPr lang="en">
                <a:solidFill>
                  <a:srgbClr val="FFFFFF"/>
                </a:solidFill>
              </a:rPr>
              <a:t>-controller-manager</a:t>
            </a:r>
            <a:endParaRPr>
              <a:solidFill>
                <a:srgbClr val="FFFFFF"/>
              </a:solidFill>
            </a:endParaRPr>
          </a:p>
        </p:txBody>
      </p:sp>
      <p:cxnSp>
        <p:nvCxnSpPr>
          <p:cNvPr id="145" name="Google Shape;145;p19"/>
          <p:cNvCxnSpPr>
            <a:stCxn id="138" idx="2"/>
            <a:endCxn id="141" idx="1"/>
          </p:cNvCxnSpPr>
          <p:nvPr/>
        </p:nvCxnSpPr>
        <p:spPr>
          <a:xfrm rot="5400000">
            <a:off x="1682000" y="2811350"/>
            <a:ext cx="261900" cy="10389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46" name="Google Shape;146;p19"/>
          <p:cNvCxnSpPr>
            <a:stCxn id="138" idx="2"/>
            <a:endCxn id="142" idx="0"/>
          </p:cNvCxnSpPr>
          <p:nvPr/>
        </p:nvCxnSpPr>
        <p:spPr>
          <a:xfrm flipH="1" rot="-5400000">
            <a:off x="2644400" y="2887850"/>
            <a:ext cx="261900" cy="8859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47" name="Google Shape;147;p19"/>
          <p:cNvCxnSpPr>
            <a:stCxn id="138" idx="0"/>
            <a:endCxn id="143" idx="2"/>
          </p:cNvCxnSpPr>
          <p:nvPr/>
        </p:nvCxnSpPr>
        <p:spPr>
          <a:xfrm flipH="1" rot="5400000">
            <a:off x="1723400" y="2021450"/>
            <a:ext cx="156600" cy="1061400"/>
          </a:xfrm>
          <a:prstGeom prst="bentConnector3">
            <a:avLst>
              <a:gd fmla="val 41114" name="adj1"/>
            </a:avLst>
          </a:prstGeom>
          <a:noFill/>
          <a:ln cap="flat" cmpd="sng" w="9525">
            <a:solidFill>
              <a:schemeClr val="dk2"/>
            </a:solidFill>
            <a:prstDash val="solid"/>
            <a:round/>
            <a:headEnd len="med" w="med" type="none"/>
            <a:tailEnd len="med" w="med" type="none"/>
          </a:ln>
        </p:spPr>
      </p:cxnSp>
      <p:cxnSp>
        <p:nvCxnSpPr>
          <p:cNvPr id="148" name="Google Shape;148;p19"/>
          <p:cNvCxnSpPr>
            <a:stCxn id="138" idx="0"/>
            <a:endCxn id="144" idx="1"/>
          </p:cNvCxnSpPr>
          <p:nvPr/>
        </p:nvCxnSpPr>
        <p:spPr>
          <a:xfrm rot="-5400000">
            <a:off x="2133800" y="2312150"/>
            <a:ext cx="516900" cy="1197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650050" y="445025"/>
            <a:ext cx="818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Helm</a:t>
            </a:r>
            <a:endParaRPr/>
          </a:p>
        </p:txBody>
      </p:sp>
      <p:sp>
        <p:nvSpPr>
          <p:cNvPr id="154" name="Google Shape;154;p20"/>
          <p:cNvSpPr txBox="1"/>
          <p:nvPr>
            <p:ph idx="1" type="body"/>
          </p:nvPr>
        </p:nvSpPr>
        <p:spPr>
          <a:xfrm>
            <a:off x="311700" y="1152475"/>
            <a:ext cx="4835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Helm is making it simple to package and deploy microservices on Kubernetes. </a:t>
            </a:r>
            <a:endParaRPr/>
          </a:p>
          <a:p>
            <a:pPr indent="-342900" lvl="0" marL="457200" rtl="0" algn="l">
              <a:spcBef>
                <a:spcPts val="1600"/>
              </a:spcBef>
              <a:spcAft>
                <a:spcPts val="0"/>
              </a:spcAft>
              <a:buSzPts val="1800"/>
              <a:buChar char="●"/>
            </a:pPr>
            <a:r>
              <a:rPr lang="en"/>
              <a:t>Define and manage complexity</a:t>
            </a:r>
            <a:endParaRPr/>
          </a:p>
          <a:p>
            <a:pPr indent="-342900" lvl="0" marL="457200" rtl="0" algn="l">
              <a:spcBef>
                <a:spcPts val="0"/>
              </a:spcBef>
              <a:spcAft>
                <a:spcPts val="0"/>
              </a:spcAft>
              <a:buSzPts val="1800"/>
              <a:buChar char="●"/>
            </a:pPr>
            <a:r>
              <a:rPr lang="en"/>
              <a:t>Easy update and configuration</a:t>
            </a:r>
            <a:endParaRPr/>
          </a:p>
          <a:p>
            <a:pPr indent="-342900" lvl="0" marL="457200" rtl="0" algn="l">
              <a:spcBef>
                <a:spcPts val="0"/>
              </a:spcBef>
              <a:spcAft>
                <a:spcPts val="0"/>
              </a:spcAft>
              <a:buSzPts val="1800"/>
              <a:buChar char="●"/>
            </a:pPr>
            <a:r>
              <a:rPr lang="en"/>
              <a:t>Simple to scale up and down</a:t>
            </a:r>
            <a:endParaRPr/>
          </a:p>
          <a:p>
            <a:pPr indent="-342900" lvl="0" marL="457200" rtl="0" algn="l">
              <a:spcBef>
                <a:spcPts val="0"/>
              </a:spcBef>
              <a:spcAft>
                <a:spcPts val="0"/>
              </a:spcAft>
              <a:buSzPts val="1800"/>
              <a:buChar char="●"/>
            </a:pPr>
            <a:r>
              <a:rPr lang="en"/>
              <a:t>Version control and share</a:t>
            </a:r>
            <a:endParaRPr/>
          </a:p>
          <a:p>
            <a:pPr indent="0" lvl="0" marL="0" rtl="0" algn="l">
              <a:spcBef>
                <a:spcPts val="1600"/>
              </a:spcBef>
              <a:spcAft>
                <a:spcPts val="1600"/>
              </a:spcAft>
              <a:buNone/>
            </a:pPr>
            <a:r>
              <a:t/>
            </a:r>
            <a:endParaRPr/>
          </a:p>
        </p:txBody>
      </p:sp>
      <p:pic>
        <p:nvPicPr>
          <p:cNvPr id="155" name="Google Shape;155;p20"/>
          <p:cNvPicPr preferRelativeResize="0"/>
          <p:nvPr/>
        </p:nvPicPr>
        <p:blipFill>
          <a:blip r:embed="rId3">
            <a:alphaModFix/>
          </a:blip>
          <a:stretch>
            <a:fillRect/>
          </a:stretch>
        </p:blipFill>
        <p:spPr>
          <a:xfrm>
            <a:off x="5329300" y="1109200"/>
            <a:ext cx="3502950" cy="3502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650050" y="445025"/>
            <a:ext cx="818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Cloud Deployment</a:t>
            </a:r>
            <a:endParaRPr/>
          </a:p>
        </p:txBody>
      </p:sp>
      <p:pic>
        <p:nvPicPr>
          <p:cNvPr id="161" name="Google Shape;161;p21"/>
          <p:cNvPicPr preferRelativeResize="0"/>
          <p:nvPr/>
        </p:nvPicPr>
        <p:blipFill>
          <a:blip r:embed="rId3">
            <a:alphaModFix/>
          </a:blip>
          <a:stretch>
            <a:fillRect/>
          </a:stretch>
        </p:blipFill>
        <p:spPr>
          <a:xfrm>
            <a:off x="807725" y="932475"/>
            <a:ext cx="7528575" cy="37149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