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7" r:id="rId7"/>
    <p:sldId id="268" r:id="rId8"/>
    <p:sldId id="262" r:id="rId9"/>
    <p:sldId id="261" r:id="rId10"/>
    <p:sldId id="263" r:id="rId11"/>
    <p:sldId id="269" r:id="rId12"/>
    <p:sldId id="270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3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3E713-C21B-40BB-46C6-8C2E4122B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9B6FDA-47B7-9D75-B1C1-AD0802FD9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E4C4F-E2FC-A811-E31A-6447A37C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FC9A-E10F-431D-ACA6-490FCA37BA7E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885F1-AC69-8472-825E-4B123BDF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3FAF6-0E2B-33FE-8C0C-6B1E57E0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987-3EC1-4FA2-A7DD-4F20B965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1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F3421-BC98-0349-5A17-88489227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5DC962-9D2C-B825-83B8-B26FBE936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30B7ED-B9A6-FA6B-6564-520A7A07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FC9A-E10F-431D-ACA6-490FCA37BA7E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3BC35-4064-7D88-6F70-BDC51142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08DC6-967A-16B6-55E7-BAC70780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987-3EC1-4FA2-A7DD-4F20B965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95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7634FD-3E33-F300-ED5F-634FA7AA4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5E2860-94F3-C2C5-468C-EEAE16950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60952-DFE8-4501-0CC6-B2CF5D84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FC9A-E10F-431D-ACA6-490FCA37BA7E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657B2-3E9A-C6B9-B1A2-EC83408B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7EA19-E8D5-E5F7-5AD4-4E61B790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987-3EC1-4FA2-A7DD-4F20B965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2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CE82E-C45C-986B-357D-2E828069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333F9-60F6-BCB0-6233-B3BD7BE19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9D2A0E-0BE7-9B0D-6897-D667B7926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FC9A-E10F-431D-ACA6-490FCA37BA7E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C498A-D41C-3E27-63DE-ED3CAA7A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19568-42D5-D117-565B-E7DAA5A5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987-3EC1-4FA2-A7DD-4F20B965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6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68D64-4926-734F-0BEC-E50A9138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61084A-533B-D1B1-1C2F-67DB19F52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F10B6-C21A-637E-A1FE-A4F57CCC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FC9A-E10F-431D-ACA6-490FCA37BA7E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276FD6-9D43-BA8F-1A2D-0522C6E5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B9A2A-6142-362C-C9A2-139F634F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987-3EC1-4FA2-A7DD-4F20B965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02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A530C-6F68-D588-F17B-4E200F3F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229A4E-DA58-A271-1E74-AACEA45ED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EAFDBE-622F-EBBC-D3E3-EB768FD1C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7E12B8-4715-3277-AA6A-AF428EB6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FC9A-E10F-431D-ACA6-490FCA37BA7E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12636A-623A-ABBC-827F-0CF3D638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CD0FC-4972-E5F0-C55B-A6AA5471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987-3EC1-4FA2-A7DD-4F20B965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0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BAF79-27CA-6DCE-53D7-D795025F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EC0B06-A25E-AAA6-EEF4-3396395FB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79A92A-70C1-0309-C66F-D3D865133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BAC3D3-6364-0382-9D97-527B5BFFD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AD2566-C700-59AF-F4FB-AD83975B8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22E18C-DF99-42DC-931E-1BE7B6AD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FC9A-E10F-431D-ACA6-490FCA37BA7E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919280-E6B2-283F-EA70-6A289959E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18DF38-F0A5-7A5D-FCE8-75EF1C45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987-3EC1-4FA2-A7DD-4F20B965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11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6ABD4-4242-3852-2B47-1A407207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5F6042-09CE-DF45-4740-5E530A2E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FC9A-E10F-431D-ACA6-490FCA37BA7E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D4CE9D-6D93-9CEC-4419-D2ABE96C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1A0278-20C0-B89D-4B96-57192574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987-3EC1-4FA2-A7DD-4F20B965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90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74B229-0F41-DC5B-C62A-1715280D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FC9A-E10F-431D-ACA6-490FCA37BA7E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E77F05-482A-17E4-1A5B-12E01226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B9C47B-6D7D-CD35-04FD-EFA59AC6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987-3EC1-4FA2-A7DD-4F20B965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8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7852D-8593-0FFB-4CDB-39E6560B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5811D-69B2-70F4-9965-58D48A3B2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9EF5F0-B567-5A98-EEEF-80FB2257C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AFCA54-581F-57D0-A297-3E8695A2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FC9A-E10F-431D-ACA6-490FCA37BA7E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2D37B-5830-5A05-8F3B-20FFBBFB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CF9BF9-889C-8C45-4CDA-8FD0302E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987-3EC1-4FA2-A7DD-4F20B965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54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77582-E6D6-454E-6597-C8C0E1AA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4B1899-64C4-F9BF-73A0-67F3AB834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1823FF-764F-7980-BF00-FFC9CA3BF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26D5F4-0A96-E680-2EFA-EDC1623C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FC9A-E10F-431D-ACA6-490FCA37BA7E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B7D27A-2F19-0921-3041-D0DF23CB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76467D-AC5A-CE95-5FC1-D28A9B3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987-3EC1-4FA2-A7DD-4F20B965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35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613072-0D3B-C2A8-5BF6-29EBFC13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BF30C0-C68D-62D8-ACBF-03070E463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D50A5-8218-B271-737A-BEFAEBDDB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6FC9A-E10F-431D-ACA6-490FCA37BA7E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A4241A-1104-F791-6FA8-A7331A52F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862B1-2243-EB37-592E-E7D4BDED2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8C987-3EC1-4FA2-A7DD-4F20B965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74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>
            <a:extLst>
              <a:ext uri="{FF2B5EF4-FFF2-40B4-BE49-F238E27FC236}">
                <a16:creationId xmlns:a16="http://schemas.microsoft.com/office/drawing/2014/main" id="{03C3FCDE-F541-EB13-0811-5429C71B67A7}"/>
              </a:ext>
            </a:extLst>
          </p:cNvPr>
          <p:cNvSpPr txBox="1"/>
          <p:nvPr/>
        </p:nvSpPr>
        <p:spPr>
          <a:xfrm>
            <a:off x="3857501" y="2749798"/>
            <a:ext cx="4476997" cy="4226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算法在</a:t>
            </a:r>
            <a:r>
              <a:rPr lang="en-US" altLang="zh-C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zh-CN" alt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工况下效果对比</a:t>
            </a:r>
            <a:endParaRPr lang="en-US" altLang="zh-CN" sz="16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60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07DBE14-9A1C-ACEA-F578-75D9EE127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92152"/>
              </p:ext>
            </p:extLst>
          </p:nvPr>
        </p:nvGraphicFramePr>
        <p:xfrm>
          <a:off x="638365" y="272736"/>
          <a:ext cx="4570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189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494407356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 states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ego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1.89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-0.32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-0.34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obstacle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35.39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287801"/>
                  </a:ext>
                </a:extLst>
              </a:tr>
            </a:tbl>
          </a:graphicData>
        </a:graphic>
      </p:graphicFrame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D5DABD25-20B9-194C-3D8E-9CDA9B989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295215"/>
              </p:ext>
            </p:extLst>
          </p:nvPr>
        </p:nvGraphicFramePr>
        <p:xfrm>
          <a:off x="638364" y="4476998"/>
          <a:ext cx="457094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36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QP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Lattice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cost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52ms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48ms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Collision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765234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THW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091204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386668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19322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Jerk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686038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A3ED8B8-92A5-5ACF-ADE2-2581EB32F45B}"/>
              </a:ext>
            </a:extLst>
          </p:cNvPr>
          <p:cNvSpPr txBox="1"/>
          <p:nvPr/>
        </p:nvSpPr>
        <p:spPr>
          <a:xfrm>
            <a:off x="3344882" y="6183878"/>
            <a:ext cx="1864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★一般；★★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较好；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★★★好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ED8817-7947-AAF1-B70E-3ACB7EBA9D69}"/>
              </a:ext>
            </a:extLst>
          </p:cNvPr>
          <p:cNvSpPr txBox="1"/>
          <p:nvPr/>
        </p:nvSpPr>
        <p:spPr>
          <a:xfrm>
            <a:off x="7180613" y="4476998"/>
            <a:ext cx="4476997" cy="1218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在跟车工况下，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作为主要的评价指标。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算法最终停车距离与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要求最接近。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停车距离要求相差较大。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三者得到加速度和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Jerk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都在较小范围内变化，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结果变化最平缓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结果最先停车，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结果稍后停车，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结果在规划时域内没有停车，以极小的速度蠕行。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F5DC1C5-EFB2-8E48-05FD-B8793E940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2" y="1273142"/>
            <a:ext cx="5760000" cy="2916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432CAE3-73E8-7CB3-48D3-6200C7B44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3142"/>
            <a:ext cx="5760000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3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07DBE14-9A1C-ACEA-F578-75D9EE127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9392"/>
              </p:ext>
            </p:extLst>
          </p:nvPr>
        </p:nvGraphicFramePr>
        <p:xfrm>
          <a:off x="638365" y="272736"/>
          <a:ext cx="4570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189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494407356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 states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ego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1.89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-0.32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-0.34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obstacle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35.39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287801"/>
                  </a:ext>
                </a:extLst>
              </a:tr>
            </a:tbl>
          </a:graphicData>
        </a:graphic>
      </p:graphicFrame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D5DABD25-20B9-194C-3D8E-9CDA9B989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040658"/>
              </p:ext>
            </p:extLst>
          </p:nvPr>
        </p:nvGraphicFramePr>
        <p:xfrm>
          <a:off x="638364" y="4476998"/>
          <a:ext cx="457094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36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QP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Lattice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cost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52ms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48ms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Collision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765234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THW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091204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386668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19322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Jerk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686038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A3ED8B8-92A5-5ACF-ADE2-2581EB32F45B}"/>
              </a:ext>
            </a:extLst>
          </p:cNvPr>
          <p:cNvSpPr txBox="1"/>
          <p:nvPr/>
        </p:nvSpPr>
        <p:spPr>
          <a:xfrm>
            <a:off x="3344882" y="6183878"/>
            <a:ext cx="1864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★一般；★★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较好；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★★★好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ED8817-7947-AAF1-B70E-3ACB7EBA9D69}"/>
              </a:ext>
            </a:extLst>
          </p:cNvPr>
          <p:cNvSpPr txBox="1"/>
          <p:nvPr/>
        </p:nvSpPr>
        <p:spPr>
          <a:xfrm>
            <a:off x="7180613" y="4476998"/>
            <a:ext cx="4476997" cy="526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在跟车工况下，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作为主要的评价指标。</a:t>
            </a:r>
            <a:endParaRPr lang="en-US" altLang="zh-CN" sz="1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显然，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算法效果最好。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461324-3A27-A20A-1F63-C0571EA72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0" y="1278394"/>
            <a:ext cx="5760000" cy="2916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124D36-C609-3485-2E7B-9115FA241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8394"/>
            <a:ext cx="5760000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00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258289A-708F-5C35-8EC9-291C9A467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0" y="161823"/>
            <a:ext cx="5760000" cy="2916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6E8E88-760A-8A2D-0F7A-30C371C0E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823"/>
            <a:ext cx="5760000" cy="2916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ED7BBAF-0046-F3DA-0C01-3E214358841B}"/>
              </a:ext>
            </a:extLst>
          </p:cNvPr>
          <p:cNvSpPr txBox="1"/>
          <p:nvPr/>
        </p:nvSpPr>
        <p:spPr>
          <a:xfrm>
            <a:off x="740779" y="2898792"/>
            <a:ext cx="10925295" cy="529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权重设计在此工况下并不能筛选出合适的轨迹。速度权重提高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倍后，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跟车距离会不满足，从图中可以看到，采样设置不合理，有一部分空间没有采样到，重新设计采样方案。新得到结果要优化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的结果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评价不一样，最好是一致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对比，懒！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，但是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使用新的采样策略重新计算工况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时，和原采样策略效果一致。可见采样策略并非对所有工况有提升。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C95EA4-31B2-F2BB-CCEB-8F95C4F53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0031"/>
            <a:ext cx="5760000" cy="3346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4775D6-8306-C37F-204A-6D31364F7F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0" y="3470031"/>
            <a:ext cx="5760000" cy="3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7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07DBE14-9A1C-ACEA-F578-75D9EE127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169701"/>
              </p:ext>
            </p:extLst>
          </p:nvPr>
        </p:nvGraphicFramePr>
        <p:xfrm>
          <a:off x="638365" y="272736"/>
          <a:ext cx="4570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189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494407356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 states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ego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15.41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-0.86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-0.35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obstacle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73.49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10(0 after 3s)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287801"/>
                  </a:ext>
                </a:extLst>
              </a:tr>
            </a:tbl>
          </a:graphicData>
        </a:graphic>
      </p:graphicFrame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D5DABD25-20B9-194C-3D8E-9CDA9B989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846428"/>
              </p:ext>
            </p:extLst>
          </p:nvPr>
        </p:nvGraphicFramePr>
        <p:xfrm>
          <a:off x="638364" y="4476998"/>
          <a:ext cx="457094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36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QP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Lattice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cost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52ms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49ms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Collision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765234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THW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091204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386668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19322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Jerk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686038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A3ED8B8-92A5-5ACF-ADE2-2581EB32F45B}"/>
              </a:ext>
            </a:extLst>
          </p:cNvPr>
          <p:cNvSpPr txBox="1"/>
          <p:nvPr/>
        </p:nvSpPr>
        <p:spPr>
          <a:xfrm>
            <a:off x="3344882" y="6183878"/>
            <a:ext cx="1864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★一般；★★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较好；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★★★好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ED8817-7947-AAF1-B70E-3ACB7EBA9D69}"/>
              </a:ext>
            </a:extLst>
          </p:cNvPr>
          <p:cNvSpPr txBox="1"/>
          <p:nvPr/>
        </p:nvSpPr>
        <p:spPr>
          <a:xfrm>
            <a:off x="7180613" y="4476998"/>
            <a:ext cx="4476997" cy="991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在跟车工况下，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作为主要的评价指标。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算法由于只考虑了当前时刻，会造成频繁加减速，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的加速度曲线接近，但是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的加速度变化更加平缓，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会过早的停车，停车时距离障碍物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44m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左右，而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得到的结果仍会前行。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得到的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趋势是收敛的。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785647-2CD4-AB9B-E9C8-98523031AD86}"/>
              </a:ext>
            </a:extLst>
          </p:cNvPr>
          <p:cNvSpPr txBox="1"/>
          <p:nvPr/>
        </p:nvSpPr>
        <p:spPr>
          <a:xfrm>
            <a:off x="7180612" y="272736"/>
            <a:ext cx="4476997" cy="2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障碍物速度在</a:t>
            </a:r>
            <a:r>
              <a:rPr lang="en-US" altLang="zh-CN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3s</a:t>
            </a:r>
            <a:r>
              <a:rPr lang="zh-CN" altLang="en-US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后突变为</a:t>
            </a:r>
            <a:r>
              <a:rPr lang="en-US" altLang="zh-CN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60F6A65-1359-2C6E-157F-598F6B15C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2" y="1273145"/>
            <a:ext cx="5760000" cy="2916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5395C03-7199-2C25-76D9-F7B26C313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3145"/>
            <a:ext cx="5760000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62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07DBE14-9A1C-ACEA-F578-75D9EE127A20}"/>
              </a:ext>
            </a:extLst>
          </p:cNvPr>
          <p:cNvGraphicFramePr>
            <a:graphicFrameLocks noGrp="1"/>
          </p:cNvGraphicFramePr>
          <p:nvPr/>
        </p:nvGraphicFramePr>
        <p:xfrm>
          <a:off x="638365" y="272736"/>
          <a:ext cx="4570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189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494407356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 states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ego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15.41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-0.86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-0.35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obstacle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73.49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287801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457225AC-A31D-856D-9417-65B92A98B6DA}"/>
              </a:ext>
            </a:extLst>
          </p:cNvPr>
          <p:cNvSpPr txBox="1"/>
          <p:nvPr/>
        </p:nvSpPr>
        <p:spPr>
          <a:xfrm>
            <a:off x="7180612" y="272736"/>
            <a:ext cx="4476997" cy="2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跟车距离采样增大一倍</a:t>
            </a:r>
            <a:r>
              <a:rPr lang="en-US" altLang="zh-CN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10m</a:t>
            </a:r>
            <a:r>
              <a:rPr lang="zh-CN" altLang="en-US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5m.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B9ECC4-9818-0563-10A9-108F0D849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7240"/>
            <a:ext cx="5760000" cy="2916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1B8B2A-06DB-D568-0E02-9D01E5C1E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0" y="1757240"/>
            <a:ext cx="5760000" cy="2916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06E645C-44D0-C6C2-FD95-2BBF9AB9B79F}"/>
              </a:ext>
            </a:extLst>
          </p:cNvPr>
          <p:cNvSpPr txBox="1"/>
          <p:nvPr/>
        </p:nvSpPr>
        <p:spPr>
          <a:xfrm>
            <a:off x="732313" y="1607840"/>
            <a:ext cx="4476997" cy="2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跟车距离</a:t>
            </a:r>
            <a:r>
              <a:rPr lang="en-US" altLang="zh-CN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10m</a:t>
            </a:r>
            <a:r>
              <a:rPr lang="zh-CN" altLang="en-US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采样</a:t>
            </a:r>
            <a:r>
              <a:rPr lang="zh-CN" alt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en-US" altLang="zh-CN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采样结果</a:t>
            </a:r>
            <a:endParaRPr lang="en-US" altLang="zh-CN" sz="1000" b="0" i="0" u="none" strike="noStrike" kern="1200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A3F6CC1-2956-861B-05A4-B7E7463F960E}"/>
              </a:ext>
            </a:extLst>
          </p:cNvPr>
          <p:cNvSpPr txBox="1"/>
          <p:nvPr/>
        </p:nvSpPr>
        <p:spPr>
          <a:xfrm>
            <a:off x="7180611" y="1607840"/>
            <a:ext cx="4476997" cy="2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跟车距离</a:t>
            </a:r>
            <a:r>
              <a:rPr lang="en-US" altLang="zh-CN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5m</a:t>
            </a:r>
            <a:r>
              <a:rPr lang="zh-CN" altLang="en-US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采样</a:t>
            </a:r>
            <a:r>
              <a:rPr lang="zh-CN" alt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en-US" altLang="zh-CN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采样结果</a:t>
            </a:r>
            <a:endParaRPr lang="en-US" altLang="zh-CN" sz="1000" b="0" i="0" u="none" strike="noStrike" kern="1200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1DB9A3B-5590-73EB-A332-BC6454EFC5B2}"/>
              </a:ext>
            </a:extLst>
          </p:cNvPr>
          <p:cNvSpPr txBox="1"/>
          <p:nvPr/>
        </p:nvSpPr>
        <p:spPr>
          <a:xfrm>
            <a:off x="732313" y="4872842"/>
            <a:ext cx="10925295" cy="2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在相同的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计算下，增加采样密度后，会使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最终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跟车距离效果变好，但是其速度规划结果由四次多项式曲线变为五次多项式曲线，速度和加速度波动增大。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45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71DB9A3B-5590-73EB-A332-BC6454EFC5B2}"/>
              </a:ext>
            </a:extLst>
          </p:cNvPr>
          <p:cNvSpPr txBox="1"/>
          <p:nvPr/>
        </p:nvSpPr>
        <p:spPr>
          <a:xfrm>
            <a:off x="732313" y="1369648"/>
            <a:ext cx="10925295" cy="1452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以上是对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工况下的简单对比，各个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planner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的参数没有经过详细的调参。参数对结果的影响很大。代码中也可能有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基于上述几个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对比，个人认为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算法具有一定优势：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①数学模型抽象好，本人在</a:t>
            </a:r>
            <a:r>
              <a:rPr lang="en-US" altLang="zh-CN" sz="1000" b="0" i="0" u="none" strike="noStrike" kern="1200" baseline="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编程中，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代码行数最少，实现最快；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效果与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算法相比具有巨大优势，比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稍具优势；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算法容易陷入两个极端中，而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算法可以得到较好的均衡效果；</a:t>
            </a:r>
            <a:endParaRPr lang="en-US" altLang="zh-CN" sz="1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算法受采样密度影响，通过几个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，可以很好的体现</a:t>
            </a:r>
            <a:r>
              <a:rPr lang="en-US" altLang="zh-CN" sz="1000" b="1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resolution-complete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④在</a:t>
            </a:r>
            <a:r>
              <a:rPr lang="en-US" altLang="zh-CN" sz="1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仿真中，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算法在几个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中耗时竟然最小；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B9FBE5F-DD8C-60F3-931B-4C102C57C6AB}"/>
              </a:ext>
            </a:extLst>
          </p:cNvPr>
          <p:cNvSpPr/>
          <p:nvPr/>
        </p:nvSpPr>
        <p:spPr>
          <a:xfrm>
            <a:off x="2117761" y="2877779"/>
            <a:ext cx="724395" cy="292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obstacle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19BCBCD-B60A-E6E0-7695-93B12C6A6EEE}"/>
              </a:ext>
            </a:extLst>
          </p:cNvPr>
          <p:cNvSpPr/>
          <p:nvPr/>
        </p:nvSpPr>
        <p:spPr>
          <a:xfrm>
            <a:off x="3495299" y="3152891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E4C69B90-1F46-BFC2-1DEB-A9791328A29D}"/>
              </a:ext>
            </a:extLst>
          </p:cNvPr>
          <p:cNvCxnSpPr>
            <a:stCxn id="6" idx="3"/>
            <a:endCxn id="8" idx="0"/>
          </p:cNvCxnSpPr>
          <p:nvPr/>
        </p:nvCxnSpPr>
        <p:spPr>
          <a:xfrm>
            <a:off x="2842156" y="3024241"/>
            <a:ext cx="805543" cy="1286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4611A95C-93ED-DB5D-928C-3CDAF942B519}"/>
              </a:ext>
            </a:extLst>
          </p:cNvPr>
          <p:cNvSpPr/>
          <p:nvPr/>
        </p:nvSpPr>
        <p:spPr>
          <a:xfrm>
            <a:off x="4174170" y="3158829"/>
            <a:ext cx="724395" cy="292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8E3F036-5186-1D0F-258B-4A8D4028203A}"/>
              </a:ext>
            </a:extLst>
          </p:cNvPr>
          <p:cNvCxnSpPr>
            <a:stCxn id="8" idx="6"/>
            <a:endCxn id="15" idx="1"/>
          </p:cNvCxnSpPr>
          <p:nvPr/>
        </p:nvCxnSpPr>
        <p:spPr>
          <a:xfrm>
            <a:off x="3800099" y="3305291"/>
            <a:ext cx="3740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C2836CC3-0CA9-5252-2130-BB2A55F44919}"/>
              </a:ext>
            </a:extLst>
          </p:cNvPr>
          <p:cNvSpPr/>
          <p:nvPr/>
        </p:nvSpPr>
        <p:spPr>
          <a:xfrm>
            <a:off x="5769424" y="3152891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F57009E-6A18-2426-5409-EA4D4793C750}"/>
              </a:ext>
            </a:extLst>
          </p:cNvPr>
          <p:cNvCxnSpPr>
            <a:stCxn id="15" idx="3"/>
            <a:endCxn id="19" idx="2"/>
          </p:cNvCxnSpPr>
          <p:nvPr/>
        </p:nvCxnSpPr>
        <p:spPr>
          <a:xfrm>
            <a:off x="4898565" y="3305291"/>
            <a:ext cx="870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F2C77AEC-BBA5-82EA-4673-1A9E417FF4FC}"/>
              </a:ext>
            </a:extLst>
          </p:cNvPr>
          <p:cNvSpPr/>
          <p:nvPr/>
        </p:nvSpPr>
        <p:spPr>
          <a:xfrm>
            <a:off x="2117760" y="2280055"/>
            <a:ext cx="724395" cy="292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obstacle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45688997-8A0B-EF6B-DD88-982F0CD5D9FF}"/>
              </a:ext>
            </a:extLst>
          </p:cNvPr>
          <p:cNvCxnSpPr>
            <a:stCxn id="24" idx="3"/>
            <a:endCxn id="19" idx="0"/>
          </p:cNvCxnSpPr>
          <p:nvPr/>
        </p:nvCxnSpPr>
        <p:spPr>
          <a:xfrm>
            <a:off x="2842155" y="2426517"/>
            <a:ext cx="3079669" cy="7263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BF310E4D-0A70-7019-487B-BF2B9072EDAB}"/>
              </a:ext>
            </a:extLst>
          </p:cNvPr>
          <p:cNvSpPr/>
          <p:nvPr/>
        </p:nvSpPr>
        <p:spPr>
          <a:xfrm>
            <a:off x="6493819" y="3158829"/>
            <a:ext cx="724395" cy="292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17E1DA1-4A20-0929-C8CE-A8E935BE01BD}"/>
              </a:ext>
            </a:extLst>
          </p:cNvPr>
          <p:cNvCxnSpPr>
            <a:stCxn id="19" idx="6"/>
            <a:endCxn id="27" idx="1"/>
          </p:cNvCxnSpPr>
          <p:nvPr/>
        </p:nvCxnSpPr>
        <p:spPr>
          <a:xfrm>
            <a:off x="6074224" y="3305291"/>
            <a:ext cx="4195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540BFD63-333A-591B-BBFD-25A2E04B1169}"/>
              </a:ext>
            </a:extLst>
          </p:cNvPr>
          <p:cNvSpPr/>
          <p:nvPr/>
        </p:nvSpPr>
        <p:spPr>
          <a:xfrm>
            <a:off x="7891149" y="3158829"/>
            <a:ext cx="1201387" cy="292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 Model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568C5B0-6C23-BCF0-1777-1D1E2298E031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7218214" y="3305291"/>
            <a:ext cx="672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4A660B4D-6639-2718-D607-CEF8CEB9B7D6}"/>
              </a:ext>
            </a:extLst>
          </p:cNvPr>
          <p:cNvCxnSpPr>
            <a:cxnSpLocks/>
            <a:stCxn id="32" idx="3"/>
            <a:endCxn id="8" idx="4"/>
          </p:cNvCxnSpPr>
          <p:nvPr/>
        </p:nvCxnSpPr>
        <p:spPr>
          <a:xfrm flipH="1">
            <a:off x="3647699" y="3305291"/>
            <a:ext cx="5444837" cy="152400"/>
          </a:xfrm>
          <a:prstGeom prst="bentConnector4">
            <a:avLst>
              <a:gd name="adj1" fmla="val -4198"/>
              <a:gd name="adj2" fmla="val 5123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20A083F-903B-F8C0-1A5E-04989219FC93}"/>
              </a:ext>
            </a:extLst>
          </p:cNvPr>
          <p:cNvCxnSpPr>
            <a:endCxn id="19" idx="4"/>
          </p:cNvCxnSpPr>
          <p:nvPr/>
        </p:nvCxnSpPr>
        <p:spPr>
          <a:xfrm flipV="1">
            <a:off x="5921824" y="3457691"/>
            <a:ext cx="0" cy="627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04005E53-6B29-4A58-389D-E59C38CE5BA4}"/>
              </a:ext>
            </a:extLst>
          </p:cNvPr>
          <p:cNvSpPr/>
          <p:nvPr/>
        </p:nvSpPr>
        <p:spPr>
          <a:xfrm>
            <a:off x="3473526" y="3796137"/>
            <a:ext cx="724395" cy="292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ego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8902995-B4DA-E732-FD85-BBC1B68F5464}"/>
              </a:ext>
            </a:extLst>
          </p:cNvPr>
          <p:cNvSpPr/>
          <p:nvPr/>
        </p:nvSpPr>
        <p:spPr>
          <a:xfrm>
            <a:off x="5757559" y="3792179"/>
            <a:ext cx="724395" cy="292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ego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E7ED8BC-C17D-4D40-A6B6-EA59B38C68FE}"/>
              </a:ext>
            </a:extLst>
          </p:cNvPr>
          <p:cNvSpPr/>
          <p:nvPr/>
        </p:nvSpPr>
        <p:spPr>
          <a:xfrm>
            <a:off x="3133101" y="2780798"/>
            <a:ext cx="724395" cy="292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5EFA842-1273-B279-813E-24A2E57C0164}"/>
              </a:ext>
            </a:extLst>
          </p:cNvPr>
          <p:cNvSpPr/>
          <p:nvPr/>
        </p:nvSpPr>
        <p:spPr>
          <a:xfrm>
            <a:off x="3111328" y="3441858"/>
            <a:ext cx="724395" cy="292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9BA509F-0096-6047-9CCB-59729CB20DE5}"/>
              </a:ext>
            </a:extLst>
          </p:cNvPr>
          <p:cNvSpPr/>
          <p:nvPr/>
        </p:nvSpPr>
        <p:spPr>
          <a:xfrm>
            <a:off x="5357744" y="3414150"/>
            <a:ext cx="724395" cy="292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C8F91A4-758E-96D2-37DC-0164C77E5320}"/>
              </a:ext>
            </a:extLst>
          </p:cNvPr>
          <p:cNvSpPr/>
          <p:nvPr/>
        </p:nvSpPr>
        <p:spPr>
          <a:xfrm>
            <a:off x="5171699" y="3039087"/>
            <a:ext cx="724395" cy="292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529C05B-99ED-4405-CD30-3BBF3385F292}"/>
              </a:ext>
            </a:extLst>
          </p:cNvPr>
          <p:cNvSpPr/>
          <p:nvPr/>
        </p:nvSpPr>
        <p:spPr>
          <a:xfrm>
            <a:off x="5668483" y="2748140"/>
            <a:ext cx="724395" cy="292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21DDB60-B506-638E-FF01-137465A3D549}"/>
              </a:ext>
            </a:extLst>
          </p:cNvPr>
          <p:cNvSpPr/>
          <p:nvPr/>
        </p:nvSpPr>
        <p:spPr>
          <a:xfrm>
            <a:off x="7081648" y="3031170"/>
            <a:ext cx="724395" cy="292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endParaRPr lang="zh-CN" altLang="en-US" sz="11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4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B0765B2-3D73-653E-AF65-8B4C4E316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749" y="1352443"/>
            <a:ext cx="7347328" cy="415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4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07B37D-0B42-D991-7F7E-2FC574D8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57" y="267447"/>
            <a:ext cx="6852002" cy="623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0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07DBE14-9A1C-ACEA-F578-75D9EE127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154674"/>
              </p:ext>
            </p:extLst>
          </p:nvPr>
        </p:nvGraphicFramePr>
        <p:xfrm>
          <a:off x="638365" y="272736"/>
          <a:ext cx="4570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189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494407356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 states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ego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15.41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-0.86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-0.35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obstacle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73.49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287801"/>
                  </a:ext>
                </a:extLst>
              </a:tr>
            </a:tbl>
          </a:graphicData>
        </a:graphic>
      </p:graphicFrame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D5DABD25-20B9-194C-3D8E-9CDA9B989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545700"/>
              </p:ext>
            </p:extLst>
          </p:nvPr>
        </p:nvGraphicFramePr>
        <p:xfrm>
          <a:off x="638364" y="4476998"/>
          <a:ext cx="457094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36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QP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Lattice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cost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53ms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60ms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Collision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765234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THW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091204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386668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19322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Jerk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686038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A3ED8B8-92A5-5ACF-ADE2-2581EB32F45B}"/>
              </a:ext>
            </a:extLst>
          </p:cNvPr>
          <p:cNvSpPr txBox="1"/>
          <p:nvPr/>
        </p:nvSpPr>
        <p:spPr>
          <a:xfrm>
            <a:off x="3344882" y="6183878"/>
            <a:ext cx="1864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★一般；★★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较好；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★★★好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ED8817-7947-AAF1-B70E-3ACB7EBA9D69}"/>
              </a:ext>
            </a:extLst>
          </p:cNvPr>
          <p:cNvSpPr txBox="1"/>
          <p:nvPr/>
        </p:nvSpPr>
        <p:spPr>
          <a:xfrm>
            <a:off x="7180613" y="4476998"/>
            <a:ext cx="4476997" cy="1683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在跟车工况下，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作为主要的评价指标。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算法得到的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结果不稳定，结果是先快速的减速再加速，效果最差；</a:t>
            </a:r>
            <a:endParaRPr lang="en-US" altLang="zh-CN" sz="1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算法可以使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逐渐收敛，其误差很小，效果最好；</a:t>
            </a:r>
            <a:endParaRPr lang="en-US" altLang="zh-CN" sz="1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算法从速度、加速度和冲击度来看，效果最好，但是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跟车距离收敛较慢，且最终的误差要稍大于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算法。此外，最终得到的加速度曲线形式是二次多项式，因此加速度在达到稳定跟车速度时刻是不平滑的。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对初始状态的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jerk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无法约束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无影响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18BA86-15F2-5B65-491C-2BFBF173E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0" y="1275552"/>
            <a:ext cx="5760000" cy="2916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EF2329-91E2-23B1-3547-E0475DD36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5552"/>
            <a:ext cx="5760000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1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07DBE14-9A1C-ACEA-F578-75D9EE127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675784"/>
              </p:ext>
            </p:extLst>
          </p:nvPr>
        </p:nvGraphicFramePr>
        <p:xfrm>
          <a:off x="638365" y="272736"/>
          <a:ext cx="4570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189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494407356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 states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ego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15.41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-0.86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-0.35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obstacle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73.49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287801"/>
                  </a:ext>
                </a:extLst>
              </a:tr>
            </a:tbl>
          </a:graphicData>
        </a:graphic>
      </p:graphicFrame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D5DABD25-20B9-194C-3D8E-9CDA9B989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1113"/>
              </p:ext>
            </p:extLst>
          </p:nvPr>
        </p:nvGraphicFramePr>
        <p:xfrm>
          <a:off x="638364" y="4476998"/>
          <a:ext cx="457094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36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QP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Lattice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cost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51ms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63ms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Collision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765234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THW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091204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386668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19322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Jerk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686038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A3ED8B8-92A5-5ACF-ADE2-2581EB32F45B}"/>
              </a:ext>
            </a:extLst>
          </p:cNvPr>
          <p:cNvSpPr txBox="1"/>
          <p:nvPr/>
        </p:nvSpPr>
        <p:spPr>
          <a:xfrm>
            <a:off x="3344882" y="6183878"/>
            <a:ext cx="1864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★一般；★★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较好；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★★★好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ED8817-7947-AAF1-B70E-3ACB7EBA9D69}"/>
              </a:ext>
            </a:extLst>
          </p:cNvPr>
          <p:cNvSpPr txBox="1"/>
          <p:nvPr/>
        </p:nvSpPr>
        <p:spPr>
          <a:xfrm>
            <a:off x="7180613" y="4476998"/>
            <a:ext cx="4476997" cy="1680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在跟车工况下，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作为主要的评价指标。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算法会大力度快速减速停车，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算法采样得到三个算法中最平缓的加速度曲线，但是在较晚时刻才能满足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要求，并且最后停车。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算法得到的结果为两者的中间值，可以较好的平横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和舒适性。</a:t>
            </a:r>
            <a:endParaRPr lang="en-US" altLang="zh-CN" sz="1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B25C46-49B7-50A8-EAFA-5D7A29A93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2" y="1273650"/>
            <a:ext cx="5760000" cy="2916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9A0D33-B479-11BC-3F9E-164738871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3650"/>
            <a:ext cx="5760000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91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07DBE14-9A1C-ACEA-F578-75D9EE127A20}"/>
              </a:ext>
            </a:extLst>
          </p:cNvPr>
          <p:cNvGraphicFramePr>
            <a:graphicFrameLocks noGrp="1"/>
          </p:cNvGraphicFramePr>
          <p:nvPr/>
        </p:nvGraphicFramePr>
        <p:xfrm>
          <a:off x="638365" y="272736"/>
          <a:ext cx="4570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189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494407356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 states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ego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15.41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-0.86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-0.35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obstacle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73.49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287801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469E5D7A-6B14-260C-F0E7-9A1D36F64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2" y="1278669"/>
            <a:ext cx="5760000" cy="2916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E807853-2F6D-4AB2-4770-288AF3A55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8669"/>
            <a:ext cx="5760000" cy="2916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2D0E020-A5FB-E40D-82EE-6A146E5BB564}"/>
              </a:ext>
            </a:extLst>
          </p:cNvPr>
          <p:cNvSpPr txBox="1"/>
          <p:nvPr/>
        </p:nvSpPr>
        <p:spPr>
          <a:xfrm>
            <a:off x="7180612" y="272736"/>
            <a:ext cx="4476997" cy="2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采样结果</a:t>
            </a:r>
            <a:endParaRPr lang="en-US" altLang="zh-CN" sz="1000" b="0" i="0" u="none" strike="noStrike" kern="1200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22F179-24DF-A7B8-ADFC-98023760FCA1}"/>
              </a:ext>
            </a:extLst>
          </p:cNvPr>
          <p:cNvSpPr txBox="1"/>
          <p:nvPr/>
        </p:nvSpPr>
        <p:spPr>
          <a:xfrm>
            <a:off x="732313" y="4872842"/>
            <a:ext cx="10925295" cy="2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跟车工况的轨迹曲线都不满足约束。</a:t>
            </a:r>
            <a:r>
              <a:rPr lang="zh-CN" altLang="en-US" sz="1000" b="1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奇怪！</a:t>
            </a:r>
            <a:endParaRPr lang="en-US" altLang="zh-CN" sz="1000" b="1" i="0" u="none" strike="noStrike" kern="1200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12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07DBE14-9A1C-ACEA-F578-75D9EE127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844680"/>
              </p:ext>
            </p:extLst>
          </p:nvPr>
        </p:nvGraphicFramePr>
        <p:xfrm>
          <a:off x="638365" y="272736"/>
          <a:ext cx="4570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189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494407356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 states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ego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15.41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-0.86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-0.35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obstacle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73.49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287801"/>
                  </a:ext>
                </a:extLst>
              </a:tr>
            </a:tbl>
          </a:graphicData>
        </a:graphic>
      </p:graphicFrame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D5DABD25-20B9-194C-3D8E-9CDA9B989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207250"/>
              </p:ext>
            </p:extLst>
          </p:nvPr>
        </p:nvGraphicFramePr>
        <p:xfrm>
          <a:off x="638364" y="4476998"/>
          <a:ext cx="457094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36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QP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Lattice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cost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55ms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47ms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Collision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765234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THW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091204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386668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19322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Jerk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686038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A3ED8B8-92A5-5ACF-ADE2-2581EB32F45B}"/>
              </a:ext>
            </a:extLst>
          </p:cNvPr>
          <p:cNvSpPr txBox="1"/>
          <p:nvPr/>
        </p:nvSpPr>
        <p:spPr>
          <a:xfrm>
            <a:off x="3344882" y="6183878"/>
            <a:ext cx="1864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★一般；★★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较好；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★★★好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ED8817-7947-AAF1-B70E-3ACB7EBA9D69}"/>
              </a:ext>
            </a:extLst>
          </p:cNvPr>
          <p:cNvSpPr txBox="1"/>
          <p:nvPr/>
        </p:nvSpPr>
        <p:spPr>
          <a:xfrm>
            <a:off x="7180613" y="4476998"/>
            <a:ext cx="4476997" cy="1680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在跟车工况下，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作为主要的评价指标。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算法最终停车距离不满足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要求。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算法最终停车距离与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要求最接近。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算法最快使车辆停下来，与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算法相比，由于在不同车速使用了不同加速度和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Jerk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限制，因此在前半段刹车力度要小于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，在后半段刹车力度稍稍大于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，从加速度曲线来看，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得到加速度曲线形状接近，如果采用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同样可以实现不同车速下不同加速度限制约束。</a:t>
            </a:r>
            <a:endParaRPr lang="en-US" altLang="zh-CN" sz="1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停车较晚，最终停车距离较近，但是减速过程平滑。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2B1408-3129-E12A-E750-3FC05C034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2" y="1275197"/>
            <a:ext cx="5760000" cy="2916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A5907BB-0D85-26F3-6067-19DFDB14C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5197"/>
            <a:ext cx="5760000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3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07DBE14-9A1C-ACEA-F578-75D9EE127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572386"/>
              </p:ext>
            </p:extLst>
          </p:nvPr>
        </p:nvGraphicFramePr>
        <p:xfrm>
          <a:off x="638365" y="272736"/>
          <a:ext cx="4570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189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494407356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 states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ego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15.41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-0.86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-0.35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obstacle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287801"/>
                  </a:ext>
                </a:extLst>
              </a:tr>
            </a:tbl>
          </a:graphicData>
        </a:graphic>
      </p:graphicFrame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D5DABD25-20B9-194C-3D8E-9CDA9B989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623335"/>
              </p:ext>
            </p:extLst>
          </p:nvPr>
        </p:nvGraphicFramePr>
        <p:xfrm>
          <a:off x="638364" y="4476998"/>
          <a:ext cx="457094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36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QP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Lattice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cost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51ms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Collision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765234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THW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091204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386668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19322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Jerk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686038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A3ED8B8-92A5-5ACF-ADE2-2581EB32F45B}"/>
              </a:ext>
            </a:extLst>
          </p:cNvPr>
          <p:cNvSpPr txBox="1"/>
          <p:nvPr/>
        </p:nvSpPr>
        <p:spPr>
          <a:xfrm>
            <a:off x="3344882" y="6183878"/>
            <a:ext cx="1864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★一般；★★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较好；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★★★好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ED8817-7947-AAF1-B70E-3ACB7EBA9D69}"/>
              </a:ext>
            </a:extLst>
          </p:cNvPr>
          <p:cNvSpPr txBox="1"/>
          <p:nvPr/>
        </p:nvSpPr>
        <p:spPr>
          <a:xfrm>
            <a:off x="7180613" y="4476998"/>
            <a:ext cx="4476997" cy="526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在没有障碍物工况下，三种算法速度变化结果相近，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算法的加速度和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Jerk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变化较大，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的加速度和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Jerk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仍存在一处不连续。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CC9212-4301-083C-090B-F60034D7F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7101"/>
            <a:ext cx="5760000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8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1327</Words>
  <Application>Microsoft Office PowerPoint</Application>
  <PresentationFormat>宽屏</PresentationFormat>
  <Paragraphs>376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 pt</dc:creator>
  <cp:lastModifiedBy>m ll</cp:lastModifiedBy>
  <cp:revision>56</cp:revision>
  <dcterms:created xsi:type="dcterms:W3CDTF">2022-11-16T08:22:29Z</dcterms:created>
  <dcterms:modified xsi:type="dcterms:W3CDTF">2022-12-16T05:48:13Z</dcterms:modified>
</cp:coreProperties>
</file>