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4" r:id="rId1"/>
  </p:sldMasterIdLst>
  <p:notesMasterIdLst>
    <p:notesMasterId r:id="rId13"/>
  </p:notesMasterIdLst>
  <p:sldIdLst>
    <p:sldId id="257" r:id="rId2"/>
    <p:sldId id="258" r:id="rId3"/>
    <p:sldId id="259" r:id="rId4"/>
    <p:sldId id="263" r:id="rId5"/>
    <p:sldId id="264" r:id="rId6"/>
    <p:sldId id="260" r:id="rId7"/>
    <p:sldId id="261" r:id="rId8"/>
    <p:sldId id="266" r:id="rId9"/>
    <p:sldId id="265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45E64"/>
    <a:srgbClr val="353B3F"/>
    <a:srgbClr val="CBA763"/>
    <a:srgbClr val="ECECEC"/>
    <a:srgbClr val="CAA661"/>
    <a:srgbClr val="A2ABB0"/>
    <a:srgbClr val="262B2E"/>
    <a:srgbClr val="B29161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12942-9543-4646-A6BF-81AB3457998B}" type="datetimeFigureOut">
              <a:rPr lang="hu-HU" smtClean="0"/>
              <a:t>2017. 09. 10.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04892-B9D8-4EC3-BC48-8EC8F7C3A0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8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04892-B9D8-4EC3-BC48-8EC8F7C3A0AF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1223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04892-B9D8-4EC3-BC48-8EC8F7C3A0AF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330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IST info">
    <p:bg>
      <p:bgPr>
        <a:solidFill>
          <a:srgbClr val="F2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4218073" y="4945637"/>
            <a:ext cx="3337027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SECOND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4218073" y="5355072"/>
            <a:ext cx="3337027" cy="1269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Customize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templates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text,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add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images</a:t>
            </a:r>
            <a:endParaRPr lang="en-US" sz="1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618931" y="4945637"/>
            <a:ext cx="2923591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FIRST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618930" y="5355072"/>
            <a:ext cx="2923591" cy="1269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>
                <a:solidFill>
                  <a:srgbClr val="EE31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</a:t>
            </a:r>
            <a:r>
              <a:rPr lang="hu-HU" sz="1400" baseline="0" dirty="0">
                <a:solidFill>
                  <a:srgbClr val="EE31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rgbClr val="EE31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endParaRPr lang="hu-HU" sz="1400" baseline="0" dirty="0">
              <a:solidFill>
                <a:srgbClr val="EE316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Master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slides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contain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design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layouts</a:t>
            </a:r>
            <a:endParaRPr lang="hu-HU" sz="1400" baseline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8007215" y="4945637"/>
            <a:ext cx="3337027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THIRD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8007214" y="5355073"/>
            <a:ext cx="3277953" cy="1269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lost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baseline="0" dirty="0">
                <a:solidFill>
                  <a:srgbClr val="EE31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hello@</a:t>
            </a:r>
            <a:r>
              <a:rPr lang="hu-HU" sz="1400" baseline="0" dirty="0" err="1">
                <a:solidFill>
                  <a:srgbClr val="EE31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slideist.com</a:t>
            </a:r>
            <a:endParaRPr lang="en-US" sz="1400" dirty="0">
              <a:solidFill>
                <a:srgbClr val="EE316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Oval 24"/>
          <p:cNvSpPr/>
          <p:nvPr userDrawn="1"/>
        </p:nvSpPr>
        <p:spPr>
          <a:xfrm>
            <a:off x="939845" y="2212304"/>
            <a:ext cx="2281759" cy="228175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 userDrawn="1"/>
        </p:nvSpPr>
        <p:spPr>
          <a:xfrm>
            <a:off x="4737346" y="2212303"/>
            <a:ext cx="2281759" cy="2281759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 userDrawn="1"/>
        </p:nvSpPr>
        <p:spPr>
          <a:xfrm>
            <a:off x="8534848" y="2212303"/>
            <a:ext cx="2281759" cy="2281759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 userDrawn="1"/>
        </p:nvSpPr>
        <p:spPr>
          <a:xfrm>
            <a:off x="3823335" y="716738"/>
            <a:ext cx="42011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4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MICRO TUTORIAL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708" y="556697"/>
            <a:ext cx="1200928" cy="2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6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365" y="2357206"/>
            <a:ext cx="5249634" cy="586347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365" y="2992643"/>
            <a:ext cx="5249634" cy="307342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" indent="0">
              <a:lnSpc>
                <a:spcPct val="150000"/>
              </a:lnSpc>
              <a:buNone/>
              <a:defRPr sz="1600"/>
            </a:lvl2pPr>
            <a:lvl3pPr marL="0" indent="0">
              <a:lnSpc>
                <a:spcPct val="150000"/>
              </a:lnSpc>
              <a:buNone/>
              <a:defRPr sz="1600"/>
            </a:lvl3pPr>
            <a:lvl4pPr marL="0" indent="0">
              <a:lnSpc>
                <a:spcPct val="150000"/>
              </a:lnSpc>
              <a:buNone/>
              <a:defRPr sz="1600"/>
            </a:lvl4pPr>
            <a:lvl5pPr marL="0" indent="0">
              <a:lnSpc>
                <a:spcPct val="150000"/>
              </a:lnSpc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4"/>
          </p:nvPr>
        </p:nvSpPr>
        <p:spPr>
          <a:xfrm>
            <a:off x="657224" y="2357206"/>
            <a:ext cx="5249634" cy="370885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5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224" y="2331648"/>
            <a:ext cx="5249634" cy="586347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365" y="2331648"/>
            <a:ext cx="5249634" cy="37344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" indent="0">
              <a:lnSpc>
                <a:spcPct val="150000"/>
              </a:lnSpc>
              <a:buNone/>
              <a:defRPr sz="1600"/>
            </a:lvl2pPr>
            <a:lvl3pPr marL="0" indent="0">
              <a:lnSpc>
                <a:spcPct val="150000"/>
              </a:lnSpc>
              <a:buNone/>
              <a:defRPr sz="1600"/>
            </a:lvl3pPr>
            <a:lvl4pPr marL="0" indent="0">
              <a:lnSpc>
                <a:spcPct val="150000"/>
              </a:lnSpc>
              <a:buNone/>
              <a:defRPr sz="1600"/>
            </a:lvl4pPr>
            <a:lvl5pPr marL="0" indent="0">
              <a:lnSpc>
                <a:spcPct val="150000"/>
              </a:lnSpc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4"/>
          </p:nvPr>
        </p:nvSpPr>
        <p:spPr>
          <a:xfrm>
            <a:off x="657224" y="2992643"/>
            <a:ext cx="5249634" cy="30734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" indent="0">
              <a:lnSpc>
                <a:spcPct val="150000"/>
              </a:lnSpc>
              <a:buNone/>
              <a:defRPr sz="1600"/>
            </a:lvl2pPr>
            <a:lvl3pPr marL="0" indent="0">
              <a:lnSpc>
                <a:spcPct val="150000"/>
              </a:lnSpc>
              <a:buNone/>
              <a:defRPr sz="1600"/>
            </a:lvl3pPr>
            <a:lvl4pPr marL="0" indent="0">
              <a:lnSpc>
                <a:spcPct val="150000"/>
              </a:lnSpc>
              <a:buNone/>
              <a:defRPr sz="1600"/>
            </a:lvl4pPr>
            <a:lvl5pPr marL="0" indent="0">
              <a:lnSpc>
                <a:spcPct val="150000"/>
              </a:lnSpc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56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37" y="587829"/>
            <a:ext cx="10717762" cy="144624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167535" y="2108717"/>
            <a:ext cx="5262464" cy="40681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712237" y="2108717"/>
            <a:ext cx="5262464" cy="40681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7571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719138" y="989045"/>
            <a:ext cx="5233987" cy="519744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600"/>
            </a:lvl1pPr>
            <a:lvl2pPr marL="347472" indent="-342900">
              <a:buFont typeface="Arial" panose="020B0604020202020204" pitchFamily="34" charset="0"/>
              <a:buChar char="•"/>
              <a:defRPr sz="1600"/>
            </a:lvl2pPr>
            <a:lvl3pPr marL="342900" indent="-342900">
              <a:buFont typeface="Arial" panose="020B0604020202020204" pitchFamily="34" charset="0"/>
              <a:buChar char="•"/>
              <a:defRPr sz="1600"/>
            </a:lvl3pPr>
            <a:lvl4pPr marL="285750" indent="-285750">
              <a:buFont typeface="Arial" panose="020B0604020202020204" pitchFamily="34" charset="0"/>
              <a:buChar char="•"/>
              <a:defRPr sz="1600"/>
            </a:lvl4pPr>
            <a:lvl5pPr marL="285750" indent="-28575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115342" y="989045"/>
            <a:ext cx="5233987" cy="519744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600"/>
            </a:lvl1pPr>
            <a:lvl2pPr marL="347472" indent="-342900">
              <a:buFont typeface="Arial" panose="020B0604020202020204" pitchFamily="34" charset="0"/>
              <a:buChar char="•"/>
              <a:defRPr sz="1600"/>
            </a:lvl2pPr>
            <a:lvl3pPr marL="342900" indent="-342900">
              <a:buFont typeface="Arial" panose="020B0604020202020204" pitchFamily="34" charset="0"/>
              <a:buChar char="•"/>
              <a:defRPr sz="1600"/>
            </a:lvl3pPr>
            <a:lvl4pPr marL="285750" indent="-285750">
              <a:buFont typeface="Arial" panose="020B0604020202020204" pitchFamily="34" charset="0"/>
              <a:buChar char="•"/>
              <a:defRPr sz="1600"/>
            </a:lvl4pPr>
            <a:lvl5pPr marL="285750" indent="-28575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6691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719138" y="989045"/>
            <a:ext cx="5233987" cy="5197443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347472" indent="-342900">
              <a:buFont typeface="+mj-lt"/>
              <a:buAutoNum type="arabicPeriod"/>
              <a:defRPr sz="1600"/>
            </a:lvl2pPr>
            <a:lvl3pPr marL="342900" indent="-342900">
              <a:buFont typeface="+mj-lt"/>
              <a:buAutoNum type="arabicPeriod"/>
              <a:defRPr sz="1600"/>
            </a:lvl3pPr>
            <a:lvl4pPr marL="342900" indent="-342900">
              <a:buFont typeface="+mj-lt"/>
              <a:buAutoNum type="arabicPeriod"/>
              <a:defRPr sz="1600"/>
            </a:lvl4pPr>
            <a:lvl5pPr marL="3429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115342" y="989045"/>
            <a:ext cx="5233987" cy="5197443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347472" indent="-342900">
              <a:buFont typeface="+mj-lt"/>
              <a:buAutoNum type="arabicPeriod"/>
              <a:defRPr sz="1600"/>
            </a:lvl2pPr>
            <a:lvl3pPr marL="342900" indent="-342900">
              <a:buFont typeface="+mj-lt"/>
              <a:buAutoNum type="arabicPeriod"/>
              <a:defRPr sz="1600"/>
            </a:lvl3pPr>
            <a:lvl4pPr marL="342900" indent="-342900">
              <a:buFont typeface="+mj-lt"/>
              <a:buAutoNum type="arabicPeriod"/>
              <a:defRPr sz="1600"/>
            </a:lvl4pPr>
            <a:lvl5pPr marL="3429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9919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365" y="2357206"/>
            <a:ext cx="5249634" cy="586347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365" y="2992643"/>
            <a:ext cx="5249634" cy="307342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" indent="0">
              <a:lnSpc>
                <a:spcPct val="150000"/>
              </a:lnSpc>
              <a:buNone/>
              <a:defRPr sz="1600"/>
            </a:lvl2pPr>
            <a:lvl3pPr marL="0" indent="0">
              <a:lnSpc>
                <a:spcPct val="150000"/>
              </a:lnSpc>
              <a:buNone/>
              <a:defRPr sz="1600"/>
            </a:lvl3pPr>
            <a:lvl4pPr marL="0" indent="0">
              <a:lnSpc>
                <a:spcPct val="150000"/>
              </a:lnSpc>
              <a:buNone/>
              <a:defRPr sz="1600"/>
            </a:lvl4pPr>
            <a:lvl5pPr marL="0" indent="0">
              <a:lnSpc>
                <a:spcPct val="150000"/>
              </a:lnSpc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4"/>
          </p:nvPr>
        </p:nvSpPr>
        <p:spPr>
          <a:xfrm>
            <a:off x="657224" y="2357206"/>
            <a:ext cx="5249634" cy="37088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85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14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91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Icon +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01216" y="499534"/>
            <a:ext cx="11168743" cy="638802"/>
          </a:xfrm>
        </p:spPr>
        <p:txBody>
          <a:bodyPr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98598" y="3275047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3287607" y="3275046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076616" y="3275045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8865625" y="3275045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11112756" y="6324700"/>
            <a:ext cx="892629" cy="457471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400" kern="1200">
                <a:solidFill>
                  <a:srgbClr val="353B3F">
                    <a:alpha val="50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1501964" y="2503188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	WHITE ICON</a:t>
            </a:r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290973" y="2503187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	WHITE ICON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30" hasCustomPrompt="1"/>
          </p:nvPr>
        </p:nvSpPr>
        <p:spPr>
          <a:xfrm>
            <a:off x="7079982" y="2503186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	WHITE ICON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31" hasCustomPrompt="1"/>
          </p:nvPr>
        </p:nvSpPr>
        <p:spPr>
          <a:xfrm>
            <a:off x="9868991" y="2503185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	WHITE ICON</a:t>
            </a:r>
          </a:p>
        </p:txBody>
      </p:sp>
    </p:spTree>
    <p:extLst>
      <p:ext uri="{BB962C8B-B14F-4D97-AF65-F5344CB8AC3E}">
        <p14:creationId xmlns:p14="http://schemas.microsoft.com/office/powerpoint/2010/main" val="831758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Imag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01216" y="499533"/>
            <a:ext cx="11430000" cy="7880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1772817" y="1567551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7476932" y="1511570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1772817" y="3181762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8"/>
          </p:nvPr>
        </p:nvSpPr>
        <p:spPr>
          <a:xfrm>
            <a:off x="7476932" y="3125781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30"/>
          </p:nvPr>
        </p:nvSpPr>
        <p:spPr>
          <a:xfrm>
            <a:off x="1772817" y="4761091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2"/>
          </p:nvPr>
        </p:nvSpPr>
        <p:spPr>
          <a:xfrm>
            <a:off x="7476932" y="4705110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33" hasCustomPrompt="1"/>
          </p:nvPr>
        </p:nvSpPr>
        <p:spPr>
          <a:xfrm>
            <a:off x="856464" y="1934864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WHITE ICON</a:t>
            </a:r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34" hasCustomPrompt="1"/>
          </p:nvPr>
        </p:nvSpPr>
        <p:spPr>
          <a:xfrm>
            <a:off x="856464" y="3605056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WHITE ICON</a:t>
            </a:r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35" hasCustomPrompt="1"/>
          </p:nvPr>
        </p:nvSpPr>
        <p:spPr>
          <a:xfrm>
            <a:off x="856464" y="5128404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WHITE ICON</a:t>
            </a:r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6624541" y="1934864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WHITE ICON</a:t>
            </a:r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37" hasCustomPrompt="1"/>
          </p:nvPr>
        </p:nvSpPr>
        <p:spPr>
          <a:xfrm>
            <a:off x="6624541" y="3605056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WHITE ICON</a:t>
            </a:r>
          </a:p>
        </p:txBody>
      </p:sp>
      <p:sp>
        <p:nvSpPr>
          <p:cNvPr id="25" name="Picture Placeholder 4"/>
          <p:cNvSpPr>
            <a:spLocks noGrp="1"/>
          </p:cNvSpPr>
          <p:nvPr>
            <p:ph type="pic" sz="quarter" idx="38" hasCustomPrompt="1"/>
          </p:nvPr>
        </p:nvSpPr>
        <p:spPr>
          <a:xfrm>
            <a:off x="6624541" y="5128404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WHITE ICON</a:t>
            </a:r>
          </a:p>
        </p:txBody>
      </p:sp>
    </p:spTree>
    <p:extLst>
      <p:ext uri="{BB962C8B-B14F-4D97-AF65-F5344CB8AC3E}">
        <p14:creationId xmlns:p14="http://schemas.microsoft.com/office/powerpoint/2010/main" val="80031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8265" y="2552268"/>
            <a:ext cx="10772775" cy="14027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5534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Title Line Right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CAA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1999"/>
            <a:ext cx="6096000" cy="51909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91348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23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Line Left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CBA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4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227982" y="542282"/>
            <a:ext cx="6351308" cy="53639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82" y="2511813"/>
            <a:ext cx="3398520" cy="3848166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353B3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0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>
            <a:lvl1pPr>
              <a:defRPr sz="3200">
                <a:solidFill>
                  <a:srgbClr val="545E64"/>
                </a:solidFill>
              </a:defRPr>
            </a:lvl1pPr>
            <a:lvl2pPr>
              <a:defRPr sz="2800">
                <a:solidFill>
                  <a:srgbClr val="545E64"/>
                </a:solidFill>
              </a:defRPr>
            </a:lvl2pPr>
            <a:lvl3pPr>
              <a:defRPr sz="2400">
                <a:solidFill>
                  <a:srgbClr val="545E64"/>
                </a:solidFill>
              </a:defRPr>
            </a:lvl3pPr>
            <a:lvl4pPr>
              <a:defRPr sz="2000">
                <a:solidFill>
                  <a:srgbClr val="545E64"/>
                </a:solidFill>
              </a:defRPr>
            </a:lvl4pPr>
            <a:lvl5pPr>
              <a:defRPr sz="2000">
                <a:solidFill>
                  <a:srgbClr val="545E64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CBA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4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353B3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82" y="2511813"/>
            <a:ext cx="3398520" cy="3848166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977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8"/>
          <p:cNvSpPr/>
          <p:nvPr userDrawn="1"/>
        </p:nvSpPr>
        <p:spPr>
          <a:xfrm>
            <a:off x="5321574" y="0"/>
            <a:ext cx="6858000" cy="6858000"/>
          </a:xfrm>
          <a:prstGeom prst="chevron">
            <a:avLst/>
          </a:prstGeom>
          <a:solidFill>
            <a:srgbClr val="545E64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 userDrawn="1"/>
        </p:nvSpPr>
        <p:spPr>
          <a:xfrm>
            <a:off x="8752128" y="0"/>
            <a:ext cx="6858000" cy="6858000"/>
          </a:xfrm>
          <a:prstGeom prst="chevron">
            <a:avLst/>
          </a:prstGeom>
          <a:solidFill>
            <a:srgbClr val="262B2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3" y="5543226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CBA76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2568" y="6131974"/>
            <a:ext cx="10780712" cy="538163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  <a:lvl4pPr marL="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421085"/>
          </a:xfrm>
          <a:solidFill>
            <a:schemeClr val="bg1"/>
          </a:solidFill>
        </p:spPr>
        <p:txBody>
          <a:bodyPr anchor="t">
            <a:normAutofit/>
          </a:bodyPr>
          <a:lstStyle>
            <a:lvl1pPr marL="0" indent="0" algn="ctr">
              <a:spcBef>
                <a:spcPts val="800"/>
              </a:spcBef>
              <a:buNone/>
              <a:defRPr sz="1800">
                <a:solidFill>
                  <a:srgbClr val="545E64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1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- Dark">
    <p:bg>
      <p:bgPr>
        <a:solidFill>
          <a:srgbClr val="545E64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evron 9"/>
          <p:cNvSpPr/>
          <p:nvPr userDrawn="1"/>
        </p:nvSpPr>
        <p:spPr>
          <a:xfrm>
            <a:off x="5321574" y="0"/>
            <a:ext cx="6858000" cy="6858000"/>
          </a:xfrm>
          <a:prstGeom prst="chevron">
            <a:avLst/>
          </a:prstGeom>
          <a:solidFill>
            <a:srgbClr val="545E64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 userDrawn="1"/>
        </p:nvSpPr>
        <p:spPr>
          <a:xfrm>
            <a:off x="8752128" y="0"/>
            <a:ext cx="6858000" cy="6858000"/>
          </a:xfrm>
          <a:prstGeom prst="chevron">
            <a:avLst/>
          </a:prstGeom>
          <a:solidFill>
            <a:srgbClr val="262B2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421085"/>
          </a:xfrm>
          <a:solidFill>
            <a:schemeClr val="bg1"/>
          </a:solidFill>
        </p:spPr>
        <p:txBody>
          <a:bodyPr anchor="t">
            <a:normAutofit/>
          </a:bodyPr>
          <a:lstStyle>
            <a:lvl1pPr marL="0" indent="0" algn="ctr">
              <a:spcBef>
                <a:spcPts val="800"/>
              </a:spcBef>
              <a:buNone/>
              <a:defRPr sz="1800">
                <a:solidFill>
                  <a:srgbClr val="545E64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3" y="5543226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CBA76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74575" y="6131974"/>
            <a:ext cx="10780712" cy="53816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4pPr marL="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8658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6656" y="2011680"/>
            <a:ext cx="10753725" cy="4314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0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4"/>
            <a:ext cx="2628900" cy="5419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989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>
                <a:solidFill>
                  <a:srgbClr val="353B3F">
                    <a:alpha val="5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8265" y="2147275"/>
            <a:ext cx="10772775" cy="1827566"/>
          </a:xfrm>
        </p:spPr>
        <p:txBody>
          <a:bodyPr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7022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1175657"/>
            <a:ext cx="10782300" cy="2154508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5400" spc="-120" baseline="0">
                <a:solidFill>
                  <a:srgbClr val="CAA66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3413774"/>
            <a:ext cx="10782300" cy="16459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solidFill>
                  <a:srgbClr val="353B3F"/>
                </a:solidFill>
                <a:latin typeface="+mn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515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4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07929" y="4141387"/>
            <a:ext cx="2470151" cy="24134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657225" y="2089817"/>
            <a:ext cx="2470150" cy="18113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hu-HU" dirty="0"/>
          </a:p>
        </p:txBody>
      </p:sp>
      <p:sp>
        <p:nvSpPr>
          <p:cNvPr id="25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3446233" y="2089817"/>
            <a:ext cx="2470150" cy="18113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26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6212757" y="2089817"/>
            <a:ext cx="2470150" cy="18113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27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8946007" y="2089817"/>
            <a:ext cx="2470150" cy="18113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3270856" y="4141386"/>
            <a:ext cx="2470151" cy="24134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033783" y="4141385"/>
            <a:ext cx="2470151" cy="24134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8796711" y="4141385"/>
            <a:ext cx="2470151" cy="24134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7224" y="4021494"/>
            <a:ext cx="2470152" cy="0"/>
          </a:xfrm>
          <a:prstGeom prst="line">
            <a:avLst/>
          </a:prstGeom>
          <a:ln>
            <a:solidFill>
              <a:srgbClr val="CAA6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3446232" y="4021494"/>
            <a:ext cx="2470152" cy="0"/>
          </a:xfrm>
          <a:prstGeom prst="line">
            <a:avLst/>
          </a:prstGeom>
          <a:ln>
            <a:solidFill>
              <a:srgbClr val="CAA6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6212756" y="4021494"/>
            <a:ext cx="2470152" cy="0"/>
          </a:xfrm>
          <a:prstGeom prst="line">
            <a:avLst/>
          </a:prstGeom>
          <a:ln>
            <a:solidFill>
              <a:srgbClr val="CAA6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8946006" y="4021494"/>
            <a:ext cx="2470152" cy="0"/>
          </a:xfrm>
          <a:prstGeom prst="line">
            <a:avLst/>
          </a:prstGeom>
          <a:ln>
            <a:solidFill>
              <a:srgbClr val="CAA6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6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1175657"/>
            <a:ext cx="10782300" cy="2154508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5400" spc="-120" baseline="0">
                <a:solidFill>
                  <a:srgbClr val="CBA76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3413774"/>
            <a:ext cx="10782300" cy="16459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2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7535" y="587829"/>
            <a:ext cx="5262464" cy="144624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615819" y="587830"/>
            <a:ext cx="5094515" cy="5589036"/>
          </a:xfrm>
        </p:spPr>
        <p:txBody>
          <a:bodyPr/>
          <a:lstStyle>
            <a:lvl1pPr>
              <a:defRPr>
                <a:solidFill>
                  <a:srgbClr val="545E64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hu-HU" dirty="0"/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167535" y="2108717"/>
            <a:ext cx="5262464" cy="40681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3223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eft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19" y="587830"/>
            <a:ext cx="5262464" cy="144624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6307493" y="587831"/>
            <a:ext cx="5094515" cy="5589036"/>
          </a:xfrm>
        </p:spPr>
        <p:txBody>
          <a:bodyPr/>
          <a:lstStyle>
            <a:lvl1pPr>
              <a:defRPr>
                <a:solidFill>
                  <a:srgbClr val="545E64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hu-HU" dirty="0"/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15819" y="2108718"/>
            <a:ext cx="5262464" cy="40681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324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37" y="587829"/>
            <a:ext cx="10717762" cy="144624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167535" y="2108717"/>
            <a:ext cx="5262464" cy="40681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712237" y="2108717"/>
            <a:ext cx="5262464" cy="40681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8558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719138" y="989045"/>
            <a:ext cx="5233987" cy="519744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600"/>
            </a:lvl1pPr>
            <a:lvl2pPr marL="347472" indent="-342900">
              <a:buFont typeface="Arial" panose="020B0604020202020204" pitchFamily="34" charset="0"/>
              <a:buChar char="•"/>
              <a:defRPr sz="1600"/>
            </a:lvl2pPr>
            <a:lvl3pPr marL="342900" indent="-342900">
              <a:buFont typeface="Arial" panose="020B0604020202020204" pitchFamily="34" charset="0"/>
              <a:buChar char="•"/>
              <a:defRPr sz="1600"/>
            </a:lvl3pPr>
            <a:lvl4pPr marL="285750" indent="-285750">
              <a:buFont typeface="Arial" panose="020B0604020202020204" pitchFamily="34" charset="0"/>
              <a:buChar char="•"/>
              <a:defRPr sz="1600"/>
            </a:lvl4pPr>
            <a:lvl5pPr marL="285750" indent="-28575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115342" y="989045"/>
            <a:ext cx="5233987" cy="519744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600"/>
            </a:lvl1pPr>
            <a:lvl2pPr marL="347472" indent="-342900">
              <a:buFont typeface="Arial" panose="020B0604020202020204" pitchFamily="34" charset="0"/>
              <a:buChar char="•"/>
              <a:defRPr sz="1600"/>
            </a:lvl2pPr>
            <a:lvl3pPr marL="342900" indent="-342900">
              <a:buFont typeface="Arial" panose="020B0604020202020204" pitchFamily="34" charset="0"/>
              <a:buChar char="•"/>
              <a:defRPr sz="1600"/>
            </a:lvl3pPr>
            <a:lvl4pPr marL="285750" indent="-285750">
              <a:buFont typeface="Arial" panose="020B0604020202020204" pitchFamily="34" charset="0"/>
              <a:buChar char="•"/>
              <a:defRPr sz="1600"/>
            </a:lvl4pPr>
            <a:lvl5pPr marL="285750" indent="-28575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47719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719138" y="989045"/>
            <a:ext cx="5233987" cy="5197443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347472" indent="-342900">
              <a:buFont typeface="+mj-lt"/>
              <a:buAutoNum type="arabicPeriod"/>
              <a:defRPr sz="1600"/>
            </a:lvl2pPr>
            <a:lvl3pPr marL="342900" indent="-342900">
              <a:buFont typeface="+mj-lt"/>
              <a:buAutoNum type="arabicPeriod"/>
              <a:defRPr sz="1600"/>
            </a:lvl3pPr>
            <a:lvl4pPr marL="342900" indent="-342900">
              <a:buFont typeface="+mj-lt"/>
              <a:buAutoNum type="arabicPeriod"/>
              <a:defRPr sz="1600"/>
            </a:lvl4pPr>
            <a:lvl5pPr marL="3429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115342" y="989045"/>
            <a:ext cx="5233987" cy="5197443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347472" indent="-342900">
              <a:buFont typeface="+mj-lt"/>
              <a:buAutoNum type="arabicPeriod"/>
              <a:defRPr sz="1600"/>
            </a:lvl2pPr>
            <a:lvl3pPr marL="342900" indent="-342900">
              <a:buFont typeface="+mj-lt"/>
              <a:buAutoNum type="arabicPeriod"/>
              <a:defRPr sz="1600"/>
            </a:lvl3pPr>
            <a:lvl4pPr marL="342900" indent="-342900">
              <a:buFont typeface="+mj-lt"/>
              <a:buAutoNum type="arabicPeriod"/>
              <a:defRPr sz="1600"/>
            </a:lvl4pPr>
            <a:lvl5pPr marL="3429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44459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365" y="2357206"/>
            <a:ext cx="5249634" cy="586347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365" y="2992643"/>
            <a:ext cx="5249634" cy="307342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" indent="0">
              <a:lnSpc>
                <a:spcPct val="150000"/>
              </a:lnSpc>
              <a:buNone/>
              <a:defRPr sz="1600"/>
            </a:lvl2pPr>
            <a:lvl3pPr marL="0" indent="0">
              <a:lnSpc>
                <a:spcPct val="150000"/>
              </a:lnSpc>
              <a:buNone/>
              <a:defRPr sz="1600"/>
            </a:lvl3pPr>
            <a:lvl4pPr marL="0" indent="0">
              <a:lnSpc>
                <a:spcPct val="150000"/>
              </a:lnSpc>
              <a:buNone/>
              <a:defRPr sz="1600"/>
            </a:lvl4pPr>
            <a:lvl5pPr marL="0" indent="0">
              <a:lnSpc>
                <a:spcPct val="150000"/>
              </a:lnSpc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4"/>
          </p:nvPr>
        </p:nvSpPr>
        <p:spPr>
          <a:xfrm>
            <a:off x="657224" y="2357206"/>
            <a:ext cx="5249634" cy="370885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597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224" y="2331648"/>
            <a:ext cx="5249634" cy="586347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365" y="2331648"/>
            <a:ext cx="5249634" cy="37344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" indent="0">
              <a:lnSpc>
                <a:spcPct val="150000"/>
              </a:lnSpc>
              <a:buNone/>
              <a:defRPr sz="1600"/>
            </a:lvl2pPr>
            <a:lvl3pPr marL="0" indent="0">
              <a:lnSpc>
                <a:spcPct val="150000"/>
              </a:lnSpc>
              <a:buNone/>
              <a:defRPr sz="1600"/>
            </a:lvl3pPr>
            <a:lvl4pPr marL="0" indent="0">
              <a:lnSpc>
                <a:spcPct val="150000"/>
              </a:lnSpc>
              <a:buNone/>
              <a:defRPr sz="1600"/>
            </a:lvl4pPr>
            <a:lvl5pPr marL="0" indent="0">
              <a:lnSpc>
                <a:spcPct val="150000"/>
              </a:lnSpc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4"/>
          </p:nvPr>
        </p:nvSpPr>
        <p:spPr>
          <a:xfrm>
            <a:off x="657224" y="2992643"/>
            <a:ext cx="5249634" cy="30734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" indent="0">
              <a:lnSpc>
                <a:spcPct val="150000"/>
              </a:lnSpc>
              <a:buNone/>
              <a:defRPr sz="1600"/>
            </a:lvl2pPr>
            <a:lvl3pPr marL="0" indent="0">
              <a:lnSpc>
                <a:spcPct val="150000"/>
              </a:lnSpc>
              <a:buNone/>
              <a:defRPr sz="1600"/>
            </a:lvl3pPr>
            <a:lvl4pPr marL="0" indent="0">
              <a:lnSpc>
                <a:spcPct val="150000"/>
              </a:lnSpc>
              <a:buNone/>
              <a:defRPr sz="1600"/>
            </a:lvl4pPr>
            <a:lvl5pPr marL="0" indent="0">
              <a:lnSpc>
                <a:spcPct val="150000"/>
              </a:lnSpc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6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3" y="2383972"/>
            <a:ext cx="10773157" cy="3385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8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3" y="2383972"/>
            <a:ext cx="10773157" cy="3385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1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evron 5"/>
          <p:cNvSpPr/>
          <p:nvPr userDrawn="1"/>
        </p:nvSpPr>
        <p:spPr>
          <a:xfrm>
            <a:off x="1906566" y="0"/>
            <a:ext cx="6858000" cy="6858000"/>
          </a:xfrm>
          <a:prstGeom prst="chevron">
            <a:avLst/>
          </a:prstGeom>
          <a:solidFill>
            <a:srgbClr val="545E64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 userDrawn="1"/>
        </p:nvSpPr>
        <p:spPr>
          <a:xfrm>
            <a:off x="5337120" y="0"/>
            <a:ext cx="6858000" cy="6858000"/>
          </a:xfrm>
          <a:prstGeom prst="chevron">
            <a:avLst/>
          </a:prstGeom>
          <a:solidFill>
            <a:srgbClr val="262B2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hu-HU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3821539" cy="5303762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5400" spc="-120" baseline="0">
                <a:solidFill>
                  <a:srgbClr val="CAA66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37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07929" y="4141387"/>
            <a:ext cx="2470151" cy="24134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657225" y="2089817"/>
            <a:ext cx="2470150" cy="18113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hu-HU" dirty="0"/>
          </a:p>
        </p:txBody>
      </p:sp>
      <p:sp>
        <p:nvSpPr>
          <p:cNvPr id="25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3446233" y="2089817"/>
            <a:ext cx="2470150" cy="18113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26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6212757" y="2089817"/>
            <a:ext cx="2470150" cy="18113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27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8946007" y="2089817"/>
            <a:ext cx="2470150" cy="18113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3270856" y="4141386"/>
            <a:ext cx="2470151" cy="24134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033783" y="4141385"/>
            <a:ext cx="2470151" cy="24134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8796711" y="4141385"/>
            <a:ext cx="2470151" cy="24134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7224" y="4021494"/>
            <a:ext cx="2470152" cy="0"/>
          </a:xfrm>
          <a:prstGeom prst="line">
            <a:avLst/>
          </a:prstGeom>
          <a:ln>
            <a:solidFill>
              <a:srgbClr val="CAA6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3446232" y="4021494"/>
            <a:ext cx="2470152" cy="0"/>
          </a:xfrm>
          <a:prstGeom prst="line">
            <a:avLst/>
          </a:prstGeom>
          <a:ln>
            <a:solidFill>
              <a:srgbClr val="CAA6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6212756" y="4021494"/>
            <a:ext cx="2470152" cy="0"/>
          </a:xfrm>
          <a:prstGeom prst="line">
            <a:avLst/>
          </a:prstGeom>
          <a:ln>
            <a:solidFill>
              <a:srgbClr val="CAA6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8946006" y="4021494"/>
            <a:ext cx="2470152" cy="0"/>
          </a:xfrm>
          <a:prstGeom prst="line">
            <a:avLst/>
          </a:prstGeom>
          <a:ln>
            <a:solidFill>
              <a:srgbClr val="CAA6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9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7535" y="587829"/>
            <a:ext cx="5262464" cy="144624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615819" y="587830"/>
            <a:ext cx="5094515" cy="5589036"/>
          </a:xfrm>
        </p:spPr>
        <p:txBody>
          <a:bodyPr/>
          <a:lstStyle>
            <a:lvl1pPr>
              <a:defRPr>
                <a:solidFill>
                  <a:srgbClr val="A2ABB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hu-HU" dirty="0"/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167535" y="2108717"/>
            <a:ext cx="5262464" cy="40681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861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19" y="587830"/>
            <a:ext cx="5262464" cy="144624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6307493" y="587831"/>
            <a:ext cx="5094515" cy="5589036"/>
          </a:xfrm>
        </p:spPr>
        <p:txBody>
          <a:bodyPr/>
          <a:lstStyle>
            <a:lvl1pPr>
              <a:defRPr>
                <a:solidFill>
                  <a:srgbClr val="A2ABB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hu-HU" dirty="0"/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15819" y="2108718"/>
            <a:ext cx="5262464" cy="40681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rgbClr val="ECECE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82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3B3F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evron 6"/>
          <p:cNvSpPr/>
          <p:nvPr userDrawn="1"/>
        </p:nvSpPr>
        <p:spPr>
          <a:xfrm>
            <a:off x="1906566" y="0"/>
            <a:ext cx="6858000" cy="6858000"/>
          </a:xfrm>
          <a:prstGeom prst="chevron">
            <a:avLst/>
          </a:prstGeom>
          <a:solidFill>
            <a:srgbClr val="545E64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 userDrawn="1"/>
        </p:nvSpPr>
        <p:spPr>
          <a:xfrm>
            <a:off x="5337120" y="0"/>
            <a:ext cx="6858000" cy="6858000"/>
          </a:xfrm>
          <a:prstGeom prst="chevron">
            <a:avLst/>
          </a:prstGeom>
          <a:solidFill>
            <a:srgbClr val="262B2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2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351927" y="6276001"/>
            <a:ext cx="1285453" cy="35456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rgbClr val="FFFFFF">
                    <a:alpha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0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3936" r:id="rId2"/>
    <p:sldLayoutId id="2147483978" r:id="rId3"/>
    <p:sldLayoutId id="2147483979" r:id="rId4"/>
    <p:sldLayoutId id="2147483980" r:id="rId5"/>
    <p:sldLayoutId id="2147483941" r:id="rId6"/>
    <p:sldLayoutId id="2147483982" r:id="rId7"/>
    <p:sldLayoutId id="2147483983" r:id="rId8"/>
    <p:sldLayoutId id="2147484000" r:id="rId9"/>
    <p:sldLayoutId id="2147484001" r:id="rId10"/>
    <p:sldLayoutId id="2147484002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  <p:sldLayoutId id="2147484005" r:id="rId18"/>
    <p:sldLayoutId id="2147484006" r:id="rId19"/>
    <p:sldLayoutId id="2147483872" r:id="rId20"/>
    <p:sldLayoutId id="2147483878" r:id="rId21"/>
    <p:sldLayoutId id="2147483888" r:id="rId22"/>
    <p:sldLayoutId id="2147483993" r:id="rId23"/>
    <p:sldLayoutId id="2147483994" r:id="rId24"/>
    <p:sldLayoutId id="2147483995" r:id="rId25"/>
    <p:sldLayoutId id="2147483996" r:id="rId26"/>
    <p:sldLayoutId id="2147483880" r:id="rId27"/>
    <p:sldLayoutId id="2147483865" r:id="rId28"/>
    <p:sldLayoutId id="2147483868" r:id="rId29"/>
    <p:sldLayoutId id="2147483892" r:id="rId30"/>
    <p:sldLayoutId id="2147483998" r:id="rId31"/>
    <p:sldLayoutId id="2147483893" r:id="rId32"/>
    <p:sldLayoutId id="2147483894" r:id="rId33"/>
    <p:sldLayoutId id="2147483895" r:id="rId34"/>
    <p:sldLayoutId id="2147483869" r:id="rId35"/>
    <p:sldLayoutId id="2147483999" r:id="rId36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120" baseline="0">
          <a:solidFill>
            <a:srgbClr val="CAA661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rgbClr val="ECECEC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rgbClr val="ECECEC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rgbClr val="ECECEC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rgbClr val="ECECEC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rgbClr val="ECECEC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It’s all about the rank!</a:t>
            </a:r>
            <a:br>
              <a:rPr lang="en-US" dirty="0">
                <a:latin typeface="Garamond" panose="02020404030301010803" pitchFamily="18" charset="0"/>
              </a:rPr>
            </a:br>
            <a:br>
              <a:rPr lang="en-US" dirty="0">
                <a:latin typeface="Garamond" panose="02020404030301010803" pitchFamily="18" charset="0"/>
              </a:rPr>
            </a:br>
            <a:r>
              <a:rPr lang="en-US" sz="3200" dirty="0">
                <a:latin typeface="Garamond" panose="02020404030301010803" pitchFamily="18" charset="0"/>
              </a:rPr>
              <a:t>(On estimating sales rank—an attempt)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>
              <a:latin typeface="Garamond" panose="02020404030301010803" pitchFamily="18" charset="0"/>
            </a:endParaRPr>
          </a:p>
          <a:p>
            <a:pPr algn="r"/>
            <a:r>
              <a:rPr lang="en-US" dirty="0">
                <a:latin typeface="Garamond" panose="02020404030301010803" pitchFamily="18" charset="0"/>
              </a:rPr>
              <a:t>By Con Healy, Felipe Perez, and Hari Ravindran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8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There’s always room for improvement.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Product </a:t>
            </a:r>
            <a:r>
              <a:rPr lang="en-US" b="1" dirty="0">
                <a:latin typeface="Garamond" panose="02020404030301010803" pitchFamily="18" charset="0"/>
              </a:rPr>
              <a:t>segmentation</a:t>
            </a:r>
            <a:r>
              <a:rPr lang="en-US" dirty="0">
                <a:latin typeface="Garamond" panose="02020404030301010803" pitchFamily="18" charset="0"/>
              </a:rPr>
              <a:t> via ‘Image2vec’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b="1" dirty="0">
                <a:latin typeface="Garamond" panose="02020404030301010803" pitchFamily="18" charset="0"/>
              </a:rPr>
              <a:t>Dimensionality reduction </a:t>
            </a:r>
            <a:r>
              <a:rPr lang="en-US" dirty="0">
                <a:latin typeface="Garamond" panose="02020404030301010803" pitchFamily="18" charset="0"/>
              </a:rPr>
              <a:t>to filter out ‘noise’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Use of bona fide </a:t>
            </a:r>
            <a:r>
              <a:rPr lang="en-US" b="1" dirty="0">
                <a:latin typeface="Garamond" panose="02020404030301010803" pitchFamily="18" charset="0"/>
              </a:rPr>
              <a:t>ranking algorithms</a:t>
            </a:r>
          </a:p>
          <a:p>
            <a:endParaRPr lang="en-US" b="1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More </a:t>
            </a:r>
            <a:r>
              <a:rPr lang="en-US" b="1" dirty="0">
                <a:latin typeface="Garamond" panose="02020404030301010803" pitchFamily="18" charset="0"/>
              </a:rPr>
              <a:t>raw data manipulation </a:t>
            </a:r>
            <a:r>
              <a:rPr lang="en-US" dirty="0">
                <a:latin typeface="Garamond" panose="02020404030301010803" pitchFamily="18" charset="0"/>
              </a:rPr>
              <a:t>to deal with skewness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8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1067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To rank or not to rank? 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That is the question—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Dataset: </a:t>
            </a:r>
            <a:r>
              <a:rPr lang="en-US" dirty="0">
                <a:latin typeface="Garamond" panose="02020404030301010803" pitchFamily="18" charset="0"/>
              </a:rPr>
              <a:t>Product reviews, metadata, and related Q/A data from a category</a:t>
            </a:r>
          </a:p>
          <a:p>
            <a:r>
              <a:rPr lang="en-US" b="1" dirty="0">
                <a:latin typeface="Garamond" panose="02020404030301010803" pitchFamily="18" charset="0"/>
              </a:rPr>
              <a:t>Source: </a:t>
            </a:r>
            <a:r>
              <a:rPr lang="en-US" dirty="0">
                <a:latin typeface="Garamond" panose="02020404030301010803" pitchFamily="18" charset="0"/>
              </a:rPr>
              <a:t>Amazon</a:t>
            </a:r>
            <a:r>
              <a:rPr lang="en-US" baseline="30000" dirty="0">
                <a:latin typeface="Garamond" panose="02020404030301010803" pitchFamily="18" charset="0"/>
              </a:rPr>
              <a:t>1</a:t>
            </a:r>
            <a:endParaRPr lang="en-US" dirty="0">
              <a:latin typeface="Garamond" panose="02020404030301010803" pitchFamily="18" charset="0"/>
            </a:endParaRPr>
          </a:p>
          <a:p>
            <a:r>
              <a:rPr lang="en-US" b="1" dirty="0">
                <a:latin typeface="Garamond" panose="02020404030301010803" pitchFamily="18" charset="0"/>
              </a:rPr>
              <a:t>Data collection duration: </a:t>
            </a:r>
            <a:r>
              <a:rPr lang="en-US" dirty="0">
                <a:latin typeface="Garamond" panose="02020404030301010803" pitchFamily="18" charset="0"/>
              </a:rPr>
              <a:t>1996-2013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algn="ctr"/>
            <a:r>
              <a:rPr lang="en-US" b="1" dirty="0">
                <a:latin typeface="Garamond" panose="02020404030301010803" pitchFamily="18" charset="0"/>
              </a:rPr>
              <a:t>Initial idea: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Engineer features out of available information to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predict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 the Amazon sales ranking 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of a certain product within its category</a:t>
            </a:r>
          </a:p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r>
              <a:rPr lang="en-US" sz="17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1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http://jmcauley.ucsd.edu/data/amazon/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6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Defining the problem.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Initial idea not viable… So, </a:t>
            </a:r>
            <a:r>
              <a:rPr lang="en-US" b="1" u="sng" dirty="0">
                <a:latin typeface="Garamond" panose="02020404030301010803" pitchFamily="18" charset="0"/>
              </a:rPr>
              <a:t>improvise</a:t>
            </a:r>
            <a:r>
              <a:rPr lang="en-US" dirty="0">
                <a:latin typeface="Garamond" panose="02020404030301010803" pitchFamily="18" charset="0"/>
              </a:rPr>
              <a:t>!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algn="ctr"/>
            <a:endParaRPr lang="en-US" b="1" dirty="0">
              <a:latin typeface="Garamond" panose="02020404030301010803" pitchFamily="18" charset="0"/>
            </a:endParaRPr>
          </a:p>
          <a:p>
            <a:pPr algn="ctr"/>
            <a:endParaRPr lang="en-US" b="1" dirty="0">
              <a:latin typeface="Garamond" panose="02020404030301010803" pitchFamily="18" charset="0"/>
            </a:endParaRPr>
          </a:p>
          <a:p>
            <a:pPr algn="ctr"/>
            <a:r>
              <a:rPr lang="en-US" b="1" dirty="0">
                <a:latin typeface="Garamond" panose="02020404030301010803" pitchFamily="18" charset="0"/>
              </a:rPr>
              <a:t>Rephrased problem: </a:t>
            </a:r>
            <a:r>
              <a:rPr lang="en-US" dirty="0">
                <a:latin typeface="Garamond" panose="02020404030301010803" pitchFamily="18" charset="0"/>
              </a:rPr>
              <a:t>Estimate the probability of a product falling within a certain range of sales ranks.</a:t>
            </a:r>
          </a:p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60" y="867508"/>
            <a:ext cx="2040988" cy="255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1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Our solution.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347791" y="2049595"/>
            <a:ext cx="5249634" cy="58634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Accuracy profiles—Video games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Used a combination of tools such as:</a:t>
            </a:r>
          </a:p>
          <a:p>
            <a:pPr lvl="1"/>
            <a:r>
              <a:rPr lang="en-US" dirty="0" err="1">
                <a:latin typeface="Garamond" panose="02020404030301010803" pitchFamily="18" charset="0"/>
              </a:rPr>
              <a:t>XGBoost</a:t>
            </a:r>
            <a:r>
              <a:rPr lang="en-US" dirty="0">
                <a:latin typeface="Garamond" panose="02020404030301010803" pitchFamily="18" charset="0"/>
              </a:rPr>
              <a:t> for classification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FB Research’s </a:t>
            </a:r>
            <a:r>
              <a:rPr lang="en-US" dirty="0" err="1">
                <a:latin typeface="Garamond" panose="02020404030301010803" pitchFamily="18" charset="0"/>
              </a:rPr>
              <a:t>fastText</a:t>
            </a:r>
            <a:r>
              <a:rPr lang="en-US" dirty="0">
                <a:latin typeface="Garamond" panose="02020404030301010803" pitchFamily="18" charset="0"/>
              </a:rPr>
              <a:t>/Google’s word2vec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Feature engineering</a:t>
            </a:r>
          </a:p>
          <a:p>
            <a:pPr lvl="1"/>
            <a:endParaRPr lang="en-US" dirty="0">
              <a:latin typeface="Garamond" panose="02020404030301010803" pitchFamily="18" charset="0"/>
            </a:endParaRPr>
          </a:p>
          <a:p>
            <a:pPr lvl="1"/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For the graph on the right: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X-axis: Number of bins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Y-axis: % accuracy of classification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" lvl="1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i="0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35" y="2635942"/>
            <a:ext cx="5247861" cy="3820841"/>
          </a:xfrm>
        </p:spPr>
      </p:pic>
    </p:spTree>
    <p:extLst>
      <p:ext uri="{BB962C8B-B14F-4D97-AF65-F5344CB8AC3E}">
        <p14:creationId xmlns:p14="http://schemas.microsoft.com/office/powerpoint/2010/main" val="116756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Our solution.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180365" y="1993372"/>
            <a:ext cx="5249634" cy="586347"/>
          </a:xfrm>
        </p:spPr>
        <p:txBody>
          <a:bodyPr>
            <a:normAutofit fontScale="92500"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Accuracy profiles—Video games*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889" y="2357205"/>
            <a:ext cx="5144927" cy="3824653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Used a combination of tools such as:</a:t>
            </a:r>
          </a:p>
          <a:p>
            <a:pPr lvl="1"/>
            <a:r>
              <a:rPr lang="en-US" dirty="0" err="1">
                <a:latin typeface="Garamond" panose="02020404030301010803" pitchFamily="18" charset="0"/>
              </a:rPr>
              <a:t>XGBoost</a:t>
            </a:r>
            <a:r>
              <a:rPr lang="en-US" dirty="0">
                <a:latin typeface="Garamond" panose="02020404030301010803" pitchFamily="18" charset="0"/>
              </a:rPr>
              <a:t> for classification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FB Research’s </a:t>
            </a:r>
            <a:r>
              <a:rPr lang="en-US" dirty="0" err="1">
                <a:latin typeface="Garamond" panose="02020404030301010803" pitchFamily="18" charset="0"/>
              </a:rPr>
              <a:t>fastText</a:t>
            </a:r>
            <a:r>
              <a:rPr lang="en-US" dirty="0">
                <a:latin typeface="Garamond" panose="02020404030301010803" pitchFamily="18" charset="0"/>
              </a:rPr>
              <a:t>/Google’s word2vec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Feature engineering</a:t>
            </a:r>
          </a:p>
          <a:p>
            <a:pPr lvl="1"/>
            <a:endParaRPr lang="en-US" dirty="0">
              <a:latin typeface="Garamond" panose="02020404030301010803" pitchFamily="18" charset="0"/>
            </a:endParaRPr>
          </a:p>
          <a:p>
            <a:pPr lvl="1"/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For the graph on the right: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X-axis: Number of bins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Y-axis: % accuracy of classification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3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Why oh why? And who is it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Imagine a seller on Amazon’s seller central.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algn="ctr"/>
            <a:r>
              <a:rPr lang="en-US" b="1" dirty="0">
                <a:latin typeface="Garamond" panose="02020404030301010803" pitchFamily="18" charset="0"/>
              </a:rPr>
              <a:t>How does one find profitable inventory for Amazon FBA sourcing?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latin typeface="Garamond" panose="02020404030301010803" pitchFamily="18" charset="0"/>
              </a:rPr>
              <a:t>ROI, legal restrictions, competition, and…</a:t>
            </a:r>
          </a:p>
          <a:p>
            <a:pPr algn="ctr"/>
            <a:r>
              <a:rPr lang="en-US" b="1" dirty="0">
                <a:latin typeface="Garamond" panose="02020404030301010803" pitchFamily="18" charset="0"/>
              </a:rPr>
              <a:t>sales rank</a:t>
            </a:r>
            <a:r>
              <a:rPr lang="en-US" baseline="30000" dirty="0">
                <a:latin typeface="Garamond" panose="02020404030301010803" pitchFamily="18" charset="0"/>
              </a:rPr>
              <a:t>2</a:t>
            </a:r>
          </a:p>
          <a:p>
            <a:pPr algn="ctr"/>
            <a:endParaRPr lang="en-US" baseline="30000" dirty="0">
              <a:latin typeface="Garamond" panose="02020404030301010803" pitchFamily="18" charset="0"/>
            </a:endParaRPr>
          </a:p>
          <a:p>
            <a:pPr algn="ctr"/>
            <a:endParaRPr lang="en-US" baseline="30000" dirty="0">
              <a:latin typeface="Garamond" panose="02020404030301010803" pitchFamily="18" charset="0"/>
            </a:endParaRPr>
          </a:p>
          <a:p>
            <a:r>
              <a:rPr lang="en-US" sz="1700" baseline="30000" dirty="0">
                <a:latin typeface="Garamond" panose="02020404030301010803" pitchFamily="18" charset="0"/>
              </a:rPr>
              <a:t>2 </a:t>
            </a:r>
            <a:r>
              <a:rPr lang="en-US" sz="1700" dirty="0">
                <a:latin typeface="Garamond" panose="02020404030301010803" pitchFamily="18" charset="0"/>
              </a:rPr>
              <a:t>http://www.fulltimefba.com/category/sales-rank/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137" y="319452"/>
            <a:ext cx="3090985" cy="231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Though this be madness, yet there is method </a:t>
            </a:r>
            <a:r>
              <a:rPr lang="en-US" dirty="0" err="1">
                <a:latin typeface="Garamond" panose="02020404030301010803" pitchFamily="18" charset="0"/>
              </a:rPr>
              <a:t>in’t</a:t>
            </a:r>
            <a:r>
              <a:rPr lang="en-US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Our main weapon: </a:t>
            </a:r>
            <a:r>
              <a:rPr lang="en-US" dirty="0">
                <a:latin typeface="Garamond" panose="02020404030301010803" pitchFamily="18" charset="0"/>
              </a:rPr>
              <a:t>Feature engineering</a:t>
            </a:r>
          </a:p>
          <a:p>
            <a:pPr algn="ctr"/>
            <a:endParaRPr lang="en-US" dirty="0">
              <a:latin typeface="Garamond" panose="02020404030301010803" pitchFamily="18" charset="0"/>
            </a:endParaRPr>
          </a:p>
          <a:p>
            <a:pPr algn="ctr"/>
            <a:r>
              <a:rPr lang="en-US" b="1" dirty="0">
                <a:latin typeface="Garamond" panose="02020404030301010803" pitchFamily="18" charset="0"/>
              </a:rPr>
              <a:t>Feature categorization</a:t>
            </a:r>
          </a:p>
          <a:p>
            <a:r>
              <a:rPr lang="en-US" dirty="0">
                <a:latin typeface="Garamond" panose="02020404030301010803" pitchFamily="18" charset="0"/>
              </a:rPr>
              <a:t>Product-based (Price, product ‘hotness’/review density…)</a:t>
            </a:r>
          </a:p>
          <a:p>
            <a:r>
              <a:rPr lang="en-US" dirty="0">
                <a:latin typeface="Garamond" panose="02020404030301010803" pitchFamily="18" charset="0"/>
              </a:rPr>
              <a:t>Reviewer-based (Product ratings, review helpfulness…)</a:t>
            </a:r>
          </a:p>
          <a:p>
            <a:r>
              <a:rPr lang="en-US" dirty="0">
                <a:latin typeface="Garamond" panose="02020404030301010803" pitchFamily="18" charset="0"/>
              </a:rPr>
              <a:t>Questions-based (Number of questions in the Q/A product forum)</a:t>
            </a:r>
          </a:p>
          <a:p>
            <a:r>
              <a:rPr lang="en-US" dirty="0">
                <a:latin typeface="Garamond" panose="02020404030301010803" pitchFamily="18" charset="0"/>
              </a:rPr>
              <a:t>Review text-based (Sentiment score correlation with review ratings…)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1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Data exploration—a sample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748" y="2213113"/>
            <a:ext cx="5205737" cy="4293704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2" y="2331648"/>
            <a:ext cx="5054091" cy="4069151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3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Data exploration—a sample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63" y="2220647"/>
            <a:ext cx="5450326" cy="3950344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" y="2112136"/>
            <a:ext cx="5545448" cy="4344648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ARK">
  <a:themeElements>
    <a:clrScheme name="Custom 9">
      <a:dk1>
        <a:srgbClr val="161108"/>
      </a:dk1>
      <a:lt1>
        <a:srgbClr val="F9F9F9"/>
      </a:lt1>
      <a:dk2>
        <a:srgbClr val="353B3F"/>
      </a:dk2>
      <a:lt2>
        <a:srgbClr val="F9F9F9"/>
      </a:lt2>
      <a:accent1>
        <a:srgbClr val="BC9850"/>
      </a:accent1>
      <a:accent2>
        <a:srgbClr val="9E7D3C"/>
      </a:accent2>
      <a:accent3>
        <a:srgbClr val="7A612E"/>
      </a:accent3>
      <a:accent4>
        <a:srgbClr val="564420"/>
      </a:accent4>
      <a:accent5>
        <a:srgbClr val="372C15"/>
      </a:accent5>
      <a:accent6>
        <a:srgbClr val="161108"/>
      </a:accent6>
      <a:hlink>
        <a:srgbClr val="BC9850"/>
      </a:hlink>
      <a:folHlink>
        <a:srgbClr val="9E7D3C"/>
      </a:folHlink>
    </a:clrScheme>
    <a:fontScheme name="Custom 1">
      <a:majorFont>
        <a:latin typeface="swis"/>
        <a:ea typeface=""/>
        <a:cs typeface=""/>
      </a:majorFont>
      <a:minorFont>
        <a:latin typeface="Calibri"/>
        <a:ea typeface="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LDEN-dark-template" id="{80127565-6446-4059-A3D6-ACB11FF32CAD}" vid="{15327911-A26D-49DD-911F-978229DB70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GOLDEN-dark-template</Template>
  <TotalTime>418</TotalTime>
  <Words>377</Words>
  <Application>Microsoft Office PowerPoint</Application>
  <PresentationFormat>Widescreen</PresentationFormat>
  <Paragraphs>86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Garamond</vt:lpstr>
      <vt:lpstr>Open Sans</vt:lpstr>
      <vt:lpstr>Open Sans Light</vt:lpstr>
      <vt:lpstr>Open Sans Semibold</vt:lpstr>
      <vt:lpstr>swis</vt:lpstr>
      <vt:lpstr>DARK</vt:lpstr>
      <vt:lpstr>It’s all about the rank!  (On estimating sales rank—an attempt)</vt:lpstr>
      <vt:lpstr>To rank or not to rank?  That is the question—</vt:lpstr>
      <vt:lpstr>Defining the problem. </vt:lpstr>
      <vt:lpstr>Our solution.</vt:lpstr>
      <vt:lpstr>Our solution.</vt:lpstr>
      <vt:lpstr>Why oh why? And who is it for?</vt:lpstr>
      <vt:lpstr>Though this be madness, yet there is method in’t.</vt:lpstr>
      <vt:lpstr>Data exploration—a sample</vt:lpstr>
      <vt:lpstr>Data exploration—a sample</vt:lpstr>
      <vt:lpstr>There’s always room for improvement.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R</dc:creator>
  <cp:lastModifiedBy>Hari R</cp:lastModifiedBy>
  <cp:revision>28</cp:revision>
  <dcterms:created xsi:type="dcterms:W3CDTF">2017-09-10T00:18:05Z</dcterms:created>
  <dcterms:modified xsi:type="dcterms:W3CDTF">2017-09-10T15:17:36Z</dcterms:modified>
</cp:coreProperties>
</file>