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fdea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fdea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fdeae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5dfdeae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fdeae1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5dfdeae1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fdeae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dfdeae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fdeae1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dfdeae1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5e53f0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775e53f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fdeae1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5dfdeae1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ba4fda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ba4fda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0" y="2250759"/>
            <a:ext cx="9144000" cy="10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6CB"/>
                </a:solidFill>
              </a:rPr>
              <a:t>Exemplo de Projeto -</a:t>
            </a:r>
            <a:br>
              <a:rPr lang="en">
                <a:solidFill>
                  <a:srgbClr val="2826CB"/>
                </a:solidFill>
              </a:rPr>
            </a:br>
            <a:r>
              <a:rPr lang="en">
                <a:solidFill>
                  <a:srgbClr val="2826CB"/>
                </a:solidFill>
              </a:rPr>
              <a:t>Controlador de Bomba d’Água</a:t>
            </a:r>
            <a:endParaRPr>
              <a:solidFill>
                <a:srgbClr val="2826CB"/>
              </a:solidFill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0" y="153575"/>
            <a:ext cx="17430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50" y="3844775"/>
            <a:ext cx="9144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5050"/>
                </a:solidFill>
              </a:rPr>
              <a:t>ETE102 – Fundamentos de Circuitos Digitais</a:t>
            </a:r>
            <a:endParaRPr sz="2400">
              <a:solidFill>
                <a:srgbClr val="FF5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1288350" y="-14012"/>
            <a:ext cx="7389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050"/>
                </a:solidFill>
              </a:rPr>
              <a:t>Projeto -</a:t>
            </a:r>
            <a:br>
              <a:rPr lang="en" sz="3000">
                <a:solidFill>
                  <a:srgbClr val="FF5050"/>
                </a:solidFill>
              </a:rPr>
            </a:br>
            <a:r>
              <a:rPr lang="en" sz="3000">
                <a:solidFill>
                  <a:srgbClr val="FF5050"/>
                </a:solidFill>
              </a:rPr>
              <a:t>Controlador de Bomba d’Água</a:t>
            </a:r>
            <a:endParaRPr sz="3000">
              <a:solidFill>
                <a:srgbClr val="FF5050"/>
              </a:solidFill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" y="153575"/>
            <a:ext cx="1583442" cy="82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200225" y="1134950"/>
            <a:ext cx="8710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050"/>
                </a:solidFill>
              </a:rPr>
              <a:t>• </a:t>
            </a:r>
            <a:r>
              <a:rPr lang="en" sz="1800">
                <a:solidFill>
                  <a:srgbClr val="2826CB"/>
                </a:solidFill>
              </a:rPr>
              <a:t>Projetar um controlador de bomba d’água utilizando flip-flops RS. Considerar a situação esquematizada abaixo e as premissas descritas.</a:t>
            </a:r>
            <a:endParaRPr sz="1800">
              <a:solidFill>
                <a:srgbClr val="2826CB"/>
              </a:solidFill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2408750" y="3099225"/>
            <a:ext cx="205200" cy="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100" y="2102175"/>
            <a:ext cx="5945793" cy="22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/>
        </p:nvSpPr>
        <p:spPr>
          <a:xfrm>
            <a:off x="2081275" y="4108900"/>
            <a:ext cx="208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Poço</a:t>
            </a:r>
            <a:endParaRPr sz="1800"/>
          </a:p>
        </p:txBody>
      </p:sp>
      <p:sp>
        <p:nvSpPr>
          <p:cNvPr id="112" name="Google Shape;112;p26"/>
          <p:cNvSpPr txBox="1"/>
          <p:nvPr/>
        </p:nvSpPr>
        <p:spPr>
          <a:xfrm>
            <a:off x="5264225" y="3739175"/>
            <a:ext cx="208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Caixa d’Água</a:t>
            </a:r>
            <a:endParaRPr sz="1800"/>
          </a:p>
        </p:txBody>
      </p:sp>
      <p:sp>
        <p:nvSpPr>
          <p:cNvPr id="113" name="Google Shape;113;p26"/>
          <p:cNvSpPr txBox="1"/>
          <p:nvPr/>
        </p:nvSpPr>
        <p:spPr>
          <a:xfrm>
            <a:off x="1158300" y="2958125"/>
            <a:ext cx="736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Sp1</a:t>
            </a:r>
            <a:endParaRPr sz="1800"/>
          </a:p>
        </p:txBody>
      </p:sp>
      <p:sp>
        <p:nvSpPr>
          <p:cNvPr id="114" name="Google Shape;114;p26"/>
          <p:cNvSpPr txBox="1"/>
          <p:nvPr/>
        </p:nvSpPr>
        <p:spPr>
          <a:xfrm>
            <a:off x="1158300" y="3643925"/>
            <a:ext cx="736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26"/>
          <p:cNvSpPr txBox="1"/>
          <p:nvPr/>
        </p:nvSpPr>
        <p:spPr>
          <a:xfrm>
            <a:off x="5469225" y="2663025"/>
            <a:ext cx="736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Sc1</a:t>
            </a:r>
            <a:endParaRPr sz="1800"/>
          </a:p>
        </p:txBody>
      </p:sp>
      <p:sp>
        <p:nvSpPr>
          <p:cNvPr id="116" name="Google Shape;116;p26"/>
          <p:cNvSpPr txBox="1"/>
          <p:nvPr/>
        </p:nvSpPr>
        <p:spPr>
          <a:xfrm>
            <a:off x="5497125" y="3194325"/>
            <a:ext cx="736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Sc2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" y="153575"/>
            <a:ext cx="1583442" cy="82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200225" y="1792950"/>
            <a:ext cx="87105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• A bomba d’água queima se operar sem água.</a:t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• A bomba d’água queima se ligar e desligar e ligar com intervalo de tempo muito pequeno.</a:t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• A caixa d’água não poderá transbordar.</a:t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• O fluxo de saída de água da caixa d’água poderá ser contínuo e com taxa maior ou menor que a bomba consegue bombear.</a:t>
            </a:r>
            <a:endParaRPr sz="1800">
              <a:solidFill>
                <a:srgbClr val="2826CB"/>
              </a:solidFill>
            </a:endParaRPr>
          </a:p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1440750" y="62188"/>
            <a:ext cx="7389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050"/>
                </a:solidFill>
              </a:rPr>
              <a:t>Projeto -</a:t>
            </a:r>
            <a:br>
              <a:rPr lang="en" sz="3000">
                <a:solidFill>
                  <a:srgbClr val="FF5050"/>
                </a:solidFill>
              </a:rPr>
            </a:br>
            <a:r>
              <a:rPr lang="en" sz="3000">
                <a:solidFill>
                  <a:srgbClr val="FF5050"/>
                </a:solidFill>
              </a:rPr>
              <a:t>Controlador de Bomba d’Água</a:t>
            </a:r>
            <a:endParaRPr sz="3000">
              <a:solidFill>
                <a:srgbClr val="FF5050"/>
              </a:solidFill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200225" y="1139800"/>
            <a:ext cx="8630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2826CB"/>
                </a:solidFill>
              </a:rPr>
              <a:t>Premissas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" y="153575"/>
            <a:ext cx="1583442" cy="82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200225" y="1439750"/>
            <a:ext cx="8710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5050"/>
                </a:solidFill>
              </a:rPr>
              <a:t>• </a:t>
            </a:r>
            <a:r>
              <a:rPr lang="en" sz="2400" u="sng">
                <a:solidFill>
                  <a:srgbClr val="2826CB"/>
                </a:solidFill>
              </a:rPr>
              <a:t>Solução</a:t>
            </a:r>
            <a:endParaRPr sz="2400" u="sng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Adotando-se:</a:t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6C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26CB"/>
              </a:buClr>
              <a:buSzPts val="1800"/>
              <a:buAutoNum type="alphaLcParenR"/>
            </a:pPr>
            <a:r>
              <a:rPr lang="en" sz="1800">
                <a:solidFill>
                  <a:srgbClr val="2826CB"/>
                </a:solidFill>
              </a:rPr>
              <a:t>A bomba d’água liga em “1”.</a:t>
            </a:r>
            <a:endParaRPr sz="1800">
              <a:solidFill>
                <a:srgbClr val="2826C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26CB"/>
              </a:buClr>
              <a:buSzPts val="1800"/>
              <a:buAutoNum type="alphaLcParenR"/>
            </a:pPr>
            <a:r>
              <a:rPr lang="en" sz="1800">
                <a:solidFill>
                  <a:srgbClr val="2826CB"/>
                </a:solidFill>
              </a:rPr>
              <a:t>Sensores, quando submersos, retornam “1”.</a:t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6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Através dessas informações, podemos obter a tabela verdade do nosso projeto, a qual está no slide a seguir.</a:t>
            </a:r>
            <a:endParaRPr sz="1800">
              <a:solidFill>
                <a:srgbClr val="2826CB"/>
              </a:solidFill>
            </a:endParaRPr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1364550" y="-14012"/>
            <a:ext cx="7389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050"/>
                </a:solidFill>
              </a:rPr>
              <a:t>Projeto -</a:t>
            </a:r>
            <a:br>
              <a:rPr lang="en" sz="3000">
                <a:solidFill>
                  <a:srgbClr val="FF5050"/>
                </a:solidFill>
              </a:rPr>
            </a:br>
            <a:r>
              <a:rPr lang="en" sz="3000">
                <a:solidFill>
                  <a:srgbClr val="FF5050"/>
                </a:solidFill>
              </a:rPr>
              <a:t>Controlador de Bomba d’Água</a:t>
            </a:r>
            <a:endParaRPr sz="3000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" y="153575"/>
            <a:ext cx="1583442" cy="82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>
            <p:ph type="title"/>
          </p:nvPr>
        </p:nvSpPr>
        <p:spPr>
          <a:xfrm>
            <a:off x="1364550" y="-14012"/>
            <a:ext cx="7389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050"/>
                </a:solidFill>
              </a:rPr>
              <a:t>Projeto -</a:t>
            </a:r>
            <a:br>
              <a:rPr lang="en" sz="3000">
                <a:solidFill>
                  <a:srgbClr val="FF5050"/>
                </a:solidFill>
              </a:rPr>
            </a:br>
            <a:r>
              <a:rPr lang="en" sz="3000">
                <a:solidFill>
                  <a:srgbClr val="FF5050"/>
                </a:solidFill>
              </a:rPr>
              <a:t>Controlador de Bomba d’Água</a:t>
            </a:r>
            <a:endParaRPr sz="3000">
              <a:solidFill>
                <a:srgbClr val="FF5050"/>
              </a:solidFill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01" y="1059501"/>
            <a:ext cx="2868405" cy="40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4457050" y="1199113"/>
            <a:ext cx="663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R</a:t>
            </a:r>
            <a:endParaRPr b="1" sz="1800" u="sng"/>
          </a:p>
        </p:txBody>
      </p:sp>
      <p:sp>
        <p:nvSpPr>
          <p:cNvPr id="140" name="Google Shape;140;p29"/>
          <p:cNvSpPr txBox="1"/>
          <p:nvPr/>
        </p:nvSpPr>
        <p:spPr>
          <a:xfrm>
            <a:off x="7396913" y="1199125"/>
            <a:ext cx="663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S</a:t>
            </a:r>
            <a:endParaRPr b="1" sz="1800" u="sng"/>
          </a:p>
        </p:txBody>
      </p:sp>
      <p:sp>
        <p:nvSpPr>
          <p:cNvPr id="141" name="Google Shape;141;p29"/>
          <p:cNvSpPr/>
          <p:nvPr/>
        </p:nvSpPr>
        <p:spPr>
          <a:xfrm>
            <a:off x="3653000" y="4139100"/>
            <a:ext cx="6639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3721100" y="4341600"/>
            <a:ext cx="300900" cy="2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" y="153575"/>
            <a:ext cx="1583442" cy="82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type="title"/>
          </p:nvPr>
        </p:nvSpPr>
        <p:spPr>
          <a:xfrm>
            <a:off x="1364550" y="-14012"/>
            <a:ext cx="7389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050"/>
                </a:solidFill>
              </a:rPr>
              <a:t>Projeto -</a:t>
            </a:r>
            <a:br>
              <a:rPr lang="en" sz="3000">
                <a:solidFill>
                  <a:srgbClr val="FF5050"/>
                </a:solidFill>
              </a:rPr>
            </a:br>
            <a:r>
              <a:rPr lang="en" sz="3000">
                <a:solidFill>
                  <a:srgbClr val="FF5050"/>
                </a:solidFill>
              </a:rPr>
              <a:t>Controlador de Bomba d’Água</a:t>
            </a:r>
            <a:endParaRPr sz="3000">
              <a:solidFill>
                <a:srgbClr val="FF5050"/>
              </a:solidFill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01" y="1059501"/>
            <a:ext cx="2868405" cy="4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343" y="3517162"/>
            <a:ext cx="21145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0756" y="3911462"/>
            <a:ext cx="15716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6756" y="3467312"/>
            <a:ext cx="17145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4868" y="3871137"/>
            <a:ext cx="14859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/>
          <p:nvPr/>
        </p:nvSpPr>
        <p:spPr>
          <a:xfrm>
            <a:off x="3501100" y="3517625"/>
            <a:ext cx="2114400" cy="822900"/>
          </a:xfrm>
          <a:prstGeom prst="rect">
            <a:avLst/>
          </a:prstGeom>
          <a:noFill/>
          <a:ln cap="flat" cmpd="sng" w="19050">
            <a:solidFill>
              <a:srgbClr val="2826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6588625" y="3404850"/>
            <a:ext cx="1772700" cy="931500"/>
          </a:xfrm>
          <a:prstGeom prst="rect">
            <a:avLst/>
          </a:prstGeom>
          <a:noFill/>
          <a:ln cap="flat" cmpd="sng" w="19050">
            <a:solidFill>
              <a:srgbClr val="2826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4457050" y="1199113"/>
            <a:ext cx="663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R</a:t>
            </a:r>
            <a:endParaRPr b="1" sz="1800" u="sng"/>
          </a:p>
        </p:txBody>
      </p:sp>
      <p:sp>
        <p:nvSpPr>
          <p:cNvPr id="157" name="Google Shape;157;p30"/>
          <p:cNvSpPr txBox="1"/>
          <p:nvPr/>
        </p:nvSpPr>
        <p:spPr>
          <a:xfrm>
            <a:off x="7396913" y="1199125"/>
            <a:ext cx="663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S</a:t>
            </a:r>
            <a:endParaRPr b="1" sz="1800" u="sng"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7800" y="1711463"/>
            <a:ext cx="16764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4375" y="1711450"/>
            <a:ext cx="16192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0" y="153575"/>
            <a:ext cx="1583442" cy="82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200225" y="1211150"/>
            <a:ext cx="1240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050"/>
                </a:solidFill>
              </a:rPr>
              <a:t>•</a:t>
            </a:r>
            <a:r>
              <a:rPr lang="en" sz="2400">
                <a:solidFill>
                  <a:srgbClr val="FF5050"/>
                </a:solidFill>
              </a:rPr>
              <a:t> </a:t>
            </a:r>
            <a:r>
              <a:rPr lang="en" sz="1800">
                <a:solidFill>
                  <a:srgbClr val="2826CB"/>
                </a:solidFill>
              </a:rPr>
              <a:t>Circuito:</a:t>
            </a:r>
            <a:endParaRPr sz="1800">
              <a:solidFill>
                <a:srgbClr val="2826CB"/>
              </a:solidFill>
            </a:endParaRPr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1440750" y="62188"/>
            <a:ext cx="7389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050"/>
                </a:solidFill>
              </a:rPr>
              <a:t>Projeto -</a:t>
            </a:r>
            <a:br>
              <a:rPr lang="en" sz="3000">
                <a:solidFill>
                  <a:srgbClr val="FF5050"/>
                </a:solidFill>
              </a:rPr>
            </a:br>
            <a:r>
              <a:rPr lang="en" sz="3000">
                <a:solidFill>
                  <a:srgbClr val="FF5050"/>
                </a:solidFill>
              </a:rPr>
              <a:t>Controlador de Bomba d’Água</a:t>
            </a:r>
            <a:endParaRPr sz="3000">
              <a:solidFill>
                <a:srgbClr val="FF5050"/>
              </a:solidFill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132425"/>
            <a:ext cx="5734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/>
          <p:nvPr/>
        </p:nvSpPr>
        <p:spPr>
          <a:xfrm>
            <a:off x="2354425" y="1968050"/>
            <a:ext cx="4407000" cy="2145600"/>
          </a:xfrm>
          <a:prstGeom prst="rect">
            <a:avLst/>
          </a:prstGeom>
          <a:noFill/>
          <a:ln cap="flat" cmpd="sng" w="19050">
            <a:solidFill>
              <a:srgbClr val="2826CB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6862550" y="3715025"/>
            <a:ext cx="1750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6CB"/>
                </a:solidFill>
              </a:rPr>
              <a:t>Controlador digital de bomba d’água</a:t>
            </a:r>
            <a:endParaRPr sz="1800">
              <a:solidFill>
                <a:srgbClr val="2826C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de Nível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400" y="1935125"/>
            <a:ext cx="32385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00" y="1350000"/>
            <a:ext cx="2571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