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8"/>
  </p:notesMasterIdLst>
  <p:sldIdLst>
    <p:sldId id="257" r:id="rId2"/>
    <p:sldId id="258" r:id="rId3"/>
    <p:sldId id="297" r:id="rId4"/>
    <p:sldId id="298" r:id="rId5"/>
    <p:sldId id="299" r:id="rId6"/>
    <p:sldId id="351" r:id="rId7"/>
    <p:sldId id="300" r:id="rId8"/>
    <p:sldId id="352" r:id="rId9"/>
    <p:sldId id="301" r:id="rId10"/>
    <p:sldId id="302" r:id="rId11"/>
    <p:sldId id="303" r:id="rId12"/>
    <p:sldId id="353" r:id="rId13"/>
    <p:sldId id="304" r:id="rId14"/>
    <p:sldId id="305" r:id="rId15"/>
    <p:sldId id="308" r:id="rId16"/>
    <p:sldId id="306" r:id="rId17"/>
    <p:sldId id="310" r:id="rId18"/>
    <p:sldId id="347" r:id="rId19"/>
    <p:sldId id="312" r:id="rId20"/>
    <p:sldId id="311" r:id="rId21"/>
    <p:sldId id="315" r:id="rId22"/>
    <p:sldId id="348" r:id="rId23"/>
    <p:sldId id="316" r:id="rId24"/>
    <p:sldId id="354" r:id="rId25"/>
    <p:sldId id="318" r:id="rId26"/>
    <p:sldId id="319" r:id="rId27"/>
    <p:sldId id="320" r:id="rId28"/>
    <p:sldId id="321" r:id="rId29"/>
    <p:sldId id="322" r:id="rId30"/>
    <p:sldId id="349" r:id="rId31"/>
    <p:sldId id="357" r:id="rId32"/>
    <p:sldId id="323" r:id="rId33"/>
    <p:sldId id="358" r:id="rId34"/>
    <p:sldId id="326" r:id="rId35"/>
    <p:sldId id="350" r:id="rId36"/>
    <p:sldId id="327" r:id="rId37"/>
    <p:sldId id="328" r:id="rId38"/>
    <p:sldId id="329" r:id="rId39"/>
    <p:sldId id="325" r:id="rId40"/>
    <p:sldId id="355" r:id="rId41"/>
    <p:sldId id="330" r:id="rId42"/>
    <p:sldId id="331" r:id="rId43"/>
    <p:sldId id="356" r:id="rId44"/>
    <p:sldId id="314" r:id="rId45"/>
    <p:sldId id="335" r:id="rId46"/>
    <p:sldId id="332" r:id="rId47"/>
    <p:sldId id="333" r:id="rId48"/>
    <p:sldId id="359" r:id="rId49"/>
    <p:sldId id="336" r:id="rId50"/>
    <p:sldId id="360" r:id="rId51"/>
    <p:sldId id="362" r:id="rId52"/>
    <p:sldId id="337" r:id="rId53"/>
    <p:sldId id="338" r:id="rId54"/>
    <p:sldId id="363" r:id="rId55"/>
    <p:sldId id="364" r:id="rId56"/>
    <p:sldId id="339" r:id="rId57"/>
    <p:sldId id="340" r:id="rId58"/>
    <p:sldId id="341" r:id="rId59"/>
    <p:sldId id="342" r:id="rId60"/>
    <p:sldId id="343" r:id="rId61"/>
    <p:sldId id="365" r:id="rId62"/>
    <p:sldId id="366" r:id="rId63"/>
    <p:sldId id="367" r:id="rId64"/>
    <p:sldId id="368" r:id="rId65"/>
    <p:sldId id="369" r:id="rId66"/>
    <p:sldId id="370" r:id="rId67"/>
    <p:sldId id="371" r:id="rId68"/>
    <p:sldId id="372" r:id="rId69"/>
    <p:sldId id="344" r:id="rId70"/>
    <p:sldId id="373" r:id="rId71"/>
    <p:sldId id="374" r:id="rId72"/>
    <p:sldId id="375" r:id="rId73"/>
    <p:sldId id="376" r:id="rId74"/>
    <p:sldId id="377" r:id="rId75"/>
    <p:sldId id="378" r:id="rId76"/>
    <p:sldId id="259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BE97A-0A9C-4F34-9C54-AF3A777539AC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59BE9-FCCE-4D05-8C62-DB394FC8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59BE9-FCCE-4D05-8C62-DB394FC803A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2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59BE9-FCCE-4D05-8C62-DB394FC803A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59BE9-FCCE-4D05-8C62-DB394FC803A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4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59BE9-FCCE-4D05-8C62-DB394FC803A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0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4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3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7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2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9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8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imeanddate.com/calendar/?year=2300" TargetMode="External"/><Relationship Id="rId3" Type="http://schemas.openxmlformats.org/officeDocument/2006/relationships/hyperlink" Target="http://www.timeanddate.com/calendar/?year=2400" TargetMode="External"/><Relationship Id="rId7" Type="http://schemas.openxmlformats.org/officeDocument/2006/relationships/hyperlink" Target="http://www.timeanddate.com/calendar/?year=2200" TargetMode="External"/><Relationship Id="rId2" Type="http://schemas.openxmlformats.org/officeDocument/2006/relationships/hyperlink" Target="http://www.timeanddate.com/calendar/?year=20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imeanddate.com/calendar/?year=2100" TargetMode="External"/><Relationship Id="rId5" Type="http://schemas.openxmlformats.org/officeDocument/2006/relationships/hyperlink" Target="http://www.timeanddate.com/calendar/?year=1900" TargetMode="External"/><Relationship Id="rId10" Type="http://schemas.openxmlformats.org/officeDocument/2006/relationships/image" Target="../media/image1.jpeg"/><Relationship Id="rId4" Type="http://schemas.openxmlformats.org/officeDocument/2006/relationships/hyperlink" Target="http://www.timeanddate.com/calendar/?year=1800" TargetMode="External"/><Relationship Id="rId9" Type="http://schemas.openxmlformats.org/officeDocument/2006/relationships/hyperlink" Target="http://www.timeanddate.com/calendar/?year=2500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305800" cy="1524000"/>
          </a:xfrm>
        </p:spPr>
        <p:txBody>
          <a:bodyPr>
            <a:normAutofit/>
          </a:bodyPr>
          <a:lstStyle/>
          <a:p>
            <a:r>
              <a:rPr lang="en-US" sz="6800" dirty="0" smtClean="0">
                <a:solidFill>
                  <a:srgbClr val="CCFF33"/>
                </a:solidFill>
              </a:rPr>
              <a:t>Programming with C++</a:t>
            </a:r>
            <a:endParaRPr lang="en-US" sz="6800" dirty="0">
              <a:solidFill>
                <a:srgbClr val="CCFF3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40880"/>
            <a:ext cx="8229600" cy="569120"/>
          </a:xfrm>
        </p:spPr>
        <p:txBody>
          <a:bodyPr/>
          <a:lstStyle/>
          <a:p>
            <a:r>
              <a:rPr lang="en-US" dirty="0" smtClean="0"/>
              <a:t>Chapter 2: Decision Structures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 err="1" smtClean="0"/>
              <a:t>Bujar</a:t>
            </a:r>
            <a:r>
              <a:rPr lang="en-US" dirty="0" smtClean="0"/>
              <a:t> </a:t>
            </a:r>
            <a:r>
              <a:rPr lang="en-US" dirty="0" err="1" smtClean="0"/>
              <a:t>Mamudi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137508" cy="923330"/>
          </a:xfrm>
        </p:spPr>
        <p:txBody>
          <a:bodyPr/>
          <a:lstStyle/>
          <a:p>
            <a:r>
              <a:rPr lang="en-US" dirty="0" err="1" smtClean="0">
                <a:solidFill>
                  <a:srgbClr val="CCFF33"/>
                </a:solidFill>
                <a:latin typeface="+mj-lt"/>
              </a:rPr>
              <a:t>Yahya</a:t>
            </a:r>
            <a:r>
              <a:rPr lang="en-US" dirty="0" smtClean="0">
                <a:solidFill>
                  <a:srgbClr val="CCFF33"/>
                </a:solidFill>
                <a:latin typeface="+mj-lt"/>
              </a:rPr>
              <a:t> Kemal College</a:t>
            </a:r>
          </a:p>
          <a:p>
            <a:r>
              <a:rPr lang="en-US" dirty="0" smtClean="0">
                <a:solidFill>
                  <a:srgbClr val="CCFF33"/>
                </a:solidFill>
                <a:latin typeface="+mj-lt"/>
              </a:rPr>
              <a:t>Spring 2012</a:t>
            </a:r>
            <a:endParaRPr lang="en-US" dirty="0">
              <a:solidFill>
                <a:srgbClr val="CCFF33"/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180226" name="Picture 2" descr="http://degreedirectory.org/cimages/multimages/2/technology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14675" y="4533900"/>
            <a:ext cx="5572125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5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             The    “</a:t>
            </a:r>
            <a:r>
              <a:rPr lang="en-US" i="1" dirty="0" smtClean="0">
                <a:solidFill>
                  <a:srgbClr val="CCFF33"/>
                </a:solidFill>
              </a:rPr>
              <a:t>if”   </a:t>
            </a:r>
            <a:r>
              <a:rPr lang="en-US" dirty="0" smtClean="0">
                <a:solidFill>
                  <a:srgbClr val="CCFF33"/>
                </a:solidFill>
              </a:rPr>
              <a:t>structure    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Example: write a C++ program that prints “passed” if student average is above 60 and “failed” if student average is below 60.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2" y="3505200"/>
            <a:ext cx="879167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9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6236"/>
            <a:ext cx="8229600" cy="6721764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 </a:t>
            </a:r>
            <a:r>
              <a:rPr lang="en-US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DESCRIPTION:  A program that evaluates if a student passed or failed.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             makes use of the "if" </a:t>
            </a:r>
            <a:r>
              <a:rPr lang="en-US" sz="1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structure */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cstdlib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13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[])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{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variable declaration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average;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input from user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cout&lt;&lt;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the average: "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&gt;&gt; average;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check if average is greater than 60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(average &gt; 60)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{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            cout&lt;&lt;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nYou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passed!\n\n"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}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check if average is lower than 60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(average &lt;= 60)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{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            cout&lt;&lt;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nYou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failed!\n\n"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}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system(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);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EXIT_SUCCESS;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300" dirty="0">
              <a:ea typeface="Calibri"/>
              <a:cs typeface="Times New Roman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19200"/>
            <a:ext cx="30956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7000"/>
            <a:ext cx="37052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1" y="4027777"/>
            <a:ext cx="30194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09" y="5334000"/>
            <a:ext cx="28670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0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“if/else” structure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The    “</a:t>
            </a:r>
            <a:r>
              <a:rPr lang="en-US" i="1" dirty="0" smtClean="0">
                <a:solidFill>
                  <a:srgbClr val="CCFF33"/>
                </a:solidFill>
              </a:rPr>
              <a:t>if/else”   </a:t>
            </a:r>
            <a:r>
              <a:rPr lang="en-US" dirty="0">
                <a:solidFill>
                  <a:srgbClr val="CCFF33"/>
                </a:solidFill>
              </a:rPr>
              <a:t>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the program decide which of the two statements is executed.</a:t>
            </a:r>
          </a:p>
          <a:p>
            <a:endParaRPr lang="en-US" sz="7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0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( TRUE ) </a:t>
            </a:r>
            <a:endParaRPr lang="en-US" sz="2000" dirty="0" smtClean="0">
              <a:solidFill>
                <a:srgbClr val="CCFF33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	{ </a:t>
            </a:r>
            <a:r>
              <a:rPr lang="en-US" sz="20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// Execute these statements if TRUE } </a:t>
            </a:r>
            <a:endParaRPr lang="en-US" sz="2000" dirty="0" smtClean="0">
              <a:solidFill>
                <a:srgbClr val="CCFF33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else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{ </a:t>
            </a:r>
            <a:r>
              <a:rPr lang="en-US" sz="20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// Execute these statements if FALSE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9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The    “</a:t>
            </a:r>
            <a:r>
              <a:rPr lang="en-US" i="1" dirty="0" smtClean="0">
                <a:solidFill>
                  <a:srgbClr val="CCFF33"/>
                </a:solidFill>
              </a:rPr>
              <a:t>if/else”   </a:t>
            </a:r>
            <a:r>
              <a:rPr lang="en-US" dirty="0">
                <a:solidFill>
                  <a:srgbClr val="CCFF33"/>
                </a:solidFill>
              </a:rPr>
              <a:t>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Note:</a:t>
            </a:r>
            <a:r>
              <a:rPr lang="en-US" u="sng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In case the </a:t>
            </a:r>
            <a:r>
              <a:rPr lang="en-US" i="1" u="sng" dirty="0" smtClean="0">
                <a:solidFill>
                  <a:srgbClr val="CCFF33"/>
                </a:solidFill>
              </a:rPr>
              <a:t>if</a:t>
            </a:r>
            <a:r>
              <a:rPr lang="en-US" i="1" dirty="0" smtClean="0"/>
              <a:t> </a:t>
            </a:r>
            <a:r>
              <a:rPr lang="en-US" dirty="0" smtClean="0"/>
              <a:t> condition is true, then the </a:t>
            </a:r>
            <a:r>
              <a:rPr lang="en-US" i="1" u="sng" dirty="0" smtClean="0">
                <a:solidFill>
                  <a:srgbClr val="CCFF33"/>
                </a:solidFill>
              </a:rPr>
              <a:t>else</a:t>
            </a:r>
            <a:r>
              <a:rPr lang="en-US" dirty="0" smtClean="0"/>
              <a:t> condition is skipped, and vice versa.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byterevel.com/wp-content/uploads/2011/07/ifel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799"/>
            <a:ext cx="3505200" cy="418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82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             The    “</a:t>
            </a:r>
            <a:r>
              <a:rPr lang="en-US" i="1" dirty="0" smtClean="0">
                <a:solidFill>
                  <a:srgbClr val="CCFF33"/>
                </a:solidFill>
              </a:rPr>
              <a:t>if/else”   </a:t>
            </a:r>
            <a:r>
              <a:rPr lang="en-US" dirty="0" smtClean="0">
                <a:solidFill>
                  <a:srgbClr val="CCFF33"/>
                </a:solidFill>
              </a:rPr>
              <a:t>structure    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Example: write a C++ program that prints “passed” if student average is above 60 and “failed” if student average is below 60.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276600"/>
            <a:ext cx="7823200" cy="261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3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32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 DESCRIPTION:  A program that evaluates if a student passed or failed.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             makes use of the "if/else" structure */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4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4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cstdlib</a:t>
            </a:r>
            <a:r>
              <a:rPr lang="en-US" sz="4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4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4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4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4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4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6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4600" dirty="0">
                <a:latin typeface="Consolas"/>
                <a:ea typeface="Calibri"/>
                <a:cs typeface="Times New Roman"/>
              </a:rPr>
              <a:t>;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 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6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4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6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46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4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46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46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4600" dirty="0">
                <a:latin typeface="Consolas"/>
                <a:ea typeface="Calibri"/>
                <a:cs typeface="Times New Roman"/>
              </a:rPr>
              <a:t>[])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{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4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variable declaration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4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600" dirty="0">
                <a:latin typeface="Consolas"/>
                <a:ea typeface="Calibri"/>
                <a:cs typeface="Times New Roman"/>
              </a:rPr>
              <a:t> average;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    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4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input from user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    cout&lt;&lt;</a:t>
            </a:r>
            <a:r>
              <a:rPr lang="en-US" sz="4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the average: "</a:t>
            </a:r>
            <a:r>
              <a:rPr lang="en-US" sz="4600" dirty="0">
                <a:latin typeface="Consolas"/>
                <a:ea typeface="Calibri"/>
                <a:cs typeface="Times New Roman"/>
              </a:rPr>
              <a:t>;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46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4600" dirty="0">
                <a:latin typeface="Consolas"/>
                <a:ea typeface="Calibri"/>
                <a:cs typeface="Times New Roman"/>
              </a:rPr>
              <a:t>&gt;&gt; average;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    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4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check the average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4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4600" dirty="0">
                <a:latin typeface="Consolas"/>
                <a:ea typeface="Calibri"/>
                <a:cs typeface="Times New Roman"/>
              </a:rPr>
              <a:t> (average &gt; 60)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    {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                cout&lt;&lt;</a:t>
            </a:r>
            <a:r>
              <a:rPr lang="en-US" sz="4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4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nYou</a:t>
            </a:r>
            <a:r>
              <a:rPr lang="en-US" sz="4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passed!\n\n"</a:t>
            </a:r>
            <a:r>
              <a:rPr lang="en-US" sz="4600" dirty="0">
                <a:latin typeface="Consolas"/>
                <a:ea typeface="Calibri"/>
                <a:cs typeface="Times New Roman"/>
              </a:rPr>
              <a:t>;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    }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4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    {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                cout&lt;&lt;</a:t>
            </a:r>
            <a:r>
              <a:rPr lang="en-US" sz="4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4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nYou</a:t>
            </a:r>
            <a:r>
              <a:rPr lang="en-US" sz="4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failed!\n\n"</a:t>
            </a:r>
            <a:r>
              <a:rPr lang="en-US" sz="4600" dirty="0">
                <a:latin typeface="Consolas"/>
                <a:ea typeface="Calibri"/>
                <a:cs typeface="Times New Roman"/>
              </a:rPr>
              <a:t>;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    }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    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    system(</a:t>
            </a:r>
            <a:r>
              <a:rPr lang="en-US" sz="4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4600" dirty="0">
                <a:latin typeface="Consolas"/>
                <a:ea typeface="Calibri"/>
                <a:cs typeface="Times New Roman"/>
              </a:rPr>
              <a:t>);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4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4600" dirty="0">
                <a:latin typeface="Consolas"/>
                <a:ea typeface="Calibri"/>
                <a:cs typeface="Times New Roman"/>
              </a:rPr>
              <a:t> EXIT_SUCCESS;</a:t>
            </a:r>
            <a:endParaRPr lang="en-US" sz="4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Consolas"/>
                <a:ea typeface="Calibri"/>
                <a:cs typeface="Times New Roman"/>
              </a:rPr>
              <a:t>}</a:t>
            </a:r>
            <a:endParaRPr lang="en-US" sz="46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19200"/>
            <a:ext cx="30956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7000"/>
            <a:ext cx="37052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1" y="4027777"/>
            <a:ext cx="30194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09" y="5334000"/>
            <a:ext cx="28670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7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Odd or even?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that decides if a number is odd or even.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INPUT: an integer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OUTPUT: “Odd” or “Even”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Hint</a:t>
            </a:r>
            <a:r>
              <a:rPr lang="en-US" dirty="0" smtClean="0">
                <a:solidFill>
                  <a:srgbClr val="CCFF33"/>
                </a:solidFill>
              </a:rPr>
              <a:t>: even numbers are divisible by 2.</a:t>
            </a:r>
          </a:p>
          <a:p>
            <a:pPr marL="0" indent="0">
              <a:buNone/>
            </a:pPr>
            <a:r>
              <a:rPr lang="en-US" dirty="0">
                <a:solidFill>
                  <a:srgbClr val="CCFF33"/>
                </a:solidFill>
              </a:rPr>
              <a:t> </a:t>
            </a:r>
            <a:r>
              <a:rPr lang="en-US" dirty="0" smtClean="0">
                <a:solidFill>
                  <a:srgbClr val="CCFF33"/>
                </a:solidFill>
              </a:rPr>
              <a:t>         </a:t>
            </a:r>
            <a:r>
              <a:rPr lang="en-US" dirty="0" smtClean="0">
                <a:solidFill>
                  <a:srgbClr val="7030A0"/>
                </a:solidFill>
              </a:rPr>
              <a:t>?</a:t>
            </a:r>
            <a:r>
              <a:rPr lang="en-US" dirty="0" smtClean="0">
                <a:solidFill>
                  <a:srgbClr val="CCFF33"/>
                </a:solidFill>
              </a:rPr>
              <a:t>check if there is any remainder</a:t>
            </a:r>
            <a:r>
              <a:rPr lang="en-US" dirty="0" smtClean="0">
                <a:solidFill>
                  <a:srgbClr val="7030A0"/>
                </a:solidFill>
              </a:rPr>
              <a:t>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3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Odd or even?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" y="2438400"/>
            <a:ext cx="887984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686800" cy="670560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DESCRIPTION: a program </a:t>
            </a:r>
            <a:r>
              <a:rPr lang="en-US" sz="6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that </a:t>
            </a:r>
            <a:r>
              <a:rPr lang="en-US" sz="6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checks if a number is even or odd */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6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cstdlib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6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6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4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64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64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4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64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[])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{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//variable declaration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num1</a:t>
            </a:r>
            <a:r>
              <a:rPr lang="en-US" sz="64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input from user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cout&lt;&lt;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an integer: "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&gt;&gt;num1;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check if it is even or divisible by 2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(num1 % 2 == 0)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{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      cout&lt;&lt;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6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nThis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number is EVEN!\n"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}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{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    cout&lt;&lt;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6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nThis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number is ODD!\n"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}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system(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);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EXIT_SUCCESS;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}</a:t>
            </a:r>
            <a:endParaRPr lang="en-US" sz="6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400" dirty="0">
                <a:ea typeface="Calibri"/>
                <a:cs typeface="Times New Roman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57200"/>
            <a:ext cx="361202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546" y="1752600"/>
            <a:ext cx="3699165" cy="123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24200"/>
            <a:ext cx="3628658" cy="108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546" y="4343400"/>
            <a:ext cx="352086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7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Contents: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CCFF33"/>
                </a:solidFill>
              </a:rPr>
              <a:t>if</a:t>
            </a:r>
            <a:r>
              <a:rPr lang="en-US" dirty="0" smtClean="0"/>
              <a:t>  structure</a:t>
            </a:r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CCFF33"/>
                </a:solidFill>
              </a:rPr>
              <a:t>if</a:t>
            </a:r>
            <a:r>
              <a:rPr lang="en-US" dirty="0" smtClean="0">
                <a:solidFill>
                  <a:srgbClr val="CCFF33"/>
                </a:solidFill>
              </a:rPr>
              <a:t>/</a:t>
            </a:r>
            <a:r>
              <a:rPr lang="en-US" i="1" dirty="0" smtClean="0">
                <a:solidFill>
                  <a:srgbClr val="CCFF33"/>
                </a:solidFill>
              </a:rPr>
              <a:t>else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Logical Operators  (</a:t>
            </a:r>
            <a:r>
              <a:rPr lang="en-US" dirty="0" smtClean="0">
                <a:solidFill>
                  <a:srgbClr val="CCFF33"/>
                </a:solidFill>
              </a:rPr>
              <a:t>!</a:t>
            </a:r>
            <a:r>
              <a:rPr lang="en-US" dirty="0" smtClean="0"/>
              <a:t>)  (</a:t>
            </a:r>
            <a:r>
              <a:rPr lang="en-US" dirty="0" smtClean="0">
                <a:solidFill>
                  <a:srgbClr val="CCFF33"/>
                </a:solidFill>
              </a:rPr>
              <a:t>&amp;&amp;</a:t>
            </a:r>
            <a:r>
              <a:rPr lang="en-US" dirty="0" smtClean="0"/>
              <a:t>) (</a:t>
            </a:r>
            <a:r>
              <a:rPr lang="en-US" dirty="0" smtClean="0">
                <a:solidFill>
                  <a:srgbClr val="CCFF33"/>
                </a:solidFill>
              </a:rPr>
              <a:t>||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Conditional Operator  ( </a:t>
            </a:r>
            <a:r>
              <a:rPr lang="en-US" dirty="0" smtClean="0">
                <a:solidFill>
                  <a:srgbClr val="CCFF33"/>
                </a:solidFill>
              </a:rPr>
              <a:t>? :</a:t>
            </a:r>
            <a:r>
              <a:rPr lang="en-US" dirty="0" smtClean="0"/>
              <a:t> 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CFF33"/>
                </a:solidFill>
              </a:rPr>
              <a:t>switch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Unexpected cases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236"/>
            <a:ext cx="8229600" cy="529936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Example: write a C++ program that prints “passed” if student average is above 60 and “failed” if student average is below 60</a:t>
            </a:r>
            <a:r>
              <a:rPr lang="en-US" dirty="0" smtClean="0"/>
              <a:t>.</a:t>
            </a:r>
          </a:p>
          <a:p>
            <a:pPr algn="just"/>
            <a:endParaRPr lang="en-US" sz="200" dirty="0"/>
          </a:p>
          <a:p>
            <a:pPr algn="just"/>
            <a:r>
              <a:rPr lang="en-US" u="sng" dirty="0" smtClean="0">
                <a:solidFill>
                  <a:srgbClr val="CCFF33"/>
                </a:solidFill>
              </a:rPr>
              <a:t>What if the average is less then 0?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check the average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(average &gt; 60)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    {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		cout&lt;&lt;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nYou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passed!\n\n"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    }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 (average &lt; 0)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    {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                cout&lt;&lt;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nWrong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input!\n\n"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    }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    {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                cout&lt;&lt;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nYou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failed!\n\n"</a:t>
            </a:r>
            <a:r>
              <a:rPr lang="en-US" sz="1500" dirty="0">
                <a:latin typeface="Consolas"/>
                <a:ea typeface="Calibri"/>
                <a:cs typeface="Times New Roman"/>
              </a:rPr>
              <a:t>;</a:t>
            </a:r>
            <a:endParaRPr lang="en-US" sz="15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/>
                <a:ea typeface="Calibri"/>
                <a:cs typeface="Times New Roman"/>
              </a:rPr>
              <a:t>    }</a:t>
            </a:r>
            <a:endParaRPr lang="en-US" sz="1500" dirty="0"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429000"/>
            <a:ext cx="28670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6" y="4583257"/>
            <a:ext cx="28670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545" y="5765223"/>
            <a:ext cx="27908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6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Sign of a number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that decides the sign of a number.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INPUT: an integer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OUTPUT: “Positive”, “Negative” or “Zero”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6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Sign of a number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8" y="2286000"/>
            <a:ext cx="9190843" cy="363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97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15400" cy="655320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6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6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6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cstdlib</a:t>
            </a:r>
            <a:r>
              <a:rPr lang="en-US" sz="6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   </a:t>
            </a:r>
            <a:r>
              <a:rPr lang="en-US" sz="6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DESCRIPTION: A program that checks the sign of a number.</a:t>
            </a:r>
            <a:r>
              <a:rPr lang="en-US" sz="6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               </a:t>
            </a:r>
            <a:endParaRPr lang="en-US" sz="60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include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6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6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4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;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 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4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64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[])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{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//variable declaration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num1</a:t>
            </a:r>
            <a:r>
              <a:rPr lang="en-US" sz="64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input from user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cout&lt;&lt;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a number: "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;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&gt;&gt;num1;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check the sign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(num1 &lt; 0)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{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      cout&lt;&lt;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6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nThis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number is NEGATIVE!\n"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;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}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(num1 &gt; 0)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{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    cout&lt;&lt;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6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nThis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number is POSITIVE!\n"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;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}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{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    cout&lt;&lt;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6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nThis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number is ZERO!\n"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;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system(</a:t>
            </a:r>
            <a:r>
              <a:rPr lang="en-US" sz="6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);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6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6400" dirty="0">
                <a:latin typeface="Consolas"/>
                <a:ea typeface="Calibri"/>
                <a:cs typeface="Times New Roman"/>
              </a:rPr>
              <a:t> EXIT_SUCCESS;</a:t>
            </a:r>
            <a:endParaRPr lang="en-US" sz="8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 smtClean="0">
                <a:latin typeface="Consolas"/>
                <a:ea typeface="Calibri"/>
                <a:cs typeface="Times New Roman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82" y="457200"/>
            <a:ext cx="342971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82" y="1641764"/>
            <a:ext cx="3429712" cy="125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82" y="2919413"/>
            <a:ext cx="3429712" cy="128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755" y="4223531"/>
            <a:ext cx="3436639" cy="1255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755" y="5478549"/>
            <a:ext cx="3436639" cy="122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4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Logical operators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CFF33"/>
                </a:solidFill>
              </a:rPr>
              <a:t>!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CCFF33"/>
                </a:solidFill>
              </a:rPr>
              <a:t>,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CFF33"/>
                </a:solidFill>
              </a:rPr>
              <a:t>||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CCFF33"/>
                </a:solidFill>
              </a:rPr>
              <a:t>,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CFF33"/>
                </a:solidFill>
              </a:rPr>
              <a:t>&amp;&amp;</a:t>
            </a:r>
            <a:r>
              <a:rPr lang="en-US" dirty="0" smtClean="0"/>
              <a:t>)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Logical Operators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used to combine many logical expressions and return true(1) or false(0).</a:t>
            </a:r>
          </a:p>
          <a:p>
            <a:endParaRPr lang="en-US" dirty="0"/>
          </a:p>
          <a:p>
            <a:r>
              <a:rPr lang="en-US" dirty="0" smtClean="0"/>
              <a:t>In C++ there are three logical operators: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67640"/>
              </p:ext>
            </p:extLst>
          </p:nvPr>
        </p:nvGraphicFramePr>
        <p:xfrm>
          <a:off x="166255" y="4038600"/>
          <a:ext cx="8077200" cy="209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/>
                <a:gridCol w="762000"/>
                <a:gridCol w="4229100"/>
                <a:gridCol w="20193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!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returns the opposite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!(5&gt;4);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&amp;&amp;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returns true if both operands are</a:t>
                      </a:r>
                      <a:r>
                        <a:rPr lang="en-US" baseline="0" dirty="0" smtClean="0"/>
                        <a:t> true, otherwise returns false.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((5&gt;4)</a:t>
                      </a:r>
                      <a:r>
                        <a:rPr lang="en-US" baseline="0" dirty="0" smtClean="0"/>
                        <a:t> &amp;&amp; (3 &gt; 5));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||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false if both operands are false, otherwise returns true.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((5&gt;4)</a:t>
                      </a:r>
                      <a:r>
                        <a:rPr lang="en-US" baseline="0" dirty="0" smtClean="0"/>
                        <a:t> || (3 &gt; 5));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86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Logical Not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CFF33"/>
                </a:solidFill>
              </a:rPr>
              <a:t>!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CCFF33"/>
                </a:solidFill>
              </a:rPr>
              <a:t> Operator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unary operator(takes one value) and returns the opposite of it.</a:t>
            </a:r>
          </a:p>
          <a:p>
            <a:pPr marL="0" indent="0">
              <a:buNone/>
            </a:pPr>
            <a:endParaRPr lang="en-US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nsolas" pitchFamily="49" charset="0"/>
                <a:ea typeface="Calibri"/>
                <a:cs typeface="Consolas" pitchFamily="49" charset="0"/>
              </a:rPr>
              <a:t>!(5 &gt; 7) </a:t>
            </a:r>
            <a:r>
              <a:rPr lang="en-US" sz="28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//evaluates to true</a:t>
            </a:r>
            <a:endParaRPr lang="en-US" sz="3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nsolas" pitchFamily="49" charset="0"/>
                <a:ea typeface="Calibri"/>
                <a:cs typeface="Consolas" pitchFamily="49" charset="0"/>
              </a:rPr>
              <a:t>!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true</a:t>
            </a:r>
            <a:r>
              <a:rPr lang="en-US" sz="28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280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//evaluates to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false</a:t>
            </a:r>
            <a:endParaRPr lang="en-US" sz="3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11040"/>
              </p:ext>
            </p:extLst>
          </p:nvPr>
        </p:nvGraphicFramePr>
        <p:xfrm>
          <a:off x="6781800" y="3124200"/>
          <a:ext cx="2133600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/>
                <a:gridCol w="1066800"/>
              </a:tblGrid>
              <a:tr h="34059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NOT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Truth Table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45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!X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45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45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0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Logical And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CFF33"/>
                </a:solidFill>
              </a:rPr>
              <a:t>&amp;&amp;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CCFF33"/>
                </a:solidFill>
              </a:rPr>
              <a:t> Operator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is a binary operator(takes two operands) and returns true if both of them are true, otherwise it returns false.</a:t>
            </a:r>
          </a:p>
          <a:p>
            <a:pPr marL="0" indent="0"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2200" dirty="0">
                <a:latin typeface="Consolas"/>
                <a:ea typeface="Calibri"/>
                <a:cs typeface="Times New Roman"/>
              </a:rPr>
              <a:t> ((average &gt; 90) &amp;&amp; (average &lt;= 100))</a:t>
            </a:r>
            <a:endParaRPr lang="en-US" sz="2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nsolas"/>
                <a:ea typeface="Calibri"/>
                <a:cs typeface="Times New Roman"/>
              </a:rPr>
              <a:t>    {</a:t>
            </a:r>
            <a:endParaRPr lang="en-US" sz="2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nsolas"/>
                <a:ea typeface="Calibri"/>
                <a:cs typeface="Times New Roman"/>
              </a:rPr>
              <a:t>        cout&lt;&lt;</a:t>
            </a:r>
            <a:r>
              <a:rPr lang="en-US" sz="2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2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nExcellent</a:t>
            </a:r>
            <a:r>
              <a:rPr lang="en-US" sz="2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!\n\n"</a:t>
            </a:r>
            <a:r>
              <a:rPr lang="en-US" sz="2200" dirty="0">
                <a:latin typeface="Consolas"/>
                <a:ea typeface="Calibri"/>
                <a:cs typeface="Times New Roman"/>
              </a:rPr>
              <a:t>;</a:t>
            </a:r>
            <a:endParaRPr lang="en-US" sz="2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nsolas"/>
                <a:ea typeface="Calibri"/>
                <a:cs typeface="Times New Roman"/>
              </a:rPr>
              <a:t>    }</a:t>
            </a:r>
            <a:endParaRPr lang="en-US" sz="2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nsolas"/>
                <a:ea typeface="Calibri"/>
                <a:cs typeface="Times New Roman"/>
              </a:rPr>
              <a:t> </a:t>
            </a:r>
            <a:endParaRPr lang="en-US" sz="2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nsolas"/>
                <a:ea typeface="Calibri"/>
                <a:cs typeface="Times New Roman"/>
              </a:rPr>
              <a:t> </a:t>
            </a:r>
            <a:endParaRPr lang="en-US" sz="2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2200" dirty="0">
                <a:latin typeface="Consolas"/>
                <a:ea typeface="Calibri"/>
                <a:cs typeface="Times New Roman"/>
              </a:rPr>
              <a:t> ((</a:t>
            </a:r>
            <a:r>
              <a:rPr lang="en-US" sz="2200" dirty="0" err="1">
                <a:latin typeface="Consolas"/>
                <a:ea typeface="Calibri"/>
                <a:cs typeface="Times New Roman"/>
              </a:rPr>
              <a:t>num</a:t>
            </a:r>
            <a:r>
              <a:rPr lang="en-US" sz="2200" dirty="0">
                <a:latin typeface="Consolas"/>
                <a:ea typeface="Calibri"/>
                <a:cs typeface="Times New Roman"/>
              </a:rPr>
              <a:t> % 3 == 0) &amp;&amp; (</a:t>
            </a:r>
            <a:r>
              <a:rPr lang="en-US" sz="2200" dirty="0" err="1">
                <a:latin typeface="Consolas"/>
                <a:ea typeface="Calibri"/>
                <a:cs typeface="Times New Roman"/>
              </a:rPr>
              <a:t>num</a:t>
            </a:r>
            <a:r>
              <a:rPr lang="en-US" sz="2200" dirty="0">
                <a:latin typeface="Consolas"/>
                <a:ea typeface="Calibri"/>
                <a:cs typeface="Times New Roman"/>
              </a:rPr>
              <a:t> % </a:t>
            </a:r>
            <a:r>
              <a:rPr lang="en-US" sz="2200" dirty="0" smtClean="0">
                <a:latin typeface="Consolas"/>
                <a:ea typeface="Calibri"/>
                <a:cs typeface="Times New Roman"/>
              </a:rPr>
              <a:t>7 </a:t>
            </a:r>
            <a:r>
              <a:rPr lang="en-US" sz="2200" dirty="0">
                <a:latin typeface="Consolas"/>
                <a:ea typeface="Calibri"/>
                <a:cs typeface="Times New Roman"/>
              </a:rPr>
              <a:t>== </a:t>
            </a:r>
            <a:r>
              <a:rPr lang="en-US" sz="2200" dirty="0" smtClean="0">
                <a:latin typeface="Consolas"/>
                <a:ea typeface="Calibri"/>
                <a:cs typeface="Times New Roman"/>
              </a:rPr>
              <a:t>0))</a:t>
            </a:r>
            <a:endParaRPr lang="en-US" sz="2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nsolas"/>
                <a:ea typeface="Calibri"/>
                <a:cs typeface="Times New Roman"/>
              </a:rPr>
              <a:t>	{</a:t>
            </a:r>
            <a:endParaRPr lang="en-US" sz="2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nsolas"/>
                <a:ea typeface="Calibri"/>
                <a:cs typeface="Times New Roman"/>
              </a:rPr>
              <a:t>		cout&lt;&lt;</a:t>
            </a:r>
            <a:r>
              <a:rPr lang="en-US" sz="2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"It is divisible by 3 and 7"</a:t>
            </a:r>
            <a:r>
              <a:rPr lang="en-US" sz="2200" dirty="0">
                <a:latin typeface="Consolas"/>
                <a:ea typeface="Calibri"/>
                <a:cs typeface="Times New Roman"/>
              </a:rPr>
              <a:t>;</a:t>
            </a:r>
            <a:endParaRPr lang="en-US" sz="2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nsolas"/>
                <a:ea typeface="Calibri"/>
                <a:cs typeface="Times New Roman"/>
              </a:rPr>
              <a:t>	}</a:t>
            </a:r>
            <a:endParaRPr lang="en-US" sz="26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672168"/>
              </p:ext>
            </p:extLst>
          </p:nvPr>
        </p:nvGraphicFramePr>
        <p:xfrm>
          <a:off x="6324600" y="2895600"/>
          <a:ext cx="2673927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1309"/>
                <a:gridCol w="891309"/>
                <a:gridCol w="891309"/>
              </a:tblGrid>
              <a:tr h="2946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 Truth Table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  &amp;&amp; 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0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Logical Or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CFF33"/>
                </a:solidFill>
              </a:rPr>
              <a:t>||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CCFF33"/>
                </a:solidFill>
              </a:rPr>
              <a:t> Operator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is a binary operator(takes two operands) and returns false if both of them are false, otherwise it returns true.</a:t>
            </a:r>
          </a:p>
          <a:p>
            <a:pPr marL="0" indent="0"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2200" dirty="0">
                <a:latin typeface="Consolas"/>
                <a:ea typeface="Calibri"/>
                <a:cs typeface="Times New Roman"/>
              </a:rPr>
              <a:t> ((</a:t>
            </a:r>
            <a:r>
              <a:rPr lang="en-US" sz="2200" dirty="0" err="1">
                <a:latin typeface="Consolas"/>
                <a:ea typeface="Calibri"/>
                <a:cs typeface="Times New Roman"/>
              </a:rPr>
              <a:t>num</a:t>
            </a:r>
            <a:r>
              <a:rPr lang="en-US" sz="2200" dirty="0">
                <a:latin typeface="Consolas"/>
                <a:ea typeface="Calibri"/>
                <a:cs typeface="Times New Roman"/>
              </a:rPr>
              <a:t> % 3 == 0) </a:t>
            </a:r>
            <a:r>
              <a:rPr lang="en-US" sz="2200" dirty="0" smtClean="0">
                <a:latin typeface="Consolas"/>
                <a:ea typeface="Calibri"/>
                <a:cs typeface="Times New Roman"/>
              </a:rPr>
              <a:t>|| </a:t>
            </a:r>
            <a:r>
              <a:rPr lang="en-US" sz="22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2200" dirty="0" err="1">
                <a:latin typeface="Consolas"/>
                <a:ea typeface="Calibri"/>
                <a:cs typeface="Times New Roman"/>
              </a:rPr>
              <a:t>num</a:t>
            </a:r>
            <a:r>
              <a:rPr lang="en-US" sz="2200" dirty="0">
                <a:latin typeface="Consolas"/>
                <a:ea typeface="Calibri"/>
                <a:cs typeface="Times New Roman"/>
              </a:rPr>
              <a:t> % </a:t>
            </a:r>
            <a:r>
              <a:rPr lang="en-US" sz="2200" dirty="0" smtClean="0">
                <a:latin typeface="Consolas"/>
                <a:ea typeface="Calibri"/>
                <a:cs typeface="Times New Roman"/>
              </a:rPr>
              <a:t>7 </a:t>
            </a:r>
            <a:r>
              <a:rPr lang="en-US" sz="2200" dirty="0">
                <a:latin typeface="Consolas"/>
                <a:ea typeface="Calibri"/>
                <a:cs typeface="Times New Roman"/>
              </a:rPr>
              <a:t>== </a:t>
            </a:r>
            <a:r>
              <a:rPr lang="en-US" sz="2200" dirty="0" smtClean="0">
                <a:latin typeface="Consolas"/>
                <a:ea typeface="Calibri"/>
                <a:cs typeface="Times New Roman"/>
              </a:rPr>
              <a:t>0))</a:t>
            </a:r>
            <a:endParaRPr lang="en-US" sz="2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nsolas"/>
                <a:ea typeface="Calibri"/>
                <a:cs typeface="Times New Roman"/>
              </a:rPr>
              <a:t>	{</a:t>
            </a:r>
            <a:endParaRPr lang="en-US" sz="2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nsolas"/>
                <a:ea typeface="Calibri"/>
                <a:cs typeface="Times New Roman"/>
              </a:rPr>
              <a:t>		cout&lt;&lt;</a:t>
            </a:r>
            <a:r>
              <a:rPr lang="en-US" sz="2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"It is divisible by 3 </a:t>
            </a:r>
            <a:r>
              <a:rPr lang="en-US" sz="2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or </a:t>
            </a:r>
            <a:r>
              <a:rPr lang="en-US" sz="2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7"</a:t>
            </a:r>
            <a:r>
              <a:rPr lang="en-US" sz="2200" dirty="0">
                <a:latin typeface="Consolas"/>
                <a:ea typeface="Calibri"/>
                <a:cs typeface="Times New Roman"/>
              </a:rPr>
              <a:t>;</a:t>
            </a:r>
            <a:endParaRPr lang="en-US" sz="2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nsolas"/>
                <a:ea typeface="Calibri"/>
                <a:cs typeface="Times New Roman"/>
              </a:rPr>
              <a:t>	}</a:t>
            </a:r>
            <a:endParaRPr lang="en-US" sz="26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32015"/>
              </p:ext>
            </p:extLst>
          </p:nvPr>
        </p:nvGraphicFramePr>
        <p:xfrm>
          <a:off x="6324600" y="2895600"/>
          <a:ext cx="2673927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1309"/>
                <a:gridCol w="891309"/>
                <a:gridCol w="891309"/>
              </a:tblGrid>
              <a:tr h="294640">
                <a:tc gridSpan="3"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OR Truth Table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  || 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8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Letter?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that checks if an entered character is between ‘a’ and ‘z’ or ‘A’ and ‘Z’. In other words, check if it’s a letter or not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INPUT: One character.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OUTPUT: “It’s a letter”, or “It’s not a letter”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8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Introduction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9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Letter?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2209800"/>
            <a:ext cx="8749145" cy="302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2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31</a:t>
            </a:fld>
            <a:endParaRPr lang="en-US"/>
          </a:p>
        </p:txBody>
      </p:sp>
      <p:pic>
        <p:nvPicPr>
          <p:cNvPr id="1026" name="Picture 2" descr="http://www.asciitable.com/index/asciifu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13855"/>
            <a:ext cx="9171709" cy="684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6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15400" cy="6629400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DESCRIPTION: a program that checks if a given char is a letter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cstdlib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[])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{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//variable declaration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letter;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input from user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cout&lt;&lt;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a single character: "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&gt;&gt;letter;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check if it is a letter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(((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) letter &gt;= 65 )&amp;&amp;((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) letter &lt;= 90))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      cout&lt;&lt;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nThis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is an UPERCASE LETTER!\n"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}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(((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) letter &gt;= 97 )&amp;&amp;((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) letter &lt;= 122))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      cout&lt;&lt;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nThis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is a LOWERCASE LETTER!\n"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}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    cout&lt;&lt;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nThis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is NOT A LETTER!\n"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}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system(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EXIT_SUCCESS;</a:t>
            </a:r>
            <a:endParaRPr lang="en-US" sz="1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20" y="304800"/>
            <a:ext cx="3095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156" y="1447800"/>
            <a:ext cx="3095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2667000"/>
            <a:ext cx="32480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8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52600"/>
            <a:ext cx="8915400" cy="4953000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check if it is a letter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800" dirty="0" smtClean="0">
                <a:latin typeface="Consolas"/>
                <a:ea typeface="Calibri"/>
                <a:cs typeface="Times New Roman"/>
              </a:rPr>
              <a:t> (     ((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) letter &gt;= 65 )&amp;&amp;((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) letter &lt;= 90)  </a:t>
            </a:r>
            <a:r>
              <a:rPr lang="en-US" sz="1800" dirty="0" smtClean="0">
                <a:latin typeface="Consolas"/>
                <a:ea typeface="Calibri"/>
                <a:cs typeface="Times New Roman"/>
              </a:rPr>
              <a:t> ||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dirty="0" smtClean="0">
                <a:latin typeface="Consolas"/>
                <a:ea typeface="Calibri"/>
                <a:cs typeface="Times New Roman"/>
              </a:rPr>
              <a:t>        ((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) letter &gt;= 97 )&amp;&amp;((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) letter &lt;= 122) </a:t>
            </a:r>
            <a:r>
              <a:rPr lang="en-US" sz="1800" dirty="0" smtClean="0">
                <a:latin typeface="Consolas"/>
                <a:ea typeface="Calibri"/>
                <a:cs typeface="Times New Roman"/>
              </a:rPr>
              <a:t>          )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    {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          cout&lt;&lt;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nThis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is a LETTER!\n"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;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    }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    {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        cout&lt;&lt;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nThis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is NOT A LETTER!\n"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;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    }</a:t>
            </a:r>
            <a:endParaRPr lang="en-US" sz="18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a</a:t>
            </a:r>
            <a:r>
              <a:rPr lang="en-US" dirty="0" smtClean="0">
                <a:solidFill>
                  <a:srgbClr val="CCFF33"/>
                </a:solidFill>
              </a:rPr>
              <a:t>lternative version</a:t>
            </a:r>
            <a:endParaRPr lang="en-US" dirty="0">
              <a:solidFill>
                <a:srgbClr val="CC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Leap Year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that checks if a given year is a leap year or not.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INPUT: One integer year.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OUTPUT: “Leap year”, or “Not a leap year”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0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fontAlgn="base"/>
            <a:r>
              <a:rPr lang="en-US" sz="4000" dirty="0">
                <a:solidFill>
                  <a:srgbClr val="CCFF33"/>
                </a:solidFill>
              </a:rPr>
              <a:t>How do we calculate Leap Years?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236"/>
            <a:ext cx="8229600" cy="5299364"/>
          </a:xfrm>
        </p:spPr>
        <p:txBody>
          <a:bodyPr>
            <a:normAutofit fontScale="85000" lnSpcReduction="20000"/>
          </a:bodyPr>
          <a:lstStyle/>
          <a:p>
            <a:pPr marL="0" indent="0" algn="just" fontAlgn="base">
              <a:buNone/>
            </a:pPr>
            <a:r>
              <a:rPr lang="en-US" dirty="0"/>
              <a:t>In the Gregorian calendar 3 criteria must be met to be a leap year:</a:t>
            </a:r>
          </a:p>
          <a:p>
            <a:pPr algn="just" fontAlgn="base"/>
            <a:r>
              <a:rPr lang="en-US" dirty="0"/>
              <a:t>The year is evenly divisible by 4;</a:t>
            </a:r>
          </a:p>
          <a:p>
            <a:pPr algn="just" fontAlgn="base"/>
            <a:r>
              <a:rPr lang="en-US" dirty="0"/>
              <a:t>If the year can be evenly divided by 100, it is NOT a leap year, unless;</a:t>
            </a:r>
          </a:p>
          <a:p>
            <a:pPr algn="just" fontAlgn="base"/>
            <a:r>
              <a:rPr lang="en-US" dirty="0"/>
              <a:t>The year is also evenly divisible by 400. Then it is a leap year</a:t>
            </a:r>
            <a:r>
              <a:rPr lang="en-US" dirty="0" smtClean="0"/>
              <a:t>.</a:t>
            </a:r>
          </a:p>
          <a:p>
            <a:pPr marL="0" indent="0" algn="just" fontAlgn="base">
              <a:buNone/>
            </a:pPr>
            <a:endParaRPr lang="en-US" dirty="0" smtClean="0"/>
          </a:p>
          <a:p>
            <a:pPr marL="0" indent="0" algn="just" fontAlgn="base">
              <a:buNone/>
            </a:pPr>
            <a:r>
              <a:rPr lang="en-US" sz="25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Divisible(4) AND </a:t>
            </a:r>
            <a:r>
              <a:rPr lang="en-US" sz="25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 !Divisible(100) OR Divisible(400) )</a:t>
            </a:r>
            <a:endParaRPr lang="en-US" sz="2500" dirty="0" smtClean="0">
              <a:solidFill>
                <a:srgbClr val="CCFF33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just" fontAlgn="base">
              <a:buNone/>
            </a:pPr>
            <a:endParaRPr lang="en-US" dirty="0"/>
          </a:p>
          <a:p>
            <a:pPr marL="0" indent="0" algn="just" fontAlgn="base">
              <a:buNone/>
            </a:pPr>
            <a:r>
              <a:rPr lang="en-US" dirty="0"/>
              <a:t>This means that </a:t>
            </a:r>
            <a:r>
              <a:rPr lang="en-US" dirty="0">
                <a:hlinkClick r:id="rId2"/>
              </a:rPr>
              <a:t>2000</a:t>
            </a:r>
            <a:r>
              <a:rPr lang="en-US" dirty="0"/>
              <a:t> and</a:t>
            </a:r>
            <a:r>
              <a:rPr lang="en-US" dirty="0">
                <a:hlinkClick r:id="rId3"/>
              </a:rPr>
              <a:t> 2400</a:t>
            </a:r>
            <a:r>
              <a:rPr lang="en-US" dirty="0"/>
              <a:t> are leap years, while </a:t>
            </a:r>
            <a:r>
              <a:rPr lang="en-US" dirty="0">
                <a:hlinkClick r:id="rId4"/>
              </a:rPr>
              <a:t>1800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1900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2100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2200</a:t>
            </a:r>
            <a:r>
              <a:rPr lang="en-US" dirty="0"/>
              <a:t>, </a:t>
            </a:r>
            <a:r>
              <a:rPr lang="en-US" dirty="0">
                <a:hlinkClick r:id="rId8"/>
              </a:rPr>
              <a:t>2300</a:t>
            </a:r>
            <a:r>
              <a:rPr lang="en-US" dirty="0"/>
              <a:t> and </a:t>
            </a:r>
            <a:r>
              <a:rPr lang="en-US" dirty="0">
                <a:hlinkClick r:id="rId9"/>
              </a:rPr>
              <a:t>2500</a:t>
            </a:r>
            <a:r>
              <a:rPr lang="en-US" dirty="0"/>
              <a:t> are NOT leap years.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4" y="1676401"/>
            <a:ext cx="8853658" cy="374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2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458200" cy="6477000"/>
          </a:xfrm>
        </p:spPr>
        <p:txBody>
          <a:bodyPr>
            <a:normAutofit fontScale="40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DESCRIPTION: Check if its a leap year!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4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cstdlib</a:t>
            </a:r>
            <a:r>
              <a:rPr lang="en-US" sz="4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4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4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3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;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4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43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4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43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[])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{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4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//variable declaration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4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 year;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4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//take user input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    cout&lt;&lt;</a:t>
            </a:r>
            <a:r>
              <a:rPr lang="en-US" sz="4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the year: "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;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43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&gt;&gt;year;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    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4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 ((year % 4 == 0) &amp;&amp; ((year % 100 != 0) || (year % 400 == 0))) 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    {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         cout&lt;&lt;endl&lt;&lt;year&lt;&lt;</a:t>
            </a:r>
            <a:r>
              <a:rPr lang="en-US" sz="4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is a LEAP YEAR!\n\n"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;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     }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     </a:t>
            </a:r>
            <a:r>
              <a:rPr lang="en-US" sz="4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     {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        cout&lt;&lt;endl&lt;&lt;year&lt;&lt;</a:t>
            </a:r>
            <a:r>
              <a:rPr lang="en-US" sz="4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is NOT A LEAP YEAR!\n\n"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; 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     }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     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    system(</a:t>
            </a:r>
            <a:r>
              <a:rPr lang="en-US" sz="4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);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4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4300" dirty="0">
                <a:latin typeface="Consolas"/>
                <a:ea typeface="Calibri"/>
                <a:cs typeface="Times New Roman"/>
              </a:rPr>
              <a:t> EXIT_SUCCESS;</a:t>
            </a:r>
            <a:endParaRPr lang="en-US" sz="4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>
                <a:latin typeface="Consolas"/>
                <a:ea typeface="Calibri"/>
                <a:cs typeface="Times New Roman"/>
              </a:rPr>
              <a:t>}</a:t>
            </a:r>
            <a:endParaRPr lang="en-US" sz="43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527" y="0"/>
            <a:ext cx="28670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426" y="1133475"/>
            <a:ext cx="29432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626" y="5724525"/>
            <a:ext cx="28670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636" y="5724524"/>
            <a:ext cx="28670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Leap Year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that checks if a given year is a leap year or not without using logical operators.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INPUT: One integer year.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OUTPUT: “Leap year”, or “Not a leap year”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Hint: use nested if/else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32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610600" cy="670560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check if it is a century 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(year % 100 ==0)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{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cout&lt;&lt;endl&lt;&lt;year&lt;&lt;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is a CENTURY YEAR!\n"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century =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}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 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in case it is a century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( century ==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)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{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check if its also divisible by 400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(year % 400 ==0)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{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cout&lt;&lt;endl&lt;&lt;year&lt;&lt;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is a LEAP YEAR!\n\n"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         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} 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{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cout&lt;&lt;endl&lt;&lt;year&lt;&lt;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is NOT A LEAP YEAR!\n\n"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 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}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}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in case its not a century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{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		 </a:t>
            </a: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check if its divisible by 4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 (year % 4 ==0)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{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cout&lt;&lt;endl&lt;&lt;year&lt;&lt;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is a LEAP YEAR!\n\n"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}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{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cout&lt;&lt;endl&lt;&lt;year&lt;&lt;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is NOT A LEAP YEAR!\n\n"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 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}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}</a:t>
            </a:r>
            <a:endParaRPr lang="en-US" sz="56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5495925"/>
            <a:ext cx="29432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4" y="4133850"/>
            <a:ext cx="28670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-6927"/>
            <a:ext cx="28670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365" y="1355148"/>
            <a:ext cx="27908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510" y="2495550"/>
            <a:ext cx="28670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5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CCFF33"/>
                </a:solidFill>
              </a:rPr>
              <a:t>Introduction – Decision structures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programming, just like in life, we have to </a:t>
            </a:r>
            <a:r>
              <a:rPr lang="en-US" u="sng" dirty="0" smtClean="0">
                <a:solidFill>
                  <a:srgbClr val="CCFF33"/>
                </a:solidFill>
              </a:rPr>
              <a:t>make decisions</a:t>
            </a:r>
            <a:r>
              <a:rPr lang="en-US" dirty="0" smtClean="0"/>
              <a:t>, we have to choose on which path the program will continue.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Thanks to control structures (</a:t>
            </a:r>
            <a:r>
              <a:rPr lang="en-US" dirty="0" smtClean="0">
                <a:solidFill>
                  <a:srgbClr val="CCFF33"/>
                </a:solidFill>
              </a:rPr>
              <a:t>decision &amp; repetition</a:t>
            </a:r>
            <a:r>
              <a:rPr lang="en-US" dirty="0" smtClean="0"/>
              <a:t>) we can evaluate conditions and select the flow of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>
                <a:solidFill>
                  <a:srgbClr val="CCFF33"/>
                </a:solidFill>
              </a:rPr>
              <a:t>The Conditional </a:t>
            </a:r>
            <a:r>
              <a:rPr lang="en-US" dirty="0" smtClean="0">
                <a:solidFill>
                  <a:srgbClr val="CCFF33"/>
                </a:solidFill>
              </a:rPr>
              <a:t>Operator 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CCFF33"/>
                </a:solidFill>
              </a:rPr>
              <a:t>? : 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        The Conditional </a:t>
            </a:r>
            <a:r>
              <a:rPr lang="en-US" dirty="0" smtClean="0">
                <a:solidFill>
                  <a:srgbClr val="CCFF33"/>
                </a:solidFill>
              </a:rPr>
              <a:t>Operator </a:t>
            </a:r>
            <a:r>
              <a:rPr lang="en-US" dirty="0"/>
              <a:t>( </a:t>
            </a:r>
            <a:r>
              <a:rPr lang="en-US" dirty="0">
                <a:solidFill>
                  <a:srgbClr val="CCFF33"/>
                </a:solidFill>
              </a:rPr>
              <a:t>? : </a:t>
            </a:r>
            <a:r>
              <a:rPr lang="en-US" dirty="0"/>
              <a:t>)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If we are choosing from two options based on a condition we can directly use the selective condition operator.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nsolas"/>
                <a:ea typeface="Calibri"/>
                <a:cs typeface="Times New Roman"/>
              </a:rPr>
              <a:t>cout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&lt;&lt; 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(( average&gt;60 ) 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?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"passed\n"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: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"failed\n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nsolas"/>
                <a:ea typeface="Calibri"/>
                <a:cs typeface="Times New Roman"/>
              </a:rPr>
              <a:t>---------------------------------------------------------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(average &gt; 60)</a:t>
            </a:r>
            <a:endParaRPr lang="en-US" sz="17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{  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cout&lt;&lt;</a:t>
            </a:r>
            <a:r>
              <a:rPr lang="en-US" sz="17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"passed\n"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;           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7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en-US" sz="17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{             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cout&lt;&lt;</a:t>
            </a:r>
            <a:r>
              <a:rPr lang="en-US" sz="17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"failed!\</a:t>
            </a:r>
            <a:r>
              <a:rPr lang="en-US" sz="17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</a:t>
            </a:r>
            <a:r>
              <a:rPr lang="en-US" sz="17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7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7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        The Conditional </a:t>
            </a:r>
            <a:r>
              <a:rPr lang="en-US" dirty="0" smtClean="0">
                <a:solidFill>
                  <a:srgbClr val="CCFF33"/>
                </a:solidFill>
              </a:rPr>
              <a:t>Operator </a:t>
            </a:r>
            <a:r>
              <a:rPr lang="en-US" dirty="0"/>
              <a:t>( </a:t>
            </a:r>
            <a:r>
              <a:rPr lang="en-US" dirty="0">
                <a:solidFill>
                  <a:srgbClr val="CCFF33"/>
                </a:solidFill>
              </a:rPr>
              <a:t>? : </a:t>
            </a:r>
            <a:r>
              <a:rPr lang="en-US" dirty="0"/>
              <a:t>)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nsolas"/>
                <a:ea typeface="Calibri"/>
                <a:cs typeface="Times New Roman"/>
              </a:rPr>
              <a:t>cout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&lt;&lt; 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(( average&gt;60 ) 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?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"passed\n"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: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"failed\n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800" dirty="0" smtClean="0">
                <a:ea typeface="Calibri"/>
                <a:cs typeface="Times New Roman"/>
              </a:rPr>
              <a:t>First the condition </a:t>
            </a:r>
            <a:r>
              <a:rPr lang="en-US" sz="2400" dirty="0" smtClean="0">
                <a:solidFill>
                  <a:srgbClr val="CCFF33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400" dirty="0">
                <a:solidFill>
                  <a:srgbClr val="CCFF33"/>
                </a:solidFill>
                <a:latin typeface="Consolas"/>
                <a:ea typeface="Calibri"/>
                <a:cs typeface="Times New Roman"/>
              </a:rPr>
              <a:t>average&gt;60</a:t>
            </a:r>
            <a:r>
              <a:rPr lang="en-US" sz="2400" dirty="0" smtClean="0">
                <a:solidFill>
                  <a:srgbClr val="CCFF33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2400" dirty="0" smtClean="0">
                <a:ea typeface="Calibri"/>
                <a:cs typeface="Times New Roman"/>
              </a:rPr>
              <a:t>is evaluated, if true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"passed\n"</a:t>
            </a:r>
            <a:r>
              <a:rPr lang="en-US" sz="2000" dirty="0" smtClean="0">
                <a:ea typeface="Calibri"/>
                <a:cs typeface="Times New Roman"/>
              </a:rPr>
              <a:t> </a:t>
            </a:r>
            <a:r>
              <a:rPr lang="en-US" sz="2400" dirty="0" smtClean="0">
                <a:ea typeface="Calibri"/>
                <a:cs typeface="Times New Roman"/>
              </a:rPr>
              <a:t>is shown  otherwise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"failed\n"</a:t>
            </a:r>
            <a:r>
              <a:rPr lang="en-US" sz="2000" dirty="0" smtClean="0">
                <a:ea typeface="Calibri"/>
                <a:cs typeface="Times New Roman"/>
              </a:rPr>
              <a:t>   </a:t>
            </a:r>
            <a:r>
              <a:rPr lang="en-US" sz="2400" dirty="0" smtClean="0">
                <a:ea typeface="Calibri"/>
                <a:cs typeface="Times New Roman"/>
              </a:rPr>
              <a:t>is shown.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400" dirty="0" smtClean="0">
                <a:ea typeface="Calibri"/>
                <a:cs typeface="Times New Roman"/>
              </a:rPr>
              <a:t>The leap year problem can be simply written as: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cout&lt;&lt; ((year % 400 == 0)||(year % 100 != 0) &amp;&amp; (year % 4 == 0) ? 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"Leap Year"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 : 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"Not a Leap Year!"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);</a:t>
            </a:r>
            <a:endParaRPr lang="en-US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4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“switch” structure</a:t>
            </a:r>
            <a:endParaRPr lang="en-US" dirty="0" smtClean="0">
              <a:solidFill>
                <a:srgbClr val="CCFF33"/>
              </a:solidFill>
            </a:endParaRP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The </a:t>
            </a:r>
            <a:r>
              <a:rPr lang="en-US" dirty="0" smtClean="0">
                <a:solidFill>
                  <a:srgbClr val="CCFF33"/>
                </a:solidFill>
              </a:rPr>
              <a:t>“switch</a:t>
            </a:r>
            <a:r>
              <a:rPr lang="en-US" dirty="0" smtClean="0">
                <a:solidFill>
                  <a:srgbClr val="CCFF33"/>
                </a:solidFill>
              </a:rPr>
              <a:t>” </a:t>
            </a:r>
            <a:r>
              <a:rPr lang="en-US" dirty="0" smtClean="0">
                <a:solidFill>
                  <a:srgbClr val="CCFF33"/>
                </a:solidFill>
              </a:rPr>
              <a:t>structure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236"/>
            <a:ext cx="8229600" cy="53755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allows us to select from multiple choices based on constant values.</a:t>
            </a:r>
          </a:p>
          <a:p>
            <a:r>
              <a:rPr lang="en-US" dirty="0" smtClean="0"/>
              <a:t>If you have many “</a:t>
            </a:r>
            <a:r>
              <a:rPr lang="en-US" dirty="0" smtClean="0">
                <a:solidFill>
                  <a:srgbClr val="CCFF33"/>
                </a:solidFill>
              </a:rPr>
              <a:t>if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CCFF33"/>
                </a:solidFill>
              </a:rPr>
              <a:t>if/else</a:t>
            </a:r>
            <a:r>
              <a:rPr lang="en-US" dirty="0" smtClean="0"/>
              <a:t>” instructions to check constant values it is best to implement it by using </a:t>
            </a:r>
            <a:r>
              <a:rPr lang="en-US" dirty="0" smtClean="0"/>
              <a:t>“</a:t>
            </a:r>
            <a:r>
              <a:rPr lang="en-US" dirty="0">
                <a:solidFill>
                  <a:srgbClr val="CCFF33"/>
                </a:solidFill>
              </a:rPr>
              <a:t>s</a:t>
            </a:r>
            <a:r>
              <a:rPr lang="en-US" dirty="0" smtClean="0">
                <a:solidFill>
                  <a:srgbClr val="CCFF33"/>
                </a:solidFill>
              </a:rPr>
              <a:t>witch</a:t>
            </a:r>
            <a:r>
              <a:rPr lang="en-US" dirty="0" smtClean="0"/>
              <a:t>”.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switch</a:t>
            </a:r>
            <a:r>
              <a:rPr lang="en-US" sz="20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000" dirty="0" smtClean="0">
                <a:latin typeface="Consolas" pitchFamily="49" charset="0"/>
                <a:ea typeface="Calibri"/>
                <a:cs typeface="Consolas" pitchFamily="49" charset="0"/>
              </a:rPr>
              <a:t>num1) </a:t>
            </a:r>
            <a:r>
              <a:rPr lang="en-US" sz="200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  <a:ea typeface="Calibri"/>
                <a:cs typeface="Consolas" pitchFamily="49" charset="0"/>
              </a:rPr>
              <a:t>	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case</a:t>
            </a:r>
            <a:r>
              <a:rPr lang="en-US" sz="2000" dirty="0">
                <a:latin typeface="Consolas" pitchFamily="49" charset="0"/>
                <a:ea typeface="Calibri"/>
                <a:cs typeface="Consolas" pitchFamily="49" charset="0"/>
              </a:rPr>
              <a:t> 1: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  <a:ea typeface="Calibri"/>
                <a:cs typeface="Consolas" pitchFamily="49" charset="0"/>
              </a:rPr>
              <a:t>		 statement;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  <a:ea typeface="Calibri"/>
                <a:cs typeface="Consolas" pitchFamily="49" charset="0"/>
              </a:rPr>
              <a:t>		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break</a:t>
            </a:r>
            <a:r>
              <a:rPr lang="en-US" sz="20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case</a:t>
            </a:r>
            <a:r>
              <a:rPr lang="en-US" sz="2000" dirty="0" smtClean="0">
                <a:latin typeface="Consolas" pitchFamily="49" charset="0"/>
                <a:ea typeface="Calibri"/>
                <a:cs typeface="Consolas" pitchFamily="49" charset="0"/>
              </a:rPr>
              <a:t> 2: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/>
                <a:cs typeface="Consolas" pitchFamily="49" charset="0"/>
              </a:rPr>
              <a:t>		 statement;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/>
                <a:cs typeface="Consolas" pitchFamily="49" charset="0"/>
              </a:rPr>
              <a:t>		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break</a:t>
            </a:r>
            <a:r>
              <a:rPr lang="en-US" sz="20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/>
                <a:cs typeface="Consolas" pitchFamily="49" charset="0"/>
              </a:rPr>
              <a:t>	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default</a:t>
            </a:r>
            <a:r>
              <a:rPr lang="en-US" sz="2000" dirty="0" smtClean="0">
                <a:latin typeface="Consolas" pitchFamily="49" charset="0"/>
                <a:ea typeface="Calibri"/>
                <a:cs typeface="Consolas" pitchFamily="49" charset="0"/>
              </a:rPr>
              <a:t>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  <a:ea typeface="Calibri"/>
                <a:cs typeface="Consolas" pitchFamily="49" charset="0"/>
              </a:rPr>
              <a:t>		 statement;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8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The </a:t>
            </a:r>
            <a:r>
              <a:rPr lang="en-US" dirty="0" smtClean="0">
                <a:solidFill>
                  <a:srgbClr val="CCFF33"/>
                </a:solidFill>
              </a:rPr>
              <a:t>“switch</a:t>
            </a:r>
            <a:r>
              <a:rPr lang="en-US" dirty="0" smtClean="0">
                <a:solidFill>
                  <a:srgbClr val="CCFF33"/>
                </a:solidFill>
              </a:rPr>
              <a:t>” </a:t>
            </a:r>
            <a:r>
              <a:rPr lang="en-US" dirty="0" smtClean="0">
                <a:solidFill>
                  <a:srgbClr val="CCFF33"/>
                </a:solidFill>
              </a:rPr>
              <a:t>structure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236"/>
            <a:ext cx="8229600" cy="537556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It evaluates the value of the expression and performs all the instructions starting from the true case of the expression’s value until the ending </a:t>
            </a:r>
            <a:r>
              <a:rPr lang="en-US" dirty="0" smtClean="0"/>
              <a:t> brace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If none of the cases has the value of the expression then instructions under the </a:t>
            </a:r>
            <a:r>
              <a:rPr lang="en-US" sz="30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 smtClean="0"/>
              <a:t> part will be executed.</a:t>
            </a:r>
          </a:p>
          <a:p>
            <a:pPr algn="just"/>
            <a:r>
              <a:rPr lang="en-US" dirty="0" smtClean="0"/>
              <a:t>The </a:t>
            </a:r>
            <a:r>
              <a:rPr lang="en-US" sz="30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 statement at the end of the case statement tells C++ to exit the switch statement. If you forget to write it the compiler will execute the following statements also.</a:t>
            </a:r>
            <a:endParaRPr lang="en-US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Name of the month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236"/>
            <a:ext cx="8229600" cy="537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Example: Write a C++ program that reads the order of a month and prints its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56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534400" cy="5973763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a program that takes the number of a month and prints its name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cstdlib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 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[])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{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//variable declaration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month;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input from user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cout&lt;&lt;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the month number: "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&gt;&gt;month;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perform the switch structure for month number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switch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(month)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{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1: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nIt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is January!\n\n"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2: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nIt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is February!\n\n"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3: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nIt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is March!\n\n"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4: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nIt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is April!\n\n"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;</a:t>
            </a:r>
            <a:endParaRPr lang="en-US" sz="13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3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	      case</a:t>
            </a:r>
            <a:r>
              <a:rPr lang="en-US" sz="5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5: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5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nIt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is May!\n\n"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6: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5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nIt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is June!\n\n"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7: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5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nIt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is July!\n\n"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8: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5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nIt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is August!\n\n"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9: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5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nIt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is September!\n\n"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10: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5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nIt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is October!\n\n"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11: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5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nIt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is November!\n\n"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12: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5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nIt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is December!\n\n"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: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   cout&lt;&lt;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5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nWrong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input!\n\n"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}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system(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);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EXIT_SUCCESS;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}</a:t>
            </a:r>
            <a:endParaRPr lang="en-US" sz="56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5724525"/>
            <a:ext cx="30194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4591050"/>
            <a:ext cx="30194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4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Days in a month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236"/>
            <a:ext cx="8229600" cy="537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Example: Write a C++ program that reads the order of a month and prints how many days it has.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0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CCFF33"/>
                </a:solidFill>
              </a:rPr>
              <a:t>Introduction – Decision structures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In C++ there are 4 types of decisions structures: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CCFF33"/>
                </a:solidFill>
              </a:rPr>
              <a:t>- if		</a:t>
            </a:r>
            <a:r>
              <a:rPr lang="en-US" dirty="0" smtClean="0"/>
              <a:t>evaluate condition</a:t>
            </a:r>
            <a:endParaRPr lang="en-US" dirty="0" smtClean="0">
              <a:solidFill>
                <a:srgbClr val="CCFF33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CCFF33"/>
                </a:solidFill>
              </a:rPr>
              <a:t>- if/else	</a:t>
            </a:r>
            <a:r>
              <a:rPr lang="en-US" dirty="0" smtClean="0"/>
              <a:t>choose between two alternatives</a:t>
            </a:r>
            <a:endParaRPr lang="en-US" dirty="0" smtClean="0">
              <a:solidFill>
                <a:srgbClr val="CCFF33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CCFF33"/>
                </a:solidFill>
              </a:rPr>
              <a:t>- Conditional Operator ( ? :)	 </a:t>
            </a:r>
            <a:r>
              <a:rPr lang="en-US" dirty="0" smtClean="0"/>
              <a:t>for special cases</a:t>
            </a:r>
            <a:endParaRPr lang="en-US" dirty="0" smtClean="0">
              <a:solidFill>
                <a:srgbClr val="CCFF33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CCFF33"/>
                </a:solidFill>
              </a:rPr>
              <a:t>- switch	</a:t>
            </a:r>
            <a:r>
              <a:rPr lang="en-US" dirty="0" smtClean="0"/>
              <a:t>create many alternatives, choose one</a:t>
            </a:r>
            <a:endParaRPr lang="en-US" dirty="0" smtClean="0">
              <a:solidFill>
                <a:srgbClr val="CCFF33"/>
              </a:solidFill>
            </a:endParaRPr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1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534400" cy="6553200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a program that takes the number of a month and prints how many days it has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cstdlib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[])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{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//variable declaration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month;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input from user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cout&lt;&lt;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the month number: "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;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&gt;&gt;month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perform the switch structure for month number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switch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(month)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{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1: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nJanuary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has 31 days!\n\n"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;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;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2: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nFebruary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has 28-29 days!\n\n"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;</a:t>
            </a:r>
            <a:endParaRPr lang="en-US" sz="18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	 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case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3: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                  cout&lt;&lt;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"\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nMarch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 has 31 days!\n\n"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              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break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             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case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4: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                  cout&lt;&lt;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"\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nApril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 has 30 days!\n\n"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              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break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534400" cy="6705600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	 case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5: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nMay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has 31 days!\n\n"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;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;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6: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nJune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has 30 days!\n\n"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;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;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7: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nJuly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has 31 days!\n\n"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;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;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8: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nAugust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has 31 days!\n\n"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;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;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9: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nSeptember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has 30 days!\n\n"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;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;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10: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nOctober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has 31 days!\n\n"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;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;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11: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nNovember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has 30 days!\n\n"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;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;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12: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nDecember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has 31 days!\n\n"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;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;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: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                  cout&lt;&lt;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nWrong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input!\n\n"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;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   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system(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);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latin typeface="Consolas"/>
                <a:ea typeface="Calibri"/>
                <a:cs typeface="Times New Roman"/>
              </a:rPr>
              <a:t> EXIT_SUCCESS;</a:t>
            </a:r>
            <a:endParaRPr lang="en-US" sz="12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alibri"/>
                <a:cs typeface="Times New Roman"/>
              </a:rPr>
              <a:t>}</a:t>
            </a:r>
            <a:endParaRPr lang="en-US" sz="12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13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13" y="1371600"/>
            <a:ext cx="30194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2" y="2667000"/>
            <a:ext cx="29432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903" y="4016520"/>
            <a:ext cx="30194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9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Traffic Lights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236"/>
            <a:ext cx="8229600" cy="537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Example: Write a C++ program that reads a character from the user indicating the color of the light and sends a comment to the user.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INPUT: ‘r’, ‘y’, or ‘g’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OUTPUT: “WAIT”, “GET READY”, “GO” 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“WRONG INPUT”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9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//DESCRIPTION: a program that takes the color of traffic light and displays message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5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cstdlib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5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iostream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600" dirty="0" err="1">
                <a:latin typeface="Consolas"/>
                <a:ea typeface="Calibri"/>
                <a:cs typeface="Times New Roman"/>
              </a:rPr>
              <a:t>std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main(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600" dirty="0" err="1">
                <a:latin typeface="Consolas"/>
                <a:ea typeface="Calibri"/>
                <a:cs typeface="Times New Roman"/>
              </a:rPr>
              <a:t>argc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*</a:t>
            </a:r>
            <a:r>
              <a:rPr lang="en-US" sz="5600" dirty="0" err="1">
                <a:latin typeface="Consolas"/>
                <a:ea typeface="Calibri"/>
                <a:cs typeface="Times New Roman"/>
              </a:rPr>
              <a:t>argv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[])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{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//variable declaration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color;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//get input from user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cout&lt;&lt;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"Please enter the first letter of the color of traffic lights[</a:t>
            </a:r>
            <a:r>
              <a:rPr lang="en-US" sz="5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r,y,g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]: 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5600" dirty="0" err="1">
                <a:latin typeface="Consolas"/>
                <a:ea typeface="Calibri"/>
                <a:cs typeface="Times New Roman"/>
              </a:rPr>
              <a:t>cin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&gt;&gt;color;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5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perform the switch structure for color char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switch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(color)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{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'r'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: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5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nWAIT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!\n\n"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'y'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: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5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nGET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READY!\n\n"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'g'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: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5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nGO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!\n\n"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: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                     cout&lt;&lt;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56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nWrong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input!\n\n"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}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system(</a:t>
            </a:r>
            <a:r>
              <a:rPr lang="en-US" sz="5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"PAUSE"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);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5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5600" dirty="0">
                <a:latin typeface="Consolas"/>
                <a:ea typeface="Calibri"/>
                <a:cs typeface="Times New Roman"/>
              </a:rPr>
              <a:t> EXIT_SUCCESS;</a:t>
            </a:r>
            <a:endParaRPr lang="en-US" sz="56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Consolas"/>
                <a:ea typeface="Calibri"/>
                <a:cs typeface="Times New Roman"/>
              </a:rPr>
              <a:t>}</a:t>
            </a:r>
            <a:endParaRPr lang="en-US" sz="56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61" y="423862"/>
            <a:ext cx="59150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79" y="1828800"/>
            <a:ext cx="57626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97" y="3391766"/>
            <a:ext cx="57626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97" y="4800600"/>
            <a:ext cx="56864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2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switch</a:t>
            </a:r>
            <a:r>
              <a:rPr lang="en-US" dirty="0">
                <a:latin typeface="Consolas"/>
                <a:ea typeface="Calibri"/>
                <a:cs typeface="Times New Roman"/>
              </a:rPr>
              <a:t>(color)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    {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'r'</a:t>
            </a:r>
            <a:r>
              <a:rPr lang="en-US" dirty="0">
                <a:latin typeface="Consolas"/>
                <a:ea typeface="Calibri"/>
                <a:cs typeface="Times New Roman"/>
              </a:rPr>
              <a:t>: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nWAIT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!\n\n"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//break;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'y'</a:t>
            </a:r>
            <a:r>
              <a:rPr lang="en-US" dirty="0">
                <a:latin typeface="Consolas"/>
                <a:ea typeface="Calibri"/>
                <a:cs typeface="Times New Roman"/>
              </a:rPr>
              <a:t>: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nGET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READY!\n\n"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'g'</a:t>
            </a:r>
            <a:r>
              <a:rPr lang="en-US" dirty="0">
                <a:latin typeface="Consolas"/>
                <a:ea typeface="Calibri"/>
                <a:cs typeface="Times New Roman"/>
              </a:rPr>
              <a:t>: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                      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nGO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!\n\n"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                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dirty="0">
                <a:latin typeface="Consolas"/>
                <a:ea typeface="Calibri"/>
                <a:cs typeface="Times New Roman"/>
              </a:rPr>
              <a:t> :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                         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nWrong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input!\n\n"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40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alibri"/>
                <a:cs typeface="Times New Roman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5029200"/>
            <a:ext cx="58388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9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Summary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1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Summary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need </a:t>
            </a:r>
            <a:r>
              <a:rPr lang="en-US" dirty="0" smtClean="0">
                <a:solidFill>
                  <a:srgbClr val="CCFF33"/>
                </a:solidFill>
              </a:rPr>
              <a:t>decision structure </a:t>
            </a:r>
            <a:r>
              <a:rPr lang="en-US" dirty="0" smtClean="0"/>
              <a:t>in order to give direction to the program flow.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We execute or skip a statement block by using the simple </a:t>
            </a:r>
            <a:r>
              <a:rPr lang="en-US" dirty="0" smtClean="0">
                <a:solidFill>
                  <a:srgbClr val="CCFF33"/>
                </a:solidFill>
              </a:rPr>
              <a:t>if</a:t>
            </a:r>
            <a:r>
              <a:rPr lang="en-US" dirty="0" smtClean="0"/>
              <a:t> statement.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We choose one of two options by using the </a:t>
            </a:r>
            <a:r>
              <a:rPr lang="en-US" dirty="0" smtClean="0">
                <a:solidFill>
                  <a:srgbClr val="CCFF33"/>
                </a:solidFill>
              </a:rPr>
              <a:t>if/else</a:t>
            </a:r>
            <a:r>
              <a:rPr lang="en-US" dirty="0" smtClean="0"/>
              <a:t>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Summary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C++ provides three kind of </a:t>
            </a:r>
            <a:r>
              <a:rPr lang="en-US" dirty="0" smtClean="0">
                <a:solidFill>
                  <a:srgbClr val="CCFF33"/>
                </a:solidFill>
              </a:rPr>
              <a:t>logical operators </a:t>
            </a:r>
            <a:r>
              <a:rPr lang="en-US" dirty="0" smtClean="0"/>
              <a:t>in order to combine logical expressions and evaluate them. </a:t>
            </a:r>
          </a:p>
          <a:p>
            <a:pPr lvl="1" algn="just"/>
            <a:r>
              <a:rPr lang="en-US" dirty="0" smtClean="0"/>
              <a:t>Not Operator     (!)</a:t>
            </a:r>
          </a:p>
          <a:p>
            <a:pPr lvl="1" algn="just"/>
            <a:r>
              <a:rPr lang="en-US" dirty="0" smtClean="0"/>
              <a:t>And Operator    (&amp;&amp;)</a:t>
            </a:r>
          </a:p>
          <a:p>
            <a:pPr lvl="1" algn="just"/>
            <a:r>
              <a:rPr lang="en-US" dirty="0" smtClean="0"/>
              <a:t>Or Operator       (||)</a:t>
            </a:r>
          </a:p>
          <a:p>
            <a:pPr lvl="1" algn="just"/>
            <a:r>
              <a:rPr lang="en-US" dirty="0" smtClean="0"/>
              <a:t>Conditional Operator  ( ? :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4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Summary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Several </a:t>
            </a:r>
            <a:r>
              <a:rPr lang="en-US" dirty="0" smtClean="0">
                <a:solidFill>
                  <a:srgbClr val="CCFF33"/>
                </a:solidFill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CFF33"/>
                </a:solidFill>
              </a:rPr>
              <a:t>if/else</a:t>
            </a:r>
            <a:r>
              <a:rPr lang="en-US" dirty="0" smtClean="0"/>
              <a:t> structures can be expressed by using a </a:t>
            </a:r>
            <a:r>
              <a:rPr lang="en-US" dirty="0" smtClean="0">
                <a:solidFill>
                  <a:srgbClr val="CCFF33"/>
                </a:solidFill>
              </a:rPr>
              <a:t>switch</a:t>
            </a:r>
            <a:r>
              <a:rPr lang="en-US" dirty="0" smtClean="0"/>
              <a:t> structure.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we have a case that an expression may have constant values, it is best to check them by a </a:t>
            </a:r>
            <a:r>
              <a:rPr lang="en-US" dirty="0" smtClean="0">
                <a:solidFill>
                  <a:srgbClr val="CCFF33"/>
                </a:solidFill>
              </a:rPr>
              <a:t>switch</a:t>
            </a:r>
            <a:r>
              <a:rPr lang="en-US" dirty="0" smtClean="0"/>
              <a:t> instead of </a:t>
            </a:r>
            <a:r>
              <a:rPr lang="en-US" dirty="0" smtClean="0">
                <a:solidFill>
                  <a:srgbClr val="CCFF33"/>
                </a:solidFill>
              </a:rPr>
              <a:t>if/else</a:t>
            </a:r>
            <a:r>
              <a:rPr lang="en-US" dirty="0" smtClean="0"/>
              <a:t> structure.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Rational &amp; Equality Operators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Review Questions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3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CFF33"/>
                </a:solidFill>
              </a:rPr>
              <a:t>What are the outputs of the code segment?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7999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(c1)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800" dirty="0" smtClean="0">
                <a:latin typeface="Consolas"/>
                <a:ea typeface="Calibri"/>
                <a:cs typeface="Times New Roman"/>
              </a:rPr>
              <a:t>(c2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)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		cout&lt;&lt;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"if"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&lt;&lt;endl;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		cout&lt;&lt;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"if/else"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&lt;&lt;endl;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8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 (!c2)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800" dirty="0" smtClean="0">
                <a:latin typeface="Consolas"/>
                <a:ea typeface="Calibri"/>
                <a:cs typeface="Times New Roman"/>
              </a:rPr>
              <a:t>cout 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"?"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&lt;&lt;endl;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800" dirty="0" smtClean="0">
                <a:latin typeface="Consolas"/>
                <a:ea typeface="Calibri"/>
                <a:cs typeface="Times New Roman"/>
              </a:rPr>
              <a:t>cout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&lt;&lt;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"switch"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&lt;&lt;endl;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02929"/>
              </p:ext>
            </p:extLst>
          </p:nvPr>
        </p:nvGraphicFramePr>
        <p:xfrm>
          <a:off x="1422400" y="4876800"/>
          <a:ext cx="6096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If/else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switch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CCFF33"/>
                </a:solidFill>
              </a:rPr>
              <a:t>The given code copies the bigger of two variables to the third one. Rewrite it by using if/else.</a:t>
            </a:r>
            <a:endParaRPr lang="en-US" sz="24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		c </a:t>
            </a:r>
            <a:r>
              <a:rPr lang="en-US" sz="2400" dirty="0">
                <a:latin typeface="Consolas"/>
                <a:ea typeface="Calibri"/>
                <a:cs typeface="Times New Roman"/>
              </a:rPr>
              <a:t>= (a &gt; b) ? a : b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onsolas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2400" dirty="0">
                <a:latin typeface="Consolas"/>
                <a:ea typeface="Calibri"/>
                <a:cs typeface="Times New Roman"/>
              </a:rPr>
              <a:t> ( a &gt; b)</a:t>
            </a:r>
            <a:endParaRPr lang="en-US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alibri"/>
                <a:cs typeface="Times New Roman"/>
              </a:rPr>
              <a:t>	{</a:t>
            </a:r>
            <a:endParaRPr lang="en-US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alibri"/>
                <a:cs typeface="Times New Roman"/>
              </a:rPr>
              <a:t>		c = a;</a:t>
            </a:r>
            <a:endParaRPr lang="en-US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alibri"/>
                <a:cs typeface="Times New Roman"/>
              </a:rPr>
              <a:t>	}</a:t>
            </a:r>
            <a:endParaRPr lang="en-US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en-US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alibri"/>
                <a:cs typeface="Times New Roman"/>
              </a:rPr>
              <a:t>	{</a:t>
            </a:r>
            <a:endParaRPr lang="en-US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alibri"/>
                <a:cs typeface="Times New Roman"/>
              </a:rPr>
              <a:t>		c = b;</a:t>
            </a:r>
            <a:endParaRPr lang="en-US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/>
                <a:ea typeface="Calibri"/>
                <a:cs typeface="Times New Roman"/>
              </a:rPr>
              <a:t>	}</a:t>
            </a:r>
            <a:endParaRPr lang="en-US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0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What is the final value of x?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 x = 1;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 ( x &gt;= 0)           x += 5;    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 ( x &gt;= 5)           x += 2;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 x *= 3;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	cout&lt;&lt;x&lt;&lt;endl</a:t>
            </a:r>
            <a:r>
              <a:rPr lang="en-US" sz="1800" dirty="0" smtClean="0">
                <a:latin typeface="Consolas"/>
                <a:ea typeface="Calibri"/>
                <a:cs typeface="Times New Roman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nsolas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latin typeface="Consolas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dirty="0" smtClean="0">
                <a:latin typeface="Consolas"/>
                <a:ea typeface="Calibri"/>
                <a:cs typeface="Times New Roman"/>
              </a:rPr>
              <a:t>      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562599"/>
            <a:ext cx="4285447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1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CFF33"/>
                </a:solidFill>
              </a:rPr>
              <a:t>Which of the values for weight and height cause the message “over weight” to be printed?</a:t>
            </a:r>
            <a:endParaRPr lang="en-US" sz="28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 ( weight+110 &lt; height)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		cout &lt;&lt; 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"normal weight"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&lt;&lt; endl;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alibri"/>
                <a:cs typeface="Times New Roman"/>
              </a:rPr>
              <a:t>		cout &lt;&lt; 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"over weight"</a:t>
            </a:r>
            <a:r>
              <a:rPr lang="en-US" sz="1800" dirty="0">
                <a:latin typeface="Consolas"/>
                <a:ea typeface="Calibri"/>
                <a:cs typeface="Times New Roman"/>
              </a:rPr>
              <a:t> &lt;&lt;endl;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8143"/>
              </p:ext>
            </p:extLst>
          </p:nvPr>
        </p:nvGraphicFramePr>
        <p:xfrm>
          <a:off x="1143000" y="3352800"/>
          <a:ext cx="60960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 = 50, height =</a:t>
                      </a:r>
                      <a:r>
                        <a:rPr lang="en-US" baseline="0" dirty="0" smtClean="0"/>
                        <a:t> 155;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over  weight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 = 80, height =</a:t>
                      </a:r>
                      <a:r>
                        <a:rPr lang="en-US" baseline="0" dirty="0" smtClean="0"/>
                        <a:t> 192;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normal weight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 = 25, height =</a:t>
                      </a:r>
                      <a:r>
                        <a:rPr lang="en-US" baseline="0" dirty="0" smtClean="0"/>
                        <a:t> 125;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over  weight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2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CFF33"/>
                </a:solidFill>
              </a:rPr>
              <a:t>What is the result of these logical expressions?</a:t>
            </a:r>
            <a:endParaRPr lang="en-US" sz="2800" dirty="0">
              <a:solidFill>
                <a:srgbClr val="CCFF33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841784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8200"/>
                <a:gridCol w="914400"/>
                <a:gridCol w="914400"/>
                <a:gridCol w="391668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Expression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Result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&amp;&amp; ( a &gt; b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b == c</a:t>
                      </a:r>
                      <a:r>
                        <a:rPr lang="en-US" baseline="0" dirty="0" smtClean="0"/>
                        <a:t> )||a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(!a) &amp;&amp; ( b</a:t>
                      </a:r>
                      <a:r>
                        <a:rPr lang="en-US" baseline="0" dirty="0" smtClean="0"/>
                        <a:t> != c)) &amp;&amp;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(b &lt;=c )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a &gt; b</a:t>
                      </a:r>
                      <a:r>
                        <a:rPr lang="en-US" baseline="0" dirty="0" smtClean="0"/>
                        <a:t> ) &amp;&amp;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( c &lt; a)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0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Fix the code to get the correct mark for the given scores.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268654"/>
              </p:ext>
            </p:extLst>
          </p:nvPr>
        </p:nvGraphicFramePr>
        <p:xfrm>
          <a:off x="457200" y="1600200"/>
          <a:ext cx="2743200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1392381"/>
            <a:ext cx="48006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dirty="0">
                <a:latin typeface="Consolas"/>
                <a:ea typeface="Calibri"/>
                <a:cs typeface="Times New Roman"/>
              </a:rPr>
              <a:t> (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dirty="0">
                <a:latin typeface="Consolas"/>
                <a:ea typeface="Calibri"/>
                <a:cs typeface="Times New Roman"/>
              </a:rPr>
              <a:t> &gt; 0 )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	mark = F;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dirty="0">
                <a:latin typeface="Consolas"/>
                <a:ea typeface="Calibri"/>
                <a:cs typeface="Times New Roman"/>
              </a:rPr>
              <a:t> (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dirty="0">
                <a:latin typeface="Consolas"/>
                <a:ea typeface="Calibri"/>
                <a:cs typeface="Times New Roman"/>
              </a:rPr>
              <a:t> &gt; 20 )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	mark = D;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dirty="0">
                <a:latin typeface="Consolas"/>
                <a:ea typeface="Calibri"/>
                <a:cs typeface="Times New Roman"/>
              </a:rPr>
              <a:t> (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dirty="0">
                <a:latin typeface="Consolas"/>
                <a:ea typeface="Calibri"/>
                <a:cs typeface="Times New Roman"/>
              </a:rPr>
              <a:t> &gt; 40 )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	mark = C;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dirty="0">
                <a:latin typeface="Consolas"/>
                <a:ea typeface="Calibri"/>
                <a:cs typeface="Times New Roman"/>
              </a:rPr>
              <a:t> (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dirty="0">
                <a:latin typeface="Consolas"/>
                <a:ea typeface="Calibri"/>
                <a:cs typeface="Times New Roman"/>
              </a:rPr>
              <a:t> &gt; 60 )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	mark = B;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dirty="0">
                <a:latin typeface="Consolas"/>
                <a:ea typeface="Calibri"/>
                <a:cs typeface="Times New Roman"/>
              </a:rPr>
              <a:t> (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dirty="0">
                <a:latin typeface="Consolas"/>
                <a:ea typeface="Calibri"/>
                <a:cs typeface="Times New Roman"/>
              </a:rPr>
              <a:t> &gt; 80 )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	mark = A;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77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Fix the code to get the correct mark for the given scores.</a:t>
            </a:r>
            <a:endParaRPr lang="en-US" sz="36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32633"/>
              </p:ext>
            </p:extLst>
          </p:nvPr>
        </p:nvGraphicFramePr>
        <p:xfrm>
          <a:off x="457200" y="1600200"/>
          <a:ext cx="2743200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00400" y="1392381"/>
            <a:ext cx="5638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( </a:t>
            </a:r>
            <a:r>
              <a:rPr lang="en-US" sz="2000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&lt; 0)</a:t>
            </a:r>
            <a:endParaRPr lang="en-US" sz="28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nsolas"/>
                <a:ea typeface="Calibri"/>
                <a:cs typeface="Times New Roman"/>
              </a:rPr>
              <a:t>		cout&lt;&lt;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nWrong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input!"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;</a:t>
            </a:r>
            <a:endParaRPr lang="en-US" sz="28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( </a:t>
            </a:r>
            <a:r>
              <a:rPr lang="en-US" sz="2000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&lt;= 20)</a:t>
            </a:r>
            <a:endParaRPr lang="en-US" sz="28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nsolas"/>
                <a:ea typeface="Calibri"/>
                <a:cs typeface="Times New Roman"/>
              </a:rPr>
              <a:t>		mark =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'F'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;</a:t>
            </a:r>
            <a:endParaRPr lang="en-US" sz="28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( </a:t>
            </a:r>
            <a:r>
              <a:rPr lang="en-US" sz="2000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&lt;= 40 )</a:t>
            </a:r>
            <a:endParaRPr lang="en-US" sz="28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nsolas"/>
                <a:ea typeface="Calibri"/>
                <a:cs typeface="Times New Roman"/>
              </a:rPr>
              <a:t>		mark =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'D'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;</a:t>
            </a:r>
            <a:endParaRPr lang="en-US" sz="28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( </a:t>
            </a:r>
            <a:r>
              <a:rPr lang="en-US" sz="2000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&lt;= 60 )</a:t>
            </a:r>
            <a:endParaRPr lang="en-US" sz="28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nsolas"/>
                <a:ea typeface="Calibri"/>
                <a:cs typeface="Times New Roman"/>
              </a:rPr>
              <a:t>		mark =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'C'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;</a:t>
            </a:r>
            <a:endParaRPr lang="en-US" sz="28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( </a:t>
            </a:r>
            <a:r>
              <a:rPr lang="en-US" sz="2000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&lt;=80 )</a:t>
            </a:r>
            <a:endParaRPr lang="en-US" sz="28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nsolas"/>
                <a:ea typeface="Calibri"/>
                <a:cs typeface="Times New Roman"/>
              </a:rPr>
              <a:t>		mark =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'B'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;</a:t>
            </a:r>
            <a:endParaRPr lang="en-US" sz="28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( </a:t>
            </a:r>
            <a:r>
              <a:rPr lang="en-US" sz="2000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 &lt;= 100 )</a:t>
            </a:r>
            <a:endParaRPr lang="en-US" sz="28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nsolas"/>
                <a:ea typeface="Calibri"/>
                <a:cs typeface="Times New Roman"/>
              </a:rPr>
              <a:t>		mark =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'A'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;</a:t>
            </a:r>
            <a:endParaRPr lang="en-US" sz="28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en-US" sz="28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nsolas"/>
                <a:ea typeface="Calibri"/>
                <a:cs typeface="Times New Roman"/>
              </a:rPr>
              <a:t>		cout&lt;&lt;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nWrong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input!"</a:t>
            </a:r>
            <a:r>
              <a:rPr lang="en-US" sz="2000" dirty="0">
                <a:latin typeface="Consolas"/>
                <a:ea typeface="Calibri"/>
                <a:cs typeface="Times New Roman"/>
              </a:rPr>
              <a:t>;</a:t>
            </a:r>
            <a:endParaRPr lang="en-US" sz="28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36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CFF33"/>
                </a:solidFill>
              </a:rPr>
              <a:t>Alternative version.</a:t>
            </a:r>
            <a:endParaRPr lang="en-US" sz="40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68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38522"/>
              </p:ext>
            </p:extLst>
          </p:nvPr>
        </p:nvGraphicFramePr>
        <p:xfrm>
          <a:off x="457200" y="1600200"/>
          <a:ext cx="2743200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4600" y="1427017"/>
            <a:ext cx="6477000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dirty="0">
                <a:latin typeface="Consolas"/>
                <a:ea typeface="Calibri"/>
                <a:cs typeface="Times New Roman"/>
              </a:rPr>
              <a:t> ((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dirty="0">
                <a:latin typeface="Consolas"/>
                <a:ea typeface="Calibri"/>
                <a:cs typeface="Times New Roman"/>
              </a:rPr>
              <a:t> &gt;= 0 ) &amp;&amp; (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dirty="0">
                <a:latin typeface="Consolas"/>
                <a:ea typeface="Calibri"/>
                <a:cs typeface="Times New Roman"/>
              </a:rPr>
              <a:t> &lt;= 20 ))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	mark =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'F'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dirty="0">
                <a:latin typeface="Consolas"/>
                <a:ea typeface="Calibri"/>
                <a:cs typeface="Times New Roman"/>
              </a:rPr>
              <a:t> ((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dirty="0">
                <a:latin typeface="Consolas"/>
                <a:ea typeface="Calibri"/>
                <a:cs typeface="Times New Roman"/>
              </a:rPr>
              <a:t> &gt; 20 ) &amp;&amp; (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dirty="0">
                <a:latin typeface="Consolas"/>
                <a:ea typeface="Calibri"/>
                <a:cs typeface="Times New Roman"/>
              </a:rPr>
              <a:t> &lt;= 40 ))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	mark =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'D'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dirty="0">
                <a:latin typeface="Consolas"/>
                <a:ea typeface="Calibri"/>
                <a:cs typeface="Times New Roman"/>
              </a:rPr>
              <a:t> ((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dirty="0">
                <a:latin typeface="Consolas"/>
                <a:ea typeface="Calibri"/>
                <a:cs typeface="Times New Roman"/>
              </a:rPr>
              <a:t> &gt; 40 ) &amp;&amp; (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dirty="0">
                <a:latin typeface="Consolas"/>
                <a:ea typeface="Calibri"/>
                <a:cs typeface="Times New Roman"/>
              </a:rPr>
              <a:t> &lt;= 60 ))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	mark =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'C'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dirty="0">
                <a:latin typeface="Consolas"/>
                <a:ea typeface="Calibri"/>
                <a:cs typeface="Times New Roman"/>
              </a:rPr>
              <a:t> ((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dirty="0">
                <a:latin typeface="Consolas"/>
                <a:ea typeface="Calibri"/>
                <a:cs typeface="Times New Roman"/>
              </a:rPr>
              <a:t> &gt; 60 ) &amp;&amp; (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dirty="0">
                <a:latin typeface="Consolas"/>
                <a:ea typeface="Calibri"/>
                <a:cs typeface="Times New Roman"/>
              </a:rPr>
              <a:t> &lt;= 80 ))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	mark =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'B'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dirty="0">
                <a:latin typeface="Consolas"/>
                <a:ea typeface="Calibri"/>
                <a:cs typeface="Times New Roman"/>
              </a:rPr>
              <a:t> ((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dirty="0">
                <a:latin typeface="Consolas"/>
                <a:ea typeface="Calibri"/>
                <a:cs typeface="Times New Roman"/>
              </a:rPr>
              <a:t> &gt; 80 ) &amp;&amp; (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avg</a:t>
            </a:r>
            <a:r>
              <a:rPr lang="en-US" dirty="0">
                <a:latin typeface="Consolas"/>
                <a:ea typeface="Calibri"/>
                <a:cs typeface="Times New Roman"/>
              </a:rPr>
              <a:t> &lt;= 100 ))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	mark =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'A'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		cout&lt;&lt;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"Wrong Input!"</a:t>
            </a:r>
            <a:r>
              <a:rPr lang="en-US" dirty="0">
                <a:latin typeface="Consolas"/>
                <a:ea typeface="Calibri"/>
                <a:cs typeface="Times New Roman"/>
              </a:rPr>
              <a:t>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81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Programming Problems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0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CCFF33"/>
                </a:solidFill>
              </a:rPr>
              <a:t>Rational and Equality operators</a:t>
            </a:r>
            <a:endParaRPr lang="en-US" sz="40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r>
              <a:rPr lang="en-US" dirty="0" smtClean="0"/>
              <a:t>are used to </a:t>
            </a:r>
            <a:r>
              <a:rPr lang="en-US" u="sng" dirty="0" smtClean="0">
                <a:solidFill>
                  <a:srgbClr val="CCFF33"/>
                </a:solidFill>
              </a:rPr>
              <a:t>test the relation </a:t>
            </a:r>
            <a:r>
              <a:rPr lang="en-US" dirty="0" smtClean="0"/>
              <a:t>between two entities and usually return true (1) or false(0).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cout&lt;&lt;( 5 &gt; 4 )&lt;&lt;endl;</a:t>
            </a:r>
          </a:p>
          <a:p>
            <a:r>
              <a:rPr lang="en-US" dirty="0" smtClean="0"/>
              <a:t>C++ Rational and equality operators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99066"/>
              </p:ext>
            </p:extLst>
          </p:nvPr>
        </p:nvGraphicFramePr>
        <p:xfrm>
          <a:off x="787400" y="3886198"/>
          <a:ext cx="7670800" cy="26720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8275"/>
                <a:gridCol w="2588895"/>
                <a:gridCol w="3643630"/>
              </a:tblGrid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greater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( 5 &gt; 4);          (4  &gt; 4);         (3 &gt; 4);</a:t>
                      </a:r>
                    </a:p>
                  </a:txBody>
                  <a:tcPr/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Is greater or equal?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( 5 &gt;= 4);        (4  &gt;= 4);       (3 &gt;= 4);</a:t>
                      </a:r>
                    </a:p>
                  </a:txBody>
                  <a:tcPr/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Is smaller?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( 5 &lt; 4);          (4  &lt; 4);          (3 &lt; 4);</a:t>
                      </a:r>
                    </a:p>
                  </a:txBody>
                  <a:tcPr/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Is smaller of equal?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( 5 &lt;= 4);        (4  &lt;= 4);        (3 &lt;= 4);</a:t>
                      </a:r>
                    </a:p>
                  </a:txBody>
                  <a:tcPr/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Is equal?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( 5 </a:t>
                      </a:r>
                      <a:r>
                        <a:rPr lang="en-US" dirty="0" smtClean="0"/>
                        <a:t>==</a:t>
                      </a:r>
                      <a:r>
                        <a:rPr lang="en-US" baseline="0" dirty="0" smtClean="0"/>
                        <a:t> 4);         (4  == 4);       (3 == 4);</a:t>
                      </a:r>
                    </a:p>
                  </a:txBody>
                  <a:tcPr/>
                </a:tc>
              </a:tr>
              <a:tr h="381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Is not</a:t>
                      </a:r>
                      <a:r>
                        <a:rPr lang="en-US" baseline="0" dirty="0" smtClean="0"/>
                        <a:t> equal?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( 5 !</a:t>
                      </a:r>
                      <a:r>
                        <a:rPr lang="en-US" dirty="0" smtClean="0"/>
                        <a:t>=</a:t>
                      </a:r>
                      <a:r>
                        <a:rPr lang="en-US" baseline="0" dirty="0" smtClean="0"/>
                        <a:t> 4);          (4  != 4);         (3 != 4);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530613"/>
            <a:ext cx="32480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2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Roots of quadratic equation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Write a C++ program that takes as input three integers (a, b, c) as coefficients of the quadratic equation and calculates the two roots (x1, x2).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65417"/>
            <a:ext cx="3048000" cy="60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00600"/>
            <a:ext cx="525497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Mini calculator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Write a C++ program that reads two operands(numbers) and a character as an operator between them and prints the result.</a:t>
            </a:r>
          </a:p>
          <a:p>
            <a:pPr lvl="1"/>
            <a:r>
              <a:rPr lang="en-US" dirty="0" smtClean="0"/>
              <a:t>INPUT:  	3 * 7 </a:t>
            </a:r>
          </a:p>
          <a:p>
            <a:pPr lvl="1"/>
            <a:r>
              <a:rPr lang="en-US" dirty="0" smtClean="0"/>
              <a:t>OUTPUT:	 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3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726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Character Recognizer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that reads a character and tells the user if it is a letter(‘a’…’z’, ’A’…’Z’), a digit(‘0’…’9’), a punctuation mark(‘.’ … ‘!’), or special character(other than these).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3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Positive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that asks the user for an integer and prints “Positive” if the integer is bigger than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0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Sum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Write a C++ program that gets two numbers and then prints the sum of these numbers only if the first is bigger than the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6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Triangle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Write a C++ program that gets three numbers and then determines if these numbers represent possible side lengths of a triangle.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8382000" cy="105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7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765843" y="13410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65848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7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CFF33"/>
                </a:solidFill>
              </a:rPr>
              <a:t>Programming with C++</a:t>
            </a:r>
            <a:endParaRPr lang="bg-BG" dirty="0">
              <a:solidFill>
                <a:srgbClr val="CCFF3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76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8139" y="5776658"/>
            <a:ext cx="8305800" cy="1081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CFF33"/>
                </a:solidFill>
              </a:rPr>
              <a:t>© 2012 </a:t>
            </a:r>
            <a:r>
              <a:rPr lang="en-US" sz="3200" dirty="0" err="1" smtClean="0">
                <a:solidFill>
                  <a:srgbClr val="CCFF33"/>
                </a:solidFill>
              </a:rPr>
              <a:t>Bujar</a:t>
            </a:r>
            <a:r>
              <a:rPr lang="en-US" sz="3200" dirty="0" smtClean="0">
                <a:solidFill>
                  <a:srgbClr val="CCFF33"/>
                </a:solidFill>
              </a:rPr>
              <a:t> </a:t>
            </a:r>
            <a:r>
              <a:rPr lang="en-US" sz="3200" dirty="0" err="1" smtClean="0">
                <a:solidFill>
                  <a:srgbClr val="CCFF33"/>
                </a:solidFill>
              </a:rPr>
              <a:t>Mamudi</a:t>
            </a:r>
            <a:endParaRPr lang="en-US" sz="3200" dirty="0">
              <a:solidFill>
                <a:srgbClr val="CC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66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4999"/>
            <a:ext cx="8229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rgbClr val="CCFF33"/>
                </a:solidFill>
              </a:rPr>
              <a:t>“if” structure</a:t>
            </a:r>
          </a:p>
        </p:txBody>
      </p:sp>
      <p:pic>
        <p:nvPicPr>
          <p:cNvPr id="176130" name="Picture 2" descr="http://www.aitsoft.net/img/Solu/b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4114800"/>
            <a:ext cx="3416300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6132" name="Picture 4" descr="http://www.maegogstudios.com/images/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" y="4114800"/>
            <a:ext cx="3429000" cy="218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             The    “</a:t>
            </a:r>
            <a:r>
              <a:rPr lang="en-US" i="1" dirty="0" smtClean="0">
                <a:solidFill>
                  <a:srgbClr val="CCFF33"/>
                </a:solidFill>
              </a:rPr>
              <a:t>if”   </a:t>
            </a:r>
            <a:r>
              <a:rPr lang="en-US" dirty="0" smtClean="0">
                <a:solidFill>
                  <a:srgbClr val="CCFF33"/>
                </a:solidFill>
              </a:rPr>
              <a:t>structure    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execute(run) a statement(s) only if the given condition is true.</a:t>
            </a:r>
          </a:p>
          <a:p>
            <a:endParaRPr lang="en-US" sz="400" dirty="0"/>
          </a:p>
          <a:p>
            <a:pPr marL="0" indent="0">
              <a:buNone/>
            </a:pPr>
            <a:r>
              <a:rPr lang="en-US" sz="22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( TRUE ) </a:t>
            </a:r>
            <a:endParaRPr lang="en-US" sz="2200" dirty="0" smtClean="0">
              <a:solidFill>
                <a:srgbClr val="CCFF33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	{ </a:t>
            </a:r>
            <a:r>
              <a:rPr lang="en-US" sz="2200" dirty="0">
                <a:solidFill>
                  <a:srgbClr val="CCFF33"/>
                </a:solidFill>
                <a:latin typeface="Consolas" pitchFamily="49" charset="0"/>
                <a:cs typeface="Consolas" pitchFamily="49" charset="0"/>
              </a:rPr>
              <a:t>Execute all statements inside the braces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yorktown.cbe.wwu.edu/sandvig/mis314/lectures/images/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4114800" cy="271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</TotalTime>
  <Words>3057</Words>
  <Application>Microsoft Office PowerPoint</Application>
  <PresentationFormat>On-screen Show (4:3)</PresentationFormat>
  <Paragraphs>914</Paragraphs>
  <Slides>76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Programming with C++</vt:lpstr>
      <vt:lpstr>Contents:</vt:lpstr>
      <vt:lpstr>Introduction</vt:lpstr>
      <vt:lpstr>Introduction – Decision structures</vt:lpstr>
      <vt:lpstr>Introduction – Decision structures</vt:lpstr>
      <vt:lpstr>Rational &amp; Equality Operators</vt:lpstr>
      <vt:lpstr>Rational and Equality operators</vt:lpstr>
      <vt:lpstr>“if” structure</vt:lpstr>
      <vt:lpstr>             The    “if”   structure    </vt:lpstr>
      <vt:lpstr>             The    “if”   structure    </vt:lpstr>
      <vt:lpstr>PowerPoint Presentation</vt:lpstr>
      <vt:lpstr>“if/else” structure</vt:lpstr>
      <vt:lpstr>The    “if/else”   structure </vt:lpstr>
      <vt:lpstr>The    “if/else”   structure </vt:lpstr>
      <vt:lpstr>             The    “if/else”   structure    </vt:lpstr>
      <vt:lpstr>PowerPoint Presentation</vt:lpstr>
      <vt:lpstr>Odd or even?</vt:lpstr>
      <vt:lpstr>Odd or even?</vt:lpstr>
      <vt:lpstr>PowerPoint Presentation</vt:lpstr>
      <vt:lpstr>Unexpected cases</vt:lpstr>
      <vt:lpstr>Sign of a number</vt:lpstr>
      <vt:lpstr>Sign of a number</vt:lpstr>
      <vt:lpstr>PowerPoint Presentation</vt:lpstr>
      <vt:lpstr>Logical operators (!), (||), (&amp;&amp;)</vt:lpstr>
      <vt:lpstr>Logical Operators</vt:lpstr>
      <vt:lpstr>Logical Not (!) Operator</vt:lpstr>
      <vt:lpstr>Logical And (&amp;&amp;) Operator</vt:lpstr>
      <vt:lpstr>Logical Or (||) Operator</vt:lpstr>
      <vt:lpstr>Letter?</vt:lpstr>
      <vt:lpstr>Letter?</vt:lpstr>
      <vt:lpstr>PowerPoint Presentation</vt:lpstr>
      <vt:lpstr>PowerPoint Presentation</vt:lpstr>
      <vt:lpstr>alternative version</vt:lpstr>
      <vt:lpstr>Leap Year</vt:lpstr>
      <vt:lpstr>How do we calculate Leap Years?</vt:lpstr>
      <vt:lpstr>PowerPoint Presentation</vt:lpstr>
      <vt:lpstr>PowerPoint Presentation</vt:lpstr>
      <vt:lpstr>Leap Year</vt:lpstr>
      <vt:lpstr>PowerPoint Presentation</vt:lpstr>
      <vt:lpstr>The Conditional Operator ( ? : )</vt:lpstr>
      <vt:lpstr>        The Conditional Operator ( ? : )</vt:lpstr>
      <vt:lpstr>        The Conditional Operator ( ? : )</vt:lpstr>
      <vt:lpstr>“switch” structure</vt:lpstr>
      <vt:lpstr>The “switch” structure</vt:lpstr>
      <vt:lpstr>The “switch” structure</vt:lpstr>
      <vt:lpstr>Name of the month</vt:lpstr>
      <vt:lpstr>PowerPoint Presentation</vt:lpstr>
      <vt:lpstr>PowerPoint Presentation</vt:lpstr>
      <vt:lpstr>Days in a month</vt:lpstr>
      <vt:lpstr>PowerPoint Presentation</vt:lpstr>
      <vt:lpstr>PowerPoint Presentation</vt:lpstr>
      <vt:lpstr>Traffic Lights</vt:lpstr>
      <vt:lpstr>PowerPoint Presentation</vt:lpstr>
      <vt:lpstr>PowerPoint Presentation</vt:lpstr>
      <vt:lpstr>PowerPoint Presentation</vt:lpstr>
      <vt:lpstr>Summary</vt:lpstr>
      <vt:lpstr>Summary</vt:lpstr>
      <vt:lpstr>Summary</vt:lpstr>
      <vt:lpstr>Summary</vt:lpstr>
      <vt:lpstr>Review Questions</vt:lpstr>
      <vt:lpstr>What are the outputs of the code segment?</vt:lpstr>
      <vt:lpstr>The given code copies the bigger of two variables to the third one. Rewrite it by using if/else.</vt:lpstr>
      <vt:lpstr>What is the final value of x?</vt:lpstr>
      <vt:lpstr>Which of the values for weight and height cause the message “over weight” to be printed?</vt:lpstr>
      <vt:lpstr>What is the result of these logical expressions?</vt:lpstr>
      <vt:lpstr>Fix the code to get the correct mark for the given scores.</vt:lpstr>
      <vt:lpstr>Fix the code to get the correct mark for the given scores.</vt:lpstr>
      <vt:lpstr>Alternative version.</vt:lpstr>
      <vt:lpstr>Programming Problems</vt:lpstr>
      <vt:lpstr>Roots of quadratic equation</vt:lpstr>
      <vt:lpstr>Mini calculator</vt:lpstr>
      <vt:lpstr>Character Recognizer</vt:lpstr>
      <vt:lpstr>Positive</vt:lpstr>
      <vt:lpstr>Sum</vt:lpstr>
      <vt:lpstr>Triangle</vt:lpstr>
      <vt:lpstr>Programming with C++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Programming Code Construction</dc:title>
  <dc:creator>Jon Snow</dc:creator>
  <cp:lastModifiedBy>Jon Snow</cp:lastModifiedBy>
  <cp:revision>265</cp:revision>
  <dcterms:created xsi:type="dcterms:W3CDTF">2012-02-06T21:45:36Z</dcterms:created>
  <dcterms:modified xsi:type="dcterms:W3CDTF">2012-03-28T23:09:33Z</dcterms:modified>
</cp:coreProperties>
</file>