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7"/>
  </p:notesMasterIdLst>
  <p:sldIdLst>
    <p:sldId id="257" r:id="rId2"/>
    <p:sldId id="345" r:id="rId3"/>
    <p:sldId id="346" r:id="rId4"/>
    <p:sldId id="258" r:id="rId5"/>
    <p:sldId id="297" r:id="rId6"/>
    <p:sldId id="347" r:id="rId7"/>
    <p:sldId id="348" r:id="rId8"/>
    <p:sldId id="349" r:id="rId9"/>
    <p:sldId id="351" r:id="rId10"/>
    <p:sldId id="350" r:id="rId11"/>
    <p:sldId id="352" r:id="rId12"/>
    <p:sldId id="361" r:id="rId13"/>
    <p:sldId id="417" r:id="rId14"/>
    <p:sldId id="353" r:id="rId15"/>
    <p:sldId id="354" r:id="rId16"/>
    <p:sldId id="362" r:id="rId17"/>
    <p:sldId id="363" r:id="rId18"/>
    <p:sldId id="364" r:id="rId19"/>
    <p:sldId id="365" r:id="rId20"/>
    <p:sldId id="355" r:id="rId21"/>
    <p:sldId id="356" r:id="rId22"/>
    <p:sldId id="357" r:id="rId23"/>
    <p:sldId id="367" r:id="rId24"/>
    <p:sldId id="368" r:id="rId25"/>
    <p:sldId id="366" r:id="rId26"/>
    <p:sldId id="369" r:id="rId27"/>
    <p:sldId id="371" r:id="rId28"/>
    <p:sldId id="370" r:id="rId29"/>
    <p:sldId id="372" r:id="rId30"/>
    <p:sldId id="377" r:id="rId31"/>
    <p:sldId id="379" r:id="rId32"/>
    <p:sldId id="373" r:id="rId33"/>
    <p:sldId id="382" r:id="rId34"/>
    <p:sldId id="385" r:id="rId35"/>
    <p:sldId id="388" r:id="rId36"/>
    <p:sldId id="386" r:id="rId37"/>
    <p:sldId id="387" r:id="rId38"/>
    <p:sldId id="380" r:id="rId39"/>
    <p:sldId id="378" r:id="rId40"/>
    <p:sldId id="390" r:id="rId41"/>
    <p:sldId id="391" r:id="rId42"/>
    <p:sldId id="412" r:id="rId43"/>
    <p:sldId id="393" r:id="rId44"/>
    <p:sldId id="394" r:id="rId45"/>
    <p:sldId id="389" r:id="rId46"/>
    <p:sldId id="397" r:id="rId47"/>
    <p:sldId id="398" r:id="rId48"/>
    <p:sldId id="399" r:id="rId49"/>
    <p:sldId id="403" r:id="rId50"/>
    <p:sldId id="400" r:id="rId51"/>
    <p:sldId id="401" r:id="rId52"/>
    <p:sldId id="395" r:id="rId53"/>
    <p:sldId id="413" r:id="rId54"/>
    <p:sldId id="416" r:id="rId55"/>
    <p:sldId id="404" r:id="rId56"/>
    <p:sldId id="406" r:id="rId57"/>
    <p:sldId id="405" r:id="rId58"/>
    <p:sldId id="407" r:id="rId59"/>
    <p:sldId id="408" r:id="rId60"/>
    <p:sldId id="409" r:id="rId61"/>
    <p:sldId id="410" r:id="rId62"/>
    <p:sldId id="411" r:id="rId63"/>
    <p:sldId id="414" r:id="rId64"/>
    <p:sldId id="358" r:id="rId65"/>
    <p:sldId id="415" r:id="rId66"/>
    <p:sldId id="418" r:id="rId67"/>
    <p:sldId id="446" r:id="rId68"/>
    <p:sldId id="419" r:id="rId69"/>
    <p:sldId id="447" r:id="rId70"/>
    <p:sldId id="420" r:id="rId71"/>
    <p:sldId id="448" r:id="rId72"/>
    <p:sldId id="421" r:id="rId73"/>
    <p:sldId id="449" r:id="rId74"/>
    <p:sldId id="422" r:id="rId75"/>
    <p:sldId id="450" r:id="rId76"/>
    <p:sldId id="423" r:id="rId77"/>
    <p:sldId id="452" r:id="rId78"/>
    <p:sldId id="424" r:id="rId79"/>
    <p:sldId id="453" r:id="rId80"/>
    <p:sldId id="425" r:id="rId81"/>
    <p:sldId id="426" r:id="rId82"/>
    <p:sldId id="457" r:id="rId83"/>
    <p:sldId id="458" r:id="rId84"/>
    <p:sldId id="459" r:id="rId85"/>
    <p:sldId id="427" r:id="rId86"/>
    <p:sldId id="428" r:id="rId87"/>
    <p:sldId id="454" r:id="rId88"/>
    <p:sldId id="455" r:id="rId89"/>
    <p:sldId id="456" r:id="rId90"/>
    <p:sldId id="431" r:id="rId91"/>
    <p:sldId id="432" r:id="rId92"/>
    <p:sldId id="429" r:id="rId93"/>
    <p:sldId id="433" r:id="rId94"/>
    <p:sldId id="434" r:id="rId95"/>
    <p:sldId id="485" r:id="rId96"/>
    <p:sldId id="486" r:id="rId97"/>
    <p:sldId id="435" r:id="rId98"/>
    <p:sldId id="460" r:id="rId99"/>
    <p:sldId id="437" r:id="rId100"/>
    <p:sldId id="461" r:id="rId101"/>
    <p:sldId id="436" r:id="rId102"/>
    <p:sldId id="462" r:id="rId103"/>
    <p:sldId id="438" r:id="rId104"/>
    <p:sldId id="440" r:id="rId105"/>
    <p:sldId id="441" r:id="rId106"/>
    <p:sldId id="442" r:id="rId107"/>
    <p:sldId id="443" r:id="rId108"/>
    <p:sldId id="444" r:id="rId109"/>
    <p:sldId id="463" r:id="rId110"/>
    <p:sldId id="464" r:id="rId111"/>
    <p:sldId id="465" r:id="rId112"/>
    <p:sldId id="466" r:id="rId113"/>
    <p:sldId id="467" r:id="rId114"/>
    <p:sldId id="468" r:id="rId115"/>
    <p:sldId id="445" r:id="rId116"/>
    <p:sldId id="487" r:id="rId117"/>
    <p:sldId id="488" r:id="rId118"/>
    <p:sldId id="489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7" r:id="rId127"/>
    <p:sldId id="476" r:id="rId128"/>
    <p:sldId id="478" r:id="rId129"/>
    <p:sldId id="479" r:id="rId130"/>
    <p:sldId id="480" r:id="rId131"/>
    <p:sldId id="482" r:id="rId132"/>
    <p:sldId id="483" r:id="rId133"/>
    <p:sldId id="484" r:id="rId134"/>
    <p:sldId id="481" r:id="rId135"/>
    <p:sldId id="439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E97A-0A9C-4F34-9C54-AF3A777539AC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BE9-FCCE-4D05-8C62-DB394FC8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r>
              <a:rPr lang="en-US" sz="6800" dirty="0" smtClean="0">
                <a:solidFill>
                  <a:srgbClr val="CCFF33"/>
                </a:solidFill>
              </a:rPr>
              <a:t>Programming with C++</a:t>
            </a:r>
            <a:endParaRPr lang="en-US" sz="68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Chapter 3: Repetition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err="1" smtClean="0"/>
              <a:t>Bujar</a:t>
            </a:r>
            <a:r>
              <a:rPr lang="en-US" dirty="0" smtClean="0"/>
              <a:t> </a:t>
            </a:r>
            <a:r>
              <a:rPr lang="en-US" dirty="0" err="1" smtClean="0"/>
              <a:t>Mamudi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137508" cy="92333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  <a:latin typeface="+mj-lt"/>
              </a:rPr>
              <a:t>Yahya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 Kemal College</a:t>
            </a:r>
          </a:p>
          <a:p>
            <a:r>
              <a:rPr lang="en-US" dirty="0" smtClean="0">
                <a:solidFill>
                  <a:srgbClr val="CCFF33"/>
                </a:solidFill>
                <a:latin typeface="+mj-lt"/>
              </a:rPr>
              <a:t>Spring 2012</a:t>
            </a:r>
            <a:endParaRPr lang="en-US" dirty="0">
              <a:solidFill>
                <a:srgbClr val="CCFF33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while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i="1" dirty="0" smtClean="0">
                <a:solidFill>
                  <a:srgbClr val="CCFF33"/>
                </a:solidFill>
              </a:rPr>
              <a:t>while loop </a:t>
            </a:r>
            <a:r>
              <a:rPr lang="en-US" dirty="0" smtClean="0"/>
              <a:t>structure is made up of a logical condition and the block of code to be repeated.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ile loop in java programming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13660"/>
            <a:ext cx="3996748" cy="38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66294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prime numbers less than integer n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[])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n;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isPrime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an integer n: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&gt;&gt; n;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i=2; 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i&lt;n; i++)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j = 2; j&lt;=n; j++)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"i" is not prime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((i != j)  &amp;&amp; (i % j == 0))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	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		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isPrime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	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	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prime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(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isPrime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	cout&lt;&lt; i &lt;&lt; 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	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the prime flag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isPrime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0;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}</a:t>
            </a:r>
            <a:endParaRPr lang="en-US" sz="52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100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30" y="6248400"/>
            <a:ext cx="6448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Perfect Numbers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print all the perfect numbers less then or equal to a given number N.</a:t>
            </a:r>
          </a:p>
          <a:p>
            <a:endParaRPr lang="en-US" sz="2800" dirty="0"/>
          </a:p>
          <a:p>
            <a:r>
              <a:rPr lang="en-US" sz="2800" dirty="0" smtClean="0"/>
              <a:t>A perfect number is an integer, greater than zero, when you add up all of the factors less then the number, you get that number.</a:t>
            </a:r>
          </a:p>
          <a:p>
            <a:pPr marL="0" indent="0">
              <a:buNone/>
            </a:pPr>
            <a:r>
              <a:rPr lang="en-US" sz="2800" dirty="0" smtClean="0"/>
              <a:t>Example       6 = 1 + 2 + 3;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28 = 1 + 2 + 4 + 7 + 14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7709"/>
            <a:ext cx="8229600" cy="6553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all perfect numbers less than n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std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argc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*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argv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[])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n;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an integer n: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cin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&gt;&gt; n;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//find perfect numbers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i=1; i&lt;=n; i++)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 to save the sum of factors of i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sum = 0;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(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j=1; j&lt;i; j++)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//save the sum of factors j of i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( i % j == 0)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	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		sum +=j;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	}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}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 is equal to sum of factors i.e. perfect number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( i == sum)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the perfect number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cout&lt;&lt; i &lt;&lt;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	}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}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0;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49" y="5867401"/>
            <a:ext cx="483365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0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Summary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Repetition structures execute a series of statements multiple times until a certain condition is meet.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C++ provides three sorts of repetition structures: “while”, “do / while” and “for”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“while”, and “for” are pre-conditional loops, whereas “do/while” is a post-conditional loop.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Repetition structures can be counter-controlled or sentinel-controlled depending on the condition test.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break and continue statements are used to handle exceptions conditions within loops.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break statement is used to exit the current loop before the normal ending.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continue statement causes the current iteration to be skipped.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placing of one loop inside the body of another loop is called nesting.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a nested loop, the outer loop takes control of the number of complete repetitions in the inner loop.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Review Questions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Which structure repeats a block of code?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Decision</a:t>
            </a:r>
          </a:p>
          <a:p>
            <a:pPr marL="514350" indent="-514350">
              <a:buAutoNum type="alphaLcParenR"/>
            </a:pPr>
            <a:r>
              <a:rPr lang="en-US" dirty="0" smtClean="0"/>
              <a:t>Loop</a:t>
            </a:r>
          </a:p>
          <a:p>
            <a:pPr marL="514350" indent="-514350">
              <a:buAutoNum type="alphaLcParenR"/>
            </a:pPr>
            <a:r>
              <a:rPr lang="en-US" dirty="0" smtClean="0"/>
              <a:t>Cycle</a:t>
            </a:r>
          </a:p>
          <a:p>
            <a:pPr marL="514350" indent="-514350">
              <a:buAutoNum type="alphaLcParenR"/>
            </a:pPr>
            <a:r>
              <a:rPr lang="en-US" dirty="0" smtClean="0"/>
              <a:t>Continue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while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First, the condition is evaluated, if it is true the statements in the block of code are executed, and then the condition is evaluated one more time.</a:t>
            </a:r>
          </a:p>
          <a:p>
            <a:pPr algn="just"/>
            <a:r>
              <a:rPr lang="en-US" dirty="0" smtClean="0"/>
              <a:t>The process continues until the condition becomes false.</a:t>
            </a:r>
          </a:p>
          <a:p>
            <a:pPr algn="just"/>
            <a:r>
              <a:rPr lang="en-US" dirty="0" smtClean="0"/>
              <a:t>The </a:t>
            </a:r>
            <a:r>
              <a:rPr lang="en-US" i="1" u="sng" dirty="0" smtClean="0">
                <a:solidFill>
                  <a:srgbClr val="CCFF33"/>
                </a:solidFill>
              </a:rPr>
              <a:t>condition must become false </a:t>
            </a:r>
            <a:r>
              <a:rPr lang="en-US" dirty="0" smtClean="0"/>
              <a:t>at the end otherwise we can fall into an </a:t>
            </a:r>
            <a:r>
              <a:rPr lang="en-US" i="1" dirty="0" smtClean="0">
                <a:solidFill>
                  <a:srgbClr val="FF0000"/>
                </a:solidFill>
              </a:rPr>
              <a:t>infinite loop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Which of the following is not a repetition structure?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while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do / while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for</a:t>
            </a:r>
          </a:p>
          <a:p>
            <a:pPr marL="514350" indent="-514350">
              <a:buAutoNum type="alphaLcParenR"/>
            </a:pPr>
            <a:r>
              <a:rPr lang="en-US" dirty="0" smtClean="0"/>
              <a:t>switch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CFF33"/>
                </a:solidFill>
              </a:rPr>
              <a:t>Which statements cause the program execution to skip an iteration of a loop and continue with the next iteration?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continue</a:t>
            </a:r>
          </a:p>
          <a:p>
            <a:pPr marL="514350" indent="-514350">
              <a:buAutoNum type="alphaLcParenR"/>
            </a:pPr>
            <a:r>
              <a:rPr lang="en-US" dirty="0" smtClean="0"/>
              <a:t>break</a:t>
            </a:r>
          </a:p>
          <a:p>
            <a:pPr marL="514350" indent="-514350">
              <a:buAutoNum type="alphaLcParenR"/>
            </a:pPr>
            <a:r>
              <a:rPr lang="en-US" dirty="0" smtClean="0"/>
              <a:t>if</a:t>
            </a:r>
          </a:p>
          <a:p>
            <a:pPr marL="514350" indent="-514350">
              <a:buAutoNum type="alphaLcParenR"/>
            </a:pPr>
            <a:r>
              <a:rPr lang="en-US" dirty="0" smtClean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How are the decision and repetition structures called in programming?</a:t>
            </a:r>
            <a:endParaRPr lang="en-US" sz="2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loop</a:t>
            </a:r>
          </a:p>
          <a:p>
            <a:pPr marL="514350" indent="-514350">
              <a:buAutoNum type="alphaLcParenR"/>
            </a:pPr>
            <a:r>
              <a:rPr lang="en-US" dirty="0" smtClean="0"/>
              <a:t>sequential</a:t>
            </a:r>
          </a:p>
          <a:p>
            <a:pPr marL="514350" indent="-514350">
              <a:buAutoNum type="alphaLcParenR"/>
            </a:pPr>
            <a:r>
              <a:rPr lang="en-US" dirty="0" smtClean="0"/>
              <a:t>control</a:t>
            </a:r>
          </a:p>
          <a:p>
            <a:pPr marL="514350" indent="-514350">
              <a:buAutoNum type="alphaLcParenR"/>
            </a:pPr>
            <a:r>
              <a:rPr lang="en-US" dirty="0" smtClean="0"/>
              <a:t>basic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What is the output of the following program?</a:t>
            </a:r>
            <a:endParaRPr lang="en-US" sz="2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ch1 =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'A'</a:t>
            </a:r>
            <a:r>
              <a:rPr lang="en-US" dirty="0">
                <a:latin typeface="Consolas"/>
                <a:ea typeface="Calibri"/>
                <a:cs typeface="Times New Roman"/>
              </a:rPr>
              <a:t>; ch1 &lt;=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'D'</a:t>
            </a:r>
            <a:r>
              <a:rPr lang="en-US" dirty="0">
                <a:latin typeface="Consolas"/>
                <a:ea typeface="Calibri"/>
                <a:cs typeface="Times New Roman"/>
              </a:rPr>
              <a:t>; ch1++)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ch2=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'D'</a:t>
            </a:r>
            <a:r>
              <a:rPr lang="en-US" dirty="0">
                <a:latin typeface="Consolas"/>
                <a:ea typeface="Calibri"/>
                <a:cs typeface="Times New Roman"/>
              </a:rPr>
              <a:t>; ch2 &gt;= ch1; ch2--)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	cout&lt;&lt;ch2&lt;&lt;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What is the output of the following program?</a:t>
            </a:r>
            <a:endParaRPr lang="en-US" sz="2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2578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2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[])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result, a, b;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result = 0;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a = 10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(a &gt; 0)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{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b = 1;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{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	a -= b;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	result += b;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	b *= 2;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}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( b &lt; a);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result += a;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}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cout&lt;&lt;a&lt;&lt;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&lt;&lt;b&lt;&lt;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&lt;&lt;result&lt;&lt;endl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0;</a:t>
            </a:r>
            <a:endParaRPr lang="en-US" sz="1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Programming Problems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Fahrenheit – Celsius Table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r>
              <a:rPr kumimoji="1" lang="en-US" kern="0" dirty="0" smtClean="0">
                <a:solidFill>
                  <a:srgbClr val="DDDDDD"/>
                </a:solidFill>
                <a:latin typeface="+mj-lt"/>
              </a:rPr>
              <a:t>Build </a:t>
            </a:r>
            <a:r>
              <a:rPr kumimoji="1" lang="en-US" kern="0" dirty="0">
                <a:solidFill>
                  <a:srgbClr val="DDDDDD"/>
                </a:solidFill>
                <a:latin typeface="+mj-lt"/>
              </a:rPr>
              <a:t>programs based on loop algorithms using the repetition statements</a:t>
            </a:r>
            <a:r>
              <a:rPr kumimoji="1" lang="en-US" kern="0" dirty="0" smtClean="0">
                <a:solidFill>
                  <a:srgbClr val="DDDDDD"/>
                </a:solidFill>
                <a:latin typeface="+mj-lt"/>
              </a:rPr>
              <a:t>:</a:t>
            </a:r>
          </a:p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endParaRPr kumimoji="1" lang="en-US" kern="0" dirty="0">
              <a:solidFill>
                <a:srgbClr val="DDDDDD"/>
              </a:solidFill>
              <a:latin typeface="+mj-lt"/>
            </a:endParaRPr>
          </a:p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r>
              <a:rPr kumimoji="1" lang="en-US" kern="0" dirty="0" smtClean="0">
                <a:solidFill>
                  <a:srgbClr val="DDDDDD"/>
                </a:solidFill>
                <a:latin typeface="+mj-lt"/>
                <a:cs typeface="Times New Roman" pitchFamily="18" charset="0"/>
              </a:rPr>
              <a:t>· To </a:t>
            </a:r>
            <a:r>
              <a:rPr kumimoji="1" lang="en-US" kern="0" dirty="0">
                <a:solidFill>
                  <a:srgbClr val="DDDDDD"/>
                </a:solidFill>
                <a:latin typeface="+mj-lt"/>
                <a:cs typeface="Times New Roman" pitchFamily="18" charset="0"/>
              </a:rPr>
              <a:t>display a table of Fahrenheit Celsius temperature degrees in range 0 … 100 (+20) 	F = 9/5 * C + 32			or</a:t>
            </a:r>
          </a:p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r>
              <a:rPr kumimoji="1" lang="en-US" kern="0" dirty="0">
                <a:solidFill>
                  <a:srgbClr val="DDDDDD"/>
                </a:solidFill>
                <a:latin typeface="+mj-lt"/>
                <a:cs typeface="Times New Roman" pitchFamily="18" charset="0"/>
              </a:rPr>
              <a:t>		C = 5/9 * (F – 32);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Distance Traveled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r>
              <a:rPr kumimoji="1" lang="en-US" kern="0" dirty="0">
                <a:solidFill>
                  <a:srgbClr val="DDDDDD"/>
                </a:solidFill>
                <a:latin typeface="+mj-lt"/>
              </a:rPr>
              <a:t>Build programs based on loop algorithms using the repetition statements:</a:t>
            </a:r>
          </a:p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None/>
            </a:pPr>
            <a:endParaRPr kumimoji="1" lang="en-US" kern="0" dirty="0">
              <a:solidFill>
                <a:srgbClr val="DDDDDD"/>
              </a:solidFill>
              <a:latin typeface="+mj-lt"/>
            </a:endParaRPr>
          </a:p>
          <a:p>
            <a:pPr lvl="0" algn="just" eaLnBrk="0" fontAlgn="base" hangingPunct="0">
              <a:spcAft>
                <a:spcPct val="0"/>
              </a:spcAft>
              <a:buClr>
                <a:srgbClr val="CCFFCC"/>
              </a:buClr>
              <a:buSzPct val="70000"/>
              <a:buFont typeface="Monotype Sorts" pitchFamily="2" charset="2"/>
              <a:buChar char="t"/>
            </a:pPr>
            <a:r>
              <a:rPr kumimoji="1" lang="en-US" kern="0" dirty="0">
                <a:solidFill>
                  <a:srgbClr val="DDDDDD"/>
                </a:solidFill>
                <a:latin typeface="+mj-lt"/>
                <a:cs typeface="Times New Roman" pitchFamily="18" charset="0"/>
              </a:rPr>
              <a:t>To display the distance driven by an automobile traveled at an average speed of 55 miles/hour after .5, 1.0, 1.5, … 4.0 hours;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Multiplication Table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kumimoji="1" lang="en-US" kern="0" dirty="0">
                <a:solidFill>
                  <a:srgbClr val="DDDDDD"/>
                </a:solidFill>
                <a:latin typeface="+mj-lt"/>
              </a:rPr>
              <a:t>Build programs based on loop algorithms using the repetition statements:</a:t>
            </a:r>
          </a:p>
          <a:p>
            <a:pPr algn="just"/>
            <a:endParaRPr lang="en-US" dirty="0" smtClean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To show the multiplication table: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0*0=0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….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10*10=100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118</a:t>
            </a:fld>
            <a:endParaRPr lang="en-US"/>
          </a:p>
        </p:txBody>
      </p:sp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Wonder Primes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wonder prime is a number that can be partitioned into two prime numbers, each of which has at least D digits.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When D=2, the number 11329 is a wonder prime ( since it connects 113 and 29, both of which are prime).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while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while loop is called a </a:t>
            </a:r>
            <a:r>
              <a:rPr lang="en-US" i="1" dirty="0" smtClean="0">
                <a:solidFill>
                  <a:srgbClr val="CCFF33"/>
                </a:solidFill>
              </a:rPr>
              <a:t>pre-conditional repetition structure </a:t>
            </a:r>
            <a:r>
              <a:rPr lang="en-US" dirty="0" smtClean="0"/>
              <a:t>because it first checks the condition, and then decides if it will execute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ile loop in java programming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27" y="3706092"/>
            <a:ext cx="5867400" cy="31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Wonder Primes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Your job is to find the first wonder prime greater or equal to a supplied integer N when you are given 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smtClean="0"/>
              <a:t>	INPUT</a:t>
            </a:r>
            <a:r>
              <a:rPr lang="en-US" dirty="0"/>
              <a:t>:  </a:t>
            </a:r>
            <a:r>
              <a:rPr lang="en-US" dirty="0" smtClean="0"/>
              <a:t>    2      </a:t>
            </a:r>
            <a:r>
              <a:rPr lang="en-US" dirty="0"/>
              <a:t>11328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OUTPUT</a:t>
            </a:r>
            <a:r>
              <a:rPr lang="en-US" dirty="0"/>
              <a:t>: </a:t>
            </a:r>
            <a:r>
              <a:rPr lang="en-US" dirty="0" smtClean="0"/>
              <a:t> 11329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Round Numbers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positive integer N is said to be a “round number” if the binary representation of N has as many or more zeroes as it has ones.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 the integer 9, when written in binary form, is 1001 and it has two zeros and two ones; thus, 9 is a round number.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integer 26 in binary is 11010 in binary, since it has two zeros and three ones, it is not a round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Round Numbers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Write a program that tells how many round numbers appear in the inclusive range given by the input.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INPUT:      2   12</a:t>
            </a:r>
          </a:p>
          <a:p>
            <a:pPr marL="0" indent="0" algn="just">
              <a:buNone/>
            </a:pPr>
            <a:r>
              <a:rPr lang="en-US" dirty="0" smtClean="0"/>
              <a:t>	OUTPUT:  6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Explanation: </a:t>
            </a:r>
          </a:p>
          <a:p>
            <a:pPr marL="0" indent="0" algn="just">
              <a:buNone/>
            </a:pPr>
            <a:r>
              <a:rPr lang="en-US" dirty="0" smtClean="0"/>
              <a:t>2(round), 3(not round), 4(round), 5(not round), </a:t>
            </a:r>
          </a:p>
          <a:p>
            <a:pPr marL="0" indent="0" algn="just">
              <a:buNone/>
            </a:pPr>
            <a:r>
              <a:rPr lang="en-US" dirty="0" smtClean="0"/>
              <a:t>6(not round), 7(not round), 8(round), 9(round),</a:t>
            </a:r>
          </a:p>
          <a:p>
            <a:pPr marL="0" indent="0" algn="just">
              <a:buNone/>
            </a:pPr>
            <a:r>
              <a:rPr lang="en-US" dirty="0" smtClean="0"/>
              <a:t>10(round), 11(not round), 12(round).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Tower of happiness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tower of happiness is located in the garden of effort. Happiness is waiting for you in the top chamber of the tower.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stairs that lead you to the chamber has N steps and you are allowed to climb up one or two steps from your current location.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Tower of happiness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door of the chamber will be open only if you could climb the steps in a secret combination. Of course, finding this secret combination is a matter of chance.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For instance, you may choose on of the three ways to climb a three-step stairs: 0 1 2 3, or  0 1 3, or  0 2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Tower of happiness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Write a C++ program to determine how many different ways you can climb up the tower of happiness when you are given the number of steps.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must start from the ground which is step 0. The higher the tower is, the smaller the chance of catching the happiness gets.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INPUT:  3</a:t>
            </a:r>
          </a:p>
          <a:p>
            <a:pPr marL="0" indent="0" algn="just">
              <a:buNone/>
            </a:pPr>
            <a:r>
              <a:rPr lang="en-US" dirty="0" smtClean="0"/>
              <a:t>	OUTPUT: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Consanguineous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Blood types are inherited, and each biological parent donates one ABO allele to the child.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 a child of two parents each having blood type A could have either type A or type O blood.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child of parents with blood types A and B could have any blood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Consanguineous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Each person’s blood has two parkers called ABO alleles. Each of these markers is represented by a character chosen from the set {A, B, O}.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gives six possible combinations: AA, AB, AO, BB, BO, and OO.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ABO blood type for people with these combinations of alleles are A, AB, A, B, B, and O,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Consanguineous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this problem you are given a list of the blood types of many couples.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should determine the set of blood types that might characterize their children.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INPUT: integer N- denotes number of couples, each of the following N- lines contains two alleles, those are the blood types of the couple.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Consanguineous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INPUT: integer N- denotes number of couples, each of the following N- lines contains two alleles, those are the blood types of the couple.</a:t>
            </a:r>
          </a:p>
          <a:p>
            <a:pPr algn="just"/>
            <a:r>
              <a:rPr lang="en-US" dirty="0" smtClean="0"/>
              <a:t>OUTPUT: has N- lines, each contains the possible blood types of a child.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82132"/>
              </p:ext>
            </p:extLst>
          </p:nvPr>
        </p:nvGraphicFramePr>
        <p:xfrm>
          <a:off x="2590800" y="5105400"/>
          <a:ext cx="96520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    B</a:t>
                      </a:r>
                    </a:p>
                    <a:p>
                      <a:r>
                        <a:rPr lang="en-US" baseline="0" dirty="0" smtClean="0"/>
                        <a:t>AB   </a:t>
                      </a:r>
                      <a:r>
                        <a:rPr lang="en-US" baseline="0" dirty="0" err="1" smtClean="0"/>
                        <a:t>AB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     </a:t>
                      </a:r>
                      <a:r>
                        <a:rPr lang="en-US" baseline="0" dirty="0" err="1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4523"/>
              </p:ext>
            </p:extLst>
          </p:nvPr>
        </p:nvGraphicFramePr>
        <p:xfrm>
          <a:off x="5867400" y="5257800"/>
          <a:ext cx="190500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    B        AB   O</a:t>
                      </a:r>
                    </a:p>
                    <a:p>
                      <a:r>
                        <a:rPr lang="en-US" baseline="0" dirty="0" smtClean="0"/>
                        <a:t>A      AB      B</a:t>
                      </a:r>
                    </a:p>
                    <a:p>
                      <a:r>
                        <a:rPr lang="en-US" baseline="0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0800" y="46863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alleles.in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720937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alleles.out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 algn="just">
              <a:buNone/>
            </a:pPr>
            <a:endParaRPr lang="en-US" sz="20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(expression) </a:t>
            </a:r>
            <a:endParaRPr lang="en-US" sz="28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statement;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36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2393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</a:rPr>
              <a:t>Nim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Its also known as the Marienbad game, is a kind of logic game which is played between tow players.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game starts with N items( e.g. fire matches) and the purpose of the game is to take the last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</a:rPr>
              <a:t>Nim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Initially there are N items on the table between two players.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first player may take at least 1, at most M items. Then the second player may take at least 1, at most M items.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continue in this way in turn until there are no items to take anymore. The one who takes the last item is the winner.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</a:rPr>
              <a:t>Nim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You have to write a program to play this game. Consider that your opponent plays the game perfectly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31035"/>
              </p:ext>
            </p:extLst>
          </p:nvPr>
        </p:nvGraphicFramePr>
        <p:xfrm>
          <a:off x="2590800" y="5105400"/>
          <a:ext cx="965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5    3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611"/>
              </p:ext>
            </p:extLst>
          </p:nvPr>
        </p:nvGraphicFramePr>
        <p:xfrm>
          <a:off x="4191000" y="5105400"/>
          <a:ext cx="32004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 win. Start with 1.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0800" y="46863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nim.in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46863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nim.out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</a:rPr>
              <a:t>Nim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INPUT: one line having two integers N(</a:t>
            </a:r>
            <a:r>
              <a:rPr lang="en-US" sz="2800" dirty="0"/>
              <a:t>the number of all the </a:t>
            </a:r>
            <a:r>
              <a:rPr lang="en-US" sz="2800" dirty="0" smtClean="0"/>
              <a:t>items) , and M(</a:t>
            </a:r>
            <a:r>
              <a:rPr lang="en-US" sz="2800" dirty="0"/>
              <a:t>the number of the </a:t>
            </a:r>
            <a:r>
              <a:rPr lang="en-US" sz="2800" dirty="0" smtClean="0"/>
              <a:t>items </a:t>
            </a:r>
            <a:r>
              <a:rPr lang="en-US" sz="2800" dirty="0"/>
              <a:t>that can be taken at a </a:t>
            </a:r>
            <a:r>
              <a:rPr lang="en-US" sz="2800" dirty="0" smtClean="0"/>
              <a:t>time) ( 1 &lt;= N, M &lt;=200)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 smtClean="0"/>
              <a:t>OUTPUT:  “You will win” or “You will lose”. Start with “X” where X is the number of items you must take to win the game.</a:t>
            </a:r>
          </a:p>
          <a:p>
            <a:pPr marL="0" indent="0" algn="just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75347"/>
              </p:ext>
            </p:extLst>
          </p:nvPr>
        </p:nvGraphicFramePr>
        <p:xfrm>
          <a:off x="2311400" y="5791200"/>
          <a:ext cx="965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5    3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8397"/>
              </p:ext>
            </p:extLst>
          </p:nvPr>
        </p:nvGraphicFramePr>
        <p:xfrm>
          <a:off x="3911600" y="5791200"/>
          <a:ext cx="32004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 win. Start with 1.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11400" y="53721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nim.in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6000" y="53721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nim.out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Class Average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You are asked to write a C++ program to calculate the average of a class from a school subject such as Mathematics.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There are N number of students in the classroom, some students have only one mark, some students have more than one mark, and some students have no mark at all.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marks are between 1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Programming with C++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135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139" y="5776658"/>
            <a:ext cx="8305800" cy="10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33"/>
                </a:solidFill>
              </a:rPr>
              <a:t>© 2012 </a:t>
            </a:r>
            <a:r>
              <a:rPr lang="en-US" sz="3200" dirty="0" err="1" smtClean="0">
                <a:solidFill>
                  <a:srgbClr val="CCFF33"/>
                </a:solidFill>
              </a:rPr>
              <a:t>Bujar</a:t>
            </a:r>
            <a:r>
              <a:rPr lang="en-US" sz="3200" dirty="0" smtClean="0">
                <a:solidFill>
                  <a:srgbClr val="CCFF33"/>
                </a:solidFill>
              </a:rPr>
              <a:t> </a:t>
            </a:r>
            <a:r>
              <a:rPr lang="en-US" sz="3200" dirty="0" err="1" smtClean="0">
                <a:solidFill>
                  <a:srgbClr val="CCFF33"/>
                </a:solidFill>
              </a:rPr>
              <a:t>Mamudi</a:t>
            </a:r>
            <a:endParaRPr lang="en-US" sz="32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0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Print numbers from 1 to 10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Counter: </a:t>
            </a:r>
            <a:r>
              <a:rPr lang="en-US" dirty="0" smtClean="0"/>
              <a:t>a variable to keep track of numbers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Initial value: </a:t>
            </a:r>
            <a:r>
              <a:rPr lang="en-US" dirty="0" smtClean="0"/>
              <a:t>In our case it will be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Final value</a:t>
            </a:r>
            <a:r>
              <a:rPr lang="en-US" dirty="0" smtClean="0"/>
              <a:t>: In our case it will be 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Increment Factor: </a:t>
            </a:r>
            <a:r>
              <a:rPr lang="en-US" dirty="0" smtClean="0"/>
              <a:t>counter should increase by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Condition: </a:t>
            </a:r>
            <a:r>
              <a:rPr lang="en-US" dirty="0" smtClean="0"/>
              <a:t>need to check if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counter &lt;=10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FF33"/>
                </a:solidFill>
              </a:rPr>
              <a:t>Statements: </a:t>
            </a:r>
            <a:r>
              <a:rPr lang="en-US" dirty="0" smtClean="0"/>
              <a:t>in our case it will be the value of 		   the counter from 1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Flowchart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206128" cy="392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while loop to print numbers from 1 to 10 </a:t>
            </a:r>
            <a:endParaRPr lang="en-US" sz="58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            increasing </a:t>
            </a: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by 1.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5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 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8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58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[])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{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the counter to keep track of the numbers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counter = 1;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 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//loop </a:t>
            </a: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until the counter reaches its final value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( counter &lt;=10)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{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//print the current value of the counter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	cout&lt;&lt;counter&lt;&lt;</a:t>
            </a:r>
            <a:r>
              <a:rPr lang="en-US" sz="5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 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//increment counter by </a:t>
            </a:r>
            <a:r>
              <a:rPr lang="en-US" sz="5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       // counter = counter + 1;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	counter++;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	}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5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);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8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5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latin typeface="Consolas"/>
                <a:ea typeface="Calibri"/>
                <a:cs typeface="Times New Roman"/>
              </a:rPr>
              <a:t>}</a:t>
            </a:r>
            <a:endParaRPr lang="en-US" sz="5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6067425"/>
            <a:ext cx="4391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CFF33"/>
                </a:solidFill>
              </a:rPr>
              <a:t>Problem: Print even numbers from 0 to 10</a:t>
            </a:r>
            <a:endParaRPr lang="en-US" sz="32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Write a C++ program that will print even numbers only from 0 to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2819400"/>
            <a:ext cx="808703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while loop to print even numbers from 0 to 10 </a:t>
            </a:r>
            <a:r>
              <a:rPr lang="en-US" sz="7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//increasing 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by 2.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7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7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 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76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76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[])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{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the counter to keep track of the numbers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i = 0;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 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7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//loop 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until the counter reaches its final value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( i &lt;=10)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{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//print the current value of the counter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	cout&lt;&lt;i&lt;&lt;</a:t>
            </a:r>
            <a:r>
              <a:rPr lang="en-US" sz="7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 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//increment counter by 2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7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 = i + 2;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	i +=2;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	}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7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);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7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76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7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>
                <a:latin typeface="Consolas"/>
                <a:ea typeface="Calibri"/>
                <a:cs typeface="Times New Roman"/>
              </a:rPr>
              <a:t>}</a:t>
            </a:r>
            <a:endParaRPr lang="en-US" sz="76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6042430"/>
            <a:ext cx="4114800" cy="8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 fontScale="90000"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Increment and Decrement Operators</a:t>
            </a:r>
            <a:br>
              <a:rPr lang="en-US" dirty="0" smtClean="0">
                <a:solidFill>
                  <a:srgbClr val="CCFF33"/>
                </a:solidFill>
              </a:rPr>
            </a:br>
            <a:r>
              <a:rPr lang="en-US" sz="3600" dirty="0" smtClean="0"/>
              <a:t>(revision from chapter 1)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>
                <a:solidFill>
                  <a:srgbClr val="CCFF33"/>
                </a:solidFill>
              </a:rPr>
              <a:t>Bart Simpson got punished at class and had to write the same line over and over again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artsblackboard.com/files/2010/10/The.Simpsons-s22e02-I-did-not-see-teacher-applying-for-welfa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1690255"/>
            <a:ext cx="8853997" cy="49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Increment and Decrement Operators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C++ provides the unary </a:t>
            </a:r>
            <a:r>
              <a:rPr lang="en-US" dirty="0" smtClean="0">
                <a:solidFill>
                  <a:srgbClr val="CCFF33"/>
                </a:solidFill>
              </a:rPr>
              <a:t>increment (++)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CFF33"/>
                </a:solidFill>
              </a:rPr>
              <a:t>decrement(--) </a:t>
            </a:r>
            <a:r>
              <a:rPr lang="en-US" dirty="0" smtClean="0"/>
              <a:t>operators.</a:t>
            </a:r>
          </a:p>
          <a:p>
            <a:r>
              <a:rPr lang="en-US" dirty="0" smtClean="0"/>
              <a:t>They can be used before or after their operands.</a:t>
            </a:r>
          </a:p>
          <a:p>
            <a:pPr marL="0" indent="0">
              <a:buNone/>
            </a:pPr>
            <a:r>
              <a:rPr lang="en-US" dirty="0" smtClean="0"/>
              <a:t>     Example:    ++a  (</a:t>
            </a:r>
            <a:r>
              <a:rPr lang="en-US" dirty="0" smtClean="0">
                <a:solidFill>
                  <a:srgbClr val="CCFF33"/>
                </a:solidFill>
              </a:rPr>
              <a:t>pre – increment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a++ ( </a:t>
            </a:r>
            <a:r>
              <a:rPr lang="en-US" dirty="0" smtClean="0">
                <a:solidFill>
                  <a:srgbClr val="CCFF33"/>
                </a:solidFill>
              </a:rPr>
              <a:t>post – increment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Alternative:     a = a + 1;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 += 1;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32460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increment and decrement operators in action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a = 5;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"The value of a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a++;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"After a++, it becomes: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++a;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"After ++a, it becomes: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//interesting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part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"During a++, it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&lt;&lt;a++&lt;&lt;endl;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"During ++a, it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&lt;&lt;++a&lt;&lt;endl&lt;&lt;endl;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"During a--, it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&lt;&lt;a--&lt;&lt;endl;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"During --a, it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&lt;&lt;--a&lt;&lt;endl;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dirty="0">
                <a:latin typeface="Consolas"/>
                <a:ea typeface="Calibri"/>
                <a:cs typeface="Times New Roman"/>
              </a:rPr>
              <a:t>);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EXIT_SUCCESS;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974058"/>
            <a:ext cx="3179618" cy="189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Easy </a:t>
            </a:r>
            <a:r>
              <a:rPr lang="en-US" dirty="0" err="1" smtClean="0">
                <a:solidFill>
                  <a:srgbClr val="CCFF33"/>
                </a:solidFill>
              </a:rPr>
              <a:t>Problem:Molecules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Calculate the mass of a molecule.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Example: H</a:t>
            </a:r>
            <a:r>
              <a:rPr lang="en-US" sz="1800" dirty="0" smtClean="0"/>
              <a:t>2</a:t>
            </a:r>
            <a:r>
              <a:rPr lang="en-US" dirty="0" smtClean="0"/>
              <a:t>O has mass 2*1+1*16 =18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First line of input contains an integer N that denotes the number of atoms in a molecule.</a:t>
            </a:r>
          </a:p>
          <a:p>
            <a:pPr algn="just"/>
            <a:r>
              <a:rPr lang="en-US" dirty="0" smtClean="0"/>
              <a:t>Each of the following lines represents an atom with two integers, first is mass, second is quantity.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3988"/>
              </p:ext>
            </p:extLst>
          </p:nvPr>
        </p:nvGraphicFramePr>
        <p:xfrm>
          <a:off x="2667000" y="5562600"/>
          <a:ext cx="1295400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/>
                        <a:t> 2</a:t>
                      </a:r>
                    </a:p>
                    <a:p>
                      <a:pPr marL="342900" indent="-342900">
                        <a:buAutoNum type="arabicPlain" startAt="16"/>
                      </a:pP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55334"/>
              </p:ext>
            </p:extLst>
          </p:nvPr>
        </p:nvGraphicFramePr>
        <p:xfrm>
          <a:off x="5105400" y="5562600"/>
          <a:ext cx="137160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6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 a program that finds the mass of a molecule</a:t>
            </a:r>
            <a:endParaRPr lang="en-US" sz="64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[])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declare variables for input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n, mass, quantity;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variable for output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= 0;  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number of atoms:"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&gt;&gt;n;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the counter for the loop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counter = 0;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(counter &lt; n)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atom mass and quantity:"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&gt;&gt;mass&gt;&gt;quantity;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</a:t>
            </a:r>
            <a:r>
              <a:rPr lang="en-US" sz="6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totalMass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+= (mass * quantity);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counter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 counter++;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}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mass of the molecule is:"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0;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}</a:t>
            </a:r>
            <a:endParaRPr lang="en-US" sz="64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Result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4267200"/>
            <a:ext cx="8264236" cy="204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191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Intermediate Problem: Molecules </a:t>
            </a:r>
            <a:br>
              <a:rPr lang="en-US" sz="3600" dirty="0" smtClean="0">
                <a:solidFill>
                  <a:srgbClr val="CCFF33"/>
                </a:solidFill>
              </a:rPr>
            </a:br>
            <a:r>
              <a:rPr lang="en-US" sz="3600" dirty="0" smtClean="0">
                <a:solidFill>
                  <a:srgbClr val="CCFF33"/>
                </a:solidFill>
              </a:rPr>
              <a:t>(working with files)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Calculate the mass of a molecule. </a:t>
            </a:r>
          </a:p>
          <a:p>
            <a:pPr algn="just"/>
            <a:r>
              <a:rPr lang="en-US" dirty="0" smtClean="0"/>
              <a:t>Take </a:t>
            </a:r>
            <a:r>
              <a:rPr lang="en-US" u="sng" dirty="0" smtClean="0"/>
              <a:t>input from a file </a:t>
            </a:r>
            <a:r>
              <a:rPr lang="en-US" dirty="0" smtClean="0"/>
              <a:t>named “chem.in”, and save the result in a file named “</a:t>
            </a:r>
            <a:r>
              <a:rPr lang="en-US" dirty="0" err="1" smtClean="0"/>
              <a:t>chem.out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endParaRPr lang="en-US" dirty="0"/>
          </a:p>
          <a:p>
            <a:pPr algn="just"/>
            <a:r>
              <a:rPr lang="en-US" dirty="0" smtClean="0"/>
              <a:t>First line of input contains an integer N that denotes the number of atoms in a molecule.</a:t>
            </a:r>
          </a:p>
          <a:p>
            <a:pPr algn="just"/>
            <a:r>
              <a:rPr lang="en-US" dirty="0" smtClean="0"/>
              <a:t>Each of the following lines represents an atom with two integers, first is mass, second is quantity.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57887"/>
              </p:ext>
            </p:extLst>
          </p:nvPr>
        </p:nvGraphicFramePr>
        <p:xfrm>
          <a:off x="2667000" y="5562600"/>
          <a:ext cx="1295400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/>
                        <a:t> 2</a:t>
                      </a:r>
                    </a:p>
                    <a:p>
                      <a:pPr marL="342900" indent="-342900">
                        <a:buAutoNum type="arabicPlain" startAt="16"/>
                      </a:pP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3779"/>
              </p:ext>
            </p:extLst>
          </p:nvPr>
        </p:nvGraphicFramePr>
        <p:xfrm>
          <a:off x="5105400" y="5562600"/>
          <a:ext cx="137160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Molecules (working with files)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 we must include the </a:t>
            </a:r>
            <a:r>
              <a:rPr lang="en-US" dirty="0" smtClean="0">
                <a:solidFill>
                  <a:srgbClr val="CCFF33"/>
                </a:solidFill>
              </a:rPr>
              <a:t>&lt;</a:t>
            </a:r>
            <a:r>
              <a:rPr lang="en-US" dirty="0" err="1" smtClean="0">
                <a:solidFill>
                  <a:srgbClr val="CCFF33"/>
                </a:solidFill>
              </a:rPr>
              <a:t>fstream</a:t>
            </a:r>
            <a:r>
              <a:rPr lang="en-US" dirty="0" smtClean="0">
                <a:solidFill>
                  <a:srgbClr val="CCFF33"/>
                </a:solidFill>
              </a:rPr>
              <a:t>&gt; </a:t>
            </a:r>
            <a:r>
              <a:rPr lang="en-US" dirty="0" smtClean="0"/>
              <a:t>library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the project folder, </a:t>
            </a:r>
            <a:r>
              <a:rPr lang="en-US" i="1" u="sng" dirty="0" smtClean="0"/>
              <a:t>we must manually create </a:t>
            </a:r>
            <a:r>
              <a:rPr lang="en-US" dirty="0" smtClean="0"/>
              <a:t>the file </a:t>
            </a:r>
            <a:r>
              <a:rPr lang="en-US" dirty="0" smtClean="0">
                <a:solidFill>
                  <a:srgbClr val="CCFF33"/>
                </a:solidFill>
              </a:rPr>
              <a:t>“chem.in” </a:t>
            </a:r>
            <a:r>
              <a:rPr lang="en-US" dirty="0" smtClean="0"/>
              <a:t>having values: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09" y="3886200"/>
            <a:ext cx="471479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3886200"/>
            <a:ext cx="3606722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a program that finds mass of molecule with files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//open the input file, create the output file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ifstream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fin(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"chem.in"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ofstream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chem.out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n, mass, quantity;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= 0; 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//read the first line from file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fin&gt;&gt;n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the counter for the loop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counter =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(counter &lt; n)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//read the other lines from the file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fin&gt;&gt;mass&gt;&gt;quantity;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+= (mass * quantity);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       counter++;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write the result to the output file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close both files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fin.close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fout.close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Result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31736"/>
            <a:ext cx="3810000" cy="372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810000" cy="203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Advanced Problem: Molecules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Modify the program “Molecules so that it calculates the mass of a molecule </a:t>
            </a:r>
            <a:r>
              <a:rPr lang="en-US" i="1" u="sng" dirty="0" smtClean="0">
                <a:solidFill>
                  <a:srgbClr val="CCFF33"/>
                </a:solidFill>
              </a:rPr>
              <a:t>without using any variable as counter.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When working with </a:t>
            </a:r>
            <a:r>
              <a:rPr lang="en-US" dirty="0" smtClean="0">
                <a:solidFill>
                  <a:srgbClr val="CCFF33"/>
                </a:solidFill>
              </a:rPr>
              <a:t>&lt;</a:t>
            </a:r>
            <a:r>
              <a:rPr lang="en-US" dirty="0" err="1" smtClean="0">
                <a:solidFill>
                  <a:srgbClr val="CCFF33"/>
                </a:solidFill>
              </a:rPr>
              <a:t>iostream</a:t>
            </a:r>
            <a:r>
              <a:rPr lang="en-US" dirty="0" smtClean="0">
                <a:solidFill>
                  <a:srgbClr val="CCFF33"/>
                </a:solidFill>
              </a:rPr>
              <a:t>&gt; </a:t>
            </a:r>
            <a:r>
              <a:rPr lang="en-US" dirty="0" smtClean="0"/>
              <a:t>library, it’s impossible to do this with a </a:t>
            </a:r>
            <a:r>
              <a:rPr lang="en-US" dirty="0" smtClean="0">
                <a:solidFill>
                  <a:srgbClr val="CCFF33"/>
                </a:solidFill>
              </a:rPr>
              <a:t>while</a:t>
            </a:r>
            <a:r>
              <a:rPr lang="en-US" dirty="0" smtClean="0"/>
              <a:t> loop, because you don’t know before hand how many times you have to loop</a:t>
            </a:r>
            <a:r>
              <a:rPr lang="en-US" sz="1200" dirty="0" smtClean="0"/>
              <a:t>, (actually it is, but you will learn it later on!)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If he knew how to program he would have finished in 5 seconds </a:t>
            </a:r>
            <a:r>
              <a:rPr lang="en-US" sz="2800" dirty="0" smtClean="0">
                <a:solidFill>
                  <a:srgbClr val="CCFF33"/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4" y="1360634"/>
            <a:ext cx="7848600" cy="546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Molecules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Instead we will work with the </a:t>
            </a:r>
            <a:r>
              <a:rPr lang="en-US" dirty="0" smtClean="0">
                <a:solidFill>
                  <a:srgbClr val="CCFF33"/>
                </a:solidFill>
              </a:rPr>
              <a:t>&lt;</a:t>
            </a:r>
            <a:r>
              <a:rPr lang="en-US" dirty="0" err="1" smtClean="0">
                <a:solidFill>
                  <a:srgbClr val="CCFF33"/>
                </a:solidFill>
              </a:rPr>
              <a:t>fstream</a:t>
            </a:r>
            <a:r>
              <a:rPr lang="en-US" dirty="0" smtClean="0">
                <a:solidFill>
                  <a:srgbClr val="CCFF33"/>
                </a:solidFill>
              </a:rPr>
              <a:t>&gt; </a:t>
            </a:r>
            <a:r>
              <a:rPr lang="en-US" dirty="0" smtClean="0"/>
              <a:t>library, because it already provides a function called </a:t>
            </a:r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eof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  – end of file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eof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checks if we have reached the last line of the file(the end of the document).     </a:t>
            </a:r>
          </a:p>
          <a:p>
            <a:pPr marL="0" indent="0" algn="just"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     BUT: its unsafe, it may mess up your code, so avoid it like the plague!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Instead, just test what you read from the file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while(fin&gt;&gt;mass&gt;&gt;quantity)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818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UNSAFE &amp; LONG WAY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[])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ifstream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fin(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"chem.in"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ofstream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5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chem.out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n, mass, quantity;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= 0;  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 rid of first line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fin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&gt;&gt;n;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(1)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fin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&gt;&gt;mass&gt;&gt;quantity;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if it is the end of file, stop the loop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fin.eof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()) 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totalMass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+= (mass * quantity);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5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write the result to the output file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fout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5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fin.close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 err="1" smtClean="0">
                <a:latin typeface="Consolas"/>
                <a:ea typeface="Calibri"/>
                <a:cs typeface="Times New Roman"/>
              </a:rPr>
              <a:t>fout.close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();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 </a:t>
            </a:r>
            <a:endParaRPr lang="en-US" sz="5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200" dirty="0">
                <a:latin typeface="Consolas"/>
                <a:ea typeface="Calibri"/>
                <a:cs typeface="Times New Roman"/>
              </a:rPr>
              <a:t> 0</a:t>
            </a:r>
            <a:r>
              <a:rPr lang="en-US" sz="52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52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7982"/>
            <a:ext cx="250357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2698172"/>
            <a:ext cx="2517426" cy="16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SAFE &amp; SHORTER WAY!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ifstream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fin(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"chem.in"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ofstream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chem.out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n, mass, quantity;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= 0; 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rid of first line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fin&gt;&gt;n;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while there is input to be read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(fin &gt;&gt; mass &gt;&gt; quantity)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+= (mass * quantity);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write the result to the output file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fin.close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fout.close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2286000" cy="153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57800"/>
            <a:ext cx="2286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4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Problem: Train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train leaves the first station with N passengers and visits K stations before it arrives at the last station.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 each station some passengers got off the train and some passengers got on the train.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Everybody in the train got off at the last station.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Problem: Train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14696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Write a C++ program that calculates how many passengers got off the train at the last station.</a:t>
            </a:r>
            <a:endParaRPr lang="en-US" sz="120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First line of input has two integers K and N.</a:t>
            </a:r>
          </a:p>
          <a:p>
            <a:pPr algn="just"/>
            <a:r>
              <a:rPr lang="en-US" dirty="0" smtClean="0"/>
              <a:t>Each of the following lines has two integers, the first denotes the number of passengers who got off, the second the number of passengers who got on the train.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438400" cy="149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Problem: Train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1469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are going to solve this problem using the &lt;</a:t>
            </a:r>
            <a:r>
              <a:rPr lang="en-US" dirty="0" err="1" smtClean="0"/>
              <a:t>fstream</a:t>
            </a:r>
            <a:r>
              <a:rPr lang="en-US" dirty="0" smtClean="0"/>
              <a:t>&gt; library, using a file named “train.in”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must manually create this file in your project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3230563" cy="242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8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7"/>
            <a:ext cx="9067800" cy="7155873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ifstream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fin(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"train.in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); 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open and create the files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ofstream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train.out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stationNum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passOff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totalPass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declare the variables to use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fin&gt;&gt;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stationNum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read total number of stations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fin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totalPass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read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initial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passengers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    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counter = 0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declare counter and loop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 counter &lt;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stationNum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{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fin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passOff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read passengers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leaving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totalPass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-=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passOff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fin&gt;&gt;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passOn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read passengers entering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totalPass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+=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passOn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counter++; 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update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counter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fout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totalPass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'\n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write final result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 smtClean="0">
                <a:latin typeface="Consolas"/>
                <a:ea typeface="Calibri"/>
                <a:cs typeface="Times New Roman"/>
              </a:rPr>
              <a:t>fin.close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(); 		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close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files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fout.close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Result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92077"/>
            <a:ext cx="4495800" cy="276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7855"/>
            <a:ext cx="3230563" cy="242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37855"/>
            <a:ext cx="3623804" cy="242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sz="3600" dirty="0" smtClean="0">
                <a:solidFill>
                  <a:srgbClr val="CCFF33"/>
                </a:solidFill>
              </a:rPr>
              <a:t>Counter – Controlled Repetition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Counter - Controlled Loops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they use a variable called “</a:t>
            </a:r>
            <a:r>
              <a:rPr lang="en-US" dirty="0" smtClean="0">
                <a:solidFill>
                  <a:srgbClr val="CCFF33"/>
                </a:solidFill>
              </a:rPr>
              <a:t>counter</a:t>
            </a:r>
            <a:r>
              <a:rPr lang="en-US" dirty="0" smtClean="0"/>
              <a:t>” to control the number of times the statements will be executed.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variable </a:t>
            </a:r>
            <a:r>
              <a:rPr lang="en-US" u="sng" dirty="0" smtClean="0"/>
              <a:t>counter must be known</a:t>
            </a:r>
            <a:r>
              <a:rPr lang="en-US" dirty="0" smtClean="0"/>
              <a:t> and initialized before the loop starts, and it must be updated (incremented or decremented) inside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Contents: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Repetition structures (</a:t>
            </a:r>
            <a:r>
              <a:rPr lang="en-US" dirty="0" smtClean="0">
                <a:solidFill>
                  <a:srgbClr val="CCFF33"/>
                </a:solidFill>
              </a:rPr>
              <a:t>Loops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CFF33"/>
                </a:solidFill>
              </a:rPr>
              <a:t>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Increment and Decrement Operators</a:t>
            </a:r>
          </a:p>
          <a:p>
            <a:r>
              <a:rPr lang="en-US" i="1" dirty="0" smtClean="0">
                <a:solidFill>
                  <a:srgbClr val="CCFF33"/>
                </a:solidFill>
              </a:rPr>
              <a:t>Counter-Controlled</a:t>
            </a:r>
            <a:r>
              <a:rPr lang="en-US" dirty="0" smtClean="0"/>
              <a:t> Loops</a:t>
            </a:r>
          </a:p>
          <a:p>
            <a:r>
              <a:rPr lang="en-US" i="1" dirty="0" smtClean="0">
                <a:solidFill>
                  <a:srgbClr val="CCFF33"/>
                </a:solidFill>
              </a:rPr>
              <a:t>Sentinel-Controlled</a:t>
            </a:r>
            <a:r>
              <a:rPr lang="en-US" dirty="0" smtClean="0"/>
              <a:t> Loops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CFF33"/>
                </a:solidFill>
              </a:rPr>
              <a:t>do/while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FF33"/>
                </a:solidFill>
              </a:rPr>
              <a:t>for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Break and Continue Statements</a:t>
            </a:r>
          </a:p>
          <a:p>
            <a:r>
              <a:rPr lang="en-US" dirty="0" smtClean="0">
                <a:solidFill>
                  <a:srgbClr val="CCFF33"/>
                </a:solidFill>
              </a:rPr>
              <a:t>Nested Loops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Counter - Controlled Loops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Counter – controlled repetitions are also called </a:t>
            </a:r>
            <a:r>
              <a:rPr lang="en-US" dirty="0" smtClean="0">
                <a:solidFill>
                  <a:srgbClr val="CCFF33"/>
                </a:solidFill>
              </a:rPr>
              <a:t>“definite repetitions” </a:t>
            </a:r>
            <a:r>
              <a:rPr lang="en-US" dirty="0" smtClean="0"/>
              <a:t>because the number of repetitions is known.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Problem: Class average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helps a teacher to find the average of the marks(from 1 to 5) after an exam.</a:t>
            </a:r>
          </a:p>
          <a:p>
            <a:pPr algn="just"/>
            <a:endParaRPr lang="en-US" dirty="0">
              <a:solidFill>
                <a:srgbClr val="CCFF33"/>
              </a:solidFill>
            </a:endParaRPr>
          </a:p>
          <a:p>
            <a:pPr algn="just"/>
            <a:r>
              <a:rPr lang="en-US" dirty="0" smtClean="0"/>
              <a:t>Ask the teacher how many students took the exam, and then collect the marks one by one.</a:t>
            </a:r>
          </a:p>
          <a:p>
            <a:pPr algn="just"/>
            <a:r>
              <a:rPr lang="en-US" dirty="0" smtClean="0"/>
              <a:t>Show as result the class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6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109"/>
            <a:ext cx="4495800" cy="685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6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find average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nsolas"/>
                <a:ea typeface="Calibri"/>
                <a:cs typeface="Times New Roman"/>
              </a:rPr>
              <a:t>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declarations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= 0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endParaRPr lang="en-US" sz="60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 float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average;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counter = 0;		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//counter declaration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"How many students took the exam?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(counter &lt;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	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//start loop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mark from [1 - 5]: 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marks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+=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total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counter++;		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counter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average = 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)(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 /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studentNum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//find average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average is: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&lt;&lt;average&lt;&lt;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	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show result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-27709"/>
            <a:ext cx="32480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0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199"/>
            <a:ext cx="8229600" cy="1371601"/>
          </a:xfrm>
        </p:spPr>
        <p:txBody>
          <a:bodyPr>
            <a:normAutofit fontScale="90000"/>
          </a:bodyPr>
          <a:lstStyle/>
          <a:p>
            <a:pPr>
              <a:lnSpc>
                <a:spcPts val="5200"/>
              </a:lnSpc>
            </a:pPr>
            <a:r>
              <a:rPr lang="en-US" sz="4900" dirty="0" smtClean="0">
                <a:solidFill>
                  <a:srgbClr val="CCFF33"/>
                </a:solidFill>
              </a:rPr>
              <a:t>Sentinel – Controlled Repetition</a:t>
            </a:r>
            <a:r>
              <a:rPr lang="en-US" sz="4000" dirty="0" smtClean="0">
                <a:solidFill>
                  <a:srgbClr val="CCFF33"/>
                </a:solidFill>
              </a:rPr>
              <a:t/>
            </a:r>
            <a:br>
              <a:rPr lang="en-US" sz="4000" dirty="0" smtClean="0">
                <a:solidFill>
                  <a:srgbClr val="CCFF33"/>
                </a:solidFill>
              </a:rPr>
            </a:br>
            <a:r>
              <a:rPr lang="en-US" sz="3100" b="1" dirty="0" err="1">
                <a:solidFill>
                  <a:srgbClr val="CCFF33"/>
                </a:solidFill>
              </a:rPr>
              <a:t>sen·ti·nel</a:t>
            </a:r>
            <a:r>
              <a:rPr lang="en-US" sz="3100" dirty="0">
                <a:solidFill>
                  <a:srgbClr val="CCFF33"/>
                </a:solidFill>
              </a:rPr>
              <a:t> </a:t>
            </a:r>
            <a:r>
              <a:rPr lang="en-US" sz="3100" dirty="0"/>
              <a:t> </a:t>
            </a:r>
            <a:r>
              <a:rPr lang="en-US" sz="3100" dirty="0" smtClean="0"/>
              <a:t>(</a:t>
            </a:r>
            <a:r>
              <a:rPr lang="en-US" sz="3100" i="1" dirty="0" smtClean="0"/>
              <a:t>n.)               </a:t>
            </a:r>
            <a:r>
              <a:rPr lang="en-US" sz="2700" dirty="0" smtClean="0"/>
              <a:t>One </a:t>
            </a:r>
            <a:r>
              <a:rPr lang="en-US" sz="2700" dirty="0"/>
              <a:t>that keeps guard; a sentry.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>
              <a:solidFill>
                <a:srgbClr val="CCFF33"/>
              </a:solidFill>
            </a:endParaRP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FF33"/>
                </a:solidFill>
              </a:rPr>
              <a:t>Sentinel – Controlled </a:t>
            </a:r>
            <a:r>
              <a:rPr lang="en-US" dirty="0" smtClean="0">
                <a:solidFill>
                  <a:srgbClr val="CCFF33"/>
                </a:solidFill>
              </a:rPr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used when </a:t>
            </a:r>
            <a:r>
              <a:rPr lang="en-US" u="sng" dirty="0" smtClean="0"/>
              <a:t>we don’t know the number of repetitions</a:t>
            </a:r>
            <a:r>
              <a:rPr lang="en-US" dirty="0" smtClean="0"/>
              <a:t> in advance.</a:t>
            </a:r>
          </a:p>
          <a:p>
            <a:endParaRPr lang="en-US" dirty="0"/>
          </a:p>
          <a:p>
            <a:r>
              <a:rPr lang="en-US" dirty="0" smtClean="0"/>
              <a:t>Here, a special value (“</a:t>
            </a:r>
            <a:r>
              <a:rPr lang="en-US" dirty="0" smtClean="0">
                <a:solidFill>
                  <a:srgbClr val="CCFF33"/>
                </a:solidFill>
              </a:rPr>
              <a:t>the sentinel</a:t>
            </a:r>
            <a:r>
              <a:rPr lang="en-US" dirty="0" smtClean="0"/>
              <a:t>”) is used to look out for when the loop should stop.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u="sng" dirty="0" smtClean="0"/>
              <a:t>sentinel value must be chosen carefully</a:t>
            </a:r>
            <a:r>
              <a:rPr lang="en-US" dirty="0" smtClean="0"/>
              <a:t> so that it is not confused with legitimate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Problem: Class average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to help a teacher find the average of the marks(from 1 – 5) if he does not know how many students took the exam.   </a:t>
            </a:r>
          </a:p>
          <a:p>
            <a:pPr marL="0" indent="0" algn="ctr">
              <a:buNone/>
            </a:pPr>
            <a:r>
              <a:rPr lang="en-US" sz="2400" dirty="0" smtClean="0"/>
              <a:t>(he/she is feeling too lazy to find out the exact 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276600" cy="687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dirty="0">
                <a:latin typeface="Consolas"/>
                <a:ea typeface="Calibri"/>
                <a:cs typeface="Times New Roman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find average using a sentinel controlled loop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tracker = 0;</a:t>
            </a: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declarations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dirty="0">
                <a:latin typeface="Consolas"/>
                <a:ea typeface="Calibri"/>
                <a:cs typeface="Times New Roman"/>
              </a:rPr>
              <a:t> average;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mark from [1 - 5]: "</a:t>
            </a:r>
            <a:r>
              <a:rPr lang="en-US" dirty="0">
                <a:latin typeface="Consolas"/>
                <a:ea typeface="Calibri"/>
                <a:cs typeface="Times New Roman"/>
              </a:rPr>
              <a:t>; 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 first mark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SENTINEL = 0;		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//sentinel declaration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 != SENTINEL)	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//start loop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mark from [1 - 5]: "</a:t>
            </a:r>
            <a:r>
              <a:rPr lang="en-US" dirty="0">
                <a:latin typeface="Consolas"/>
                <a:ea typeface="Calibri"/>
                <a:cs typeface="Times New Roman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marks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 +=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	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total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tracker++;                               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tracker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average = 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dirty="0">
                <a:latin typeface="Consolas"/>
                <a:ea typeface="Calibri"/>
                <a:cs typeface="Times New Roman"/>
              </a:rPr>
              <a:t>)(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) / tracker;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//find average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average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&lt;&lt;average&lt;&lt;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dirty="0">
                <a:latin typeface="Consolas"/>
                <a:ea typeface="Calibri"/>
                <a:cs typeface="Times New Roman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5038725"/>
            <a:ext cx="2867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Floating point precision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you want to format the output of the average to have an exact number of digits, you can use the </a:t>
            </a:r>
            <a:r>
              <a:rPr lang="en-US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 by including the library </a:t>
            </a:r>
            <a:r>
              <a:rPr lang="en-US" dirty="0" smtClean="0">
                <a:solidFill>
                  <a:srgbClr val="CCFF33"/>
                </a:solidFill>
              </a:rPr>
              <a:t>&lt;</a:t>
            </a:r>
            <a:r>
              <a:rPr lang="en-US" dirty="0" err="1" smtClean="0">
                <a:solidFill>
                  <a:srgbClr val="CCFF33"/>
                </a:solidFill>
              </a:rPr>
              <a:t>iomanip</a:t>
            </a:r>
            <a:r>
              <a:rPr lang="en-US" dirty="0" smtClean="0">
                <a:solidFill>
                  <a:srgbClr val="CCFF33"/>
                </a:solidFill>
              </a:rPr>
              <a:t>&gt;</a:t>
            </a:r>
          </a:p>
          <a:p>
            <a:pPr marL="0" indent="0">
              <a:buNone/>
            </a:pPr>
            <a:endParaRPr lang="en-US" sz="1400" dirty="0">
              <a:solidFill>
                <a:srgbClr val="CCFF33"/>
              </a:solidFill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iomanip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cout&lt;&lt;"\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nThe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average is: "&lt;&lt;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(4)&lt;&lt;average&lt;&lt;"\n\n";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045652"/>
            <a:ext cx="30956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Repetition Structures (Loops)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dirty="0">
                <a:latin typeface="Consolas"/>
                <a:ea typeface="Calibri"/>
                <a:cs typeface="Times New Roman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alternative version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=0,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=0, tracker=0;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declarations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dirty="0">
                <a:latin typeface="Consolas"/>
                <a:ea typeface="Calibri"/>
                <a:cs typeface="Times New Roman"/>
              </a:rPr>
              <a:t> average;                 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SENTINEL = -100;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//sentinel declaration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 != SENTINEL)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start loop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mark from [1 - 5]: "</a:t>
            </a:r>
            <a:r>
              <a:rPr lang="en-US" dirty="0">
                <a:latin typeface="Consolas"/>
                <a:ea typeface="Calibri"/>
                <a:cs typeface="Times New Roman"/>
              </a:rPr>
              <a:t>;	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 marks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+=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studentMark</a:t>
            </a:r>
            <a:r>
              <a:rPr lang="en-US" dirty="0">
                <a:latin typeface="Consolas"/>
                <a:ea typeface="Calibri"/>
                <a:cs typeface="Times New Roman"/>
              </a:rPr>
              <a:t>;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total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tracker</a:t>
            </a:r>
            <a:r>
              <a:rPr lang="en-US" dirty="0">
                <a:latin typeface="Consolas"/>
                <a:ea typeface="Calibri"/>
                <a:cs typeface="Times New Roman"/>
              </a:rPr>
              <a:t>++;                               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tracker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endParaRPr lang="en-US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3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3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remove sentinel from the result and tracker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average = 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dirty="0">
                <a:latin typeface="Consolas"/>
                <a:ea typeface="Calibri"/>
                <a:cs typeface="Times New Roman"/>
              </a:rPr>
              <a:t>)(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totalMarks</a:t>
            </a:r>
            <a:r>
              <a:rPr lang="en-US" dirty="0">
                <a:latin typeface="Consolas"/>
                <a:ea typeface="Calibri"/>
                <a:cs typeface="Times New Roman"/>
              </a:rPr>
              <a:t> - SENTINEL) / (tracker -1);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40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average is: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&lt;&lt;average&lt;&lt;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dirty="0">
                <a:latin typeface="Consolas"/>
                <a:ea typeface="Calibri"/>
                <a:cs typeface="Times New Roman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153025"/>
            <a:ext cx="30194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3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do / while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Loop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do / while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performs a test after each execution of the loop body, therefore </a:t>
            </a:r>
            <a:r>
              <a:rPr lang="en-US" u="sng" dirty="0" smtClean="0"/>
              <a:t>the loop body is executed at least once.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‘</a:t>
            </a:r>
            <a:r>
              <a:rPr lang="en-US" dirty="0" smtClean="0">
                <a:solidFill>
                  <a:srgbClr val="CCFF33"/>
                </a:solidFill>
              </a:rPr>
              <a:t>do / while</a:t>
            </a:r>
            <a:r>
              <a:rPr lang="en-US" dirty="0" smtClean="0"/>
              <a:t>’ repetition structure it is usually used to implement menu-driven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33817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do / while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ustudy.in/sites/default/files/doWhileLoop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58630"/>
            <a:ext cx="5410200" cy="55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 algn="just">
              <a:buNone/>
            </a:pPr>
            <a:endParaRPr lang="en-US" sz="20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statements;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while </a:t>
            </a:r>
            <a:r>
              <a:rPr lang="en-US" sz="24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(condition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algn="just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384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Print numbers from 1 to 10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prints the numbers from 1 to 10 with a </a:t>
            </a:r>
            <a:r>
              <a:rPr lang="en-US" dirty="0" smtClean="0">
                <a:solidFill>
                  <a:srgbClr val="CCFF33"/>
                </a:solidFill>
              </a:rPr>
              <a:t>‘do / while’ </a:t>
            </a:r>
            <a:r>
              <a:rPr lang="en-US" dirty="0" smtClean="0"/>
              <a:t>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555"/>
            <a:ext cx="3657600" cy="68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59737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'do/while' loop from 1 to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10</a:t>
            </a:r>
            <a:endParaRPr lang="en-US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dirty="0">
                <a:latin typeface="Consolas"/>
                <a:ea typeface="Calibri"/>
                <a:cs typeface="Times New Roman"/>
              </a:rPr>
              <a:t>   </a:t>
            </a: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the counter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 = 1;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	cout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&lt;&lt;i&lt;&lt;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current value of counter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i++;        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update counter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dirty="0">
                <a:latin typeface="Consolas"/>
                <a:ea typeface="Calibri"/>
                <a:cs typeface="Times New Roman"/>
              </a:rPr>
              <a:t>(i &lt;= 10);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55974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5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Guess the number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game “guess the number” is played between two players.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first player selects an integer at random in the range 1 to 1000.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second player makes his first guess.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second player responds with “Too low”, “Too high”, “You guessed the number”.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Random Numbers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generate a random number we can use the </a:t>
            </a:r>
            <a:r>
              <a:rPr lang="en-US" sz="28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rand() </a:t>
            </a:r>
            <a:r>
              <a:rPr lang="en-US" sz="2800" dirty="0" smtClean="0"/>
              <a:t>function – generate a random number from 0 to RAND_MAX(32767).</a:t>
            </a:r>
          </a:p>
          <a:p>
            <a:pPr algn="just"/>
            <a:endParaRPr lang="en-US" sz="800" dirty="0"/>
          </a:p>
          <a:p>
            <a:pPr algn="just"/>
            <a:r>
              <a:rPr lang="en-US" sz="2800" dirty="0" smtClean="0"/>
              <a:t>The random numbers should be from 1 – 1000</a:t>
            </a:r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rand() % 1001 + 1</a:t>
            </a:r>
          </a:p>
          <a:p>
            <a:pPr marL="0" indent="0" algn="ctr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+mj-lt"/>
                <a:cs typeface="Consolas" pitchFamily="49" charset="0"/>
              </a:rPr>
              <a:t>We can seed the random numbers with the </a:t>
            </a:r>
            <a:r>
              <a:rPr lang="en-US" sz="28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srand</a:t>
            </a:r>
            <a:r>
              <a:rPr lang="en-US" sz="28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dirty="0" smtClean="0">
                <a:latin typeface="+mj-lt"/>
                <a:cs typeface="Consolas" pitchFamily="49" charset="0"/>
              </a:rPr>
              <a:t>function.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nsolas" pitchFamily="49" charset="0"/>
              </a:rPr>
              <a:t>	</a:t>
            </a:r>
            <a:r>
              <a:rPr lang="en-US" sz="2800" dirty="0"/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srand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unsigned) </a:t>
            </a:r>
            <a:r>
              <a:rPr lang="en-US" sz="24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time (NULL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Repetition Structures ( Loops )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/>
            <a:r>
              <a:rPr lang="en-US" dirty="0" smtClean="0"/>
              <a:t>are used to </a:t>
            </a:r>
            <a:r>
              <a:rPr lang="en-US" i="1" u="sng" dirty="0" smtClean="0">
                <a:solidFill>
                  <a:srgbClr val="CCFF33"/>
                </a:solidFill>
              </a:rPr>
              <a:t>repeat a block of code </a:t>
            </a:r>
            <a:r>
              <a:rPr lang="en-US" dirty="0" smtClean="0"/>
              <a:t>either a specific number of times or while some condition remains true.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Read 50 items from input file, or</a:t>
            </a:r>
          </a:p>
          <a:p>
            <a:pPr lvl="1"/>
            <a:r>
              <a:rPr lang="en-US" dirty="0" smtClean="0"/>
              <a:t>while there are more items in the input file, continue reading from input.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guess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the number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time.h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srand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((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unsigned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) time (NULL));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seed random number with system time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number = rand() % 1001 + 1;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//save random number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guess;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for the guess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guess the number:"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 guess;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(guess &gt; number)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too high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"Too high\n"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(guess &lt; number) 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too low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"Too low\n"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 guess != number);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 You guessed correctly\n\n"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  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correct result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2400" y="274638"/>
            <a:ext cx="726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rgbClr val="CCFF33"/>
                </a:solidFill>
              </a:rPr>
              <a:t>Problem: Guess the number</a:t>
            </a:r>
            <a:endParaRPr lang="en-US" sz="3600" dirty="0">
              <a:solidFill>
                <a:srgbClr val="CCFF33"/>
              </a:solidFill>
            </a:endParaRPr>
          </a:p>
        </p:txBody>
      </p:sp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32943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1036"/>
            <a:ext cx="4114800" cy="470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0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for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Loop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enables you to </a:t>
            </a:r>
            <a:r>
              <a:rPr lang="en-US" i="1" u="sng" dirty="0" smtClean="0"/>
              <a:t>evaluate a sequence of expressions multiple number of times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loops are best when you know the number of times that the expressions are needed to be evaluated in advance (counter-controlled repetition)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for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5967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or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84300"/>
            <a:ext cx="38100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for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36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24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(initialization; condition; increase</a:t>
            </a: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 		statements;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 algn="just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7822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Print numbers from 1 to 10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prints the numbers from 1 to 10 with a </a:t>
            </a:r>
            <a:r>
              <a:rPr lang="en-US" dirty="0" smtClean="0">
                <a:solidFill>
                  <a:srgbClr val="CCFF33"/>
                </a:solidFill>
              </a:rPr>
              <a:t>‘for’ </a:t>
            </a:r>
            <a:r>
              <a:rPr lang="en-US" dirty="0" smtClean="0"/>
              <a:t>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077200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numbers from 1 to 10 increasing by 1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i=1; i&lt;=10; i++)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cout&lt;&lt;i&lt;&lt;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2400" dirty="0"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47760"/>
            <a:ext cx="5011603" cy="87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Factorial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that reads a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non-negative integer and computes its factorial.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3! = 1*2*3=6</a:t>
            </a:r>
          </a:p>
          <a:p>
            <a:pPr marL="0" indent="0">
              <a:buNone/>
            </a:pPr>
            <a:r>
              <a:rPr lang="en-US" sz="2800" dirty="0" smtClean="0"/>
              <a:t>5! = 1*2*3*4*5=120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1133476"/>
            <a:ext cx="2905124" cy="111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02" y="2252278"/>
            <a:ext cx="2790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385753"/>
            <a:ext cx="2714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76200"/>
            <a:ext cx="6705600" cy="688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the factorials with a for loop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[])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n, result=1;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an integer n: "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&gt;&gt;n;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//find factorial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i=1; i&lt;=n; i++)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	result *= i;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&lt;&lt;n&lt;&lt;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"! = "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&lt;&lt;result&lt;&lt;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0;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92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Repetition Structures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-java-tutorial.com/Images/04JavaControl_html_74a6ce7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99342"/>
            <a:ext cx="5969000" cy="56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X to the power of Y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that finds x raised to the power of y. </a:t>
            </a:r>
          </a:p>
          <a:p>
            <a:endParaRPr lang="en-US" sz="2800" dirty="0"/>
          </a:p>
          <a:p>
            <a:r>
              <a:rPr lang="en-US" sz="2800" dirty="0" smtClean="0"/>
              <a:t>To get the result multiply x, y times.</a:t>
            </a:r>
          </a:p>
          <a:p>
            <a:endParaRPr lang="en-US" sz="2800" dirty="0"/>
          </a:p>
          <a:p>
            <a:r>
              <a:rPr lang="en-US" sz="2800" dirty="0" smtClean="0"/>
              <a:t>Example   x=5, y=3;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5*5*5=125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152400"/>
            <a:ext cx="739140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x to the power of y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[])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declaration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base, exponent;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result=1;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base:"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&gt;&gt;base;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exponent:"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&gt;&gt;exponent;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//calculate the value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i=0; i&lt;exponent; i++)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result *= base;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&lt;&lt;base&lt;&lt;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^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&lt;&lt;exponent&lt;&lt;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=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&lt;&lt;result&lt;&lt;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0;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}</a:t>
            </a:r>
            <a:endParaRPr lang="en-U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0"/>
            <a:ext cx="27908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247775"/>
            <a:ext cx="2714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2495550"/>
            <a:ext cx="27908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Fibonacci Series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print the first N Fibonacci numbers where N is a positive integer.</a:t>
            </a:r>
          </a:p>
          <a:p>
            <a:endParaRPr lang="en-US" sz="2800" dirty="0"/>
          </a:p>
          <a:p>
            <a:r>
              <a:rPr lang="en-US" sz="2800" dirty="0" smtClean="0"/>
              <a:t>Fibonacci sequence: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0  1  1  2  3  5  8   13   21  34   …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9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709"/>
            <a:ext cx="8839200" cy="66294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the 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Fibonacci 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numbers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[])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declaration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n, 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first=0,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second=1;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an integer n: "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&gt;&gt;n;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(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i=0; i&lt;n; i++)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first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cout&lt;&lt;first&lt;&lt;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//exchange values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swap(first, second);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update second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second +=first;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}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0;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6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73</a:t>
            </a:fld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67425"/>
            <a:ext cx="45434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4267200"/>
            <a:ext cx="3705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57" y="2057400"/>
            <a:ext cx="3171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Binary to decimal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read a binary number and print its decimal equivalent.</a:t>
            </a:r>
          </a:p>
          <a:p>
            <a:endParaRPr lang="en-US" sz="2800" dirty="0"/>
          </a:p>
          <a:p>
            <a:r>
              <a:rPr lang="en-US" sz="2800" dirty="0" smtClean="0"/>
              <a:t>Example   </a:t>
            </a:r>
          </a:p>
          <a:p>
            <a:pPr marL="0" indent="0">
              <a:buNone/>
            </a:pPr>
            <a:r>
              <a:rPr lang="en-US" sz="2400" dirty="0" smtClean="0"/>
              <a:t>1001 1101 </a:t>
            </a:r>
            <a:r>
              <a:rPr lang="en-US" sz="2400" dirty="0"/>
              <a:t>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1*2</a:t>
            </a:r>
            <a:r>
              <a:rPr lang="en-US" sz="2400" baseline="30000" dirty="0" smtClean="0"/>
              <a:t>7  </a:t>
            </a:r>
            <a:r>
              <a:rPr lang="en-US" sz="2400" dirty="0" smtClean="0"/>
              <a:t>+  0*2</a:t>
            </a:r>
            <a:r>
              <a:rPr lang="en-US" sz="2400" baseline="30000" dirty="0" smtClean="0"/>
              <a:t>6  </a:t>
            </a:r>
            <a:r>
              <a:rPr lang="en-US" sz="2400" dirty="0" smtClean="0"/>
              <a:t>+  0*2</a:t>
            </a:r>
            <a:r>
              <a:rPr lang="en-US" sz="2400" baseline="30000" dirty="0" smtClean="0"/>
              <a:t>5  </a:t>
            </a:r>
            <a:r>
              <a:rPr lang="en-US" sz="2400" dirty="0"/>
              <a:t>+ </a:t>
            </a:r>
            <a:r>
              <a:rPr lang="en-US" sz="2400" dirty="0" smtClean="0"/>
              <a:t> 1*2</a:t>
            </a:r>
            <a:r>
              <a:rPr lang="en-US" sz="2400" baseline="30000" dirty="0" smtClean="0"/>
              <a:t>4  </a:t>
            </a:r>
            <a:r>
              <a:rPr lang="en-US" sz="2400" dirty="0" smtClean="0"/>
              <a:t>+  1*2</a:t>
            </a:r>
            <a:r>
              <a:rPr lang="en-US" sz="2400" baseline="30000" dirty="0" smtClean="0"/>
              <a:t>3  </a:t>
            </a:r>
            <a:r>
              <a:rPr lang="en-US" sz="2400" dirty="0" smtClean="0"/>
              <a:t>+  1*2</a:t>
            </a:r>
            <a:r>
              <a:rPr lang="en-US" sz="2400" baseline="30000" dirty="0" smtClean="0"/>
              <a:t>2  </a:t>
            </a:r>
            <a:r>
              <a:rPr lang="en-US" sz="2400" dirty="0"/>
              <a:t>+  </a:t>
            </a:r>
            <a:r>
              <a:rPr lang="en-US" sz="2400" dirty="0" smtClean="0"/>
              <a:t>0*2</a:t>
            </a:r>
            <a:r>
              <a:rPr lang="en-US" sz="2400" baseline="30000" dirty="0" smtClean="0"/>
              <a:t>1 </a:t>
            </a:r>
            <a:r>
              <a:rPr lang="en-US" sz="2400" dirty="0" smtClean="0"/>
              <a:t>+  1*2</a:t>
            </a:r>
            <a:r>
              <a:rPr lang="en-US" sz="2400" baseline="30000" dirty="0" smtClean="0"/>
              <a:t>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 128 + 16 +8 + 4+ 1 </a:t>
            </a:r>
          </a:p>
          <a:p>
            <a:pPr marL="0" indent="0">
              <a:buNone/>
            </a:pPr>
            <a:r>
              <a:rPr lang="en-US" sz="2400" dirty="0" smtClean="0"/>
              <a:t>= 157</a:t>
            </a:r>
            <a:endParaRPr lang="en-US" sz="24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4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82"/>
            <a:ext cx="8229600" cy="6989618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convert binary numbers to decimal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cmath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[])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 declaration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binary, decimal=0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binary number: 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&gt;&gt;binary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counter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i=0;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 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&lt;&lt;binary &lt;&lt; 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= 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60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calcualte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decimal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 binary &gt; 0)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{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the digit and multiply with 2 to power of position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decimal += ((binary % 10) * </a:t>
            </a:r>
            <a:r>
              <a:rPr lang="en-US" sz="6000" dirty="0" err="1">
                <a:latin typeface="Consolas"/>
                <a:ea typeface="Calibri"/>
                <a:cs typeface="Times New Roman"/>
              </a:rPr>
              <a:t>pow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(2.0, i)); 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binary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binary /= 10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//increment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counter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	i++;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cout&lt;&lt;decimal&lt;&lt;</a:t>
            </a:r>
            <a:r>
              <a:rPr lang="en-US" sz="6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6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6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000" dirty="0">
                <a:latin typeface="Consolas"/>
                <a:ea typeface="Calibri"/>
                <a:cs typeface="Times New Roman"/>
              </a:rPr>
              <a:t> 0;</a:t>
            </a:r>
            <a:endParaRPr lang="en-US" sz="6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nsolas"/>
                <a:ea typeface="Calibri"/>
                <a:cs typeface="Times New Roman"/>
              </a:rPr>
              <a:t>}</a:t>
            </a:r>
            <a:endParaRPr lang="en-US" sz="6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02" y="0"/>
            <a:ext cx="3476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02" y="1133475"/>
            <a:ext cx="3476625" cy="118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Decimal to binary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read a decimal number and prints its binary equivalent.</a:t>
            </a:r>
          </a:p>
          <a:p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667000"/>
            <a:ext cx="178754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2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229600" cy="65532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decimal to binary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cmath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 declaration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decimal, binary=0;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decimal number: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dirty="0">
                <a:latin typeface="Consolas"/>
                <a:ea typeface="Calibri"/>
                <a:cs typeface="Times New Roman"/>
              </a:rPr>
              <a:t>&gt;&gt;decimal;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show result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&lt;&lt;decimal&lt;&lt;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=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//declare counter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 =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dirty="0">
                <a:latin typeface="Consolas"/>
                <a:ea typeface="Calibri"/>
                <a:cs typeface="Times New Roman"/>
              </a:rPr>
              <a:t>( decimal &gt; 0)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get the binary digit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binary += (decimal % 2) *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pow</a:t>
            </a:r>
            <a:r>
              <a:rPr lang="en-US" dirty="0">
                <a:latin typeface="Consolas"/>
                <a:ea typeface="Calibri"/>
                <a:cs typeface="Times New Roman"/>
              </a:rPr>
              <a:t>(10.0, i);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decimal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decimal /=2;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//update counter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i++;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cout&lt;&lt;binary&lt;&lt;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0"/>
            <a:ext cx="3248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4" y="1140402"/>
            <a:ext cx="3171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Maximum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decides the maximum number from a list of integers.</a:t>
            </a:r>
          </a:p>
          <a:p>
            <a:endParaRPr lang="en-US" sz="2800" dirty="0"/>
          </a:p>
          <a:p>
            <a:r>
              <a:rPr lang="en-US" sz="2800" dirty="0" smtClean="0"/>
              <a:t>Ask the user for how many numbers</a:t>
            </a:r>
          </a:p>
          <a:p>
            <a:r>
              <a:rPr lang="en-US" sz="2800" dirty="0" smtClean="0"/>
              <a:t>Print the maximum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458200" cy="6553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greatest number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[])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n,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, max=0;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"How many numbers will you enter?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&gt;&gt;n;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max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i=0; i&lt;n; i++)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the number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"Enter the number: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&gt;&gt;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it is the greatest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&gt; max)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	max =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	}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}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result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max value is: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&lt;&lt;max&lt;&lt;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0;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0"/>
            <a:ext cx="30194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Repetition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Repeating a block of code is one of the most basic but useful tasks in programming.</a:t>
            </a:r>
          </a:p>
          <a:p>
            <a:endParaRPr lang="en-US" dirty="0"/>
          </a:p>
          <a:p>
            <a:r>
              <a:rPr lang="en-US" sz="2800" dirty="0" smtClean="0"/>
              <a:t>There are three kinds of repetition structures in C++:</a:t>
            </a:r>
          </a:p>
          <a:p>
            <a:pPr lvl="1"/>
            <a:r>
              <a:rPr lang="en-US" dirty="0" smtClean="0">
                <a:solidFill>
                  <a:srgbClr val="CCFF33"/>
                </a:solidFill>
              </a:rPr>
              <a:t>while</a:t>
            </a:r>
          </a:p>
          <a:p>
            <a:pPr lvl="1"/>
            <a:r>
              <a:rPr lang="en-US" dirty="0" smtClean="0">
                <a:solidFill>
                  <a:srgbClr val="CCFF33"/>
                </a:solidFill>
              </a:rPr>
              <a:t>do / while</a:t>
            </a:r>
          </a:p>
          <a:p>
            <a:pPr lvl="1"/>
            <a:r>
              <a:rPr lang="en-US" dirty="0">
                <a:solidFill>
                  <a:srgbClr val="CCFF33"/>
                </a:solidFill>
              </a:rPr>
              <a:t>f</a:t>
            </a:r>
            <a:r>
              <a:rPr lang="en-US" dirty="0" smtClean="0">
                <a:solidFill>
                  <a:srgbClr val="CCFF33"/>
                </a:solidFill>
              </a:rPr>
              <a:t>or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 fontScale="90000"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break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and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continue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statements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CFF33"/>
                </a:solidFill>
              </a:rPr>
              <a:t>break; </a:t>
            </a:r>
            <a:r>
              <a:rPr lang="en-US" dirty="0" smtClean="0"/>
              <a:t>- stops the loop in which it resides.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program flow continues to the next statements after the loop.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while (1)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000" dirty="0" err="1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&gt;&gt;letter;</a:t>
            </a:r>
            <a:endParaRPr lang="en-US" sz="20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if </a:t>
            </a: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(letter </a:t>
            </a: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== '\n')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    break;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/>
              <a:t>‘</a:t>
            </a:r>
            <a:r>
              <a:rPr lang="en-US" dirty="0">
                <a:solidFill>
                  <a:srgbClr val="CCFF33"/>
                </a:solidFill>
              </a:rPr>
              <a:t>break</a:t>
            </a:r>
            <a:r>
              <a:rPr lang="en-US" dirty="0"/>
              <a:t>’</a:t>
            </a:r>
            <a:r>
              <a:rPr lang="en-US" dirty="0">
                <a:solidFill>
                  <a:srgbClr val="CCFF33"/>
                </a:solidFill>
              </a:rPr>
              <a:t> </a:t>
            </a:r>
            <a:r>
              <a:rPr lang="en-US" dirty="0" smtClean="0">
                <a:solidFill>
                  <a:srgbClr val="CCFF33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45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Menu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that uses an infinite loop to show a menu with three options:</a:t>
            </a:r>
          </a:p>
          <a:p>
            <a:r>
              <a:rPr lang="en-US" sz="2800" dirty="0" smtClean="0"/>
              <a:t>1 – Greeting – print “Hello, there”</a:t>
            </a:r>
          </a:p>
          <a:p>
            <a:r>
              <a:rPr lang="en-US" sz="2800" dirty="0" smtClean="0"/>
              <a:t>2 – Message-  </a:t>
            </a:r>
            <a:r>
              <a:rPr lang="en-US" sz="2800" dirty="0"/>
              <a:t>print “Answer to the Ultimate Question of Life, the Universe, and </a:t>
            </a:r>
            <a:r>
              <a:rPr lang="en-US" sz="2800" dirty="0" smtClean="0"/>
              <a:t>Everything is 42”</a:t>
            </a:r>
          </a:p>
          <a:p>
            <a:r>
              <a:rPr lang="en-US" sz="2800" dirty="0" smtClean="0"/>
              <a:t>3 – Exit  - stop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infinite loop menu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48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[])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{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(1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)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show menu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"Menu:\n</a:t>
            </a:r>
            <a:r>
              <a:rPr lang="en-US" sz="48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 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"1 - Hello\n</a:t>
            </a:r>
            <a:r>
              <a:rPr lang="en-US" sz="48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 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"2 - Message\n</a:t>
            </a:r>
            <a:r>
              <a:rPr lang="en-US" sz="48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 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"3 - Exit\n\n</a:t>
            </a:r>
            <a:r>
              <a:rPr lang="en-US" sz="48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variable 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declarations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      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choice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   </a:t>
            </a:r>
            <a:r>
              <a:rPr lang="en-US" sz="48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flag=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 user input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your choice: "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nsolas"/>
                <a:ea typeface="Calibri"/>
                <a:cs typeface="Times New Roman"/>
              </a:rPr>
              <a:t>           </a:t>
            </a:r>
            <a:r>
              <a:rPr lang="en-US" sz="4800" dirty="0" err="1" smtClean="0">
                <a:latin typeface="Consolas"/>
                <a:ea typeface="Calibri"/>
                <a:cs typeface="Times New Roman"/>
              </a:rPr>
              <a:t>cin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&gt;&gt;choice;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 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show response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(choice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)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1: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cout&lt;&lt;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"Hello, there\n\n"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2: 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"The Answer to the Ultimate Question of Life, the Universe, and Everything is 42\n\n"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3: 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//set flag to true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flag =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: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		cout&lt;&lt;</a:t>
            </a:r>
            <a:r>
              <a:rPr lang="en-US" sz="4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"Wrong </a:t>
            </a:r>
            <a:r>
              <a:rPr lang="en-US" sz="48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input\n\n"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//</a:t>
            </a:r>
            <a:r>
              <a:rPr lang="en-US" sz="4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if its the third choice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(flag == 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) 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{ </a:t>
            </a:r>
            <a:r>
              <a:rPr lang="en-US" sz="4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48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nsolas"/>
                <a:ea typeface="Calibri"/>
                <a:cs typeface="Times New Roman"/>
              </a:rPr>
              <a:t>      }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4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800" dirty="0">
                <a:latin typeface="Consolas"/>
                <a:ea typeface="Calibri"/>
                <a:cs typeface="Times New Roman"/>
              </a:rPr>
              <a:t> 0;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onsolas"/>
                <a:ea typeface="Calibri"/>
                <a:cs typeface="Times New Roman"/>
              </a:rPr>
              <a:t>}</a:t>
            </a:r>
            <a:endParaRPr lang="en-US" sz="4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Result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026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709"/>
            <a:ext cx="2667000" cy="198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400" dirty="0" smtClean="0">
                <a:solidFill>
                  <a:srgbClr val="CCFF33"/>
                </a:solidFill>
              </a:rPr>
              <a:t>continue; </a:t>
            </a:r>
            <a:r>
              <a:rPr lang="en-US" sz="4400" dirty="0" smtClean="0"/>
              <a:t>- skip the rest of the loop in the current iteration.</a:t>
            </a:r>
          </a:p>
          <a:p>
            <a:pPr algn="just"/>
            <a:endParaRPr lang="en-US" sz="4400" dirty="0"/>
          </a:p>
          <a:p>
            <a:pPr algn="just"/>
            <a:r>
              <a:rPr lang="en-US" sz="4400" dirty="0" smtClean="0"/>
              <a:t>The program continues with the start of the following iteration.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33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i=0</a:t>
            </a: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33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&lt; 20; </a:t>
            </a:r>
            <a:r>
              <a:rPr lang="en-US" sz="33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i++)</a:t>
            </a:r>
            <a:endParaRPr lang="en-US" sz="3300" dirty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// if the number is divisible by 4, skip this iteration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if ((</a:t>
            </a:r>
            <a:r>
              <a:rPr lang="en-US" sz="33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% 4) == 0)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    continue;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    cout &lt;&lt; </a:t>
            </a:r>
            <a:r>
              <a:rPr lang="en-US" sz="33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continue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1311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Skip on number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print numbers from 1 to 10 but skip on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skip number 5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 = 1; i&lt;=10; i++)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counter is 5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(i == 5)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continue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cout&lt;&lt;i&lt;&lt;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10" y="5372101"/>
            <a:ext cx="5599090" cy="89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0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Skip even numbers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print odd numbers from 1 to 10 by skipping all even numbers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skip even numbers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 = 1; i&lt;=10; i++)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//check if counter is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even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(i % 2 == 0)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continue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cout&lt;&lt;i&lt;&lt;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latin typeface="Consolas"/>
                <a:ea typeface="Calibri"/>
                <a:cs typeface="Times New Roman"/>
              </a:rPr>
              <a:t> 0;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05400"/>
            <a:ext cx="489699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3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CFF33"/>
                </a:solidFill>
              </a:rPr>
              <a:t>while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CCFF33"/>
                </a:solidFill>
              </a:rPr>
              <a:t> Loop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Which loop to use?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15946"/>
              </p:ext>
            </p:extLst>
          </p:nvPr>
        </p:nvGraphicFramePr>
        <p:xfrm>
          <a:off x="381000" y="2514600"/>
          <a:ext cx="8305801" cy="224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4983"/>
                <a:gridCol w="6540818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Loop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straightforward</a:t>
                      </a:r>
                      <a:r>
                        <a:rPr lang="en-US" baseline="0" dirty="0" smtClean="0"/>
                        <a:t> to use in numerous situations.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do / 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a good choice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when you are asking a question, whose answer</a:t>
                      </a:r>
                      <a:r>
                        <a:rPr lang="en-US" baseline="0" dirty="0" smtClean="0"/>
                        <a:t> will determine if the loop is repeated.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a good choice when the number</a:t>
                      </a:r>
                      <a:r>
                        <a:rPr lang="en-US" baseline="0" dirty="0" smtClean="0"/>
                        <a:t> of repetitions is known.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Which loop to use?</a:t>
            </a:r>
          </a:p>
        </p:txBody>
      </p:sp>
    </p:spTree>
    <p:extLst>
      <p:ext uri="{BB962C8B-B14F-4D97-AF65-F5344CB8AC3E}">
        <p14:creationId xmlns:p14="http://schemas.microsoft.com/office/powerpoint/2010/main" val="1037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Nested Loops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Loops that can be </a:t>
            </a:r>
            <a:r>
              <a:rPr lang="en-US" i="1" u="sng" dirty="0" smtClean="0"/>
              <a:t>nested inside other loops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loop within a loop. (loop-</a:t>
            </a:r>
            <a:r>
              <a:rPr lang="en-US" dirty="0" err="1" smtClean="0"/>
              <a:t>ception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Nested loops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91805"/>
            <a:ext cx="3793097" cy="13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64527"/>
            <a:ext cx="3924817" cy="137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74673"/>
            <a:ext cx="40580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first iteration of the outer loop triggers the inner loop, which executes to completion.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Then the second iteration of the outer loop triggers the inner loop again.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repeats until the outer loop finishes.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30864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Understanding Nested loops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i=0; i&lt;10; i++)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 =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&lt;&lt;i&lt;&lt;endl&lt;&lt;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"j: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j=0; j&lt;10; j++)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	cout&lt;&lt;j&lt;&lt;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Understanding Nested loops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dirty="0">
                <a:latin typeface="Consolas"/>
                <a:ea typeface="Calibri"/>
                <a:cs typeface="Times New Roman"/>
              </a:rPr>
              <a:t> *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dirty="0">
                <a:latin typeface="Consolas"/>
                <a:ea typeface="Calibri"/>
                <a:cs typeface="Times New Roman"/>
              </a:rPr>
              <a:t>[])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i=0; i&lt;10; i++)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 = "</a:t>
            </a:r>
            <a:r>
              <a:rPr lang="en-US" dirty="0">
                <a:latin typeface="Consolas"/>
                <a:ea typeface="Calibri"/>
                <a:cs typeface="Times New Roman"/>
              </a:rPr>
              <a:t>&lt;&lt;i&lt;&lt;endl&lt;&lt;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"j: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dirty="0"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j=0;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j&lt;i; </a:t>
            </a:r>
            <a:r>
              <a:rPr lang="en-US" dirty="0">
                <a:latin typeface="Consolas"/>
                <a:ea typeface="Calibri"/>
                <a:cs typeface="Times New Roman"/>
              </a:rPr>
              <a:t>j++)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	cout&lt;&lt;j&lt;&lt;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cout&lt;&lt;endl&lt;&lt;endl;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}</a:t>
            </a:r>
            <a:endParaRPr lang="en-US" sz="4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Number triangle.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print a number triangle.</a:t>
            </a:r>
          </a:p>
          <a:p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1 2</a:t>
            </a:r>
          </a:p>
          <a:p>
            <a:r>
              <a:rPr lang="en-US" sz="2800" dirty="0" smtClean="0"/>
              <a:t>1 2 3</a:t>
            </a:r>
          </a:p>
          <a:p>
            <a:r>
              <a:rPr lang="en-US" sz="2800" dirty="0" smtClean="0"/>
              <a:t>1 2 3 4</a:t>
            </a:r>
          </a:p>
          <a:p>
            <a:r>
              <a:rPr lang="en-US" sz="2800" dirty="0" smtClean="0"/>
              <a:t>1 2 3 4 5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3246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print number triangle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[])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n;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user input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"How many lines in the number triangle?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&gt;&gt; n;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i = 1; i &lt;= n; i++)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j=1; j &lt;= i; j++)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//show outer loop counter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	cout&lt;&lt;j&lt;&lt;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}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//move to next line in the inner loop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 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}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0;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5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709"/>
            <a:ext cx="3200400" cy="114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4" y="1176346"/>
            <a:ext cx="3325091" cy="130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924425"/>
            <a:ext cx="3552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Problem: Prime Numbers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C++ program to print all the prime numbers less then or equal to a given number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core.org.cn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599"/>
            <a:ext cx="5025448" cy="418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4145</Words>
  <Application>Microsoft Office PowerPoint</Application>
  <PresentationFormat>On-screen Show (4:3)</PresentationFormat>
  <Paragraphs>1369</Paragraphs>
  <Slides>135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36" baseType="lpstr">
      <vt:lpstr>Office Theme</vt:lpstr>
      <vt:lpstr>Programming with C++</vt:lpstr>
      <vt:lpstr>Bart Simpson got punished at class and had to write the same line over and over again.</vt:lpstr>
      <vt:lpstr>If he knew how to program he would have finished in 5 seconds </vt:lpstr>
      <vt:lpstr>Contents:</vt:lpstr>
      <vt:lpstr>Repetition Structures (Loops)</vt:lpstr>
      <vt:lpstr>Repetition Structures ( Loops )</vt:lpstr>
      <vt:lpstr>Repetition Structures</vt:lpstr>
      <vt:lpstr>Repetition Structures</vt:lpstr>
      <vt:lpstr>The ‘while’ Loop</vt:lpstr>
      <vt:lpstr>The ‘while’ Loop</vt:lpstr>
      <vt:lpstr>The ‘while’ Loop</vt:lpstr>
      <vt:lpstr>The ‘while’ Loop</vt:lpstr>
      <vt:lpstr>Syntax</vt:lpstr>
      <vt:lpstr>Problem: Print numbers from 1 to 10</vt:lpstr>
      <vt:lpstr>Flowchart</vt:lpstr>
      <vt:lpstr>PowerPoint Presentation</vt:lpstr>
      <vt:lpstr>Problem: Print even numbers from 0 to 10</vt:lpstr>
      <vt:lpstr>PowerPoint Presentation</vt:lpstr>
      <vt:lpstr>Increment and Decrement Operators (revision from chapter 1)</vt:lpstr>
      <vt:lpstr>Increment and Decrement Operators</vt:lpstr>
      <vt:lpstr>PowerPoint Presentation</vt:lpstr>
      <vt:lpstr>Easy Problem:Molecules</vt:lpstr>
      <vt:lpstr>PowerPoint Presentation</vt:lpstr>
      <vt:lpstr>Result</vt:lpstr>
      <vt:lpstr>Intermediate Problem: Molecules  (working with files)</vt:lpstr>
      <vt:lpstr>Molecules (working with files)</vt:lpstr>
      <vt:lpstr>PowerPoint Presentation</vt:lpstr>
      <vt:lpstr>Result</vt:lpstr>
      <vt:lpstr>Advanced Problem: Molecules</vt:lpstr>
      <vt:lpstr>Molecules</vt:lpstr>
      <vt:lpstr>PowerPoint Presentation</vt:lpstr>
      <vt:lpstr>PowerPoint Presentation</vt:lpstr>
      <vt:lpstr>Problem: Train</vt:lpstr>
      <vt:lpstr>Problem: Train</vt:lpstr>
      <vt:lpstr>Problem: Train</vt:lpstr>
      <vt:lpstr>PowerPoint Presentation</vt:lpstr>
      <vt:lpstr>Result</vt:lpstr>
      <vt:lpstr>Counter – Controlled Repetition</vt:lpstr>
      <vt:lpstr>Counter - Controlled Loops</vt:lpstr>
      <vt:lpstr>Counter - Controlled Loops</vt:lpstr>
      <vt:lpstr>Problem: Class average</vt:lpstr>
      <vt:lpstr>PowerPoint Presentation</vt:lpstr>
      <vt:lpstr>PowerPoint Presentation</vt:lpstr>
      <vt:lpstr>Sentinel – Controlled Repetition sen·ti·nel  (n.)               One that keeps guard; a sentry. </vt:lpstr>
      <vt:lpstr>Sentinel – Controlled Loops</vt:lpstr>
      <vt:lpstr>Problem: Class average</vt:lpstr>
      <vt:lpstr>PowerPoint Presentation</vt:lpstr>
      <vt:lpstr>PowerPoint Presentation</vt:lpstr>
      <vt:lpstr>Floating point precision</vt:lpstr>
      <vt:lpstr>PowerPoint Presentation</vt:lpstr>
      <vt:lpstr>The ‘do / while’ Loop</vt:lpstr>
      <vt:lpstr>The ‘do / while’ Loop</vt:lpstr>
      <vt:lpstr>The ‘do / while’ Loop</vt:lpstr>
      <vt:lpstr>Syntax</vt:lpstr>
      <vt:lpstr>Problem: Print numbers from 1 to 10</vt:lpstr>
      <vt:lpstr>PowerPoint Presentation</vt:lpstr>
      <vt:lpstr>PowerPoint Presentation</vt:lpstr>
      <vt:lpstr>Problem: Guess the number</vt:lpstr>
      <vt:lpstr>Random Numbers</vt:lpstr>
      <vt:lpstr>PowerPoint Presentation</vt:lpstr>
      <vt:lpstr>PowerPoint Presentation</vt:lpstr>
      <vt:lpstr>The ‘for’ Loop</vt:lpstr>
      <vt:lpstr>The ‘for’ Loop</vt:lpstr>
      <vt:lpstr>The ‘for’ Loop</vt:lpstr>
      <vt:lpstr>Syntax</vt:lpstr>
      <vt:lpstr>Problem: Print numbers from 1 to 10</vt:lpstr>
      <vt:lpstr>PowerPoint Presentation</vt:lpstr>
      <vt:lpstr>Problem: Factorial</vt:lpstr>
      <vt:lpstr>PowerPoint Presentation</vt:lpstr>
      <vt:lpstr>Problem: X to the power of Y</vt:lpstr>
      <vt:lpstr>PowerPoint Presentation</vt:lpstr>
      <vt:lpstr>Problem: Fibonacci Series</vt:lpstr>
      <vt:lpstr>PowerPoint Presentation</vt:lpstr>
      <vt:lpstr>Problem: Binary to decimal</vt:lpstr>
      <vt:lpstr>PowerPoint Presentation</vt:lpstr>
      <vt:lpstr>Problem: Decimal to binary</vt:lpstr>
      <vt:lpstr>PowerPoint Presentation</vt:lpstr>
      <vt:lpstr>Problem: Maximum</vt:lpstr>
      <vt:lpstr>PowerPoint Presentation</vt:lpstr>
      <vt:lpstr>The ‘break’ and ‘continue’ statements</vt:lpstr>
      <vt:lpstr>The ‘break’ statement</vt:lpstr>
      <vt:lpstr>Problem: Menu</vt:lpstr>
      <vt:lpstr>PowerPoint Presentation</vt:lpstr>
      <vt:lpstr>Result</vt:lpstr>
      <vt:lpstr>The ‘continue’ statement</vt:lpstr>
      <vt:lpstr>Problem: Skip on number</vt:lpstr>
      <vt:lpstr>PowerPoint Presentation</vt:lpstr>
      <vt:lpstr>Problem: Skip even numbers</vt:lpstr>
      <vt:lpstr>PowerPoint Presentation</vt:lpstr>
      <vt:lpstr>Which loop to use?</vt:lpstr>
      <vt:lpstr>Which loop to use?</vt:lpstr>
      <vt:lpstr>Nested Loops</vt:lpstr>
      <vt:lpstr>Nested loops</vt:lpstr>
      <vt:lpstr>Nested loops</vt:lpstr>
      <vt:lpstr>Understanding Nested loops</vt:lpstr>
      <vt:lpstr>Understanding Nested loops</vt:lpstr>
      <vt:lpstr>Problem: Number triangle.</vt:lpstr>
      <vt:lpstr>PowerPoint Presentation</vt:lpstr>
      <vt:lpstr>Problem: Prime Numbers</vt:lpstr>
      <vt:lpstr>PowerPoint Presentation</vt:lpstr>
      <vt:lpstr>Problem: Perfect Numbers</vt:lpstr>
      <vt:lpstr>PowerPoint Presentation</vt:lpstr>
      <vt:lpstr>Summary</vt:lpstr>
      <vt:lpstr>Summary</vt:lpstr>
      <vt:lpstr>Summary</vt:lpstr>
      <vt:lpstr>Summary</vt:lpstr>
      <vt:lpstr>Summary</vt:lpstr>
      <vt:lpstr>Review Questions</vt:lpstr>
      <vt:lpstr>Which structure repeats a block of code?</vt:lpstr>
      <vt:lpstr>Which of the following is not a repetition structure?</vt:lpstr>
      <vt:lpstr>Which statements cause the program execution to skip an iteration of a loop and continue with the next iteration?</vt:lpstr>
      <vt:lpstr>How are the decision and repetition structures called in programming?</vt:lpstr>
      <vt:lpstr>What is the output of the following program?</vt:lpstr>
      <vt:lpstr>What is the output of the following program?</vt:lpstr>
      <vt:lpstr>Programming Problems</vt:lpstr>
      <vt:lpstr>Fahrenheit – Celsius Table</vt:lpstr>
      <vt:lpstr>Distance Traveled</vt:lpstr>
      <vt:lpstr>Multiplication Table</vt:lpstr>
      <vt:lpstr>Wonder Primes</vt:lpstr>
      <vt:lpstr>Wonder Primes</vt:lpstr>
      <vt:lpstr>Round Numbers</vt:lpstr>
      <vt:lpstr>Round Numbers</vt:lpstr>
      <vt:lpstr>Tower of happiness</vt:lpstr>
      <vt:lpstr>Tower of happiness</vt:lpstr>
      <vt:lpstr>Tower of happiness</vt:lpstr>
      <vt:lpstr>Consanguineous</vt:lpstr>
      <vt:lpstr>Consanguineous</vt:lpstr>
      <vt:lpstr>Consanguineous</vt:lpstr>
      <vt:lpstr>Consanguineous</vt:lpstr>
      <vt:lpstr>Nim</vt:lpstr>
      <vt:lpstr>Nim</vt:lpstr>
      <vt:lpstr>Nim</vt:lpstr>
      <vt:lpstr>Nim</vt:lpstr>
      <vt:lpstr>Class Average</vt:lpstr>
      <vt:lpstr>Programming with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 Construction</dc:title>
  <dc:creator>Jon Snow</dc:creator>
  <cp:lastModifiedBy>Jon Snow</cp:lastModifiedBy>
  <cp:revision>454</cp:revision>
  <dcterms:created xsi:type="dcterms:W3CDTF">2012-02-06T21:45:36Z</dcterms:created>
  <dcterms:modified xsi:type="dcterms:W3CDTF">2012-05-03T20:01:17Z</dcterms:modified>
</cp:coreProperties>
</file>