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82"/>
  </p:notesMasterIdLst>
  <p:sldIdLst>
    <p:sldId id="257" r:id="rId2"/>
    <p:sldId id="258" r:id="rId3"/>
    <p:sldId id="380" r:id="rId4"/>
    <p:sldId id="297" r:id="rId5"/>
    <p:sldId id="299" r:id="rId6"/>
    <p:sldId id="300" r:id="rId7"/>
    <p:sldId id="302" r:id="rId8"/>
    <p:sldId id="301" r:id="rId9"/>
    <p:sldId id="303" r:id="rId10"/>
    <p:sldId id="304" r:id="rId11"/>
    <p:sldId id="306" r:id="rId12"/>
    <p:sldId id="308" r:id="rId13"/>
    <p:sldId id="307" r:id="rId14"/>
    <p:sldId id="305"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6" r:id="rId31"/>
    <p:sldId id="324" r:id="rId32"/>
    <p:sldId id="325" r:id="rId33"/>
    <p:sldId id="327" r:id="rId34"/>
    <p:sldId id="328" r:id="rId35"/>
    <p:sldId id="329" r:id="rId36"/>
    <p:sldId id="330" r:id="rId37"/>
    <p:sldId id="331" r:id="rId38"/>
    <p:sldId id="332" r:id="rId39"/>
    <p:sldId id="333" r:id="rId40"/>
    <p:sldId id="334" r:id="rId41"/>
    <p:sldId id="335" r:id="rId42"/>
    <p:sldId id="337" r:id="rId43"/>
    <p:sldId id="338" r:id="rId44"/>
    <p:sldId id="336" r:id="rId45"/>
    <p:sldId id="339" r:id="rId46"/>
    <p:sldId id="340" r:id="rId47"/>
    <p:sldId id="341" r:id="rId48"/>
    <p:sldId id="342" r:id="rId49"/>
    <p:sldId id="343" r:id="rId50"/>
    <p:sldId id="344" r:id="rId51"/>
    <p:sldId id="347" r:id="rId52"/>
    <p:sldId id="348" r:id="rId53"/>
    <p:sldId id="363" r:id="rId54"/>
    <p:sldId id="364" r:id="rId55"/>
    <p:sldId id="365" r:id="rId56"/>
    <p:sldId id="345" r:id="rId57"/>
    <p:sldId id="353" r:id="rId58"/>
    <p:sldId id="354" r:id="rId59"/>
    <p:sldId id="366" r:id="rId60"/>
    <p:sldId id="367" r:id="rId61"/>
    <p:sldId id="355" r:id="rId62"/>
    <p:sldId id="368" r:id="rId63"/>
    <p:sldId id="369" r:id="rId64"/>
    <p:sldId id="356" r:id="rId65"/>
    <p:sldId id="357" r:id="rId66"/>
    <p:sldId id="370" r:id="rId67"/>
    <p:sldId id="372" r:id="rId68"/>
    <p:sldId id="371" r:id="rId69"/>
    <p:sldId id="375" r:id="rId70"/>
    <p:sldId id="376" r:id="rId71"/>
    <p:sldId id="377" r:id="rId72"/>
    <p:sldId id="378" r:id="rId73"/>
    <p:sldId id="346" r:id="rId74"/>
    <p:sldId id="358" r:id="rId75"/>
    <p:sldId id="359" r:id="rId76"/>
    <p:sldId id="360" r:id="rId77"/>
    <p:sldId id="361" r:id="rId78"/>
    <p:sldId id="362" r:id="rId79"/>
    <p:sldId id="379" r:id="rId80"/>
    <p:sldId id="259"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2BE97A-0A9C-4F34-9C54-AF3A777539AC}" type="datetimeFigureOut">
              <a:rPr lang="en-US" smtClean="0"/>
              <a:t>10/5/2012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C59BE9-FCCE-4D05-8C62-DB394FC803AF}" type="slidenum">
              <a:rPr lang="en-US" smtClean="0"/>
              <a:t>‹#›</a:t>
            </a:fld>
            <a:endParaRPr lang="en-US"/>
          </a:p>
        </p:txBody>
      </p:sp>
    </p:spTree>
    <p:extLst>
      <p:ext uri="{BB962C8B-B14F-4D97-AF65-F5344CB8AC3E}">
        <p14:creationId xmlns:p14="http://schemas.microsoft.com/office/powerpoint/2010/main" val="2023387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3DC76-259D-45DC-8C0E-0F61BF712E88}" type="slidenum">
              <a:rPr lang="en-US" smtClean="0"/>
              <a:t>‹#›</a:t>
            </a:fld>
            <a:endParaRPr lang="en-US"/>
          </a:p>
        </p:txBody>
      </p:sp>
    </p:spTree>
    <p:extLst>
      <p:ext uri="{BB962C8B-B14F-4D97-AF65-F5344CB8AC3E}">
        <p14:creationId xmlns:p14="http://schemas.microsoft.com/office/powerpoint/2010/main" val="337270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3DC76-259D-45DC-8C0E-0F61BF712E88}" type="slidenum">
              <a:rPr lang="en-US" smtClean="0"/>
              <a:t>‹#›</a:t>
            </a:fld>
            <a:endParaRPr lang="en-US"/>
          </a:p>
        </p:txBody>
      </p:sp>
    </p:spTree>
    <p:extLst>
      <p:ext uri="{BB962C8B-B14F-4D97-AF65-F5344CB8AC3E}">
        <p14:creationId xmlns:p14="http://schemas.microsoft.com/office/powerpoint/2010/main" val="1592941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3DC76-259D-45DC-8C0E-0F61BF712E88}" type="slidenum">
              <a:rPr lang="en-US" smtClean="0"/>
              <a:t>‹#›</a:t>
            </a:fld>
            <a:endParaRPr lang="en-US"/>
          </a:p>
        </p:txBody>
      </p:sp>
    </p:spTree>
    <p:extLst>
      <p:ext uri="{BB962C8B-B14F-4D97-AF65-F5344CB8AC3E}">
        <p14:creationId xmlns:p14="http://schemas.microsoft.com/office/powerpoint/2010/main" val="3797593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77752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3DC76-259D-45DC-8C0E-0F61BF712E88}" type="slidenum">
              <a:rPr lang="en-US" smtClean="0"/>
              <a:t>‹#›</a:t>
            </a:fld>
            <a:endParaRPr lang="en-US"/>
          </a:p>
        </p:txBody>
      </p:sp>
    </p:spTree>
    <p:extLst>
      <p:ext uri="{BB962C8B-B14F-4D97-AF65-F5344CB8AC3E}">
        <p14:creationId xmlns:p14="http://schemas.microsoft.com/office/powerpoint/2010/main" val="214282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3DC76-259D-45DC-8C0E-0F61BF712E88}" type="slidenum">
              <a:rPr lang="en-US" smtClean="0"/>
              <a:t>‹#›</a:t>
            </a:fld>
            <a:endParaRPr lang="en-US"/>
          </a:p>
        </p:txBody>
      </p:sp>
    </p:spTree>
    <p:extLst>
      <p:ext uri="{BB962C8B-B14F-4D97-AF65-F5344CB8AC3E}">
        <p14:creationId xmlns:p14="http://schemas.microsoft.com/office/powerpoint/2010/main" val="405608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3DC76-259D-45DC-8C0E-0F61BF712E88}" type="slidenum">
              <a:rPr lang="en-US" smtClean="0"/>
              <a:t>‹#›</a:t>
            </a:fld>
            <a:endParaRPr lang="en-US"/>
          </a:p>
        </p:txBody>
      </p:sp>
    </p:spTree>
    <p:extLst>
      <p:ext uri="{BB962C8B-B14F-4D97-AF65-F5344CB8AC3E}">
        <p14:creationId xmlns:p14="http://schemas.microsoft.com/office/powerpoint/2010/main" val="23149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F3DC76-259D-45DC-8C0E-0F61BF712E88}" type="slidenum">
              <a:rPr lang="en-US" smtClean="0"/>
              <a:t>‹#›</a:t>
            </a:fld>
            <a:endParaRPr lang="en-US"/>
          </a:p>
        </p:txBody>
      </p:sp>
    </p:spTree>
    <p:extLst>
      <p:ext uri="{BB962C8B-B14F-4D97-AF65-F5344CB8AC3E}">
        <p14:creationId xmlns:p14="http://schemas.microsoft.com/office/powerpoint/2010/main" val="879040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3DC76-259D-45DC-8C0E-0F61BF712E88}" type="slidenum">
              <a:rPr lang="en-US" smtClean="0"/>
              <a:t>‹#›</a:t>
            </a:fld>
            <a:endParaRPr lang="en-US"/>
          </a:p>
        </p:txBody>
      </p:sp>
    </p:spTree>
    <p:extLst>
      <p:ext uri="{BB962C8B-B14F-4D97-AF65-F5344CB8AC3E}">
        <p14:creationId xmlns:p14="http://schemas.microsoft.com/office/powerpoint/2010/main" val="95529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F3DC76-259D-45DC-8C0E-0F61BF712E88}" type="slidenum">
              <a:rPr lang="en-US" smtClean="0"/>
              <a:t>‹#›</a:t>
            </a:fld>
            <a:endParaRPr lang="en-US"/>
          </a:p>
        </p:txBody>
      </p:sp>
    </p:spTree>
    <p:extLst>
      <p:ext uri="{BB962C8B-B14F-4D97-AF65-F5344CB8AC3E}">
        <p14:creationId xmlns:p14="http://schemas.microsoft.com/office/powerpoint/2010/main" val="188528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3DC76-259D-45DC-8C0E-0F61BF712E88}" type="slidenum">
              <a:rPr lang="en-US" smtClean="0"/>
              <a:t>‹#›</a:t>
            </a:fld>
            <a:endParaRPr lang="en-US"/>
          </a:p>
        </p:txBody>
      </p:sp>
    </p:spTree>
    <p:extLst>
      <p:ext uri="{BB962C8B-B14F-4D97-AF65-F5344CB8AC3E}">
        <p14:creationId xmlns:p14="http://schemas.microsoft.com/office/powerpoint/2010/main" val="83366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3DC76-259D-45DC-8C0E-0F61BF712E88}" type="slidenum">
              <a:rPr lang="en-US" smtClean="0"/>
              <a:t>‹#›</a:t>
            </a:fld>
            <a:endParaRPr lang="en-US"/>
          </a:p>
        </p:txBody>
      </p:sp>
    </p:spTree>
    <p:extLst>
      <p:ext uri="{BB962C8B-B14F-4D97-AF65-F5344CB8AC3E}">
        <p14:creationId xmlns:p14="http://schemas.microsoft.com/office/powerpoint/2010/main" val="4236519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3DC76-259D-45DC-8C0E-0F61BF712E88}" type="slidenum">
              <a:rPr lang="en-US" smtClean="0"/>
              <a:t>‹#›</a:t>
            </a:fld>
            <a:endParaRPr lang="en-US"/>
          </a:p>
        </p:txBody>
      </p:sp>
    </p:spTree>
    <p:extLst>
      <p:ext uri="{BB962C8B-B14F-4D97-AF65-F5344CB8AC3E}">
        <p14:creationId xmlns:p14="http://schemas.microsoft.com/office/powerpoint/2010/main" val="4248778832"/>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6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6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81000" y="1524000"/>
            <a:ext cx="8305800" cy="1524000"/>
          </a:xfrm>
        </p:spPr>
        <p:txBody>
          <a:bodyPr>
            <a:normAutofit/>
          </a:bodyPr>
          <a:lstStyle/>
          <a:p>
            <a:r>
              <a:rPr lang="en-US" sz="6800" dirty="0" smtClean="0">
                <a:solidFill>
                  <a:srgbClr val="CCFF33"/>
                </a:solidFill>
              </a:rPr>
              <a:t>Programming with C++</a:t>
            </a:r>
            <a:endParaRPr lang="en-US" sz="6800" dirty="0">
              <a:solidFill>
                <a:srgbClr val="CCFF33"/>
              </a:solidFill>
            </a:endParaRPr>
          </a:p>
        </p:txBody>
      </p:sp>
      <p:sp>
        <p:nvSpPr>
          <p:cNvPr id="3" name="Subtitle 2"/>
          <p:cNvSpPr>
            <a:spLocks noGrp="1"/>
          </p:cNvSpPr>
          <p:nvPr>
            <p:ph type="subTitle" idx="1"/>
          </p:nvPr>
        </p:nvSpPr>
        <p:spPr>
          <a:xfrm>
            <a:off x="381000" y="3240880"/>
            <a:ext cx="8229600" cy="569120"/>
          </a:xfrm>
        </p:spPr>
        <p:txBody>
          <a:bodyPr/>
          <a:lstStyle/>
          <a:p>
            <a:r>
              <a:rPr lang="en-US" dirty="0" smtClean="0"/>
              <a:t>Chapter 4: Functions</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err="1" smtClean="0"/>
              <a:t>Bujar</a:t>
            </a:r>
            <a:r>
              <a:rPr lang="en-US" dirty="0" smtClean="0"/>
              <a:t> </a:t>
            </a:r>
            <a:r>
              <a:rPr lang="en-US" dirty="0" err="1" smtClean="0"/>
              <a:t>Mamudi</a:t>
            </a:r>
            <a:endParaRPr lang="en-US" dirty="0"/>
          </a:p>
          <a:p>
            <a:endParaRPr lang="en-US" dirty="0"/>
          </a:p>
        </p:txBody>
      </p:sp>
      <p:sp>
        <p:nvSpPr>
          <p:cNvPr id="5" name="Text Placeholder 4"/>
          <p:cNvSpPr>
            <a:spLocks noGrp="1"/>
          </p:cNvSpPr>
          <p:nvPr>
            <p:ph type="body" sz="quarter" idx="11"/>
          </p:nvPr>
        </p:nvSpPr>
        <p:spPr>
          <a:xfrm>
            <a:off x="457200" y="5757446"/>
            <a:ext cx="2137508" cy="923330"/>
          </a:xfrm>
        </p:spPr>
        <p:txBody>
          <a:bodyPr/>
          <a:lstStyle/>
          <a:p>
            <a:r>
              <a:rPr lang="en-US" dirty="0" err="1" smtClean="0">
                <a:solidFill>
                  <a:srgbClr val="CCFF33"/>
                </a:solidFill>
                <a:latin typeface="+mj-lt"/>
              </a:rPr>
              <a:t>Yahya</a:t>
            </a:r>
            <a:r>
              <a:rPr lang="en-US" dirty="0" smtClean="0">
                <a:solidFill>
                  <a:srgbClr val="CCFF33"/>
                </a:solidFill>
                <a:latin typeface="+mj-lt"/>
              </a:rPr>
              <a:t> Kemal College</a:t>
            </a:r>
          </a:p>
          <a:p>
            <a:r>
              <a:rPr lang="en-US" dirty="0" smtClean="0">
                <a:solidFill>
                  <a:srgbClr val="CCFF33"/>
                </a:solidFill>
                <a:latin typeface="+mj-lt"/>
              </a:rPr>
              <a:t>Spring 2012</a:t>
            </a:r>
            <a:endParaRPr lang="en-US" dirty="0">
              <a:solidFill>
                <a:srgbClr val="CCFF33"/>
              </a:solidFill>
              <a:latin typeface="+mj-lt"/>
            </a:endParaRPr>
          </a:p>
          <a:p>
            <a:endParaRPr lang="en-US" dirty="0"/>
          </a:p>
        </p:txBody>
      </p:sp>
      <p:pic>
        <p:nvPicPr>
          <p:cNvPr id="180226" name="Picture 2" descr="http://degreedirectory.org/cimages/multimages/2/technology.jpg"/>
          <p:cNvPicPr>
            <a:picLocks noChangeAspect="1" noChangeArrowheads="1"/>
          </p:cNvPicPr>
          <p:nvPr/>
        </p:nvPicPr>
        <p:blipFill>
          <a:blip r:embed="rId3" cstate="screen"/>
          <a:srcRect/>
          <a:stretch>
            <a:fillRect/>
          </a:stretch>
        </p:blipFill>
        <p:spPr bwMode="auto">
          <a:xfrm>
            <a:off x="3114675" y="4533900"/>
            <a:ext cx="5572125" cy="1866900"/>
          </a:xfrm>
          <a:prstGeom prst="rect">
            <a:avLst/>
          </a:prstGeom>
          <a:ln>
            <a:noFill/>
          </a:ln>
          <a:effectLst>
            <a:softEdge rad="112500"/>
          </a:effectLst>
        </p:spPr>
      </p:pic>
    </p:spTree>
    <p:extLst>
      <p:ext uri="{BB962C8B-B14F-4D97-AF65-F5344CB8AC3E}">
        <p14:creationId xmlns:p14="http://schemas.microsoft.com/office/powerpoint/2010/main" val="3208542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Pre-defined C++ functions</a:t>
            </a:r>
            <a:endParaRPr lang="en-US" sz="3600" dirty="0">
              <a:solidFill>
                <a:srgbClr val="CCFF33"/>
              </a:solidFill>
            </a:endParaRPr>
          </a:p>
        </p:txBody>
      </p:sp>
      <p:sp>
        <p:nvSpPr>
          <p:cNvPr id="3" name="Content Placeholder 2"/>
          <p:cNvSpPr>
            <a:spLocks noGrp="1"/>
          </p:cNvSpPr>
          <p:nvPr>
            <p:ph idx="1"/>
          </p:nvPr>
        </p:nvSpPr>
        <p:spPr/>
        <p:txBody>
          <a:bodyPr>
            <a:normAutofit/>
          </a:bodyPr>
          <a:lstStyle/>
          <a:p>
            <a:pPr algn="just"/>
            <a:endParaRPr lang="en-US" dirty="0"/>
          </a:p>
          <a:p>
            <a:pPr marL="0" indent="0" algn="just">
              <a:buNone/>
            </a:pPr>
            <a:endParaRPr lang="en-US" dirty="0" smtClean="0"/>
          </a:p>
          <a:p>
            <a:pPr lvl="1" algn="just"/>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10</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3513742448"/>
              </p:ext>
            </p:extLst>
          </p:nvPr>
        </p:nvGraphicFramePr>
        <p:xfrm>
          <a:off x="152400" y="1397000"/>
          <a:ext cx="8839200" cy="5323277"/>
        </p:xfrm>
        <a:graphic>
          <a:graphicData uri="http://schemas.openxmlformats.org/drawingml/2006/table">
            <a:tbl>
              <a:tblPr firstRow="1" bandRow="1">
                <a:tableStyleId>{5C22544A-7EE6-4342-B048-85BDC9FD1C3A}</a:tableStyleId>
              </a:tblPr>
              <a:tblGrid>
                <a:gridCol w="1219200"/>
                <a:gridCol w="4343400"/>
                <a:gridCol w="2286000"/>
                <a:gridCol w="990600"/>
              </a:tblGrid>
              <a:tr h="431800">
                <a:tc>
                  <a:txBody>
                    <a:bodyPr/>
                    <a:lstStyle/>
                    <a:p>
                      <a:pPr algn="ctr"/>
                      <a:r>
                        <a:rPr lang="en-US" dirty="0" smtClean="0"/>
                        <a:t>Function</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Example</a:t>
                      </a:r>
                      <a:endParaRPr lang="en-US" dirty="0"/>
                    </a:p>
                  </a:txBody>
                  <a:tcPr/>
                </a:tc>
                <a:tc>
                  <a:txBody>
                    <a:bodyPr/>
                    <a:lstStyle/>
                    <a:p>
                      <a:pPr algn="ctr"/>
                      <a:r>
                        <a:rPr lang="en-US" dirty="0" smtClean="0"/>
                        <a:t>Output</a:t>
                      </a:r>
                      <a:endParaRPr lang="en-US" dirty="0"/>
                    </a:p>
                  </a:txBody>
                  <a:tcPr/>
                </a:tc>
              </a:tr>
              <a:tr h="408281">
                <a:tc>
                  <a:txBody>
                    <a:bodyPr/>
                    <a:lstStyle/>
                    <a:p>
                      <a:pPr algn="ctr"/>
                      <a:r>
                        <a:rPr lang="en-US" dirty="0" smtClean="0"/>
                        <a:t>abs(x)</a:t>
                      </a:r>
                      <a:endParaRPr lang="en-US" dirty="0"/>
                    </a:p>
                  </a:txBody>
                  <a:tcPr/>
                </a:tc>
                <a:tc>
                  <a:txBody>
                    <a:bodyPr/>
                    <a:lstStyle/>
                    <a:p>
                      <a:pPr algn="ctr"/>
                      <a:r>
                        <a:rPr lang="en-US" dirty="0" smtClean="0"/>
                        <a:t>Returns the absolute</a:t>
                      </a:r>
                      <a:r>
                        <a:rPr lang="en-US" baseline="0" dirty="0" smtClean="0"/>
                        <a:t> value of x.</a:t>
                      </a:r>
                      <a:endParaRPr lang="en-US" dirty="0"/>
                    </a:p>
                  </a:txBody>
                  <a:tcPr/>
                </a:tc>
                <a:tc>
                  <a:txBody>
                    <a:bodyPr/>
                    <a:lstStyle/>
                    <a:p>
                      <a:pPr algn="ctr"/>
                      <a:r>
                        <a:rPr lang="en-US" dirty="0" smtClean="0"/>
                        <a:t>cout&lt;&lt;abs(-5);</a:t>
                      </a:r>
                      <a:endParaRPr lang="en-US" dirty="0"/>
                    </a:p>
                  </a:txBody>
                  <a:tcPr/>
                </a:tc>
                <a:tc>
                  <a:txBody>
                    <a:bodyPr/>
                    <a:lstStyle/>
                    <a:p>
                      <a:pPr algn="ctr"/>
                      <a:r>
                        <a:rPr lang="en-US" dirty="0" smtClean="0"/>
                        <a:t>5</a:t>
                      </a:r>
                      <a:endParaRPr lang="en-US" dirty="0"/>
                    </a:p>
                  </a:txBody>
                  <a:tcPr/>
                </a:tc>
              </a:tr>
              <a:tr h="480719">
                <a:tc>
                  <a:txBody>
                    <a:bodyPr/>
                    <a:lstStyle/>
                    <a:p>
                      <a:pPr algn="ctr"/>
                      <a:r>
                        <a:rPr lang="en-US" dirty="0" smtClean="0"/>
                        <a:t>ceil(x)</a:t>
                      </a:r>
                      <a:endParaRPr lang="en-US" dirty="0"/>
                    </a:p>
                  </a:txBody>
                  <a:tcPr/>
                </a:tc>
                <a:tc>
                  <a:txBody>
                    <a:bodyPr/>
                    <a:lstStyle/>
                    <a:p>
                      <a:pPr algn="ctr"/>
                      <a:r>
                        <a:rPr lang="en-US" dirty="0" smtClean="0"/>
                        <a:t>Returns the smallest</a:t>
                      </a:r>
                      <a:r>
                        <a:rPr lang="en-US" baseline="0" dirty="0" smtClean="0"/>
                        <a:t> integer bigger than or equal to x.</a:t>
                      </a:r>
                      <a:endParaRPr lang="en-US" dirty="0"/>
                    </a:p>
                  </a:txBody>
                  <a:tcPr/>
                </a:tc>
                <a:tc>
                  <a:txBody>
                    <a:bodyPr/>
                    <a:lstStyle/>
                    <a:p>
                      <a:pPr algn="ctr"/>
                      <a:r>
                        <a:rPr lang="en-US" dirty="0" smtClean="0"/>
                        <a:t>cout&lt;&lt;ceil(15.8);</a:t>
                      </a:r>
                      <a:endParaRPr lang="en-US" dirty="0"/>
                    </a:p>
                  </a:txBody>
                  <a:tcPr/>
                </a:tc>
                <a:tc>
                  <a:txBody>
                    <a:bodyPr/>
                    <a:lstStyle/>
                    <a:p>
                      <a:pPr algn="ctr"/>
                      <a:r>
                        <a:rPr lang="en-US" dirty="0" smtClean="0"/>
                        <a:t>16</a:t>
                      </a:r>
                      <a:endParaRPr lang="en-US" dirty="0"/>
                    </a:p>
                  </a:txBody>
                  <a:tcPr/>
                </a:tc>
              </a:tr>
              <a:tr h="480719">
                <a:tc>
                  <a:txBody>
                    <a:bodyPr/>
                    <a:lstStyle/>
                    <a:p>
                      <a:pPr algn="ctr"/>
                      <a:r>
                        <a:rPr lang="en-US" dirty="0" smtClean="0"/>
                        <a:t>floor(x)</a:t>
                      </a:r>
                      <a:endParaRPr lang="en-US" dirty="0"/>
                    </a:p>
                  </a:txBody>
                  <a:tcPr/>
                </a:tc>
                <a:tc>
                  <a:txBody>
                    <a:bodyPr/>
                    <a:lstStyle/>
                    <a:p>
                      <a:pPr algn="ctr"/>
                      <a:r>
                        <a:rPr lang="en-US" dirty="0" smtClean="0"/>
                        <a:t>Returns the biggest integer less than or equal to x.</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cout&lt;&lt;floor(15.8);</a:t>
                      </a:r>
                    </a:p>
                    <a:p>
                      <a:pPr algn="ctr"/>
                      <a:endParaRPr lang="en-US" dirty="0"/>
                    </a:p>
                  </a:txBody>
                  <a:tcPr/>
                </a:tc>
                <a:tc>
                  <a:txBody>
                    <a:bodyPr/>
                    <a:lstStyle/>
                    <a:p>
                      <a:pPr algn="ctr"/>
                      <a:r>
                        <a:rPr lang="en-US" dirty="0" smtClean="0"/>
                        <a:t>15</a:t>
                      </a:r>
                      <a:endParaRPr lang="en-US" dirty="0"/>
                    </a:p>
                  </a:txBody>
                  <a:tcPr/>
                </a:tc>
              </a:tr>
              <a:tr h="480719">
                <a:tc>
                  <a:txBody>
                    <a:bodyPr/>
                    <a:lstStyle/>
                    <a:p>
                      <a:pPr algn="ctr"/>
                      <a:r>
                        <a:rPr lang="en-US" dirty="0" err="1" smtClean="0"/>
                        <a:t>exp</a:t>
                      </a:r>
                      <a:r>
                        <a:rPr lang="en-US" dirty="0" smtClean="0"/>
                        <a:t>(x)</a:t>
                      </a:r>
                      <a:endParaRPr lang="en-US" dirty="0"/>
                    </a:p>
                  </a:txBody>
                  <a:tcPr/>
                </a:tc>
                <a:tc>
                  <a:txBody>
                    <a:bodyPr/>
                    <a:lstStyle/>
                    <a:p>
                      <a:pPr algn="ctr"/>
                      <a:r>
                        <a:rPr lang="en-US" dirty="0" smtClean="0"/>
                        <a:t>Returns Euler’s number </a:t>
                      </a:r>
                      <a:r>
                        <a:rPr lang="en-US" b="1" i="1" dirty="0" smtClean="0"/>
                        <a:t>e</a:t>
                      </a:r>
                      <a:r>
                        <a:rPr lang="en-US" b="1" i="0" baseline="0" dirty="0" smtClean="0"/>
                        <a:t>= </a:t>
                      </a:r>
                      <a:r>
                        <a:rPr lang="en-US" sz="1800" b="0" i="0" kern="1200" dirty="0" smtClean="0">
                          <a:solidFill>
                            <a:schemeClr val="dk1"/>
                          </a:solidFill>
                          <a:effectLst/>
                          <a:latin typeface="+mn-lt"/>
                          <a:ea typeface="+mn-ea"/>
                          <a:cs typeface="+mn-cs"/>
                        </a:rPr>
                        <a:t>2.71828 to the power of x.</a:t>
                      </a:r>
                      <a:endParaRPr lang="en-US" dirty="0"/>
                    </a:p>
                  </a:txBody>
                  <a:tcPr/>
                </a:tc>
                <a:tc>
                  <a:txBody>
                    <a:bodyPr/>
                    <a:lstStyle/>
                    <a:p>
                      <a:pPr algn="ctr"/>
                      <a:r>
                        <a:rPr lang="en-US" dirty="0" smtClean="0"/>
                        <a:t>cout&lt;&lt;</a:t>
                      </a:r>
                      <a:r>
                        <a:rPr lang="en-US" dirty="0" err="1" smtClean="0"/>
                        <a:t>exp</a:t>
                      </a:r>
                      <a:r>
                        <a:rPr lang="en-US" dirty="0" smtClean="0"/>
                        <a:t>(1);</a:t>
                      </a:r>
                      <a:endParaRPr lang="en-US" dirty="0"/>
                    </a:p>
                  </a:txBody>
                  <a:tcPr/>
                </a:tc>
                <a:tc>
                  <a:txBody>
                    <a:bodyPr/>
                    <a:lstStyle/>
                    <a:p>
                      <a:pPr algn="ctr"/>
                      <a:r>
                        <a:rPr lang="en-US" sz="1800" b="0" i="0" kern="1200" dirty="0" smtClean="0">
                          <a:solidFill>
                            <a:schemeClr val="dk1"/>
                          </a:solidFill>
                          <a:effectLst/>
                          <a:latin typeface="+mn-lt"/>
                          <a:ea typeface="+mn-ea"/>
                          <a:cs typeface="+mn-cs"/>
                        </a:rPr>
                        <a:t>2.71828</a:t>
                      </a:r>
                      <a:endParaRPr lang="en-US" dirty="0"/>
                    </a:p>
                  </a:txBody>
                  <a:tcPr/>
                </a:tc>
              </a:tr>
              <a:tr h="480719">
                <a:tc>
                  <a:txBody>
                    <a:bodyPr/>
                    <a:lstStyle/>
                    <a:p>
                      <a:pPr algn="ctr"/>
                      <a:r>
                        <a:rPr lang="en-US" dirty="0" smtClean="0"/>
                        <a:t>log(x)</a:t>
                      </a:r>
                      <a:endParaRPr lang="en-US" dirty="0"/>
                    </a:p>
                  </a:txBody>
                  <a:tcPr/>
                </a:tc>
                <a:tc>
                  <a:txBody>
                    <a:bodyPr/>
                    <a:lstStyle/>
                    <a:p>
                      <a:pPr algn="ctr"/>
                      <a:r>
                        <a:rPr lang="en-US" dirty="0" smtClean="0"/>
                        <a:t>Returns the natural logarithm</a:t>
                      </a:r>
                      <a:r>
                        <a:rPr lang="en-US" baseline="0" dirty="0" smtClean="0"/>
                        <a:t> of x.</a:t>
                      </a:r>
                      <a:endParaRPr lang="en-US" dirty="0"/>
                    </a:p>
                  </a:txBody>
                  <a:tcPr/>
                </a:tc>
                <a:tc>
                  <a:txBody>
                    <a:bodyPr/>
                    <a:lstStyle/>
                    <a:p>
                      <a:pPr algn="ctr"/>
                      <a:r>
                        <a:rPr lang="en-US" dirty="0" smtClean="0"/>
                        <a:t>cout&lt;&lt;log(</a:t>
                      </a:r>
                      <a:r>
                        <a:rPr lang="en-US" sz="1800" b="0" i="0" kern="1200" dirty="0" smtClean="0">
                          <a:solidFill>
                            <a:schemeClr val="dk1"/>
                          </a:solidFill>
                          <a:effectLst/>
                          <a:latin typeface="+mn-lt"/>
                          <a:ea typeface="+mn-ea"/>
                          <a:cs typeface="+mn-cs"/>
                        </a:rPr>
                        <a:t>2.71828);</a:t>
                      </a:r>
                      <a:endParaRPr lang="en-US" dirty="0"/>
                    </a:p>
                  </a:txBody>
                  <a:tcPr/>
                </a:tc>
                <a:tc>
                  <a:txBody>
                    <a:bodyPr/>
                    <a:lstStyle/>
                    <a:p>
                      <a:pPr algn="ctr"/>
                      <a:r>
                        <a:rPr lang="en-US" dirty="0" smtClean="0"/>
                        <a:t>1</a:t>
                      </a:r>
                      <a:endParaRPr lang="en-US" dirty="0"/>
                    </a:p>
                  </a:txBody>
                  <a:tcPr/>
                </a:tc>
              </a:tr>
              <a:tr h="480719">
                <a:tc>
                  <a:txBody>
                    <a:bodyPr/>
                    <a:lstStyle/>
                    <a:p>
                      <a:pPr algn="ctr"/>
                      <a:r>
                        <a:rPr lang="en-US" dirty="0" smtClean="0"/>
                        <a:t>log10(x)</a:t>
                      </a:r>
                      <a:endParaRPr lang="en-US" dirty="0"/>
                    </a:p>
                  </a:txBody>
                  <a:tcPr/>
                </a:tc>
                <a:tc>
                  <a:txBody>
                    <a:bodyPr/>
                    <a:lstStyle/>
                    <a:p>
                      <a:pPr algn="ctr"/>
                      <a:r>
                        <a:rPr lang="en-US" dirty="0" smtClean="0"/>
                        <a:t>Returns logarithm</a:t>
                      </a:r>
                      <a:r>
                        <a:rPr lang="en-US" baseline="0" dirty="0" smtClean="0"/>
                        <a:t> base 10 of x.</a:t>
                      </a:r>
                      <a:endParaRPr lang="en-US" dirty="0"/>
                    </a:p>
                  </a:txBody>
                  <a:tcPr/>
                </a:tc>
                <a:tc>
                  <a:txBody>
                    <a:bodyPr/>
                    <a:lstStyle/>
                    <a:p>
                      <a:pPr algn="ctr"/>
                      <a:r>
                        <a:rPr lang="en-US" dirty="0" smtClean="0"/>
                        <a:t>cout&lt;&lt;log10(100);</a:t>
                      </a:r>
                      <a:endParaRPr lang="en-US" dirty="0"/>
                    </a:p>
                  </a:txBody>
                  <a:tcPr/>
                </a:tc>
                <a:tc>
                  <a:txBody>
                    <a:bodyPr/>
                    <a:lstStyle/>
                    <a:p>
                      <a:pPr algn="ctr"/>
                      <a:r>
                        <a:rPr lang="en-US" dirty="0" smtClean="0"/>
                        <a:t>2</a:t>
                      </a:r>
                      <a:endParaRPr lang="en-US" dirty="0"/>
                    </a:p>
                  </a:txBody>
                  <a:tcPr/>
                </a:tc>
              </a:tr>
              <a:tr h="480719">
                <a:tc>
                  <a:txBody>
                    <a:bodyPr/>
                    <a:lstStyle/>
                    <a:p>
                      <a:pPr algn="ctr"/>
                      <a:r>
                        <a:rPr lang="en-US" dirty="0" err="1" smtClean="0"/>
                        <a:t>pow</a:t>
                      </a:r>
                      <a:r>
                        <a:rPr lang="en-US" baseline="0" dirty="0" smtClean="0"/>
                        <a:t>(</a:t>
                      </a:r>
                      <a:r>
                        <a:rPr lang="en-US" baseline="0" dirty="0" err="1" smtClean="0"/>
                        <a:t>x,y</a:t>
                      </a:r>
                      <a:r>
                        <a:rPr lang="en-US" baseline="0" dirty="0" smtClean="0"/>
                        <a:t>)</a:t>
                      </a:r>
                      <a:endParaRPr lang="en-US" dirty="0"/>
                    </a:p>
                  </a:txBody>
                  <a:tcPr/>
                </a:tc>
                <a:tc>
                  <a:txBody>
                    <a:bodyPr/>
                    <a:lstStyle/>
                    <a:p>
                      <a:pPr algn="ctr"/>
                      <a:r>
                        <a:rPr lang="en-US" dirty="0" smtClean="0"/>
                        <a:t>Returns x to the power of y.</a:t>
                      </a:r>
                      <a:endParaRPr lang="en-US" dirty="0"/>
                    </a:p>
                  </a:txBody>
                  <a:tcPr/>
                </a:tc>
                <a:tc>
                  <a:txBody>
                    <a:bodyPr/>
                    <a:lstStyle/>
                    <a:p>
                      <a:pPr algn="ctr"/>
                      <a:r>
                        <a:rPr lang="en-US" dirty="0" smtClean="0"/>
                        <a:t>cout&lt;&lt;</a:t>
                      </a:r>
                      <a:r>
                        <a:rPr lang="en-US" dirty="0" err="1" smtClean="0"/>
                        <a:t>pow</a:t>
                      </a:r>
                      <a:r>
                        <a:rPr lang="en-US" dirty="0" smtClean="0"/>
                        <a:t>(10.0, 3.0);</a:t>
                      </a:r>
                      <a:endParaRPr lang="en-US" dirty="0"/>
                    </a:p>
                  </a:txBody>
                  <a:tcPr/>
                </a:tc>
                <a:tc>
                  <a:txBody>
                    <a:bodyPr/>
                    <a:lstStyle/>
                    <a:p>
                      <a:pPr algn="ctr"/>
                      <a:r>
                        <a:rPr lang="en-US" dirty="0" smtClean="0"/>
                        <a:t>1000</a:t>
                      </a:r>
                      <a:endParaRPr lang="en-US" dirty="0"/>
                    </a:p>
                  </a:txBody>
                  <a:tcPr/>
                </a:tc>
              </a:tr>
              <a:tr h="480719">
                <a:tc>
                  <a:txBody>
                    <a:bodyPr/>
                    <a:lstStyle/>
                    <a:p>
                      <a:pPr algn="ctr"/>
                      <a:r>
                        <a:rPr lang="en-US" dirty="0" err="1" smtClean="0"/>
                        <a:t>sqrt</a:t>
                      </a:r>
                      <a:r>
                        <a:rPr lang="en-US" dirty="0" smtClean="0"/>
                        <a:t>(</a:t>
                      </a:r>
                      <a:r>
                        <a:rPr lang="en-US" dirty="0" err="1" smtClean="0"/>
                        <a:t>x,y</a:t>
                      </a:r>
                      <a:r>
                        <a:rPr lang="en-US" dirty="0" smtClean="0"/>
                        <a:t>)</a:t>
                      </a:r>
                      <a:endParaRPr lang="en-US" dirty="0"/>
                    </a:p>
                  </a:txBody>
                  <a:tcPr/>
                </a:tc>
                <a:tc>
                  <a:txBody>
                    <a:bodyPr/>
                    <a:lstStyle/>
                    <a:p>
                      <a:pPr algn="ctr"/>
                      <a:r>
                        <a:rPr lang="en-US" dirty="0" smtClean="0"/>
                        <a:t>Returns the square</a:t>
                      </a:r>
                      <a:r>
                        <a:rPr lang="en-US" baseline="0" dirty="0" smtClean="0"/>
                        <a:t> root of x.</a:t>
                      </a:r>
                      <a:endParaRPr lang="en-US" dirty="0"/>
                    </a:p>
                  </a:txBody>
                  <a:tcPr/>
                </a:tc>
                <a:tc>
                  <a:txBody>
                    <a:bodyPr/>
                    <a:lstStyle/>
                    <a:p>
                      <a:pPr algn="ctr"/>
                      <a:r>
                        <a:rPr lang="en-US" dirty="0" smtClean="0"/>
                        <a:t>cout&lt;&lt;</a:t>
                      </a:r>
                      <a:r>
                        <a:rPr lang="en-US" dirty="0" err="1" smtClean="0"/>
                        <a:t>sqrt</a:t>
                      </a:r>
                      <a:r>
                        <a:rPr lang="en-US" dirty="0" smtClean="0"/>
                        <a:t>(9);</a:t>
                      </a:r>
                      <a:endParaRPr lang="en-US" dirty="0"/>
                    </a:p>
                  </a:txBody>
                  <a:tcPr/>
                </a:tc>
                <a:tc>
                  <a:txBody>
                    <a:bodyPr/>
                    <a:lstStyle/>
                    <a:p>
                      <a:pPr algn="ctr"/>
                      <a:r>
                        <a:rPr lang="en-US" dirty="0" smtClean="0"/>
                        <a:t>3</a:t>
                      </a:r>
                      <a:endParaRPr lang="en-US" dirty="0"/>
                    </a:p>
                  </a:txBody>
                  <a:tcPr/>
                </a:tc>
              </a:tr>
              <a:tr h="480719">
                <a:tc>
                  <a:txBody>
                    <a:bodyPr/>
                    <a:lstStyle/>
                    <a:p>
                      <a:pPr algn="ctr"/>
                      <a:r>
                        <a:rPr lang="en-US" dirty="0" smtClean="0"/>
                        <a:t>rand()</a:t>
                      </a:r>
                      <a:endParaRPr lang="en-US" dirty="0"/>
                    </a:p>
                  </a:txBody>
                  <a:tcPr/>
                </a:tc>
                <a:tc>
                  <a:txBody>
                    <a:bodyPr/>
                    <a:lstStyle/>
                    <a:p>
                      <a:pPr algn="ctr"/>
                      <a:r>
                        <a:rPr lang="en-US" dirty="0" smtClean="0"/>
                        <a:t>Returns a pseudo-random integer</a:t>
                      </a:r>
                      <a:r>
                        <a:rPr lang="en-US" baseline="0" dirty="0" smtClean="0"/>
                        <a:t> between 0 and 32767</a:t>
                      </a:r>
                      <a:endParaRPr lang="en-US" dirty="0"/>
                    </a:p>
                  </a:txBody>
                  <a:tcPr/>
                </a:tc>
                <a:tc>
                  <a:txBody>
                    <a:bodyPr/>
                    <a:lstStyle/>
                    <a:p>
                      <a:pPr algn="ctr"/>
                      <a:r>
                        <a:rPr lang="en-US" dirty="0" smtClean="0"/>
                        <a:t>cout&lt;&lt;rand() %2;</a:t>
                      </a:r>
                      <a:endParaRPr lang="en-US" dirty="0"/>
                    </a:p>
                  </a:txBody>
                  <a:tcPr/>
                </a:tc>
                <a:tc>
                  <a:txBody>
                    <a:bodyPr/>
                    <a:lstStyle/>
                    <a:p>
                      <a:pPr algn="ctr"/>
                      <a:r>
                        <a:rPr lang="en-US" dirty="0" smtClean="0"/>
                        <a:t>0 or 1</a:t>
                      </a:r>
                      <a:endParaRPr lang="en-US" dirty="0"/>
                    </a:p>
                  </a:txBody>
                  <a:tcPr/>
                </a:tc>
              </a:tr>
            </a:tbl>
          </a:graphicData>
        </a:graphic>
      </p:graphicFrame>
    </p:spTree>
    <p:extLst>
      <p:ext uri="{BB962C8B-B14F-4D97-AF65-F5344CB8AC3E}">
        <p14:creationId xmlns:p14="http://schemas.microsoft.com/office/powerpoint/2010/main" val="351553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r"/>
            <a:r>
              <a:rPr lang="en-US" sz="3600" dirty="0" smtClean="0">
                <a:solidFill>
                  <a:srgbClr val="CCFF33"/>
                </a:solidFill>
              </a:rPr>
              <a:t>Area of triangle with Heron’s Formula</a:t>
            </a:r>
            <a:endParaRPr lang="en-US" sz="3600" dirty="0">
              <a:solidFill>
                <a:srgbClr val="CCFF33"/>
              </a:solidFill>
            </a:endParaRPr>
          </a:p>
        </p:txBody>
      </p:sp>
      <p:sp>
        <p:nvSpPr>
          <p:cNvPr id="3" name="Content Placeholder 2"/>
          <p:cNvSpPr>
            <a:spLocks noGrp="1"/>
          </p:cNvSpPr>
          <p:nvPr>
            <p:ph idx="1"/>
          </p:nvPr>
        </p:nvSpPr>
        <p:spPr/>
        <p:txBody>
          <a:bodyPr>
            <a:normAutofit/>
          </a:bodyPr>
          <a:lstStyle/>
          <a:p>
            <a:pPr marL="457200" lvl="1" indent="0" algn="just">
              <a:buNone/>
            </a:pPr>
            <a:r>
              <a:rPr lang="en-US" dirty="0" smtClean="0"/>
              <a:t>Write a C++ program to find the area of a triangle with given coordinates for vertices A(x1,y1), B(x2,y2), and C(x3,y3).</a:t>
            </a:r>
          </a:p>
          <a:p>
            <a:pPr marL="457200" lvl="1" indent="0">
              <a:buNone/>
            </a:pPr>
            <a:endParaRPr lang="en-US" dirty="0"/>
          </a:p>
          <a:p>
            <a:pPr marL="457200" lvl="1" indent="0">
              <a:buNone/>
            </a:pPr>
            <a:r>
              <a:rPr lang="en-US" dirty="0" smtClean="0"/>
              <a:t>Use distance formula to find side lengths</a:t>
            </a:r>
          </a:p>
          <a:p>
            <a:pPr marL="457200" lvl="1" indent="0">
              <a:buNone/>
            </a:pPr>
            <a:endParaRPr lang="en-US" dirty="0" smtClean="0"/>
          </a:p>
          <a:p>
            <a:pPr marL="457200" lvl="1" indent="0">
              <a:buNone/>
            </a:pPr>
            <a:endParaRPr lang="en-US" dirty="0"/>
          </a:p>
          <a:p>
            <a:pPr marL="457200" lvl="1" indent="0">
              <a:buNone/>
            </a:pPr>
            <a:r>
              <a:rPr lang="en-US" dirty="0" smtClean="0"/>
              <a:t>Use Heron’s formula to find the area</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11</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199" y="3962400"/>
            <a:ext cx="351692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5765" y="5486400"/>
            <a:ext cx="1734671"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9772" y="5507182"/>
            <a:ext cx="4445120" cy="6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859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r"/>
            <a:r>
              <a:rPr lang="en-US" sz="3600" dirty="0" smtClean="0">
                <a:solidFill>
                  <a:srgbClr val="CCFF33"/>
                </a:solidFill>
              </a:rPr>
              <a:t>Area of triangle with Heron’s Formula</a:t>
            </a:r>
            <a:endParaRPr lang="en-US" sz="3600" dirty="0">
              <a:solidFill>
                <a:srgbClr val="CCFF33"/>
              </a:solidFill>
            </a:endParaRPr>
          </a:p>
        </p:txBody>
      </p:sp>
      <p:sp>
        <p:nvSpPr>
          <p:cNvPr id="3" name="Content Placeholder 2"/>
          <p:cNvSpPr>
            <a:spLocks noGrp="1"/>
          </p:cNvSpPr>
          <p:nvPr>
            <p:ph idx="1"/>
          </p:nvPr>
        </p:nvSpPr>
        <p:spPr/>
        <p:txBody>
          <a:bodyPr>
            <a:normAutofit/>
          </a:bodyPr>
          <a:lstStyle/>
          <a:p>
            <a:pPr marL="457200" lvl="1" indent="0" algn="just">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12</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55618"/>
            <a:ext cx="59436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651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705600"/>
          </a:xfrm>
        </p:spPr>
        <p:txBody>
          <a:bodyPr>
            <a:noAutofit/>
          </a:bodyPr>
          <a:lstStyle/>
          <a:p>
            <a:pPr marL="0" marR="0" indent="0">
              <a:lnSpc>
                <a:spcPct val="115000"/>
              </a:lnSpc>
              <a:spcBef>
                <a:spcPts val="0"/>
              </a:spcBef>
              <a:spcAft>
                <a:spcPts val="0"/>
              </a:spcAft>
              <a:buNone/>
            </a:pPr>
            <a:r>
              <a:rPr lang="en-US" sz="1400" dirty="0">
                <a:solidFill>
                  <a:srgbClr val="008000"/>
                </a:solidFill>
                <a:latin typeface="Consolas"/>
                <a:ea typeface="Calibri"/>
                <a:cs typeface="Times New Roman"/>
              </a:rPr>
              <a:t>//DESCRIPTION: Area of triangle using coordinates</a:t>
            </a:r>
            <a:endParaRPr lang="en-US" sz="1400" dirty="0">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#include</a:t>
            </a:r>
            <a:r>
              <a:rPr lang="en-US" sz="1400" dirty="0">
                <a:solidFill>
                  <a:srgbClr val="A31515"/>
                </a:solidFill>
                <a:latin typeface="Consolas"/>
                <a:ea typeface="Calibri"/>
                <a:cs typeface="Times New Roman"/>
              </a:rPr>
              <a:t>&lt;</a:t>
            </a:r>
            <a:r>
              <a:rPr lang="en-US" sz="1400" dirty="0" err="1">
                <a:solidFill>
                  <a:srgbClr val="A31515"/>
                </a:solidFill>
                <a:latin typeface="Consolas"/>
                <a:ea typeface="Calibri"/>
                <a:cs typeface="Times New Roman"/>
              </a:rPr>
              <a:t>iostream</a:t>
            </a:r>
            <a:r>
              <a:rPr lang="en-US" sz="1400" dirty="0">
                <a:solidFill>
                  <a:srgbClr val="A31515"/>
                </a:solidFill>
                <a:latin typeface="Consolas"/>
                <a:ea typeface="Calibri"/>
                <a:cs typeface="Times New Roman"/>
              </a:rPr>
              <a:t>&gt;</a:t>
            </a:r>
            <a:endParaRPr lang="en-US" sz="1400" dirty="0">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#include</a:t>
            </a:r>
            <a:r>
              <a:rPr lang="en-US" sz="1400" dirty="0">
                <a:solidFill>
                  <a:srgbClr val="A31515"/>
                </a:solidFill>
                <a:latin typeface="Consolas"/>
                <a:ea typeface="Calibri"/>
                <a:cs typeface="Times New Roman"/>
              </a:rPr>
              <a:t>&lt;</a:t>
            </a:r>
            <a:r>
              <a:rPr lang="en-US" sz="1400" dirty="0" err="1">
                <a:solidFill>
                  <a:srgbClr val="A31515"/>
                </a:solidFill>
                <a:latin typeface="Consolas"/>
                <a:ea typeface="Calibri"/>
                <a:cs typeface="Times New Roman"/>
              </a:rPr>
              <a:t>cmath</a:t>
            </a:r>
            <a:r>
              <a:rPr lang="en-US" sz="1400" dirty="0">
                <a:solidFill>
                  <a:srgbClr val="A31515"/>
                </a:solidFill>
                <a:latin typeface="Consolas"/>
                <a:ea typeface="Calibri"/>
                <a:cs typeface="Times New Roman"/>
              </a:rPr>
              <a:t>&gt;</a:t>
            </a:r>
            <a:endParaRPr lang="en-US" sz="1400" dirty="0">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using</a:t>
            </a:r>
            <a:r>
              <a:rPr lang="en-US" sz="1400" dirty="0">
                <a:latin typeface="Consolas"/>
                <a:ea typeface="Calibri"/>
                <a:cs typeface="Times New Roman"/>
              </a:rPr>
              <a:t> </a:t>
            </a:r>
            <a:r>
              <a:rPr lang="en-US" sz="1400" dirty="0">
                <a:solidFill>
                  <a:srgbClr val="0000FF"/>
                </a:solidFill>
                <a:latin typeface="Consolas"/>
                <a:ea typeface="Calibri"/>
                <a:cs typeface="Times New Roman"/>
              </a:rPr>
              <a:t>namespace</a:t>
            </a:r>
            <a:r>
              <a:rPr lang="en-US" sz="1400" dirty="0">
                <a:latin typeface="Consolas"/>
                <a:ea typeface="Calibri"/>
                <a:cs typeface="Times New Roman"/>
              </a:rPr>
              <a:t> </a:t>
            </a:r>
            <a:r>
              <a:rPr lang="en-US" sz="1400" dirty="0" err="1">
                <a:latin typeface="Consolas"/>
                <a:ea typeface="Calibri"/>
                <a:cs typeface="Times New Roman"/>
              </a:rPr>
              <a:t>std</a:t>
            </a:r>
            <a:r>
              <a:rPr lang="en-US" sz="1400" dirty="0" smtClean="0">
                <a:latin typeface="Consolas"/>
                <a:ea typeface="Calibri"/>
                <a:cs typeface="Times New Roman"/>
              </a:rPr>
              <a:t>;</a:t>
            </a:r>
            <a:endParaRPr lang="en-US" sz="1400" dirty="0">
              <a:ea typeface="Calibri"/>
              <a:cs typeface="Times New Roman"/>
            </a:endParaRPr>
          </a:p>
          <a:p>
            <a:pPr marL="0" marR="0" indent="0">
              <a:lnSpc>
                <a:spcPct val="115000"/>
              </a:lnSpc>
              <a:spcBef>
                <a:spcPts val="0"/>
              </a:spcBef>
              <a:spcAft>
                <a:spcPts val="0"/>
              </a:spcAft>
              <a:buNone/>
            </a:pPr>
            <a:r>
              <a:rPr lang="en-US" sz="1400" dirty="0">
                <a:solidFill>
                  <a:srgbClr val="0000FF"/>
                </a:solidFill>
                <a:latin typeface="Consolas"/>
                <a:ea typeface="Calibri"/>
                <a:cs typeface="Times New Roman"/>
              </a:rPr>
              <a:t>int</a:t>
            </a:r>
            <a:r>
              <a:rPr lang="en-US" sz="1400" dirty="0">
                <a:latin typeface="Consolas"/>
                <a:ea typeface="Calibri"/>
                <a:cs typeface="Times New Roman"/>
              </a:rPr>
              <a:t> main()</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8000"/>
                </a:solidFill>
                <a:latin typeface="Consolas"/>
                <a:ea typeface="Calibri"/>
                <a:cs typeface="Times New Roman"/>
              </a:rPr>
              <a:t>//variable declaration</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00FF"/>
                </a:solidFill>
                <a:latin typeface="Consolas"/>
                <a:ea typeface="Calibri"/>
                <a:cs typeface="Times New Roman"/>
              </a:rPr>
              <a:t>int</a:t>
            </a:r>
            <a:r>
              <a:rPr lang="en-US" sz="1400" dirty="0">
                <a:latin typeface="Consolas"/>
                <a:ea typeface="Calibri"/>
                <a:cs typeface="Times New Roman"/>
              </a:rPr>
              <a:t> x1, y1, x2, y2, x3, y3;</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00FF"/>
                </a:solidFill>
                <a:latin typeface="Consolas"/>
                <a:ea typeface="Calibri"/>
                <a:cs typeface="Times New Roman"/>
              </a:rPr>
              <a:t>float</a:t>
            </a:r>
            <a:r>
              <a:rPr lang="en-US" sz="1400" dirty="0">
                <a:latin typeface="Consolas"/>
                <a:ea typeface="Calibri"/>
                <a:cs typeface="Times New Roman"/>
              </a:rPr>
              <a:t> </a:t>
            </a:r>
            <a:r>
              <a:rPr lang="en-US" sz="1400" dirty="0" err="1">
                <a:latin typeface="Consolas"/>
                <a:ea typeface="Calibri"/>
                <a:cs typeface="Times New Roman"/>
              </a:rPr>
              <a:t>sideA</a:t>
            </a:r>
            <a:r>
              <a:rPr lang="en-US" sz="1400" dirty="0">
                <a:latin typeface="Consolas"/>
                <a:ea typeface="Calibri"/>
                <a:cs typeface="Times New Roman"/>
              </a:rPr>
              <a:t>, </a:t>
            </a:r>
            <a:r>
              <a:rPr lang="en-US" sz="1400" dirty="0" err="1">
                <a:latin typeface="Consolas"/>
                <a:ea typeface="Calibri"/>
                <a:cs typeface="Times New Roman"/>
              </a:rPr>
              <a:t>sideB</a:t>
            </a:r>
            <a:r>
              <a:rPr lang="en-US" sz="1400" dirty="0">
                <a:latin typeface="Consolas"/>
                <a:ea typeface="Calibri"/>
                <a:cs typeface="Times New Roman"/>
              </a:rPr>
              <a:t>, </a:t>
            </a:r>
            <a:r>
              <a:rPr lang="en-US" sz="1400" dirty="0" err="1">
                <a:latin typeface="Consolas"/>
                <a:ea typeface="Calibri"/>
                <a:cs typeface="Times New Roman"/>
              </a:rPr>
              <a:t>sideC</a:t>
            </a:r>
            <a:r>
              <a:rPr lang="en-US" sz="1400" dirty="0">
                <a:latin typeface="Consolas"/>
                <a:ea typeface="Calibri"/>
                <a:cs typeface="Times New Roman"/>
              </a:rPr>
              <a:t>, s, area</a:t>
            </a:r>
            <a:r>
              <a:rPr lang="en-US" sz="1400" dirty="0" smtClean="0">
                <a:latin typeface="Consolas"/>
                <a:ea typeface="Calibri"/>
                <a:cs typeface="Times New Roman"/>
              </a:rPr>
              <a:t>;</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8000"/>
                </a:solidFill>
                <a:latin typeface="Consolas"/>
                <a:ea typeface="Calibri"/>
                <a:cs typeface="Times New Roman"/>
              </a:rPr>
              <a:t>//get user input</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cout&lt;&lt;</a:t>
            </a:r>
            <a:r>
              <a:rPr lang="en-US" sz="1400" dirty="0">
                <a:solidFill>
                  <a:srgbClr val="A31515"/>
                </a:solidFill>
                <a:latin typeface="Consolas"/>
                <a:ea typeface="Calibri"/>
                <a:cs typeface="Times New Roman"/>
              </a:rPr>
              <a:t>"Please enter the coordinates x1 and y1 for vertex A: "</a:t>
            </a:r>
            <a:r>
              <a:rPr lang="en-US" sz="1400" dirty="0">
                <a:latin typeface="Consolas"/>
                <a:ea typeface="Calibri"/>
                <a:cs typeface="Times New Roman"/>
              </a:rPr>
              <a:t>;</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err="1">
                <a:latin typeface="Consolas"/>
                <a:ea typeface="Calibri"/>
                <a:cs typeface="Times New Roman"/>
              </a:rPr>
              <a:t>cin</a:t>
            </a:r>
            <a:r>
              <a:rPr lang="en-US" sz="1400" dirty="0">
                <a:latin typeface="Consolas"/>
                <a:ea typeface="Calibri"/>
                <a:cs typeface="Times New Roman"/>
              </a:rPr>
              <a:t>&gt;&gt;x1&gt;&gt;y1;</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cout&lt;&lt;</a:t>
            </a:r>
            <a:r>
              <a:rPr lang="en-US" sz="1400" dirty="0">
                <a:solidFill>
                  <a:srgbClr val="A31515"/>
                </a:solidFill>
                <a:latin typeface="Consolas"/>
                <a:ea typeface="Calibri"/>
                <a:cs typeface="Times New Roman"/>
              </a:rPr>
              <a:t>"Please enter the coordinates x2 and y2 for vertex B: "</a:t>
            </a:r>
            <a:r>
              <a:rPr lang="en-US" sz="1400" dirty="0">
                <a:latin typeface="Consolas"/>
                <a:ea typeface="Calibri"/>
                <a:cs typeface="Times New Roman"/>
              </a:rPr>
              <a:t>;</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err="1">
                <a:latin typeface="Consolas"/>
                <a:ea typeface="Calibri"/>
                <a:cs typeface="Times New Roman"/>
              </a:rPr>
              <a:t>cin</a:t>
            </a:r>
            <a:r>
              <a:rPr lang="en-US" sz="1400" dirty="0">
                <a:latin typeface="Consolas"/>
                <a:ea typeface="Calibri"/>
                <a:cs typeface="Times New Roman"/>
              </a:rPr>
              <a:t>&gt;&gt;x2&gt;&gt;y2;</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cout&lt;&lt;</a:t>
            </a:r>
            <a:r>
              <a:rPr lang="en-US" sz="1400" dirty="0">
                <a:solidFill>
                  <a:srgbClr val="A31515"/>
                </a:solidFill>
                <a:latin typeface="Consolas"/>
                <a:ea typeface="Calibri"/>
                <a:cs typeface="Times New Roman"/>
              </a:rPr>
              <a:t>"Please enter the coordinates x3 and y3 for vertex C: "</a:t>
            </a:r>
            <a:r>
              <a:rPr lang="en-US" sz="1400" dirty="0">
                <a:latin typeface="Consolas"/>
                <a:ea typeface="Calibri"/>
                <a:cs typeface="Times New Roman"/>
              </a:rPr>
              <a:t>;</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err="1">
                <a:latin typeface="Consolas"/>
                <a:ea typeface="Calibri"/>
                <a:cs typeface="Times New Roman"/>
              </a:rPr>
              <a:t>cin</a:t>
            </a:r>
            <a:r>
              <a:rPr lang="en-US" sz="1400" dirty="0">
                <a:latin typeface="Consolas"/>
                <a:ea typeface="Calibri"/>
                <a:cs typeface="Times New Roman"/>
              </a:rPr>
              <a:t>&gt;&gt;x3&gt;&gt;y3</a:t>
            </a:r>
            <a:r>
              <a:rPr lang="en-US" sz="1400" dirty="0" smtClean="0">
                <a:latin typeface="Consolas"/>
                <a:ea typeface="Calibri"/>
                <a:cs typeface="Times New Roman"/>
              </a:rPr>
              <a:t>;</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8000"/>
                </a:solidFill>
                <a:latin typeface="Consolas"/>
                <a:ea typeface="Calibri"/>
                <a:cs typeface="Times New Roman"/>
              </a:rPr>
              <a:t>//calculate distance</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err="1">
                <a:latin typeface="Consolas"/>
                <a:ea typeface="Calibri"/>
                <a:cs typeface="Times New Roman"/>
              </a:rPr>
              <a:t>sideA</a:t>
            </a:r>
            <a:r>
              <a:rPr lang="en-US" sz="1400" dirty="0">
                <a:latin typeface="Consolas"/>
                <a:ea typeface="Calibri"/>
                <a:cs typeface="Times New Roman"/>
              </a:rPr>
              <a:t> = </a:t>
            </a:r>
            <a:r>
              <a:rPr lang="en-US" sz="1400" dirty="0" err="1">
                <a:latin typeface="Consolas"/>
                <a:ea typeface="Calibri"/>
                <a:cs typeface="Times New Roman"/>
              </a:rPr>
              <a:t>sqrt</a:t>
            </a:r>
            <a:r>
              <a:rPr lang="en-US" sz="1400" dirty="0">
                <a:latin typeface="Consolas"/>
                <a:ea typeface="Calibri"/>
                <a:cs typeface="Times New Roman"/>
              </a:rPr>
              <a:t>(</a:t>
            </a:r>
            <a:r>
              <a:rPr lang="en-US" sz="1400" dirty="0" err="1">
                <a:latin typeface="Consolas"/>
                <a:ea typeface="Calibri"/>
                <a:cs typeface="Times New Roman"/>
              </a:rPr>
              <a:t>pow</a:t>
            </a:r>
            <a:r>
              <a:rPr lang="en-US" sz="1400" dirty="0">
                <a:latin typeface="Consolas"/>
                <a:ea typeface="Calibri"/>
                <a:cs typeface="Times New Roman"/>
              </a:rPr>
              <a:t>((x2-x1),2.0) + </a:t>
            </a:r>
            <a:r>
              <a:rPr lang="en-US" sz="1400" dirty="0" err="1">
                <a:latin typeface="Consolas"/>
                <a:ea typeface="Calibri"/>
                <a:cs typeface="Times New Roman"/>
              </a:rPr>
              <a:t>pow</a:t>
            </a:r>
            <a:r>
              <a:rPr lang="en-US" sz="1400" dirty="0">
                <a:latin typeface="Consolas"/>
                <a:ea typeface="Calibri"/>
                <a:cs typeface="Times New Roman"/>
              </a:rPr>
              <a:t>((y2-y1),2.0) );</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err="1">
                <a:latin typeface="Consolas"/>
                <a:ea typeface="Calibri"/>
                <a:cs typeface="Times New Roman"/>
              </a:rPr>
              <a:t>sideB</a:t>
            </a:r>
            <a:r>
              <a:rPr lang="en-US" sz="1400" dirty="0">
                <a:latin typeface="Consolas"/>
                <a:ea typeface="Calibri"/>
                <a:cs typeface="Times New Roman"/>
              </a:rPr>
              <a:t> = </a:t>
            </a:r>
            <a:r>
              <a:rPr lang="en-US" sz="1400" dirty="0" err="1">
                <a:latin typeface="Consolas"/>
                <a:ea typeface="Calibri"/>
                <a:cs typeface="Times New Roman"/>
              </a:rPr>
              <a:t>sqrt</a:t>
            </a:r>
            <a:r>
              <a:rPr lang="en-US" sz="1400" dirty="0">
                <a:latin typeface="Consolas"/>
                <a:ea typeface="Calibri"/>
                <a:cs typeface="Times New Roman"/>
              </a:rPr>
              <a:t>(</a:t>
            </a:r>
            <a:r>
              <a:rPr lang="en-US" sz="1400" dirty="0" err="1">
                <a:latin typeface="Consolas"/>
                <a:ea typeface="Calibri"/>
                <a:cs typeface="Times New Roman"/>
              </a:rPr>
              <a:t>pow</a:t>
            </a:r>
            <a:r>
              <a:rPr lang="en-US" sz="1400" dirty="0">
                <a:latin typeface="Consolas"/>
                <a:ea typeface="Calibri"/>
                <a:cs typeface="Times New Roman"/>
              </a:rPr>
              <a:t>((x3-x2),2.0) + </a:t>
            </a:r>
            <a:r>
              <a:rPr lang="en-US" sz="1400" dirty="0" err="1">
                <a:latin typeface="Consolas"/>
                <a:ea typeface="Calibri"/>
                <a:cs typeface="Times New Roman"/>
              </a:rPr>
              <a:t>pow</a:t>
            </a:r>
            <a:r>
              <a:rPr lang="en-US" sz="1400" dirty="0">
                <a:latin typeface="Consolas"/>
                <a:ea typeface="Calibri"/>
                <a:cs typeface="Times New Roman"/>
              </a:rPr>
              <a:t>((y3-y2),2.0) );</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err="1">
                <a:latin typeface="Consolas"/>
                <a:ea typeface="Calibri"/>
                <a:cs typeface="Times New Roman"/>
              </a:rPr>
              <a:t>sideC</a:t>
            </a:r>
            <a:r>
              <a:rPr lang="en-US" sz="1400" dirty="0">
                <a:latin typeface="Consolas"/>
                <a:ea typeface="Calibri"/>
                <a:cs typeface="Times New Roman"/>
              </a:rPr>
              <a:t> = </a:t>
            </a:r>
            <a:r>
              <a:rPr lang="en-US" sz="1400" dirty="0" err="1">
                <a:latin typeface="Consolas"/>
                <a:ea typeface="Calibri"/>
                <a:cs typeface="Times New Roman"/>
              </a:rPr>
              <a:t>sqrt</a:t>
            </a:r>
            <a:r>
              <a:rPr lang="en-US" sz="1400" dirty="0">
                <a:latin typeface="Consolas"/>
                <a:ea typeface="Calibri"/>
                <a:cs typeface="Times New Roman"/>
              </a:rPr>
              <a:t>(</a:t>
            </a:r>
            <a:r>
              <a:rPr lang="en-US" sz="1400" dirty="0" err="1">
                <a:latin typeface="Consolas"/>
                <a:ea typeface="Calibri"/>
                <a:cs typeface="Times New Roman"/>
              </a:rPr>
              <a:t>pow</a:t>
            </a:r>
            <a:r>
              <a:rPr lang="en-US" sz="1400" dirty="0">
                <a:latin typeface="Consolas"/>
                <a:ea typeface="Calibri"/>
                <a:cs typeface="Times New Roman"/>
              </a:rPr>
              <a:t>((x3-x1),2.0) + </a:t>
            </a:r>
            <a:r>
              <a:rPr lang="en-US" sz="1400" dirty="0" err="1">
                <a:latin typeface="Consolas"/>
                <a:ea typeface="Calibri"/>
                <a:cs typeface="Times New Roman"/>
              </a:rPr>
              <a:t>pow</a:t>
            </a:r>
            <a:r>
              <a:rPr lang="en-US" sz="1400" dirty="0">
                <a:latin typeface="Consolas"/>
                <a:ea typeface="Calibri"/>
                <a:cs typeface="Times New Roman"/>
              </a:rPr>
              <a:t>((y3-y1),2.0) </a:t>
            </a:r>
            <a:r>
              <a:rPr lang="en-US" sz="1400" dirty="0" smtClean="0">
                <a:latin typeface="Consolas"/>
                <a:ea typeface="Calibri"/>
                <a:cs typeface="Times New Roman"/>
              </a:rPr>
              <a:t>);</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cout&lt;&lt;</a:t>
            </a:r>
            <a:r>
              <a:rPr lang="en-US" sz="1400" dirty="0">
                <a:solidFill>
                  <a:srgbClr val="A31515"/>
                </a:solidFill>
                <a:latin typeface="Consolas"/>
                <a:ea typeface="Calibri"/>
                <a:cs typeface="Times New Roman"/>
              </a:rPr>
              <a:t>"</a:t>
            </a:r>
            <a:r>
              <a:rPr lang="en-US" sz="1400" dirty="0" err="1">
                <a:solidFill>
                  <a:srgbClr val="A31515"/>
                </a:solidFill>
                <a:latin typeface="Consolas"/>
                <a:ea typeface="Calibri"/>
                <a:cs typeface="Times New Roman"/>
              </a:rPr>
              <a:t>sideA</a:t>
            </a:r>
            <a:r>
              <a:rPr lang="en-US" sz="1400" dirty="0">
                <a:solidFill>
                  <a:srgbClr val="A31515"/>
                </a:solidFill>
                <a:latin typeface="Consolas"/>
                <a:ea typeface="Calibri"/>
                <a:cs typeface="Times New Roman"/>
              </a:rPr>
              <a:t> = "</a:t>
            </a:r>
            <a:r>
              <a:rPr lang="en-US" sz="1400" dirty="0">
                <a:latin typeface="Consolas"/>
                <a:ea typeface="Calibri"/>
                <a:cs typeface="Times New Roman"/>
              </a:rPr>
              <a:t>&lt;&lt;</a:t>
            </a:r>
            <a:r>
              <a:rPr lang="en-US" sz="1400" dirty="0" err="1">
                <a:latin typeface="Consolas"/>
                <a:ea typeface="Calibri"/>
                <a:cs typeface="Times New Roman"/>
              </a:rPr>
              <a:t>sideA</a:t>
            </a:r>
            <a:r>
              <a:rPr lang="en-US" sz="1400" dirty="0">
                <a:latin typeface="Consolas"/>
                <a:ea typeface="Calibri"/>
                <a:cs typeface="Times New Roman"/>
              </a:rPr>
              <a:t>&lt;&lt;</a:t>
            </a:r>
            <a:r>
              <a:rPr lang="en-US" sz="1400" dirty="0">
                <a:solidFill>
                  <a:srgbClr val="A31515"/>
                </a:solidFill>
                <a:latin typeface="Consolas"/>
                <a:ea typeface="Calibri"/>
                <a:cs typeface="Times New Roman"/>
              </a:rPr>
              <a:t>", </a:t>
            </a:r>
            <a:r>
              <a:rPr lang="en-US" sz="1400" dirty="0" err="1">
                <a:solidFill>
                  <a:srgbClr val="A31515"/>
                </a:solidFill>
                <a:latin typeface="Consolas"/>
                <a:ea typeface="Calibri"/>
                <a:cs typeface="Times New Roman"/>
              </a:rPr>
              <a:t>sideB</a:t>
            </a:r>
            <a:r>
              <a:rPr lang="en-US" sz="1400" dirty="0">
                <a:solidFill>
                  <a:srgbClr val="A31515"/>
                </a:solidFill>
                <a:latin typeface="Consolas"/>
                <a:ea typeface="Calibri"/>
                <a:cs typeface="Times New Roman"/>
              </a:rPr>
              <a:t> = "</a:t>
            </a:r>
            <a:r>
              <a:rPr lang="en-US" sz="1400" dirty="0">
                <a:latin typeface="Consolas"/>
                <a:ea typeface="Calibri"/>
                <a:cs typeface="Times New Roman"/>
              </a:rPr>
              <a:t>&lt;&lt;</a:t>
            </a:r>
            <a:r>
              <a:rPr lang="en-US" sz="1400" dirty="0" err="1">
                <a:latin typeface="Consolas"/>
                <a:ea typeface="Calibri"/>
                <a:cs typeface="Times New Roman"/>
              </a:rPr>
              <a:t>sideB</a:t>
            </a:r>
            <a:r>
              <a:rPr lang="en-US" sz="1400" dirty="0">
                <a:latin typeface="Consolas"/>
                <a:ea typeface="Calibri"/>
                <a:cs typeface="Times New Roman"/>
              </a:rPr>
              <a:t>&lt;&lt;</a:t>
            </a:r>
            <a:r>
              <a:rPr lang="en-US" sz="1400" dirty="0">
                <a:solidFill>
                  <a:srgbClr val="A31515"/>
                </a:solidFill>
                <a:latin typeface="Consolas"/>
                <a:ea typeface="Calibri"/>
                <a:cs typeface="Times New Roman"/>
              </a:rPr>
              <a:t>", </a:t>
            </a:r>
            <a:r>
              <a:rPr lang="en-US" sz="1400" dirty="0" err="1">
                <a:solidFill>
                  <a:srgbClr val="A31515"/>
                </a:solidFill>
                <a:latin typeface="Consolas"/>
                <a:ea typeface="Calibri"/>
                <a:cs typeface="Times New Roman"/>
              </a:rPr>
              <a:t>sideC</a:t>
            </a:r>
            <a:r>
              <a:rPr lang="en-US" sz="1400" dirty="0">
                <a:solidFill>
                  <a:srgbClr val="A31515"/>
                </a:solidFill>
                <a:latin typeface="Consolas"/>
                <a:ea typeface="Calibri"/>
                <a:cs typeface="Times New Roman"/>
              </a:rPr>
              <a:t> ="</a:t>
            </a:r>
            <a:r>
              <a:rPr lang="en-US" sz="1400" dirty="0">
                <a:latin typeface="Consolas"/>
                <a:ea typeface="Calibri"/>
                <a:cs typeface="Times New Roman"/>
              </a:rPr>
              <a:t>&lt;&lt;</a:t>
            </a:r>
            <a:r>
              <a:rPr lang="en-US" sz="1400" dirty="0" err="1">
                <a:latin typeface="Consolas"/>
                <a:ea typeface="Calibri"/>
                <a:cs typeface="Times New Roman"/>
              </a:rPr>
              <a:t>sideC</a:t>
            </a:r>
            <a:r>
              <a:rPr lang="en-US" sz="1400" dirty="0">
                <a:latin typeface="Consolas"/>
                <a:ea typeface="Calibri"/>
                <a:cs typeface="Times New Roman"/>
              </a:rPr>
              <a:t>&lt;&lt;</a:t>
            </a:r>
            <a:r>
              <a:rPr lang="en-US" sz="1400" dirty="0">
                <a:solidFill>
                  <a:srgbClr val="A31515"/>
                </a:solidFill>
                <a:latin typeface="Consolas"/>
                <a:ea typeface="Calibri"/>
                <a:cs typeface="Times New Roman"/>
              </a:rPr>
              <a:t>"\n</a:t>
            </a:r>
            <a:r>
              <a:rPr lang="en-US" sz="1400" dirty="0" smtClean="0">
                <a:solidFill>
                  <a:srgbClr val="A31515"/>
                </a:solidFill>
                <a:latin typeface="Consolas"/>
                <a:ea typeface="Calibri"/>
                <a:cs typeface="Times New Roman"/>
              </a:rPr>
              <a:t>"</a:t>
            </a:r>
            <a:r>
              <a:rPr lang="en-US" sz="1400" dirty="0" smtClean="0">
                <a:latin typeface="Consolas"/>
                <a:ea typeface="Calibri"/>
                <a:cs typeface="Times New Roman"/>
              </a:rPr>
              <a:t>;</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8000"/>
                </a:solidFill>
                <a:latin typeface="Consolas"/>
                <a:ea typeface="Calibri"/>
                <a:cs typeface="Times New Roman"/>
              </a:rPr>
              <a:t>//find </a:t>
            </a:r>
            <a:r>
              <a:rPr lang="en-US" sz="1400" dirty="0" err="1">
                <a:solidFill>
                  <a:srgbClr val="008000"/>
                </a:solidFill>
                <a:latin typeface="Consolas"/>
                <a:ea typeface="Calibri"/>
                <a:cs typeface="Times New Roman"/>
              </a:rPr>
              <a:t>semiperimeter</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s = (</a:t>
            </a:r>
            <a:r>
              <a:rPr lang="en-US" sz="1400" dirty="0" err="1">
                <a:latin typeface="Consolas"/>
                <a:ea typeface="Calibri"/>
                <a:cs typeface="Times New Roman"/>
              </a:rPr>
              <a:t>sideA</a:t>
            </a:r>
            <a:r>
              <a:rPr lang="en-US" sz="1400" dirty="0">
                <a:latin typeface="Consolas"/>
                <a:ea typeface="Calibri"/>
                <a:cs typeface="Times New Roman"/>
              </a:rPr>
              <a:t> + </a:t>
            </a:r>
            <a:r>
              <a:rPr lang="en-US" sz="1400" dirty="0" err="1">
                <a:latin typeface="Consolas"/>
                <a:ea typeface="Calibri"/>
                <a:cs typeface="Times New Roman"/>
              </a:rPr>
              <a:t>sideB</a:t>
            </a:r>
            <a:r>
              <a:rPr lang="en-US" sz="1400" dirty="0">
                <a:latin typeface="Consolas"/>
                <a:ea typeface="Calibri"/>
                <a:cs typeface="Times New Roman"/>
              </a:rPr>
              <a:t> + </a:t>
            </a:r>
            <a:r>
              <a:rPr lang="en-US" sz="1400" dirty="0" err="1">
                <a:latin typeface="Consolas"/>
                <a:ea typeface="Calibri"/>
                <a:cs typeface="Times New Roman"/>
              </a:rPr>
              <a:t>sideC</a:t>
            </a:r>
            <a:r>
              <a:rPr lang="en-US" sz="1400" dirty="0">
                <a:latin typeface="Consolas"/>
                <a:ea typeface="Calibri"/>
                <a:cs typeface="Times New Roman"/>
              </a:rPr>
              <a:t>) / 2.0</a:t>
            </a:r>
            <a:r>
              <a:rPr lang="en-US" sz="1400" dirty="0" smtClean="0">
                <a:latin typeface="Consolas"/>
                <a:ea typeface="Calibri"/>
                <a:cs typeface="Times New Roman"/>
              </a:rPr>
              <a:t>;</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cout&lt;&lt;</a:t>
            </a:r>
            <a:r>
              <a:rPr lang="en-US" sz="1400" dirty="0">
                <a:solidFill>
                  <a:srgbClr val="A31515"/>
                </a:solidFill>
                <a:latin typeface="Consolas"/>
                <a:ea typeface="Calibri"/>
                <a:cs typeface="Times New Roman"/>
              </a:rPr>
              <a:t>"</a:t>
            </a:r>
            <a:r>
              <a:rPr lang="en-US" sz="1400" dirty="0" err="1">
                <a:solidFill>
                  <a:srgbClr val="A31515"/>
                </a:solidFill>
                <a:latin typeface="Consolas"/>
                <a:ea typeface="Calibri"/>
                <a:cs typeface="Times New Roman"/>
              </a:rPr>
              <a:t>Semiperimeter</a:t>
            </a:r>
            <a:r>
              <a:rPr lang="en-US" sz="1400" dirty="0">
                <a:solidFill>
                  <a:srgbClr val="A31515"/>
                </a:solidFill>
                <a:latin typeface="Consolas"/>
                <a:ea typeface="Calibri"/>
                <a:cs typeface="Times New Roman"/>
              </a:rPr>
              <a:t> = "</a:t>
            </a:r>
            <a:r>
              <a:rPr lang="en-US" sz="1400" dirty="0">
                <a:latin typeface="Consolas"/>
                <a:ea typeface="Calibri"/>
                <a:cs typeface="Times New Roman"/>
              </a:rPr>
              <a:t>&lt;&lt;s&lt;&lt;endl</a:t>
            </a:r>
            <a:r>
              <a:rPr lang="en-US" sz="1400" dirty="0" smtClean="0">
                <a:latin typeface="Consolas"/>
                <a:ea typeface="Calibri"/>
                <a:cs typeface="Times New Roman"/>
              </a:rPr>
              <a:t>;</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8000"/>
                </a:solidFill>
                <a:latin typeface="Consolas"/>
                <a:ea typeface="Calibri"/>
                <a:cs typeface="Times New Roman"/>
              </a:rPr>
              <a:t>//find area</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area = </a:t>
            </a:r>
            <a:r>
              <a:rPr lang="en-US" sz="1400" dirty="0" err="1">
                <a:latin typeface="Consolas"/>
                <a:ea typeface="Calibri"/>
                <a:cs typeface="Times New Roman"/>
              </a:rPr>
              <a:t>sqrt</a:t>
            </a:r>
            <a:r>
              <a:rPr lang="en-US" sz="1400" dirty="0">
                <a:latin typeface="Consolas"/>
                <a:ea typeface="Calibri"/>
                <a:cs typeface="Times New Roman"/>
              </a:rPr>
              <a:t>(s*(s-</a:t>
            </a:r>
            <a:r>
              <a:rPr lang="en-US" sz="1400" dirty="0" err="1">
                <a:latin typeface="Consolas"/>
                <a:ea typeface="Calibri"/>
                <a:cs typeface="Times New Roman"/>
              </a:rPr>
              <a:t>sideA</a:t>
            </a:r>
            <a:r>
              <a:rPr lang="en-US" sz="1400" dirty="0">
                <a:latin typeface="Consolas"/>
                <a:ea typeface="Calibri"/>
                <a:cs typeface="Times New Roman"/>
              </a:rPr>
              <a:t>)*(s-</a:t>
            </a:r>
            <a:r>
              <a:rPr lang="en-US" sz="1400" dirty="0" err="1">
                <a:latin typeface="Consolas"/>
                <a:ea typeface="Calibri"/>
                <a:cs typeface="Times New Roman"/>
              </a:rPr>
              <a:t>sideB</a:t>
            </a:r>
            <a:r>
              <a:rPr lang="en-US" sz="1400" dirty="0">
                <a:latin typeface="Consolas"/>
                <a:ea typeface="Calibri"/>
                <a:cs typeface="Times New Roman"/>
              </a:rPr>
              <a:t>)*(s-</a:t>
            </a:r>
            <a:r>
              <a:rPr lang="en-US" sz="1400" dirty="0" err="1">
                <a:latin typeface="Consolas"/>
                <a:ea typeface="Calibri"/>
                <a:cs typeface="Times New Roman"/>
              </a:rPr>
              <a:t>sideC</a:t>
            </a:r>
            <a:r>
              <a:rPr lang="en-US" sz="1400" dirty="0" smtClean="0">
                <a:latin typeface="Consolas"/>
                <a:ea typeface="Calibri"/>
                <a:cs typeface="Times New Roman"/>
              </a:rPr>
              <a:t>));</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cout&lt;&lt;</a:t>
            </a:r>
            <a:r>
              <a:rPr lang="en-US" sz="1400" dirty="0">
                <a:solidFill>
                  <a:srgbClr val="A31515"/>
                </a:solidFill>
                <a:latin typeface="Consolas"/>
                <a:ea typeface="Calibri"/>
                <a:cs typeface="Times New Roman"/>
              </a:rPr>
              <a:t>"Area = "</a:t>
            </a:r>
            <a:r>
              <a:rPr lang="en-US" sz="1400" dirty="0">
                <a:latin typeface="Consolas"/>
                <a:ea typeface="Calibri"/>
                <a:cs typeface="Times New Roman"/>
              </a:rPr>
              <a:t>&lt;&lt;area&lt;&lt;endl;</a:t>
            </a:r>
            <a:endParaRPr lang="en-US" sz="1400" dirty="0">
              <a:ea typeface="Calibri"/>
              <a:cs typeface="Times New Roman"/>
            </a:endParaRPr>
          </a:p>
          <a:p>
            <a:pPr marL="0" marR="0" indent="0">
              <a:lnSpc>
                <a:spcPct val="115000"/>
              </a:lnSpc>
              <a:spcBef>
                <a:spcPts val="0"/>
              </a:spcBef>
              <a:spcAft>
                <a:spcPts val="0"/>
              </a:spcAft>
              <a:buNone/>
            </a:pPr>
            <a:r>
              <a:rPr lang="en-US" sz="1400" dirty="0">
                <a:latin typeface="Consolas"/>
                <a:ea typeface="Calibri"/>
                <a:cs typeface="Times New Roman"/>
              </a:rPr>
              <a:t> 	</a:t>
            </a:r>
            <a:r>
              <a:rPr lang="en-US" sz="1400" dirty="0">
                <a:solidFill>
                  <a:srgbClr val="0000FF"/>
                </a:solidFill>
                <a:latin typeface="Consolas"/>
                <a:ea typeface="Calibri"/>
                <a:cs typeface="Times New Roman"/>
              </a:rPr>
              <a:t>return</a:t>
            </a:r>
            <a:r>
              <a:rPr lang="en-US" sz="1400" dirty="0">
                <a:latin typeface="Consolas"/>
                <a:ea typeface="Calibri"/>
                <a:cs typeface="Times New Roman"/>
              </a:rPr>
              <a:t> 0;</a:t>
            </a:r>
            <a:endParaRPr lang="en-US" sz="1400" dirty="0">
              <a:ea typeface="Calibri"/>
              <a:cs typeface="Times New Roman"/>
            </a:endParaRPr>
          </a:p>
          <a:p>
            <a:pPr marL="0" marR="0" indent="0">
              <a:lnSpc>
                <a:spcPct val="115000"/>
              </a:lnSpc>
              <a:spcBef>
                <a:spcPts val="0"/>
              </a:spcBef>
              <a:spcAft>
                <a:spcPts val="0"/>
              </a:spcAft>
              <a:buNone/>
            </a:pPr>
            <a:r>
              <a:rPr lang="en-US" sz="1400" dirty="0" smtClean="0">
                <a:latin typeface="Consolas"/>
                <a:ea typeface="Calibri"/>
                <a:cs typeface="Times New Roman"/>
              </a:rPr>
              <a:t>}</a:t>
            </a:r>
            <a:endParaRPr lang="en-US" sz="14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13</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81000"/>
            <a:ext cx="500062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7279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The structure of a function</a:t>
            </a:r>
            <a:endParaRPr lang="en-US" sz="3600" dirty="0">
              <a:solidFill>
                <a:srgbClr val="CCFF33"/>
              </a:solidFill>
            </a:endParaRPr>
          </a:p>
        </p:txBody>
      </p:sp>
      <p:sp>
        <p:nvSpPr>
          <p:cNvPr id="3" name="Content Placeholder 2"/>
          <p:cNvSpPr>
            <a:spLocks noGrp="1"/>
          </p:cNvSpPr>
          <p:nvPr>
            <p:ph idx="1"/>
          </p:nvPr>
        </p:nvSpPr>
        <p:spPr/>
        <p:txBody>
          <a:bodyPr>
            <a:normAutofit/>
          </a:bodyPr>
          <a:lstStyle/>
          <a:p>
            <a:pPr marL="457200" lvl="1" indent="0" algn="just">
              <a:buNone/>
            </a:pPr>
            <a:r>
              <a:rPr lang="en-US" dirty="0" smtClean="0"/>
              <a:t>Each function consists of two parts:</a:t>
            </a:r>
          </a:p>
          <a:p>
            <a:pPr lvl="1" algn="just">
              <a:buFontTx/>
              <a:buChar char="-"/>
            </a:pPr>
            <a:r>
              <a:rPr lang="en-US" dirty="0" smtClean="0"/>
              <a:t>Function header ( type + name + parameters)</a:t>
            </a:r>
          </a:p>
          <a:p>
            <a:pPr lvl="1" algn="just">
              <a:buFontTx/>
              <a:buChar char="-"/>
            </a:pPr>
            <a:r>
              <a:rPr lang="en-US" dirty="0" smtClean="0"/>
              <a:t>Function body ( code between curly brackets)</a:t>
            </a:r>
          </a:p>
          <a:p>
            <a:pPr lvl="1" algn="just">
              <a:buFontTx/>
              <a:buChar char="-"/>
            </a:pPr>
            <a:endParaRPr lang="en-US" sz="2000" dirty="0">
              <a:latin typeface="Consolas" pitchFamily="49" charset="0"/>
              <a:cs typeface="Consolas" pitchFamily="49" charset="0"/>
            </a:endParaRPr>
          </a:p>
          <a:p>
            <a:pPr marL="457200" lvl="1" indent="0" algn="just">
              <a:buNone/>
            </a:pPr>
            <a:r>
              <a:rPr lang="en-US" sz="2000" dirty="0" smtClean="0">
                <a:solidFill>
                  <a:srgbClr val="CCFF33"/>
                </a:solidFill>
                <a:latin typeface="Consolas" pitchFamily="49" charset="0"/>
                <a:cs typeface="Consolas" pitchFamily="49" charset="0"/>
              </a:rPr>
              <a:t>return-value-type  function-name(parameter – list)</a:t>
            </a:r>
          </a:p>
          <a:p>
            <a:pPr marL="457200" lvl="1" indent="0" algn="just">
              <a:buNone/>
            </a:pPr>
            <a:r>
              <a:rPr lang="en-US" sz="2000" dirty="0" smtClean="0">
                <a:solidFill>
                  <a:srgbClr val="CCFF33"/>
                </a:solidFill>
                <a:latin typeface="Consolas" pitchFamily="49" charset="0"/>
                <a:cs typeface="Consolas" pitchFamily="49" charset="0"/>
              </a:rPr>
              <a:t>{</a:t>
            </a:r>
          </a:p>
          <a:p>
            <a:pPr marL="457200" lvl="1" indent="0" algn="just">
              <a:buNone/>
            </a:pPr>
            <a:r>
              <a:rPr lang="en-US" sz="2000" dirty="0">
                <a:latin typeface="Consolas" pitchFamily="49" charset="0"/>
                <a:cs typeface="Consolas" pitchFamily="49" charset="0"/>
              </a:rPr>
              <a:t>	</a:t>
            </a:r>
            <a:r>
              <a:rPr lang="en-US" sz="2000" dirty="0" smtClean="0">
                <a:solidFill>
                  <a:srgbClr val="CCFF33"/>
                </a:solidFill>
                <a:latin typeface="Consolas" pitchFamily="49" charset="0"/>
                <a:cs typeface="Consolas" pitchFamily="49" charset="0"/>
              </a:rPr>
              <a:t>statements;  //function body</a:t>
            </a:r>
          </a:p>
          <a:p>
            <a:pPr marL="457200" lvl="1" indent="0" algn="just">
              <a:buNone/>
            </a:pPr>
            <a:r>
              <a:rPr lang="en-US" sz="2000" dirty="0" smtClean="0">
                <a:solidFill>
                  <a:srgbClr val="CCFF33"/>
                </a:solidFill>
                <a:latin typeface="Consolas" pitchFamily="49" charset="0"/>
                <a:cs typeface="Consolas" pitchFamily="49" charset="0"/>
              </a:rPr>
              <a:t>}</a:t>
            </a:r>
            <a:endParaRPr lang="en-US" sz="2000" dirty="0">
              <a:solidFill>
                <a:srgbClr val="CCFF33"/>
              </a:solidFill>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14</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423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Rolling of Dice</a:t>
            </a:r>
            <a:endParaRPr lang="en-US" sz="3600" dirty="0">
              <a:solidFill>
                <a:srgbClr val="CCFF33"/>
              </a:solidFill>
            </a:endParaRPr>
          </a:p>
        </p:txBody>
      </p:sp>
      <p:sp>
        <p:nvSpPr>
          <p:cNvPr id="3" name="Content Placeholder 2"/>
          <p:cNvSpPr>
            <a:spLocks noGrp="1"/>
          </p:cNvSpPr>
          <p:nvPr>
            <p:ph idx="1"/>
          </p:nvPr>
        </p:nvSpPr>
        <p:spPr/>
        <p:txBody>
          <a:bodyPr>
            <a:normAutofit/>
          </a:bodyPr>
          <a:lstStyle/>
          <a:p>
            <a:pPr marL="457200" lvl="1" indent="0" algn="just">
              <a:buNone/>
            </a:pPr>
            <a:r>
              <a:rPr lang="en-US" dirty="0" smtClean="0"/>
              <a:t>Write a C++ program to simulate the rolling of a pair of regular six-faced dice.</a:t>
            </a:r>
          </a:p>
          <a:p>
            <a:pPr marL="457200" lvl="1" indent="0" algn="just">
              <a:buNone/>
            </a:pPr>
            <a:endParaRPr lang="en-US" dirty="0"/>
          </a:p>
          <a:p>
            <a:pPr marL="457200" lvl="1" indent="0" algn="just">
              <a:buNone/>
            </a:pPr>
            <a:r>
              <a:rPr lang="en-US" dirty="0" smtClean="0"/>
              <a:t>Your program should display two random numbers from 1-6.</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15</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ttp://www.freefoto.com/images/11/12/11_12_64---Dice_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581400"/>
            <a:ext cx="19304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741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FF33"/>
                </a:solidFill>
              </a:rPr>
              <a:t>Rolling of Dice</a:t>
            </a:r>
            <a:endParaRPr lang="en-US" dirty="0"/>
          </a:p>
        </p:txBody>
      </p:sp>
      <p:sp>
        <p:nvSpPr>
          <p:cNvPr id="3" name="Content Placeholder 2"/>
          <p:cNvSpPr>
            <a:spLocks noGrp="1"/>
          </p:cNvSpPr>
          <p:nvPr>
            <p:ph idx="1"/>
          </p:nvPr>
        </p:nvSpPr>
        <p:spPr/>
        <p:txBody>
          <a:bodyPr>
            <a:normAutofit fontScale="47500" lnSpcReduction="20000"/>
          </a:bodyPr>
          <a:lstStyle/>
          <a:p>
            <a:pPr marL="0" marR="0" indent="0">
              <a:lnSpc>
                <a:spcPct val="115000"/>
              </a:lnSpc>
              <a:spcBef>
                <a:spcPts val="0"/>
              </a:spcBef>
              <a:spcAft>
                <a:spcPts val="0"/>
              </a:spcAft>
              <a:buNone/>
            </a:pPr>
            <a:r>
              <a:rPr lang="en-US" dirty="0">
                <a:solidFill>
                  <a:srgbClr val="008000"/>
                </a:solidFill>
                <a:latin typeface="Consolas"/>
                <a:ea typeface="Calibri"/>
                <a:cs typeface="Times New Roman"/>
              </a:rPr>
              <a:t>//DESCRIPTION: Rolling of Dice</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time.h</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a:t>
            </a:r>
            <a:r>
              <a:rPr lang="en-US" dirty="0" err="1">
                <a:latin typeface="Consolas"/>
                <a:ea typeface="Calibri"/>
                <a:cs typeface="Times New Roman"/>
              </a:rPr>
              <a:t>DiceA</a:t>
            </a:r>
            <a:r>
              <a:rPr lang="en-US" dirty="0">
                <a:latin typeface="Consolas"/>
                <a:ea typeface="Calibri"/>
                <a:cs typeface="Times New Roman"/>
              </a:rPr>
              <a:t>, </a:t>
            </a:r>
            <a:r>
              <a:rPr lang="en-US" dirty="0" err="1">
                <a:latin typeface="Consolas"/>
                <a:ea typeface="Calibri"/>
                <a:cs typeface="Times New Roman"/>
              </a:rPr>
              <a:t>DiceB</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//seed the random </a:t>
            </a:r>
            <a:r>
              <a:rPr lang="en-US" dirty="0" smtClean="0">
                <a:solidFill>
                  <a:srgbClr val="008000"/>
                </a:solidFill>
                <a:latin typeface="Consolas"/>
                <a:ea typeface="Calibri"/>
                <a:cs typeface="Times New Roman"/>
              </a:rPr>
              <a:t>function with system time</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srand</a:t>
            </a:r>
            <a:r>
              <a:rPr lang="en-US" dirty="0">
                <a:latin typeface="Consolas"/>
                <a:ea typeface="Calibri"/>
                <a:cs typeface="Times New Roman"/>
              </a:rPr>
              <a:t>(time(NULL));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DiceA</a:t>
            </a:r>
            <a:r>
              <a:rPr lang="en-US" dirty="0">
                <a:latin typeface="Consolas"/>
                <a:ea typeface="Calibri"/>
                <a:cs typeface="Times New Roman"/>
              </a:rPr>
              <a:t> = rand() % 6 + 1;</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DiceB</a:t>
            </a:r>
            <a:r>
              <a:rPr lang="en-US" dirty="0">
                <a:latin typeface="Consolas"/>
                <a:ea typeface="Calibri"/>
                <a:cs typeface="Times New Roman"/>
              </a:rPr>
              <a:t> = rand() % 6 + 1;</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a:t>
            </a:r>
            <a:r>
              <a:rPr lang="en-US" dirty="0" err="1">
                <a:solidFill>
                  <a:srgbClr val="A31515"/>
                </a:solidFill>
                <a:latin typeface="Consolas"/>
                <a:ea typeface="Calibri"/>
                <a:cs typeface="Times New Roman"/>
              </a:rPr>
              <a:t>DiceA</a:t>
            </a:r>
            <a:r>
              <a:rPr lang="en-US" dirty="0">
                <a:solidFill>
                  <a:srgbClr val="A31515"/>
                </a:solidFill>
                <a:latin typeface="Consolas"/>
                <a:ea typeface="Calibri"/>
                <a:cs typeface="Times New Roman"/>
              </a:rPr>
              <a:t> = "</a:t>
            </a:r>
            <a:r>
              <a:rPr lang="en-US" dirty="0">
                <a:latin typeface="Consolas"/>
                <a:ea typeface="Calibri"/>
                <a:cs typeface="Times New Roman"/>
              </a:rPr>
              <a:t>&lt;&lt;</a:t>
            </a:r>
            <a:r>
              <a:rPr lang="en-US" dirty="0" err="1">
                <a:latin typeface="Consolas"/>
                <a:ea typeface="Calibri"/>
                <a:cs typeface="Times New Roman"/>
              </a:rPr>
              <a:t>DiceA</a:t>
            </a:r>
            <a:r>
              <a:rPr lang="en-US" dirty="0">
                <a:latin typeface="Consolas"/>
                <a:ea typeface="Calibri"/>
                <a:cs typeface="Times New Roman"/>
              </a:rPr>
              <a:t>&lt;&lt;</a:t>
            </a:r>
            <a:r>
              <a:rPr lang="en-US" dirty="0">
                <a:solidFill>
                  <a:srgbClr val="A31515"/>
                </a:solidFill>
                <a:latin typeface="Consolas"/>
                <a:ea typeface="Calibri"/>
                <a:cs typeface="Times New Roman"/>
              </a:rPr>
              <a:t>"\</a:t>
            </a:r>
            <a:r>
              <a:rPr lang="en-US" dirty="0" err="1">
                <a:solidFill>
                  <a:srgbClr val="A31515"/>
                </a:solidFill>
                <a:latin typeface="Consolas"/>
                <a:ea typeface="Calibri"/>
                <a:cs typeface="Times New Roman"/>
              </a:rPr>
              <a:t>nDiceB</a:t>
            </a:r>
            <a:r>
              <a:rPr lang="en-US" dirty="0">
                <a:solidFill>
                  <a:srgbClr val="A31515"/>
                </a:solidFill>
                <a:latin typeface="Consolas"/>
                <a:ea typeface="Calibri"/>
                <a:cs typeface="Times New Roman"/>
              </a:rPr>
              <a:t> = "</a:t>
            </a:r>
            <a:r>
              <a:rPr lang="en-US" dirty="0">
                <a:latin typeface="Consolas"/>
                <a:ea typeface="Calibri"/>
                <a:cs typeface="Times New Roman"/>
              </a:rPr>
              <a:t>&lt;&lt;</a:t>
            </a:r>
            <a:r>
              <a:rPr lang="en-US" dirty="0" err="1">
                <a:latin typeface="Consolas"/>
                <a:ea typeface="Calibri"/>
                <a:cs typeface="Times New Roman"/>
              </a:rPr>
              <a:t>DiceB</a:t>
            </a:r>
            <a:r>
              <a:rPr lang="en-US" dirty="0">
                <a:latin typeface="Consolas"/>
                <a:ea typeface="Calibri"/>
                <a:cs typeface="Times New Roman"/>
              </a:rPr>
              <a:t>&lt;&lt;</a:t>
            </a:r>
            <a:r>
              <a:rPr lang="en-US" dirty="0">
                <a:solidFill>
                  <a:srgbClr val="A31515"/>
                </a:solidFill>
                <a:latin typeface="Consolas"/>
                <a:ea typeface="Calibri"/>
                <a:cs typeface="Times New Roman"/>
              </a:rPr>
              <a:t>"\n"</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16</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716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975" y="1295400"/>
            <a:ext cx="28670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6975" y="2200275"/>
            <a:ext cx="27908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3175" y="3125932"/>
            <a:ext cx="27146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30331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FF33"/>
                </a:solidFill>
              </a:rPr>
              <a:t>Hypotenuse</a:t>
            </a:r>
            <a:endParaRPr lang="en-US" dirty="0"/>
          </a:p>
        </p:txBody>
      </p:sp>
      <p:sp>
        <p:nvSpPr>
          <p:cNvPr id="3" name="Content Placeholder 2"/>
          <p:cNvSpPr>
            <a:spLocks noGrp="1"/>
          </p:cNvSpPr>
          <p:nvPr>
            <p:ph idx="1"/>
          </p:nvPr>
        </p:nvSpPr>
        <p:spPr/>
        <p:txBody>
          <a:bodyPr>
            <a:normAutofit/>
          </a:bodyPr>
          <a:lstStyle/>
          <a:p>
            <a:pPr algn="just"/>
            <a:r>
              <a:rPr lang="en-US" dirty="0" smtClean="0"/>
              <a:t>Write a C++ program that takes two parameters as the legs of a right triangle and returns the length of the hypotenuse.</a:t>
            </a:r>
          </a:p>
          <a:p>
            <a:endParaRPr lang="en-US" dirty="0"/>
          </a:p>
          <a:p>
            <a:r>
              <a:rPr lang="en-US" dirty="0" smtClean="0"/>
              <a:t>Use Pythagorean theorem.</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17</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767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CFF33"/>
                </a:solidFill>
              </a:rPr>
              <a:t>Hypotenuse</a:t>
            </a:r>
            <a:endParaRPr lang="en-US" dirty="0"/>
          </a:p>
        </p:txBody>
      </p:sp>
      <p:sp>
        <p:nvSpPr>
          <p:cNvPr id="3" name="Content Placeholder 2"/>
          <p:cNvSpPr>
            <a:spLocks noGrp="1"/>
          </p:cNvSpPr>
          <p:nvPr>
            <p:ph idx="1"/>
          </p:nvPr>
        </p:nvSpPr>
        <p:spPr/>
        <p:txBody>
          <a:bodyPr>
            <a:normAutofit fontScale="55000" lnSpcReduction="20000"/>
          </a:bodyPr>
          <a:lstStyle/>
          <a:p>
            <a:pPr marL="0" marR="0" indent="0">
              <a:lnSpc>
                <a:spcPct val="115000"/>
              </a:lnSpc>
              <a:spcBef>
                <a:spcPts val="0"/>
              </a:spcBef>
              <a:spcAft>
                <a:spcPts val="0"/>
              </a:spcAft>
              <a:buNone/>
            </a:pPr>
            <a:r>
              <a:rPr lang="en-US" dirty="0">
                <a:solidFill>
                  <a:srgbClr val="008000"/>
                </a:solidFill>
                <a:latin typeface="Consolas"/>
                <a:ea typeface="Calibri"/>
                <a:cs typeface="Times New Roman"/>
              </a:rPr>
              <a:t>//DESCRIPTION: Rolling of Dice</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float</a:t>
            </a:r>
            <a:r>
              <a:rPr lang="en-US" dirty="0">
                <a:latin typeface="Consolas"/>
                <a:ea typeface="Calibri"/>
                <a:cs typeface="Times New Roman"/>
              </a:rPr>
              <a:t> </a:t>
            </a:r>
            <a:r>
              <a:rPr lang="en-US" dirty="0" err="1">
                <a:latin typeface="Consolas"/>
                <a:ea typeface="Calibri"/>
                <a:cs typeface="Times New Roman"/>
              </a:rPr>
              <a:t>sideA</a:t>
            </a:r>
            <a:r>
              <a:rPr lang="en-US" dirty="0">
                <a:latin typeface="Consolas"/>
                <a:ea typeface="Calibri"/>
                <a:cs typeface="Times New Roman"/>
              </a:rPr>
              <a:t>, </a:t>
            </a:r>
            <a:r>
              <a:rPr lang="en-US" dirty="0" err="1">
                <a:latin typeface="Consolas"/>
                <a:ea typeface="Calibri"/>
                <a:cs typeface="Times New Roman"/>
              </a:rPr>
              <a:t>sideB</a:t>
            </a:r>
            <a:r>
              <a:rPr lang="en-US" dirty="0">
                <a:latin typeface="Consolas"/>
                <a:ea typeface="Calibri"/>
                <a:cs typeface="Times New Roman"/>
              </a:rPr>
              <a:t>, </a:t>
            </a:r>
            <a:r>
              <a:rPr lang="en-US" dirty="0" err="1">
                <a:latin typeface="Consolas"/>
                <a:ea typeface="Calibri"/>
                <a:cs typeface="Times New Roman"/>
              </a:rPr>
              <a:t>sideC</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"Please enter </a:t>
            </a:r>
            <a:r>
              <a:rPr lang="en-US" dirty="0" err="1">
                <a:solidFill>
                  <a:srgbClr val="A31515"/>
                </a:solidFill>
                <a:latin typeface="Consolas"/>
                <a:ea typeface="Calibri"/>
                <a:cs typeface="Times New Roman"/>
              </a:rPr>
              <a:t>sideA</a:t>
            </a:r>
            <a:r>
              <a:rPr lang="en-US" dirty="0">
                <a:solidFill>
                  <a:srgbClr val="A31515"/>
                </a:solidFill>
                <a:latin typeface="Consolas"/>
                <a:ea typeface="Calibri"/>
                <a:cs typeface="Times New Roman"/>
              </a:rPr>
              <a:t> and </a:t>
            </a:r>
            <a:r>
              <a:rPr lang="en-US" dirty="0" err="1">
                <a:solidFill>
                  <a:srgbClr val="A31515"/>
                </a:solidFill>
                <a:latin typeface="Consolas"/>
                <a:ea typeface="Calibri"/>
                <a:cs typeface="Times New Roman"/>
              </a:rPr>
              <a:t>sideB</a:t>
            </a:r>
            <a:r>
              <a:rPr lang="en-US" dirty="0">
                <a:solidFill>
                  <a:srgbClr val="A31515"/>
                </a:solidFill>
                <a:latin typeface="Consolas"/>
                <a:ea typeface="Calibri"/>
                <a:cs typeface="Times New Roman"/>
              </a:rPr>
              <a:t>: "</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cin</a:t>
            </a:r>
            <a:r>
              <a:rPr lang="en-US" dirty="0">
                <a:latin typeface="Consolas"/>
                <a:ea typeface="Calibri"/>
                <a:cs typeface="Times New Roman"/>
              </a:rPr>
              <a:t>&gt;&gt;</a:t>
            </a:r>
            <a:r>
              <a:rPr lang="en-US" dirty="0" err="1">
                <a:latin typeface="Consolas"/>
                <a:ea typeface="Calibri"/>
                <a:cs typeface="Times New Roman"/>
              </a:rPr>
              <a:t>sideA</a:t>
            </a:r>
            <a:r>
              <a:rPr lang="en-US" dirty="0">
                <a:latin typeface="Consolas"/>
                <a:ea typeface="Calibri"/>
                <a:cs typeface="Times New Roman"/>
              </a:rPr>
              <a:t>&gt;&gt;</a:t>
            </a:r>
            <a:r>
              <a:rPr lang="en-US" dirty="0" err="1">
                <a:latin typeface="Consolas"/>
                <a:ea typeface="Calibri"/>
                <a:cs typeface="Times New Roman"/>
              </a:rPr>
              <a:t>sideB</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//calculate hypotenuse</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sideC</a:t>
            </a:r>
            <a:r>
              <a:rPr lang="en-US" dirty="0">
                <a:latin typeface="Consolas"/>
                <a:ea typeface="Calibri"/>
                <a:cs typeface="Times New Roman"/>
              </a:rPr>
              <a:t> = </a:t>
            </a:r>
            <a:r>
              <a:rPr lang="en-US" dirty="0" err="1">
                <a:latin typeface="Consolas"/>
                <a:ea typeface="Calibri"/>
                <a:cs typeface="Times New Roman"/>
              </a:rPr>
              <a:t>sqrt</a:t>
            </a:r>
            <a:r>
              <a:rPr lang="en-US" dirty="0">
                <a:latin typeface="Consolas"/>
                <a:ea typeface="Calibri"/>
                <a:cs typeface="Times New Roman"/>
              </a:rPr>
              <a:t>( </a:t>
            </a:r>
            <a:r>
              <a:rPr lang="en-US" dirty="0" err="1">
                <a:latin typeface="Consolas"/>
                <a:ea typeface="Calibri"/>
                <a:cs typeface="Times New Roman"/>
              </a:rPr>
              <a:t>pow</a:t>
            </a:r>
            <a:r>
              <a:rPr lang="en-US" dirty="0">
                <a:latin typeface="Consolas"/>
                <a:ea typeface="Calibri"/>
                <a:cs typeface="Times New Roman"/>
              </a:rPr>
              <a:t>(</a:t>
            </a:r>
            <a:r>
              <a:rPr lang="en-US" dirty="0" err="1">
                <a:latin typeface="Consolas"/>
                <a:ea typeface="Calibri"/>
                <a:cs typeface="Times New Roman"/>
              </a:rPr>
              <a:t>sideA</a:t>
            </a:r>
            <a:r>
              <a:rPr lang="en-US" dirty="0">
                <a:latin typeface="Consolas"/>
                <a:ea typeface="Calibri"/>
                <a:cs typeface="Times New Roman"/>
              </a:rPr>
              <a:t> , 2) + </a:t>
            </a:r>
            <a:r>
              <a:rPr lang="en-US" dirty="0" err="1">
                <a:latin typeface="Consolas"/>
                <a:ea typeface="Calibri"/>
                <a:cs typeface="Times New Roman"/>
              </a:rPr>
              <a:t>pow</a:t>
            </a:r>
            <a:r>
              <a:rPr lang="en-US" dirty="0">
                <a:latin typeface="Consolas"/>
                <a:ea typeface="Calibri"/>
                <a:cs typeface="Times New Roman"/>
              </a:rPr>
              <a:t>(</a:t>
            </a:r>
            <a:r>
              <a:rPr lang="en-US" dirty="0" err="1">
                <a:latin typeface="Consolas"/>
                <a:ea typeface="Calibri"/>
                <a:cs typeface="Times New Roman"/>
              </a:rPr>
              <a:t>sideB</a:t>
            </a:r>
            <a:r>
              <a:rPr lang="en-US" dirty="0">
                <a:latin typeface="Consolas"/>
                <a:ea typeface="Calibri"/>
                <a:cs typeface="Times New Roman"/>
              </a:rPr>
              <a:t> , 2));</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"Hypotenuse = "</a:t>
            </a:r>
            <a:r>
              <a:rPr lang="en-US" dirty="0">
                <a:latin typeface="Consolas"/>
                <a:ea typeface="Calibri"/>
                <a:cs typeface="Times New Roman"/>
              </a:rPr>
              <a:t>&lt;&lt;</a:t>
            </a:r>
            <a:r>
              <a:rPr lang="en-US" dirty="0" err="1">
                <a:latin typeface="Consolas"/>
                <a:ea typeface="Calibri"/>
                <a:cs typeface="Times New Roman"/>
              </a:rPr>
              <a:t>sideC</a:t>
            </a:r>
            <a:r>
              <a:rPr lang="en-US" dirty="0">
                <a:latin typeface="Consolas"/>
                <a:ea typeface="Calibri"/>
                <a:cs typeface="Times New Roman"/>
              </a:rPr>
              <a:t>&lt;&lt;endl;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18</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130" y="1143000"/>
            <a:ext cx="338889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4130" y="2177329"/>
            <a:ext cx="3499980" cy="1023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5078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Using functions</a:t>
            </a:r>
            <a:endParaRPr lang="en-US" sz="3600" dirty="0">
              <a:solidFill>
                <a:srgbClr val="CCFF33"/>
              </a:solidFill>
            </a:endParaRPr>
          </a:p>
        </p:txBody>
      </p:sp>
      <p:sp>
        <p:nvSpPr>
          <p:cNvPr id="3" name="Content Placeholder 2"/>
          <p:cNvSpPr>
            <a:spLocks noGrp="1"/>
          </p:cNvSpPr>
          <p:nvPr>
            <p:ph idx="1"/>
          </p:nvPr>
        </p:nvSpPr>
        <p:spPr/>
        <p:txBody>
          <a:bodyPr>
            <a:normAutofit/>
          </a:bodyPr>
          <a:lstStyle/>
          <a:p>
            <a:pPr algn="just"/>
            <a:r>
              <a:rPr lang="en-US" dirty="0" smtClean="0"/>
              <a:t>Utilize functions as much as you can!</a:t>
            </a:r>
          </a:p>
          <a:p>
            <a:pPr algn="just"/>
            <a:endParaRPr lang="en-US" dirty="0" smtClean="0"/>
          </a:p>
          <a:p>
            <a:pPr algn="just"/>
            <a:r>
              <a:rPr lang="en-US" dirty="0" smtClean="0"/>
              <a:t>Each function should do only 1 task!</a:t>
            </a:r>
          </a:p>
          <a:p>
            <a:pPr algn="just"/>
            <a:endParaRPr lang="en-US" dirty="0" smtClean="0"/>
          </a:p>
          <a:p>
            <a:pPr algn="just"/>
            <a:r>
              <a:rPr lang="en-US" dirty="0" smtClean="0"/>
              <a:t>Give meaningful name to functions!</a:t>
            </a:r>
            <a:endParaRPr lang="en-US" dirty="0"/>
          </a:p>
          <a:p>
            <a:pPr algn="just"/>
            <a:endParaRPr lang="en-US" dirty="0"/>
          </a:p>
          <a:p>
            <a:pPr marL="0" indent="0" algn="just">
              <a:buNone/>
            </a:pPr>
            <a:endParaRPr lang="en-US" dirty="0" smtClean="0"/>
          </a:p>
          <a:p>
            <a:pPr lvl="1" algn="just"/>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19</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697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rgbClr val="CCFF33"/>
                </a:solidFill>
              </a:rPr>
              <a:t>Contents:</a:t>
            </a:r>
            <a:endParaRPr lang="en-US" dirty="0">
              <a:solidFill>
                <a:srgbClr val="CCFF33"/>
              </a:solidFill>
            </a:endParaRPr>
          </a:p>
        </p:txBody>
      </p:sp>
      <p:sp>
        <p:nvSpPr>
          <p:cNvPr id="8" name="Content Placeholder 7"/>
          <p:cNvSpPr>
            <a:spLocks noGrp="1"/>
          </p:cNvSpPr>
          <p:nvPr>
            <p:ph idx="1"/>
          </p:nvPr>
        </p:nvSpPr>
        <p:spPr/>
        <p:txBody>
          <a:bodyPr/>
          <a:lstStyle/>
          <a:p>
            <a:r>
              <a:rPr lang="en-US" dirty="0" smtClean="0"/>
              <a:t>Understanding functions</a:t>
            </a:r>
          </a:p>
          <a:p>
            <a:r>
              <a:rPr lang="en-US" dirty="0" smtClean="0"/>
              <a:t>Pre-defined C++ functions</a:t>
            </a:r>
          </a:p>
          <a:p>
            <a:r>
              <a:rPr lang="en-US" dirty="0" smtClean="0"/>
              <a:t>Call by value and reference</a:t>
            </a:r>
          </a:p>
          <a:p>
            <a:r>
              <a:rPr lang="en-US" dirty="0" smtClean="0"/>
              <a:t>Local and Global variables</a:t>
            </a:r>
          </a:p>
          <a:p>
            <a:r>
              <a:rPr lang="en-US" dirty="0" smtClean="0"/>
              <a:t>Overloading functions</a:t>
            </a:r>
          </a:p>
        </p:txBody>
      </p:sp>
      <p:sp>
        <p:nvSpPr>
          <p:cNvPr id="10" name="Slide Number Placeholder 9"/>
          <p:cNvSpPr>
            <a:spLocks noGrp="1"/>
          </p:cNvSpPr>
          <p:nvPr>
            <p:ph type="sldNum" sz="quarter" idx="12"/>
          </p:nvPr>
        </p:nvSpPr>
        <p:spPr/>
        <p:txBody>
          <a:bodyPr/>
          <a:lstStyle/>
          <a:p>
            <a:fld id="{8EF3DC76-259D-45DC-8C0E-0F61BF712E88}" type="slidenum">
              <a:rPr lang="en-US" smtClean="0"/>
              <a:t>2</a:t>
            </a:fld>
            <a:endParaRPr lang="en-US"/>
          </a:p>
        </p:txBody>
      </p:sp>
      <p:pic>
        <p:nvPicPr>
          <p:cNvPr id="11"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6908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Example: </a:t>
            </a:r>
            <a:r>
              <a:rPr lang="en-US" sz="3600" dirty="0" err="1" smtClean="0">
                <a:solidFill>
                  <a:srgbClr val="CCFF33"/>
                </a:solidFill>
              </a:rPr>
              <a:t>findSum</a:t>
            </a:r>
            <a:r>
              <a:rPr lang="en-US" sz="3600" dirty="0" smtClean="0">
                <a:solidFill>
                  <a:srgbClr val="CCFF33"/>
                </a:solidFill>
              </a:rPr>
              <a:t>()</a:t>
            </a:r>
            <a:endParaRPr lang="en-US" sz="3600" dirty="0">
              <a:solidFill>
                <a:srgbClr val="CCFF33"/>
              </a:solidFill>
            </a:endParaRPr>
          </a:p>
        </p:txBody>
      </p:sp>
      <p:sp>
        <p:nvSpPr>
          <p:cNvPr id="3" name="Content Placeholder 2"/>
          <p:cNvSpPr>
            <a:spLocks noGrp="1"/>
          </p:cNvSpPr>
          <p:nvPr>
            <p:ph idx="1"/>
          </p:nvPr>
        </p:nvSpPr>
        <p:spPr/>
        <p:txBody>
          <a:bodyPr>
            <a:normAutofit/>
          </a:bodyPr>
          <a:lstStyle/>
          <a:p>
            <a:pPr algn="just"/>
            <a:r>
              <a:rPr lang="en-US" dirty="0" smtClean="0"/>
              <a:t>Write a function called </a:t>
            </a:r>
            <a:r>
              <a:rPr lang="en-US" dirty="0" err="1" smtClean="0"/>
              <a:t>findSum</a:t>
            </a:r>
            <a:r>
              <a:rPr lang="en-US" dirty="0" smtClean="0"/>
              <a:t>() that returns the sum of two numbers.</a:t>
            </a:r>
            <a:endParaRPr lang="en-US" dirty="0"/>
          </a:p>
          <a:p>
            <a:pPr algn="just"/>
            <a:endParaRPr lang="en-US" dirty="0"/>
          </a:p>
          <a:p>
            <a:pPr marL="0" indent="0" algn="just">
              <a:buNone/>
            </a:pPr>
            <a:endParaRPr lang="en-US" dirty="0" smtClean="0"/>
          </a:p>
          <a:p>
            <a:pPr lvl="1" algn="just"/>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20</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770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 Definition</a:t>
            </a:r>
            <a:endParaRPr lang="en-US" dirty="0"/>
          </a:p>
        </p:txBody>
      </p:sp>
      <p:sp>
        <p:nvSpPr>
          <p:cNvPr id="3" name="Content Placeholder 2"/>
          <p:cNvSpPr>
            <a:spLocks noGrp="1"/>
          </p:cNvSpPr>
          <p:nvPr>
            <p:ph idx="1"/>
          </p:nvPr>
        </p:nvSpPr>
        <p:spPr/>
        <p:txBody>
          <a:bodyPr>
            <a:normAutofit fontScale="40000" lnSpcReduction="20000"/>
          </a:bodyPr>
          <a:lstStyle/>
          <a:p>
            <a:pPr marL="0" marR="0" indent="0">
              <a:lnSpc>
                <a:spcPct val="115000"/>
              </a:lnSpc>
              <a:spcBef>
                <a:spcPts val="0"/>
              </a:spcBef>
              <a:spcAft>
                <a:spcPts val="0"/>
              </a:spcAft>
              <a:buNone/>
            </a:pPr>
            <a:r>
              <a:rPr lang="en-US" sz="4000" dirty="0">
                <a:solidFill>
                  <a:srgbClr val="008000"/>
                </a:solidFill>
                <a:latin typeface="Consolas"/>
                <a:ea typeface="Calibri"/>
                <a:cs typeface="Times New Roman"/>
              </a:rPr>
              <a:t>//DESCRIPTION: Function </a:t>
            </a:r>
            <a:r>
              <a:rPr lang="en-US" sz="4000" dirty="0" err="1">
                <a:solidFill>
                  <a:srgbClr val="008000"/>
                </a:solidFill>
                <a:latin typeface="Consolas"/>
                <a:ea typeface="Calibri"/>
                <a:cs typeface="Times New Roman"/>
              </a:rPr>
              <a:t>findSum</a:t>
            </a:r>
            <a:r>
              <a:rPr lang="en-US" sz="4000" dirty="0">
                <a:solidFill>
                  <a:srgbClr val="008000"/>
                </a:solidFill>
                <a:latin typeface="Consolas"/>
                <a:ea typeface="Calibri"/>
                <a:cs typeface="Times New Roman"/>
              </a:rPr>
              <a:t>() version 1</a:t>
            </a:r>
            <a:endParaRPr lang="en-US" sz="5000" dirty="0">
              <a:ea typeface="Calibri"/>
              <a:cs typeface="Times New Roman"/>
            </a:endParaRPr>
          </a:p>
          <a:p>
            <a:pPr marL="0" marR="0" indent="0">
              <a:lnSpc>
                <a:spcPct val="115000"/>
              </a:lnSpc>
              <a:spcBef>
                <a:spcPts val="0"/>
              </a:spcBef>
              <a:spcAft>
                <a:spcPts val="0"/>
              </a:spcAft>
              <a:buNone/>
            </a:pPr>
            <a:r>
              <a:rPr lang="en-US" sz="4000" dirty="0">
                <a:solidFill>
                  <a:srgbClr val="0000FF"/>
                </a:solidFill>
                <a:latin typeface="Consolas"/>
                <a:ea typeface="Calibri"/>
                <a:cs typeface="Times New Roman"/>
              </a:rPr>
              <a:t>#include</a:t>
            </a:r>
            <a:r>
              <a:rPr lang="en-US" sz="4000" dirty="0">
                <a:solidFill>
                  <a:srgbClr val="A31515"/>
                </a:solidFill>
                <a:latin typeface="Consolas"/>
                <a:ea typeface="Calibri"/>
                <a:cs typeface="Times New Roman"/>
              </a:rPr>
              <a:t>&lt;</a:t>
            </a:r>
            <a:r>
              <a:rPr lang="en-US" sz="4000" dirty="0" err="1">
                <a:solidFill>
                  <a:srgbClr val="A31515"/>
                </a:solidFill>
                <a:latin typeface="Consolas"/>
                <a:ea typeface="Calibri"/>
                <a:cs typeface="Times New Roman"/>
              </a:rPr>
              <a:t>iostream</a:t>
            </a:r>
            <a:r>
              <a:rPr lang="en-US" sz="4000" dirty="0">
                <a:solidFill>
                  <a:srgbClr val="A31515"/>
                </a:solidFill>
                <a:latin typeface="Consolas"/>
                <a:ea typeface="Calibri"/>
                <a:cs typeface="Times New Roman"/>
              </a:rPr>
              <a:t>&gt;</a:t>
            </a:r>
            <a:endParaRPr lang="en-US" sz="5000" dirty="0">
              <a:ea typeface="Calibri"/>
              <a:cs typeface="Times New Roman"/>
            </a:endParaRPr>
          </a:p>
          <a:p>
            <a:pPr marL="0" marR="0" indent="0">
              <a:lnSpc>
                <a:spcPct val="115000"/>
              </a:lnSpc>
              <a:spcBef>
                <a:spcPts val="0"/>
              </a:spcBef>
              <a:spcAft>
                <a:spcPts val="0"/>
              </a:spcAft>
              <a:buNone/>
            </a:pPr>
            <a:r>
              <a:rPr lang="en-US" sz="4000" dirty="0">
                <a:solidFill>
                  <a:srgbClr val="0000FF"/>
                </a:solidFill>
                <a:latin typeface="Consolas"/>
                <a:ea typeface="Calibri"/>
                <a:cs typeface="Times New Roman"/>
              </a:rPr>
              <a:t>using</a:t>
            </a:r>
            <a:r>
              <a:rPr lang="en-US" sz="4000" dirty="0">
                <a:latin typeface="Consolas"/>
                <a:ea typeface="Calibri"/>
                <a:cs typeface="Times New Roman"/>
              </a:rPr>
              <a:t> </a:t>
            </a:r>
            <a:r>
              <a:rPr lang="en-US" sz="4000" dirty="0">
                <a:solidFill>
                  <a:srgbClr val="0000FF"/>
                </a:solidFill>
                <a:latin typeface="Consolas"/>
                <a:ea typeface="Calibri"/>
                <a:cs typeface="Times New Roman"/>
              </a:rPr>
              <a:t>namespace</a:t>
            </a:r>
            <a:r>
              <a:rPr lang="en-US" sz="4000" dirty="0">
                <a:latin typeface="Consolas"/>
                <a:ea typeface="Calibri"/>
                <a:cs typeface="Times New Roman"/>
              </a:rPr>
              <a:t> </a:t>
            </a:r>
            <a:r>
              <a:rPr lang="en-US" sz="4000" dirty="0" err="1">
                <a:latin typeface="Consolas"/>
                <a:ea typeface="Calibri"/>
                <a:cs typeface="Times New Roman"/>
              </a:rPr>
              <a:t>std</a:t>
            </a:r>
            <a:r>
              <a:rPr lang="en-US" sz="4000" dirty="0">
                <a:latin typeface="Consolas"/>
                <a:ea typeface="Calibri"/>
                <a:cs typeface="Times New Roman"/>
              </a:rPr>
              <a:t>;</a:t>
            </a:r>
            <a:endParaRPr lang="en-US" sz="5000" dirty="0">
              <a:ea typeface="Calibri"/>
              <a:cs typeface="Times New Roman"/>
            </a:endParaRPr>
          </a:p>
          <a:p>
            <a:pPr marL="0" marR="0" indent="0">
              <a:lnSpc>
                <a:spcPct val="115000"/>
              </a:lnSpc>
              <a:spcBef>
                <a:spcPts val="0"/>
              </a:spcBef>
              <a:spcAft>
                <a:spcPts val="0"/>
              </a:spcAft>
              <a:buNone/>
            </a:pPr>
            <a:r>
              <a:rPr lang="en-US" sz="4000" dirty="0">
                <a:latin typeface="Consolas"/>
                <a:ea typeface="Calibri"/>
                <a:cs typeface="Times New Roman"/>
              </a:rPr>
              <a:t> </a:t>
            </a:r>
            <a:endParaRPr lang="en-US" sz="5000" dirty="0">
              <a:ea typeface="Calibri"/>
              <a:cs typeface="Times New Roman"/>
            </a:endParaRPr>
          </a:p>
          <a:p>
            <a:pPr marL="0" marR="0" indent="0">
              <a:lnSpc>
                <a:spcPct val="115000"/>
              </a:lnSpc>
              <a:spcBef>
                <a:spcPts val="0"/>
              </a:spcBef>
              <a:spcAft>
                <a:spcPts val="0"/>
              </a:spcAft>
              <a:buNone/>
            </a:pPr>
            <a:r>
              <a:rPr lang="en-US" sz="4000" dirty="0">
                <a:solidFill>
                  <a:srgbClr val="008000"/>
                </a:solidFill>
                <a:latin typeface="Consolas"/>
                <a:ea typeface="Calibri"/>
                <a:cs typeface="Times New Roman"/>
              </a:rPr>
              <a:t>//function definition</a:t>
            </a:r>
            <a:endParaRPr lang="en-US" sz="5000" dirty="0">
              <a:ea typeface="Calibri"/>
              <a:cs typeface="Times New Roman"/>
            </a:endParaRPr>
          </a:p>
          <a:p>
            <a:pPr marL="0" marR="0" indent="0">
              <a:lnSpc>
                <a:spcPct val="115000"/>
              </a:lnSpc>
              <a:spcBef>
                <a:spcPts val="0"/>
              </a:spcBef>
              <a:spcAft>
                <a:spcPts val="0"/>
              </a:spcAft>
              <a:buNone/>
            </a:pPr>
            <a:r>
              <a:rPr lang="en-US" sz="4000" dirty="0">
                <a:solidFill>
                  <a:srgbClr val="0000FF"/>
                </a:solidFill>
                <a:latin typeface="Consolas"/>
                <a:ea typeface="Calibri"/>
                <a:cs typeface="Times New Roman"/>
              </a:rPr>
              <a:t>void</a:t>
            </a:r>
            <a:r>
              <a:rPr lang="en-US" sz="4000" dirty="0">
                <a:latin typeface="Consolas"/>
                <a:ea typeface="Calibri"/>
                <a:cs typeface="Times New Roman"/>
              </a:rPr>
              <a:t> </a:t>
            </a:r>
            <a:r>
              <a:rPr lang="en-US" sz="4000" dirty="0" err="1">
                <a:latin typeface="Consolas"/>
                <a:ea typeface="Calibri"/>
                <a:cs typeface="Times New Roman"/>
              </a:rPr>
              <a:t>findSum</a:t>
            </a:r>
            <a:r>
              <a:rPr lang="en-US" sz="4000" dirty="0">
                <a:latin typeface="Consolas"/>
                <a:ea typeface="Calibri"/>
                <a:cs typeface="Times New Roman"/>
              </a:rPr>
              <a:t>()</a:t>
            </a:r>
            <a:endParaRPr lang="en-US" sz="5000" dirty="0">
              <a:ea typeface="Calibri"/>
              <a:cs typeface="Times New Roman"/>
            </a:endParaRPr>
          </a:p>
          <a:p>
            <a:pPr marL="0" marR="0" indent="0">
              <a:lnSpc>
                <a:spcPct val="115000"/>
              </a:lnSpc>
              <a:spcBef>
                <a:spcPts val="0"/>
              </a:spcBef>
              <a:spcAft>
                <a:spcPts val="0"/>
              </a:spcAft>
              <a:buNone/>
            </a:pPr>
            <a:r>
              <a:rPr lang="en-US" sz="4000" dirty="0">
                <a:latin typeface="Consolas"/>
                <a:ea typeface="Calibri"/>
                <a:cs typeface="Times New Roman"/>
              </a:rPr>
              <a:t>{</a:t>
            </a:r>
            <a:endParaRPr lang="en-US" sz="5000" dirty="0">
              <a:ea typeface="Calibri"/>
              <a:cs typeface="Times New Roman"/>
            </a:endParaRPr>
          </a:p>
          <a:p>
            <a:pPr marL="0" marR="0" indent="0">
              <a:lnSpc>
                <a:spcPct val="115000"/>
              </a:lnSpc>
              <a:spcBef>
                <a:spcPts val="0"/>
              </a:spcBef>
              <a:spcAft>
                <a:spcPts val="0"/>
              </a:spcAft>
              <a:buNone/>
            </a:pPr>
            <a:r>
              <a:rPr lang="en-US" sz="4000" dirty="0">
                <a:latin typeface="Consolas"/>
                <a:ea typeface="Calibri"/>
                <a:cs typeface="Times New Roman"/>
              </a:rPr>
              <a:t>	</a:t>
            </a:r>
            <a:r>
              <a:rPr lang="en-US" sz="4000" dirty="0">
                <a:solidFill>
                  <a:srgbClr val="0000FF"/>
                </a:solidFill>
                <a:latin typeface="Consolas"/>
                <a:ea typeface="Calibri"/>
                <a:cs typeface="Times New Roman"/>
              </a:rPr>
              <a:t>int</a:t>
            </a:r>
            <a:r>
              <a:rPr lang="en-US" sz="4000" dirty="0">
                <a:latin typeface="Consolas"/>
                <a:ea typeface="Calibri"/>
                <a:cs typeface="Times New Roman"/>
              </a:rPr>
              <a:t> a, b, sum;</a:t>
            </a:r>
            <a:endParaRPr lang="en-US" sz="5000" dirty="0">
              <a:ea typeface="Calibri"/>
              <a:cs typeface="Times New Roman"/>
            </a:endParaRPr>
          </a:p>
          <a:p>
            <a:pPr marL="0" marR="0" indent="0">
              <a:lnSpc>
                <a:spcPct val="115000"/>
              </a:lnSpc>
              <a:spcBef>
                <a:spcPts val="0"/>
              </a:spcBef>
              <a:spcAft>
                <a:spcPts val="0"/>
              </a:spcAft>
              <a:buNone/>
            </a:pPr>
            <a:r>
              <a:rPr lang="en-US" sz="4000" dirty="0">
                <a:latin typeface="Consolas"/>
                <a:ea typeface="Calibri"/>
                <a:cs typeface="Times New Roman"/>
              </a:rPr>
              <a:t>	cout&lt;&lt;</a:t>
            </a:r>
            <a:r>
              <a:rPr lang="en-US" sz="4000" dirty="0">
                <a:solidFill>
                  <a:srgbClr val="A31515"/>
                </a:solidFill>
                <a:latin typeface="Consolas"/>
                <a:ea typeface="Calibri"/>
                <a:cs typeface="Times New Roman"/>
              </a:rPr>
              <a:t>"Enter numbers a and b: "</a:t>
            </a:r>
            <a:r>
              <a:rPr lang="en-US" sz="4000" dirty="0">
                <a:latin typeface="Consolas"/>
                <a:ea typeface="Calibri"/>
                <a:cs typeface="Times New Roman"/>
              </a:rPr>
              <a:t>;</a:t>
            </a:r>
            <a:endParaRPr lang="en-US" sz="5000" dirty="0">
              <a:ea typeface="Calibri"/>
              <a:cs typeface="Times New Roman"/>
            </a:endParaRPr>
          </a:p>
          <a:p>
            <a:pPr marL="0" marR="0" indent="0">
              <a:lnSpc>
                <a:spcPct val="115000"/>
              </a:lnSpc>
              <a:spcBef>
                <a:spcPts val="0"/>
              </a:spcBef>
              <a:spcAft>
                <a:spcPts val="0"/>
              </a:spcAft>
              <a:buNone/>
            </a:pPr>
            <a:r>
              <a:rPr lang="en-US" sz="4000" dirty="0">
                <a:latin typeface="Consolas"/>
                <a:ea typeface="Calibri"/>
                <a:cs typeface="Times New Roman"/>
              </a:rPr>
              <a:t>	</a:t>
            </a:r>
            <a:r>
              <a:rPr lang="en-US" sz="4000" dirty="0" err="1">
                <a:latin typeface="Consolas"/>
                <a:ea typeface="Calibri"/>
                <a:cs typeface="Times New Roman"/>
              </a:rPr>
              <a:t>cin</a:t>
            </a:r>
            <a:r>
              <a:rPr lang="en-US" sz="4000" dirty="0">
                <a:latin typeface="Consolas"/>
                <a:ea typeface="Calibri"/>
                <a:cs typeface="Times New Roman"/>
              </a:rPr>
              <a:t>&gt;&gt;a&gt;&gt;b;</a:t>
            </a:r>
            <a:endParaRPr lang="en-US" sz="5000" dirty="0">
              <a:ea typeface="Calibri"/>
              <a:cs typeface="Times New Roman"/>
            </a:endParaRPr>
          </a:p>
          <a:p>
            <a:pPr marL="0" marR="0" indent="0">
              <a:lnSpc>
                <a:spcPct val="115000"/>
              </a:lnSpc>
              <a:spcBef>
                <a:spcPts val="0"/>
              </a:spcBef>
              <a:spcAft>
                <a:spcPts val="0"/>
              </a:spcAft>
              <a:buNone/>
            </a:pPr>
            <a:r>
              <a:rPr lang="en-US" sz="4000" dirty="0">
                <a:latin typeface="Consolas"/>
                <a:ea typeface="Calibri"/>
                <a:cs typeface="Times New Roman"/>
              </a:rPr>
              <a:t>	sum=</a:t>
            </a:r>
            <a:r>
              <a:rPr lang="en-US" sz="4000" dirty="0" err="1">
                <a:latin typeface="Consolas"/>
                <a:ea typeface="Calibri"/>
                <a:cs typeface="Times New Roman"/>
              </a:rPr>
              <a:t>a+b</a:t>
            </a:r>
            <a:r>
              <a:rPr lang="en-US" sz="4000" dirty="0">
                <a:latin typeface="Consolas"/>
                <a:ea typeface="Calibri"/>
                <a:cs typeface="Times New Roman"/>
              </a:rPr>
              <a:t>;</a:t>
            </a:r>
            <a:endParaRPr lang="en-US" sz="5000" dirty="0">
              <a:ea typeface="Calibri"/>
              <a:cs typeface="Times New Roman"/>
            </a:endParaRPr>
          </a:p>
          <a:p>
            <a:pPr marL="0" marR="0" indent="0">
              <a:lnSpc>
                <a:spcPct val="115000"/>
              </a:lnSpc>
              <a:spcBef>
                <a:spcPts val="0"/>
              </a:spcBef>
              <a:spcAft>
                <a:spcPts val="0"/>
              </a:spcAft>
              <a:buNone/>
            </a:pPr>
            <a:r>
              <a:rPr lang="en-US" sz="4000" dirty="0">
                <a:latin typeface="Consolas"/>
                <a:ea typeface="Calibri"/>
                <a:cs typeface="Times New Roman"/>
              </a:rPr>
              <a:t>	cout&lt;&lt;</a:t>
            </a:r>
            <a:r>
              <a:rPr lang="en-US" sz="4000" dirty="0">
                <a:solidFill>
                  <a:srgbClr val="A31515"/>
                </a:solidFill>
                <a:latin typeface="Consolas"/>
                <a:ea typeface="Calibri"/>
                <a:cs typeface="Times New Roman"/>
              </a:rPr>
              <a:t>"Sum = "</a:t>
            </a:r>
            <a:r>
              <a:rPr lang="en-US" sz="4000" dirty="0">
                <a:latin typeface="Consolas"/>
                <a:ea typeface="Calibri"/>
                <a:cs typeface="Times New Roman"/>
              </a:rPr>
              <a:t>&lt;&lt;sum&lt;&lt;endl;</a:t>
            </a:r>
            <a:endParaRPr lang="en-US" sz="5000" dirty="0">
              <a:ea typeface="Calibri"/>
              <a:cs typeface="Times New Roman"/>
            </a:endParaRPr>
          </a:p>
          <a:p>
            <a:pPr marL="0" marR="0" indent="0">
              <a:lnSpc>
                <a:spcPct val="115000"/>
              </a:lnSpc>
              <a:spcBef>
                <a:spcPts val="0"/>
              </a:spcBef>
              <a:spcAft>
                <a:spcPts val="0"/>
              </a:spcAft>
              <a:buNone/>
            </a:pPr>
            <a:r>
              <a:rPr lang="en-US" sz="4000" dirty="0">
                <a:latin typeface="Consolas"/>
                <a:ea typeface="Calibri"/>
                <a:cs typeface="Times New Roman"/>
              </a:rPr>
              <a:t>}</a:t>
            </a:r>
            <a:endParaRPr lang="en-US" sz="5000" dirty="0">
              <a:ea typeface="Calibri"/>
              <a:cs typeface="Times New Roman"/>
            </a:endParaRPr>
          </a:p>
          <a:p>
            <a:pPr marL="0" marR="0" indent="0">
              <a:lnSpc>
                <a:spcPct val="115000"/>
              </a:lnSpc>
              <a:spcBef>
                <a:spcPts val="0"/>
              </a:spcBef>
              <a:spcAft>
                <a:spcPts val="0"/>
              </a:spcAft>
              <a:buNone/>
            </a:pPr>
            <a:r>
              <a:rPr lang="en-US" sz="4000" dirty="0">
                <a:latin typeface="Consolas"/>
                <a:ea typeface="Calibri"/>
                <a:cs typeface="Times New Roman"/>
              </a:rPr>
              <a:t> </a:t>
            </a:r>
            <a:endParaRPr lang="en-US" sz="5000" dirty="0">
              <a:ea typeface="Calibri"/>
              <a:cs typeface="Times New Roman"/>
            </a:endParaRPr>
          </a:p>
          <a:p>
            <a:pPr marL="0" marR="0" indent="0">
              <a:lnSpc>
                <a:spcPct val="115000"/>
              </a:lnSpc>
              <a:spcBef>
                <a:spcPts val="0"/>
              </a:spcBef>
              <a:spcAft>
                <a:spcPts val="0"/>
              </a:spcAft>
              <a:buNone/>
            </a:pPr>
            <a:r>
              <a:rPr lang="en-US" sz="4000" dirty="0">
                <a:solidFill>
                  <a:srgbClr val="0000FF"/>
                </a:solidFill>
                <a:latin typeface="Consolas"/>
                <a:ea typeface="Calibri"/>
                <a:cs typeface="Times New Roman"/>
              </a:rPr>
              <a:t>void</a:t>
            </a:r>
            <a:r>
              <a:rPr lang="en-US" sz="4000" dirty="0">
                <a:latin typeface="Consolas"/>
                <a:ea typeface="Calibri"/>
                <a:cs typeface="Times New Roman"/>
              </a:rPr>
              <a:t> main()</a:t>
            </a:r>
            <a:endParaRPr lang="en-US" sz="5000" dirty="0">
              <a:ea typeface="Calibri"/>
              <a:cs typeface="Times New Roman"/>
            </a:endParaRPr>
          </a:p>
          <a:p>
            <a:pPr marL="0" marR="0" indent="0">
              <a:lnSpc>
                <a:spcPct val="115000"/>
              </a:lnSpc>
              <a:spcBef>
                <a:spcPts val="0"/>
              </a:spcBef>
              <a:spcAft>
                <a:spcPts val="0"/>
              </a:spcAft>
              <a:buNone/>
            </a:pPr>
            <a:r>
              <a:rPr lang="en-US" sz="4000" dirty="0">
                <a:latin typeface="Consolas"/>
                <a:ea typeface="Calibri"/>
                <a:cs typeface="Times New Roman"/>
              </a:rPr>
              <a:t>{</a:t>
            </a:r>
            <a:endParaRPr lang="en-US" sz="5000" dirty="0">
              <a:ea typeface="Calibri"/>
              <a:cs typeface="Times New Roman"/>
            </a:endParaRPr>
          </a:p>
          <a:p>
            <a:pPr marL="0" marR="0" indent="0">
              <a:lnSpc>
                <a:spcPct val="115000"/>
              </a:lnSpc>
              <a:spcBef>
                <a:spcPts val="0"/>
              </a:spcBef>
              <a:spcAft>
                <a:spcPts val="0"/>
              </a:spcAft>
              <a:buNone/>
            </a:pPr>
            <a:r>
              <a:rPr lang="en-US" sz="4000" dirty="0">
                <a:latin typeface="Consolas"/>
                <a:ea typeface="Calibri"/>
                <a:cs typeface="Times New Roman"/>
              </a:rPr>
              <a:t>	</a:t>
            </a:r>
            <a:r>
              <a:rPr lang="en-US" sz="4000" dirty="0">
                <a:solidFill>
                  <a:srgbClr val="008000"/>
                </a:solidFill>
                <a:latin typeface="Consolas"/>
                <a:ea typeface="Calibri"/>
                <a:cs typeface="Times New Roman"/>
              </a:rPr>
              <a:t>//function call</a:t>
            </a:r>
            <a:endParaRPr lang="en-US" sz="5000" dirty="0">
              <a:ea typeface="Calibri"/>
              <a:cs typeface="Times New Roman"/>
            </a:endParaRPr>
          </a:p>
          <a:p>
            <a:pPr marL="0" marR="0" indent="0">
              <a:lnSpc>
                <a:spcPct val="115000"/>
              </a:lnSpc>
              <a:spcBef>
                <a:spcPts val="0"/>
              </a:spcBef>
              <a:spcAft>
                <a:spcPts val="0"/>
              </a:spcAft>
              <a:buNone/>
            </a:pPr>
            <a:r>
              <a:rPr lang="en-US" sz="4000" dirty="0">
                <a:latin typeface="Consolas"/>
                <a:ea typeface="Calibri"/>
                <a:cs typeface="Times New Roman"/>
              </a:rPr>
              <a:t>	</a:t>
            </a:r>
            <a:r>
              <a:rPr lang="en-US" sz="4000" dirty="0" err="1">
                <a:latin typeface="Consolas"/>
                <a:ea typeface="Calibri"/>
                <a:cs typeface="Times New Roman"/>
              </a:rPr>
              <a:t>findSum</a:t>
            </a:r>
            <a:r>
              <a:rPr lang="en-US" sz="4000" dirty="0">
                <a:latin typeface="Consolas"/>
                <a:ea typeface="Calibri"/>
                <a:cs typeface="Times New Roman"/>
              </a:rPr>
              <a:t>();</a:t>
            </a:r>
            <a:endParaRPr lang="en-US" sz="5000" dirty="0">
              <a:ea typeface="Calibri"/>
              <a:cs typeface="Times New Roman"/>
            </a:endParaRPr>
          </a:p>
          <a:p>
            <a:pPr marL="0" marR="0" indent="0">
              <a:lnSpc>
                <a:spcPct val="115000"/>
              </a:lnSpc>
              <a:spcBef>
                <a:spcPts val="0"/>
              </a:spcBef>
              <a:spcAft>
                <a:spcPts val="0"/>
              </a:spcAft>
              <a:buNone/>
            </a:pPr>
            <a:r>
              <a:rPr lang="en-US" sz="4000" dirty="0">
                <a:latin typeface="Consolas"/>
                <a:ea typeface="Calibri"/>
                <a:cs typeface="Times New Roman"/>
              </a:rPr>
              <a:t>}</a:t>
            </a:r>
            <a:endParaRPr lang="en-US" sz="5000" dirty="0">
              <a:ea typeface="Calibri"/>
              <a:cs typeface="Times New Roman"/>
            </a:endParaRPr>
          </a:p>
          <a:p>
            <a:pPr marL="0" marR="0" indent="0">
              <a:lnSpc>
                <a:spcPct val="115000"/>
              </a:lnSpc>
              <a:spcBef>
                <a:spcPts val="0"/>
              </a:spcBef>
              <a:spcAft>
                <a:spcPts val="1000"/>
              </a:spcAft>
              <a:buNone/>
            </a:pPr>
            <a:endParaRPr lang="en-US" sz="50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21</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786" y="2057400"/>
            <a:ext cx="362150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39882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Prototype + Call + Definition</a:t>
            </a:r>
            <a:endParaRPr lang="en-US" dirty="0"/>
          </a:p>
        </p:txBody>
      </p:sp>
      <p:sp>
        <p:nvSpPr>
          <p:cNvPr id="3" name="Content Placeholder 2"/>
          <p:cNvSpPr>
            <a:spLocks noGrp="1"/>
          </p:cNvSpPr>
          <p:nvPr>
            <p:ph idx="1"/>
          </p:nvPr>
        </p:nvSpPr>
        <p:spPr/>
        <p:txBody>
          <a:bodyPr>
            <a:normAutofit fontScale="25000" lnSpcReduction="20000"/>
          </a:bodyPr>
          <a:lstStyle/>
          <a:p>
            <a:pPr marL="0" marR="0" indent="0">
              <a:lnSpc>
                <a:spcPct val="115000"/>
              </a:lnSpc>
              <a:spcBef>
                <a:spcPts val="0"/>
              </a:spcBef>
              <a:spcAft>
                <a:spcPts val="0"/>
              </a:spcAft>
              <a:buNone/>
            </a:pPr>
            <a:r>
              <a:rPr lang="en-US" sz="5400" dirty="0">
                <a:solidFill>
                  <a:srgbClr val="008000"/>
                </a:solidFill>
                <a:latin typeface="Consolas"/>
                <a:ea typeface="Calibri"/>
                <a:cs typeface="Times New Roman"/>
              </a:rPr>
              <a:t>//DESCRIPTION: Function </a:t>
            </a:r>
            <a:r>
              <a:rPr lang="en-US" sz="5400" dirty="0" err="1">
                <a:solidFill>
                  <a:srgbClr val="008000"/>
                </a:solidFill>
                <a:latin typeface="Consolas"/>
                <a:ea typeface="Calibri"/>
                <a:cs typeface="Times New Roman"/>
              </a:rPr>
              <a:t>findSum</a:t>
            </a:r>
            <a:r>
              <a:rPr lang="en-US" sz="5400" dirty="0">
                <a:solidFill>
                  <a:srgbClr val="008000"/>
                </a:solidFill>
                <a:latin typeface="Consolas"/>
                <a:ea typeface="Calibri"/>
                <a:cs typeface="Times New Roman"/>
              </a:rPr>
              <a:t>() version 2</a:t>
            </a:r>
            <a:endParaRPr lang="en-US" sz="6600" dirty="0">
              <a:ea typeface="Calibri"/>
              <a:cs typeface="Times New Roman"/>
            </a:endParaRPr>
          </a:p>
          <a:p>
            <a:pPr marL="0" marR="0" indent="0">
              <a:lnSpc>
                <a:spcPct val="115000"/>
              </a:lnSpc>
              <a:spcBef>
                <a:spcPts val="0"/>
              </a:spcBef>
              <a:spcAft>
                <a:spcPts val="0"/>
              </a:spcAft>
              <a:buNone/>
            </a:pPr>
            <a:r>
              <a:rPr lang="en-US" sz="5400" dirty="0">
                <a:solidFill>
                  <a:srgbClr val="0000FF"/>
                </a:solidFill>
                <a:latin typeface="Consolas"/>
                <a:ea typeface="Calibri"/>
                <a:cs typeface="Times New Roman"/>
              </a:rPr>
              <a:t>#include</a:t>
            </a:r>
            <a:r>
              <a:rPr lang="en-US" sz="5400" dirty="0">
                <a:solidFill>
                  <a:srgbClr val="A31515"/>
                </a:solidFill>
                <a:latin typeface="Consolas"/>
                <a:ea typeface="Calibri"/>
                <a:cs typeface="Times New Roman"/>
              </a:rPr>
              <a:t>&lt;</a:t>
            </a:r>
            <a:r>
              <a:rPr lang="en-US" sz="5400" dirty="0" err="1">
                <a:solidFill>
                  <a:srgbClr val="A31515"/>
                </a:solidFill>
                <a:latin typeface="Consolas"/>
                <a:ea typeface="Calibri"/>
                <a:cs typeface="Times New Roman"/>
              </a:rPr>
              <a:t>iostream</a:t>
            </a:r>
            <a:r>
              <a:rPr lang="en-US" sz="5400" dirty="0">
                <a:solidFill>
                  <a:srgbClr val="A31515"/>
                </a:solidFill>
                <a:latin typeface="Consolas"/>
                <a:ea typeface="Calibri"/>
                <a:cs typeface="Times New Roman"/>
              </a:rPr>
              <a:t>&gt;</a:t>
            </a:r>
            <a:endParaRPr lang="en-US" sz="6600" dirty="0">
              <a:ea typeface="Calibri"/>
              <a:cs typeface="Times New Roman"/>
            </a:endParaRPr>
          </a:p>
          <a:p>
            <a:pPr marL="0" marR="0" indent="0">
              <a:lnSpc>
                <a:spcPct val="115000"/>
              </a:lnSpc>
              <a:spcBef>
                <a:spcPts val="0"/>
              </a:spcBef>
              <a:spcAft>
                <a:spcPts val="0"/>
              </a:spcAft>
              <a:buNone/>
            </a:pPr>
            <a:r>
              <a:rPr lang="en-US" sz="5400" dirty="0">
                <a:solidFill>
                  <a:srgbClr val="0000FF"/>
                </a:solidFill>
                <a:latin typeface="Consolas"/>
                <a:ea typeface="Calibri"/>
                <a:cs typeface="Times New Roman"/>
              </a:rPr>
              <a:t>using</a:t>
            </a:r>
            <a:r>
              <a:rPr lang="en-US" sz="5400" dirty="0">
                <a:latin typeface="Consolas"/>
                <a:ea typeface="Calibri"/>
                <a:cs typeface="Times New Roman"/>
              </a:rPr>
              <a:t> </a:t>
            </a:r>
            <a:r>
              <a:rPr lang="en-US" sz="5400" dirty="0">
                <a:solidFill>
                  <a:srgbClr val="0000FF"/>
                </a:solidFill>
                <a:latin typeface="Consolas"/>
                <a:ea typeface="Calibri"/>
                <a:cs typeface="Times New Roman"/>
              </a:rPr>
              <a:t>namespace</a:t>
            </a:r>
            <a:r>
              <a:rPr lang="en-US" sz="5400" dirty="0">
                <a:latin typeface="Consolas"/>
                <a:ea typeface="Calibri"/>
                <a:cs typeface="Times New Roman"/>
              </a:rPr>
              <a:t> </a:t>
            </a:r>
            <a:r>
              <a:rPr lang="en-US" sz="5400" dirty="0" err="1">
                <a:latin typeface="Consolas"/>
                <a:ea typeface="Calibri"/>
                <a:cs typeface="Times New Roman"/>
              </a:rPr>
              <a:t>std</a:t>
            </a:r>
            <a:r>
              <a:rPr lang="en-US" sz="5400" dirty="0">
                <a:latin typeface="Consolas"/>
                <a:ea typeface="Calibri"/>
                <a:cs typeface="Times New Roman"/>
              </a:rPr>
              <a:t>;</a:t>
            </a:r>
            <a:endParaRPr lang="en-US" sz="6600" dirty="0">
              <a:ea typeface="Calibri"/>
              <a:cs typeface="Times New Roman"/>
            </a:endParaRPr>
          </a:p>
          <a:p>
            <a:pPr marL="0" marR="0" indent="0">
              <a:lnSpc>
                <a:spcPct val="115000"/>
              </a:lnSpc>
              <a:spcBef>
                <a:spcPts val="0"/>
              </a:spcBef>
              <a:spcAft>
                <a:spcPts val="0"/>
              </a:spcAft>
              <a:buNone/>
            </a:pPr>
            <a:r>
              <a:rPr lang="en-US" sz="5400" dirty="0">
                <a:latin typeface="Consolas"/>
                <a:ea typeface="Calibri"/>
                <a:cs typeface="Times New Roman"/>
              </a:rPr>
              <a:t> </a:t>
            </a:r>
            <a:endParaRPr lang="en-US" sz="6600" dirty="0">
              <a:ea typeface="Calibri"/>
              <a:cs typeface="Times New Roman"/>
            </a:endParaRPr>
          </a:p>
          <a:p>
            <a:pPr marL="0" marR="0" indent="0">
              <a:lnSpc>
                <a:spcPct val="115000"/>
              </a:lnSpc>
              <a:spcBef>
                <a:spcPts val="0"/>
              </a:spcBef>
              <a:spcAft>
                <a:spcPts val="0"/>
              </a:spcAft>
              <a:buNone/>
            </a:pPr>
            <a:r>
              <a:rPr lang="en-US" sz="5400" dirty="0">
                <a:solidFill>
                  <a:srgbClr val="008000"/>
                </a:solidFill>
                <a:latin typeface="Consolas"/>
                <a:ea typeface="Calibri"/>
                <a:cs typeface="Times New Roman"/>
              </a:rPr>
              <a:t>//function prototype </a:t>
            </a:r>
            <a:endParaRPr lang="en-US" sz="6600" dirty="0">
              <a:ea typeface="Calibri"/>
              <a:cs typeface="Times New Roman"/>
            </a:endParaRPr>
          </a:p>
          <a:p>
            <a:pPr marL="0" marR="0" indent="0">
              <a:lnSpc>
                <a:spcPct val="115000"/>
              </a:lnSpc>
              <a:spcBef>
                <a:spcPts val="0"/>
              </a:spcBef>
              <a:spcAft>
                <a:spcPts val="0"/>
              </a:spcAft>
              <a:buNone/>
            </a:pPr>
            <a:r>
              <a:rPr lang="en-US" sz="5400" dirty="0">
                <a:solidFill>
                  <a:srgbClr val="0000FF"/>
                </a:solidFill>
                <a:latin typeface="Consolas"/>
                <a:ea typeface="Calibri"/>
                <a:cs typeface="Times New Roman"/>
              </a:rPr>
              <a:t>void</a:t>
            </a:r>
            <a:r>
              <a:rPr lang="en-US" sz="5400" dirty="0">
                <a:latin typeface="Consolas"/>
                <a:ea typeface="Calibri"/>
                <a:cs typeface="Times New Roman"/>
              </a:rPr>
              <a:t> </a:t>
            </a:r>
            <a:r>
              <a:rPr lang="en-US" sz="5400" dirty="0" err="1">
                <a:latin typeface="Consolas"/>
                <a:ea typeface="Calibri"/>
                <a:cs typeface="Times New Roman"/>
              </a:rPr>
              <a:t>findSum</a:t>
            </a:r>
            <a:r>
              <a:rPr lang="en-US" sz="5400" dirty="0">
                <a:latin typeface="Consolas"/>
                <a:ea typeface="Calibri"/>
                <a:cs typeface="Times New Roman"/>
              </a:rPr>
              <a:t>();</a:t>
            </a:r>
            <a:endParaRPr lang="en-US" sz="6600" dirty="0">
              <a:ea typeface="Calibri"/>
              <a:cs typeface="Times New Roman"/>
            </a:endParaRPr>
          </a:p>
          <a:p>
            <a:pPr marL="0" marR="0" indent="0">
              <a:lnSpc>
                <a:spcPct val="115000"/>
              </a:lnSpc>
              <a:spcBef>
                <a:spcPts val="0"/>
              </a:spcBef>
              <a:spcAft>
                <a:spcPts val="0"/>
              </a:spcAft>
              <a:buNone/>
            </a:pPr>
            <a:r>
              <a:rPr lang="en-US" sz="5400" dirty="0">
                <a:latin typeface="Consolas"/>
                <a:ea typeface="Calibri"/>
                <a:cs typeface="Times New Roman"/>
              </a:rPr>
              <a:t> </a:t>
            </a:r>
            <a:endParaRPr lang="en-US" sz="6600" dirty="0">
              <a:ea typeface="Calibri"/>
              <a:cs typeface="Times New Roman"/>
            </a:endParaRPr>
          </a:p>
          <a:p>
            <a:pPr marL="0" marR="0" indent="0">
              <a:lnSpc>
                <a:spcPct val="115000"/>
              </a:lnSpc>
              <a:spcBef>
                <a:spcPts val="0"/>
              </a:spcBef>
              <a:spcAft>
                <a:spcPts val="0"/>
              </a:spcAft>
              <a:buNone/>
            </a:pPr>
            <a:r>
              <a:rPr lang="en-US" sz="5400" dirty="0">
                <a:solidFill>
                  <a:srgbClr val="0000FF"/>
                </a:solidFill>
                <a:latin typeface="Consolas"/>
                <a:ea typeface="Calibri"/>
                <a:cs typeface="Times New Roman"/>
              </a:rPr>
              <a:t>void</a:t>
            </a:r>
            <a:r>
              <a:rPr lang="en-US" sz="5400" dirty="0">
                <a:latin typeface="Consolas"/>
                <a:ea typeface="Calibri"/>
                <a:cs typeface="Times New Roman"/>
              </a:rPr>
              <a:t> main()</a:t>
            </a:r>
            <a:endParaRPr lang="en-US" sz="6600" dirty="0">
              <a:ea typeface="Calibri"/>
              <a:cs typeface="Times New Roman"/>
            </a:endParaRPr>
          </a:p>
          <a:p>
            <a:pPr marL="0" marR="0" indent="0">
              <a:lnSpc>
                <a:spcPct val="115000"/>
              </a:lnSpc>
              <a:spcBef>
                <a:spcPts val="0"/>
              </a:spcBef>
              <a:spcAft>
                <a:spcPts val="0"/>
              </a:spcAft>
              <a:buNone/>
            </a:pPr>
            <a:r>
              <a:rPr lang="en-US" sz="5400" dirty="0">
                <a:latin typeface="Consolas"/>
                <a:ea typeface="Calibri"/>
                <a:cs typeface="Times New Roman"/>
              </a:rPr>
              <a:t>{</a:t>
            </a:r>
            <a:endParaRPr lang="en-US" sz="6600" dirty="0">
              <a:ea typeface="Calibri"/>
              <a:cs typeface="Times New Roman"/>
            </a:endParaRPr>
          </a:p>
          <a:p>
            <a:pPr marL="0" marR="0" indent="0">
              <a:lnSpc>
                <a:spcPct val="115000"/>
              </a:lnSpc>
              <a:spcBef>
                <a:spcPts val="0"/>
              </a:spcBef>
              <a:spcAft>
                <a:spcPts val="0"/>
              </a:spcAft>
              <a:buNone/>
            </a:pPr>
            <a:r>
              <a:rPr lang="en-US" sz="5400" dirty="0">
                <a:latin typeface="Consolas"/>
                <a:ea typeface="Calibri"/>
                <a:cs typeface="Times New Roman"/>
              </a:rPr>
              <a:t>	</a:t>
            </a:r>
            <a:r>
              <a:rPr lang="en-US" sz="5400" dirty="0">
                <a:solidFill>
                  <a:srgbClr val="008000"/>
                </a:solidFill>
                <a:latin typeface="Consolas"/>
                <a:ea typeface="Calibri"/>
                <a:cs typeface="Times New Roman"/>
              </a:rPr>
              <a:t>//function call</a:t>
            </a:r>
            <a:endParaRPr lang="en-US" sz="6600" dirty="0">
              <a:ea typeface="Calibri"/>
              <a:cs typeface="Times New Roman"/>
            </a:endParaRPr>
          </a:p>
          <a:p>
            <a:pPr marL="0" marR="0" indent="0">
              <a:lnSpc>
                <a:spcPct val="115000"/>
              </a:lnSpc>
              <a:spcBef>
                <a:spcPts val="0"/>
              </a:spcBef>
              <a:spcAft>
                <a:spcPts val="0"/>
              </a:spcAft>
              <a:buNone/>
            </a:pPr>
            <a:r>
              <a:rPr lang="en-US" sz="5400" dirty="0">
                <a:latin typeface="Consolas"/>
                <a:ea typeface="Calibri"/>
                <a:cs typeface="Times New Roman"/>
              </a:rPr>
              <a:t>	</a:t>
            </a:r>
            <a:r>
              <a:rPr lang="en-US" sz="5400" dirty="0" err="1">
                <a:latin typeface="Consolas"/>
                <a:ea typeface="Calibri"/>
                <a:cs typeface="Times New Roman"/>
              </a:rPr>
              <a:t>findSum</a:t>
            </a:r>
            <a:r>
              <a:rPr lang="en-US" sz="5400" dirty="0">
                <a:latin typeface="Consolas"/>
                <a:ea typeface="Calibri"/>
                <a:cs typeface="Times New Roman"/>
              </a:rPr>
              <a:t>();</a:t>
            </a:r>
            <a:endParaRPr lang="en-US" sz="6600" dirty="0">
              <a:ea typeface="Calibri"/>
              <a:cs typeface="Times New Roman"/>
            </a:endParaRPr>
          </a:p>
          <a:p>
            <a:pPr marL="0" marR="0" indent="0">
              <a:lnSpc>
                <a:spcPct val="115000"/>
              </a:lnSpc>
              <a:spcBef>
                <a:spcPts val="0"/>
              </a:spcBef>
              <a:spcAft>
                <a:spcPts val="0"/>
              </a:spcAft>
              <a:buNone/>
            </a:pPr>
            <a:r>
              <a:rPr lang="en-US" sz="5400" dirty="0">
                <a:latin typeface="Consolas"/>
                <a:ea typeface="Calibri"/>
                <a:cs typeface="Times New Roman"/>
              </a:rPr>
              <a:t>}</a:t>
            </a:r>
            <a:endParaRPr lang="en-US" sz="6600" dirty="0">
              <a:ea typeface="Calibri"/>
              <a:cs typeface="Times New Roman"/>
            </a:endParaRPr>
          </a:p>
          <a:p>
            <a:pPr marL="0" marR="0" indent="0">
              <a:lnSpc>
                <a:spcPct val="115000"/>
              </a:lnSpc>
              <a:spcBef>
                <a:spcPts val="0"/>
              </a:spcBef>
              <a:spcAft>
                <a:spcPts val="0"/>
              </a:spcAft>
              <a:buNone/>
            </a:pPr>
            <a:r>
              <a:rPr lang="en-US" sz="5400" dirty="0">
                <a:solidFill>
                  <a:srgbClr val="008000"/>
                </a:solidFill>
                <a:latin typeface="Consolas"/>
                <a:ea typeface="Calibri"/>
                <a:cs typeface="Times New Roman"/>
              </a:rPr>
              <a:t>//function definition</a:t>
            </a:r>
            <a:endParaRPr lang="en-US" sz="6600" dirty="0">
              <a:ea typeface="Calibri"/>
              <a:cs typeface="Times New Roman"/>
            </a:endParaRPr>
          </a:p>
          <a:p>
            <a:pPr marL="0" marR="0" indent="0">
              <a:lnSpc>
                <a:spcPct val="115000"/>
              </a:lnSpc>
              <a:spcBef>
                <a:spcPts val="0"/>
              </a:spcBef>
              <a:spcAft>
                <a:spcPts val="0"/>
              </a:spcAft>
              <a:buNone/>
            </a:pPr>
            <a:r>
              <a:rPr lang="en-US" sz="5400" dirty="0">
                <a:solidFill>
                  <a:srgbClr val="0000FF"/>
                </a:solidFill>
                <a:latin typeface="Consolas"/>
                <a:ea typeface="Calibri"/>
                <a:cs typeface="Times New Roman"/>
              </a:rPr>
              <a:t>void</a:t>
            </a:r>
            <a:r>
              <a:rPr lang="en-US" sz="5400" dirty="0">
                <a:latin typeface="Consolas"/>
                <a:ea typeface="Calibri"/>
                <a:cs typeface="Times New Roman"/>
              </a:rPr>
              <a:t> </a:t>
            </a:r>
            <a:r>
              <a:rPr lang="en-US" sz="5400" dirty="0" err="1">
                <a:latin typeface="Consolas"/>
                <a:ea typeface="Calibri"/>
                <a:cs typeface="Times New Roman"/>
              </a:rPr>
              <a:t>findSum</a:t>
            </a:r>
            <a:r>
              <a:rPr lang="en-US" sz="5400" dirty="0">
                <a:latin typeface="Consolas"/>
                <a:ea typeface="Calibri"/>
                <a:cs typeface="Times New Roman"/>
              </a:rPr>
              <a:t>()</a:t>
            </a:r>
            <a:endParaRPr lang="en-US" sz="6600" dirty="0">
              <a:ea typeface="Calibri"/>
              <a:cs typeface="Times New Roman"/>
            </a:endParaRPr>
          </a:p>
          <a:p>
            <a:pPr marL="0" marR="0" indent="0">
              <a:lnSpc>
                <a:spcPct val="115000"/>
              </a:lnSpc>
              <a:spcBef>
                <a:spcPts val="0"/>
              </a:spcBef>
              <a:spcAft>
                <a:spcPts val="0"/>
              </a:spcAft>
              <a:buNone/>
            </a:pPr>
            <a:r>
              <a:rPr lang="en-US" sz="5400" dirty="0">
                <a:latin typeface="Consolas"/>
                <a:ea typeface="Calibri"/>
                <a:cs typeface="Times New Roman"/>
              </a:rPr>
              <a:t>{</a:t>
            </a:r>
            <a:endParaRPr lang="en-US" sz="6600" dirty="0">
              <a:ea typeface="Calibri"/>
              <a:cs typeface="Times New Roman"/>
            </a:endParaRPr>
          </a:p>
          <a:p>
            <a:pPr marL="0" marR="0" indent="0">
              <a:lnSpc>
                <a:spcPct val="115000"/>
              </a:lnSpc>
              <a:spcBef>
                <a:spcPts val="0"/>
              </a:spcBef>
              <a:spcAft>
                <a:spcPts val="0"/>
              </a:spcAft>
              <a:buNone/>
            </a:pPr>
            <a:r>
              <a:rPr lang="en-US" sz="5400" dirty="0">
                <a:latin typeface="Consolas"/>
                <a:ea typeface="Calibri"/>
                <a:cs typeface="Times New Roman"/>
              </a:rPr>
              <a:t>	</a:t>
            </a:r>
            <a:r>
              <a:rPr lang="en-US" sz="5400" dirty="0">
                <a:solidFill>
                  <a:srgbClr val="0000FF"/>
                </a:solidFill>
                <a:latin typeface="Consolas"/>
                <a:ea typeface="Calibri"/>
                <a:cs typeface="Times New Roman"/>
              </a:rPr>
              <a:t>int</a:t>
            </a:r>
            <a:r>
              <a:rPr lang="en-US" sz="5400" dirty="0">
                <a:latin typeface="Consolas"/>
                <a:ea typeface="Calibri"/>
                <a:cs typeface="Times New Roman"/>
              </a:rPr>
              <a:t> a, b, sum;</a:t>
            </a:r>
            <a:endParaRPr lang="en-US" sz="6600" dirty="0">
              <a:ea typeface="Calibri"/>
              <a:cs typeface="Times New Roman"/>
            </a:endParaRPr>
          </a:p>
          <a:p>
            <a:pPr marL="0" marR="0" indent="0">
              <a:lnSpc>
                <a:spcPct val="115000"/>
              </a:lnSpc>
              <a:spcBef>
                <a:spcPts val="0"/>
              </a:spcBef>
              <a:spcAft>
                <a:spcPts val="0"/>
              </a:spcAft>
              <a:buNone/>
            </a:pPr>
            <a:r>
              <a:rPr lang="en-US" sz="5400" dirty="0">
                <a:latin typeface="Consolas"/>
                <a:ea typeface="Calibri"/>
                <a:cs typeface="Times New Roman"/>
              </a:rPr>
              <a:t>	cout&lt;&lt;</a:t>
            </a:r>
            <a:r>
              <a:rPr lang="en-US" sz="5400" dirty="0">
                <a:solidFill>
                  <a:srgbClr val="A31515"/>
                </a:solidFill>
                <a:latin typeface="Consolas"/>
                <a:ea typeface="Calibri"/>
                <a:cs typeface="Times New Roman"/>
              </a:rPr>
              <a:t>"Enter numbers a and b: "</a:t>
            </a:r>
            <a:r>
              <a:rPr lang="en-US" sz="5400" dirty="0">
                <a:latin typeface="Consolas"/>
                <a:ea typeface="Calibri"/>
                <a:cs typeface="Times New Roman"/>
              </a:rPr>
              <a:t>;</a:t>
            </a:r>
            <a:endParaRPr lang="en-US" sz="6600" dirty="0">
              <a:ea typeface="Calibri"/>
              <a:cs typeface="Times New Roman"/>
            </a:endParaRPr>
          </a:p>
          <a:p>
            <a:pPr marL="0" marR="0" indent="0">
              <a:lnSpc>
                <a:spcPct val="115000"/>
              </a:lnSpc>
              <a:spcBef>
                <a:spcPts val="0"/>
              </a:spcBef>
              <a:spcAft>
                <a:spcPts val="0"/>
              </a:spcAft>
              <a:buNone/>
            </a:pPr>
            <a:r>
              <a:rPr lang="en-US" sz="5400" dirty="0">
                <a:latin typeface="Consolas"/>
                <a:ea typeface="Calibri"/>
                <a:cs typeface="Times New Roman"/>
              </a:rPr>
              <a:t>	</a:t>
            </a:r>
            <a:r>
              <a:rPr lang="en-US" sz="5400" dirty="0" err="1">
                <a:latin typeface="Consolas"/>
                <a:ea typeface="Calibri"/>
                <a:cs typeface="Times New Roman"/>
              </a:rPr>
              <a:t>cin</a:t>
            </a:r>
            <a:r>
              <a:rPr lang="en-US" sz="5400" dirty="0">
                <a:latin typeface="Consolas"/>
                <a:ea typeface="Calibri"/>
                <a:cs typeface="Times New Roman"/>
              </a:rPr>
              <a:t>&gt;&gt;a&gt;&gt;b;</a:t>
            </a:r>
            <a:endParaRPr lang="en-US" sz="6600" dirty="0">
              <a:ea typeface="Calibri"/>
              <a:cs typeface="Times New Roman"/>
            </a:endParaRPr>
          </a:p>
          <a:p>
            <a:pPr marL="0" marR="0" indent="0">
              <a:lnSpc>
                <a:spcPct val="115000"/>
              </a:lnSpc>
              <a:spcBef>
                <a:spcPts val="0"/>
              </a:spcBef>
              <a:spcAft>
                <a:spcPts val="0"/>
              </a:spcAft>
              <a:buNone/>
            </a:pPr>
            <a:r>
              <a:rPr lang="en-US" sz="5400" dirty="0">
                <a:latin typeface="Consolas"/>
                <a:ea typeface="Calibri"/>
                <a:cs typeface="Times New Roman"/>
              </a:rPr>
              <a:t>	sum=</a:t>
            </a:r>
            <a:r>
              <a:rPr lang="en-US" sz="5400" dirty="0" err="1">
                <a:latin typeface="Consolas"/>
                <a:ea typeface="Calibri"/>
                <a:cs typeface="Times New Roman"/>
              </a:rPr>
              <a:t>a+b</a:t>
            </a:r>
            <a:r>
              <a:rPr lang="en-US" sz="5400" dirty="0">
                <a:latin typeface="Consolas"/>
                <a:ea typeface="Calibri"/>
                <a:cs typeface="Times New Roman"/>
              </a:rPr>
              <a:t>;</a:t>
            </a:r>
            <a:endParaRPr lang="en-US" sz="6600" dirty="0">
              <a:ea typeface="Calibri"/>
              <a:cs typeface="Times New Roman"/>
            </a:endParaRPr>
          </a:p>
          <a:p>
            <a:pPr marL="0" marR="0" indent="0">
              <a:lnSpc>
                <a:spcPct val="115000"/>
              </a:lnSpc>
              <a:spcBef>
                <a:spcPts val="0"/>
              </a:spcBef>
              <a:spcAft>
                <a:spcPts val="0"/>
              </a:spcAft>
              <a:buNone/>
            </a:pPr>
            <a:r>
              <a:rPr lang="en-US" sz="5400" dirty="0">
                <a:latin typeface="Consolas"/>
                <a:ea typeface="Calibri"/>
                <a:cs typeface="Times New Roman"/>
              </a:rPr>
              <a:t>	cout&lt;&lt;</a:t>
            </a:r>
            <a:r>
              <a:rPr lang="en-US" sz="5400" dirty="0">
                <a:solidFill>
                  <a:srgbClr val="A31515"/>
                </a:solidFill>
                <a:latin typeface="Consolas"/>
                <a:ea typeface="Calibri"/>
                <a:cs typeface="Times New Roman"/>
              </a:rPr>
              <a:t>"Sum = "</a:t>
            </a:r>
            <a:r>
              <a:rPr lang="en-US" sz="5400" dirty="0">
                <a:latin typeface="Consolas"/>
                <a:ea typeface="Calibri"/>
                <a:cs typeface="Times New Roman"/>
              </a:rPr>
              <a:t>&lt;&lt;sum&lt;&lt;endl;</a:t>
            </a:r>
            <a:endParaRPr lang="en-US" sz="6600" dirty="0">
              <a:ea typeface="Calibri"/>
              <a:cs typeface="Times New Roman"/>
            </a:endParaRPr>
          </a:p>
          <a:p>
            <a:pPr marL="0" marR="0" indent="0">
              <a:lnSpc>
                <a:spcPct val="115000"/>
              </a:lnSpc>
              <a:spcBef>
                <a:spcPts val="0"/>
              </a:spcBef>
              <a:spcAft>
                <a:spcPts val="0"/>
              </a:spcAft>
              <a:buNone/>
            </a:pPr>
            <a:r>
              <a:rPr lang="en-US" sz="5400" dirty="0">
                <a:latin typeface="Consolas"/>
                <a:ea typeface="Calibri"/>
                <a:cs typeface="Times New Roman"/>
              </a:rPr>
              <a:t>}</a:t>
            </a:r>
            <a:endParaRPr lang="en-US" sz="6600" dirty="0">
              <a:ea typeface="Calibri"/>
              <a:cs typeface="Times New Roman"/>
            </a:endParaRPr>
          </a:p>
          <a:p>
            <a:pPr marL="0" marR="0" indent="0">
              <a:lnSpc>
                <a:spcPct val="115000"/>
              </a:lnSpc>
              <a:spcBef>
                <a:spcPts val="0"/>
              </a:spcBef>
              <a:spcAft>
                <a:spcPts val="1000"/>
              </a:spcAft>
              <a:buNone/>
            </a:pPr>
            <a:endParaRPr lang="en-US" sz="50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22</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5912" y="1905000"/>
            <a:ext cx="3472314"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4210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The return statement</a:t>
            </a:r>
            <a:endParaRPr lang="en-US" sz="3600" dirty="0">
              <a:solidFill>
                <a:srgbClr val="CCFF33"/>
              </a:solidFill>
            </a:endParaRPr>
          </a:p>
        </p:txBody>
      </p:sp>
      <p:sp>
        <p:nvSpPr>
          <p:cNvPr id="3" name="Content Placeholder 2"/>
          <p:cNvSpPr>
            <a:spLocks noGrp="1"/>
          </p:cNvSpPr>
          <p:nvPr>
            <p:ph idx="1"/>
          </p:nvPr>
        </p:nvSpPr>
        <p:spPr>
          <a:xfrm>
            <a:off x="457200" y="1600200"/>
            <a:ext cx="8229600" cy="5029200"/>
          </a:xfrm>
        </p:spPr>
        <p:txBody>
          <a:bodyPr>
            <a:normAutofit fontScale="40000" lnSpcReduction="20000"/>
          </a:bodyPr>
          <a:lstStyle/>
          <a:p>
            <a:pPr algn="just"/>
            <a:r>
              <a:rPr lang="en-US" sz="8000" dirty="0" smtClean="0"/>
              <a:t>Functions may return a value to the main()</a:t>
            </a:r>
          </a:p>
          <a:p>
            <a:pPr marL="0" marR="0" indent="0">
              <a:lnSpc>
                <a:spcPct val="115000"/>
              </a:lnSpc>
              <a:spcBef>
                <a:spcPts val="0"/>
              </a:spcBef>
              <a:spcAft>
                <a:spcPts val="0"/>
              </a:spcAft>
              <a:buNone/>
            </a:pPr>
            <a:r>
              <a:rPr lang="en-US" sz="3500" dirty="0">
                <a:solidFill>
                  <a:srgbClr val="008000"/>
                </a:solidFill>
                <a:latin typeface="Consolas"/>
                <a:ea typeface="Calibri"/>
                <a:cs typeface="Times New Roman"/>
              </a:rPr>
              <a:t>//DESCRIPTION: Function </a:t>
            </a:r>
            <a:r>
              <a:rPr lang="en-US" sz="3500" dirty="0" err="1">
                <a:solidFill>
                  <a:srgbClr val="008000"/>
                </a:solidFill>
                <a:latin typeface="Consolas"/>
                <a:ea typeface="Calibri"/>
                <a:cs typeface="Times New Roman"/>
              </a:rPr>
              <a:t>findSum</a:t>
            </a:r>
            <a:r>
              <a:rPr lang="en-US" sz="3500" dirty="0">
                <a:solidFill>
                  <a:srgbClr val="008000"/>
                </a:solidFill>
                <a:latin typeface="Consolas"/>
                <a:ea typeface="Calibri"/>
                <a:cs typeface="Times New Roman"/>
              </a:rPr>
              <a:t>() version 3</a:t>
            </a:r>
            <a:endParaRPr lang="en-US" sz="4500" dirty="0">
              <a:ea typeface="Calibri"/>
              <a:cs typeface="Times New Roman"/>
            </a:endParaRPr>
          </a:p>
          <a:p>
            <a:pPr marL="0" marR="0" indent="0">
              <a:lnSpc>
                <a:spcPct val="115000"/>
              </a:lnSpc>
              <a:spcBef>
                <a:spcPts val="0"/>
              </a:spcBef>
              <a:spcAft>
                <a:spcPts val="0"/>
              </a:spcAft>
              <a:buNone/>
            </a:pPr>
            <a:r>
              <a:rPr lang="en-US" sz="3500" dirty="0">
                <a:solidFill>
                  <a:srgbClr val="0000FF"/>
                </a:solidFill>
                <a:latin typeface="Consolas"/>
                <a:ea typeface="Calibri"/>
                <a:cs typeface="Times New Roman"/>
              </a:rPr>
              <a:t>#include</a:t>
            </a:r>
            <a:r>
              <a:rPr lang="en-US" sz="3500" dirty="0">
                <a:solidFill>
                  <a:srgbClr val="A31515"/>
                </a:solidFill>
                <a:latin typeface="Consolas"/>
                <a:ea typeface="Calibri"/>
                <a:cs typeface="Times New Roman"/>
              </a:rPr>
              <a:t>&lt;</a:t>
            </a:r>
            <a:r>
              <a:rPr lang="en-US" sz="3500" dirty="0" err="1">
                <a:solidFill>
                  <a:srgbClr val="A31515"/>
                </a:solidFill>
                <a:latin typeface="Consolas"/>
                <a:ea typeface="Calibri"/>
                <a:cs typeface="Times New Roman"/>
              </a:rPr>
              <a:t>iostream</a:t>
            </a:r>
            <a:r>
              <a:rPr lang="en-US" sz="3500" dirty="0">
                <a:solidFill>
                  <a:srgbClr val="A31515"/>
                </a:solidFill>
                <a:latin typeface="Consolas"/>
                <a:ea typeface="Calibri"/>
                <a:cs typeface="Times New Roman"/>
              </a:rPr>
              <a:t>&gt;</a:t>
            </a:r>
            <a:endParaRPr lang="en-US" sz="4500" dirty="0">
              <a:ea typeface="Calibri"/>
              <a:cs typeface="Times New Roman"/>
            </a:endParaRPr>
          </a:p>
          <a:p>
            <a:pPr marL="0" marR="0" indent="0">
              <a:lnSpc>
                <a:spcPct val="115000"/>
              </a:lnSpc>
              <a:spcBef>
                <a:spcPts val="0"/>
              </a:spcBef>
              <a:spcAft>
                <a:spcPts val="0"/>
              </a:spcAft>
              <a:buNone/>
            </a:pPr>
            <a:r>
              <a:rPr lang="en-US" sz="3500" dirty="0">
                <a:solidFill>
                  <a:srgbClr val="0000FF"/>
                </a:solidFill>
                <a:latin typeface="Consolas"/>
                <a:ea typeface="Calibri"/>
                <a:cs typeface="Times New Roman"/>
              </a:rPr>
              <a:t>using</a:t>
            </a:r>
            <a:r>
              <a:rPr lang="en-US" sz="3500" dirty="0">
                <a:latin typeface="Consolas"/>
                <a:ea typeface="Calibri"/>
                <a:cs typeface="Times New Roman"/>
              </a:rPr>
              <a:t> </a:t>
            </a:r>
            <a:r>
              <a:rPr lang="en-US" sz="3500" dirty="0">
                <a:solidFill>
                  <a:srgbClr val="0000FF"/>
                </a:solidFill>
                <a:latin typeface="Consolas"/>
                <a:ea typeface="Calibri"/>
                <a:cs typeface="Times New Roman"/>
              </a:rPr>
              <a:t>namespace</a:t>
            </a:r>
            <a:r>
              <a:rPr lang="en-US" sz="3500" dirty="0">
                <a:latin typeface="Consolas"/>
                <a:ea typeface="Calibri"/>
                <a:cs typeface="Times New Roman"/>
              </a:rPr>
              <a:t> </a:t>
            </a:r>
            <a:r>
              <a:rPr lang="en-US" sz="3500" dirty="0" err="1">
                <a:latin typeface="Consolas"/>
                <a:ea typeface="Calibri"/>
                <a:cs typeface="Times New Roman"/>
              </a:rPr>
              <a:t>std</a:t>
            </a:r>
            <a:r>
              <a:rPr lang="en-US" sz="3500" dirty="0">
                <a:latin typeface="Consolas"/>
                <a:ea typeface="Calibri"/>
                <a:cs typeface="Times New Roman"/>
              </a:rPr>
              <a:t>;</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endParaRPr lang="en-US" sz="4500" dirty="0">
              <a:ea typeface="Calibri"/>
              <a:cs typeface="Times New Roman"/>
            </a:endParaRPr>
          </a:p>
          <a:p>
            <a:pPr marL="0" marR="0" indent="0">
              <a:lnSpc>
                <a:spcPct val="115000"/>
              </a:lnSpc>
              <a:spcBef>
                <a:spcPts val="0"/>
              </a:spcBef>
              <a:spcAft>
                <a:spcPts val="0"/>
              </a:spcAft>
              <a:buNone/>
            </a:pPr>
            <a:r>
              <a:rPr lang="en-US" sz="3500" dirty="0">
                <a:solidFill>
                  <a:srgbClr val="008000"/>
                </a:solidFill>
                <a:latin typeface="Consolas"/>
                <a:ea typeface="Calibri"/>
                <a:cs typeface="Times New Roman"/>
              </a:rPr>
              <a:t>//function prototype </a:t>
            </a:r>
            <a:endParaRPr lang="en-US" sz="4500" dirty="0">
              <a:ea typeface="Calibri"/>
              <a:cs typeface="Times New Roman"/>
            </a:endParaRPr>
          </a:p>
          <a:p>
            <a:pPr marL="0" marR="0" indent="0">
              <a:lnSpc>
                <a:spcPct val="115000"/>
              </a:lnSpc>
              <a:spcBef>
                <a:spcPts val="0"/>
              </a:spcBef>
              <a:spcAft>
                <a:spcPts val="0"/>
              </a:spcAft>
              <a:buNone/>
            </a:pPr>
            <a:r>
              <a:rPr lang="en-US" sz="3500" dirty="0">
                <a:solidFill>
                  <a:srgbClr val="0000FF"/>
                </a:solidFill>
                <a:latin typeface="Consolas"/>
                <a:ea typeface="Calibri"/>
                <a:cs typeface="Times New Roman"/>
              </a:rPr>
              <a:t>int</a:t>
            </a:r>
            <a:r>
              <a:rPr lang="en-US" sz="3500" dirty="0">
                <a:latin typeface="Consolas"/>
                <a:ea typeface="Calibri"/>
                <a:cs typeface="Times New Roman"/>
              </a:rPr>
              <a:t> </a:t>
            </a:r>
            <a:r>
              <a:rPr lang="en-US" sz="3500" dirty="0" err="1">
                <a:latin typeface="Consolas"/>
                <a:ea typeface="Calibri"/>
                <a:cs typeface="Times New Roman"/>
              </a:rPr>
              <a:t>findSum</a:t>
            </a:r>
            <a:r>
              <a:rPr lang="en-US" sz="3500" dirty="0">
                <a:latin typeface="Consolas"/>
                <a:ea typeface="Calibri"/>
                <a:cs typeface="Times New Roman"/>
              </a:rPr>
              <a:t>();</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endParaRPr lang="en-US" sz="4500" dirty="0">
              <a:ea typeface="Calibri"/>
              <a:cs typeface="Times New Roman"/>
            </a:endParaRPr>
          </a:p>
          <a:p>
            <a:pPr marL="0" marR="0" indent="0">
              <a:lnSpc>
                <a:spcPct val="115000"/>
              </a:lnSpc>
              <a:spcBef>
                <a:spcPts val="0"/>
              </a:spcBef>
              <a:spcAft>
                <a:spcPts val="0"/>
              </a:spcAft>
              <a:buNone/>
            </a:pPr>
            <a:r>
              <a:rPr lang="en-US" sz="3500" dirty="0">
                <a:solidFill>
                  <a:srgbClr val="0000FF"/>
                </a:solidFill>
                <a:latin typeface="Consolas"/>
                <a:ea typeface="Calibri"/>
                <a:cs typeface="Times New Roman"/>
              </a:rPr>
              <a:t>void</a:t>
            </a:r>
            <a:r>
              <a:rPr lang="en-US" sz="3500" dirty="0">
                <a:latin typeface="Consolas"/>
                <a:ea typeface="Calibri"/>
                <a:cs typeface="Times New Roman"/>
              </a:rPr>
              <a:t> main()</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r>
              <a:rPr lang="en-US" sz="3500" dirty="0">
                <a:solidFill>
                  <a:srgbClr val="0000FF"/>
                </a:solidFill>
                <a:latin typeface="Consolas"/>
                <a:ea typeface="Calibri"/>
                <a:cs typeface="Times New Roman"/>
              </a:rPr>
              <a:t>int</a:t>
            </a:r>
            <a:r>
              <a:rPr lang="en-US" sz="3500" dirty="0">
                <a:latin typeface="Consolas"/>
                <a:ea typeface="Calibri"/>
                <a:cs typeface="Times New Roman"/>
              </a:rPr>
              <a:t> sum;</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r>
              <a:rPr lang="en-US" sz="3500" dirty="0">
                <a:solidFill>
                  <a:srgbClr val="008000"/>
                </a:solidFill>
                <a:latin typeface="Consolas"/>
                <a:ea typeface="Calibri"/>
                <a:cs typeface="Times New Roman"/>
              </a:rPr>
              <a:t>//function call</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sum = </a:t>
            </a:r>
            <a:r>
              <a:rPr lang="en-US" sz="3500" dirty="0" err="1">
                <a:latin typeface="Consolas"/>
                <a:ea typeface="Calibri"/>
                <a:cs typeface="Times New Roman"/>
              </a:rPr>
              <a:t>findSum</a:t>
            </a:r>
            <a:r>
              <a:rPr lang="en-US" sz="3500" dirty="0">
                <a:latin typeface="Consolas"/>
                <a:ea typeface="Calibri"/>
                <a:cs typeface="Times New Roman"/>
              </a:rPr>
              <a:t>();</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cout&lt;&lt;</a:t>
            </a:r>
            <a:r>
              <a:rPr lang="en-US" sz="3500" dirty="0">
                <a:solidFill>
                  <a:srgbClr val="A31515"/>
                </a:solidFill>
                <a:latin typeface="Consolas"/>
                <a:ea typeface="Calibri"/>
                <a:cs typeface="Times New Roman"/>
              </a:rPr>
              <a:t>"Sum = "</a:t>
            </a:r>
            <a:r>
              <a:rPr lang="en-US" sz="3500" dirty="0">
                <a:latin typeface="Consolas"/>
                <a:ea typeface="Calibri"/>
                <a:cs typeface="Times New Roman"/>
              </a:rPr>
              <a:t>&lt;&lt;sum&lt;&lt;endl;</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a:t>
            </a:r>
            <a:endParaRPr lang="en-US" sz="4500" dirty="0">
              <a:ea typeface="Calibri"/>
              <a:cs typeface="Times New Roman"/>
            </a:endParaRPr>
          </a:p>
          <a:p>
            <a:pPr marL="0" marR="0" indent="0">
              <a:lnSpc>
                <a:spcPct val="115000"/>
              </a:lnSpc>
              <a:spcBef>
                <a:spcPts val="0"/>
              </a:spcBef>
              <a:spcAft>
                <a:spcPts val="0"/>
              </a:spcAft>
              <a:buNone/>
            </a:pPr>
            <a:r>
              <a:rPr lang="en-US" sz="3500" dirty="0">
                <a:solidFill>
                  <a:srgbClr val="008000"/>
                </a:solidFill>
                <a:latin typeface="Consolas"/>
                <a:ea typeface="Calibri"/>
                <a:cs typeface="Times New Roman"/>
              </a:rPr>
              <a:t>//function definition</a:t>
            </a:r>
            <a:endParaRPr lang="en-US" sz="4500" dirty="0">
              <a:ea typeface="Calibri"/>
              <a:cs typeface="Times New Roman"/>
            </a:endParaRPr>
          </a:p>
          <a:p>
            <a:pPr marL="0" marR="0" indent="0">
              <a:lnSpc>
                <a:spcPct val="115000"/>
              </a:lnSpc>
              <a:spcBef>
                <a:spcPts val="0"/>
              </a:spcBef>
              <a:spcAft>
                <a:spcPts val="0"/>
              </a:spcAft>
              <a:buNone/>
            </a:pPr>
            <a:r>
              <a:rPr lang="en-US" sz="3500" dirty="0">
                <a:solidFill>
                  <a:srgbClr val="0000FF"/>
                </a:solidFill>
                <a:latin typeface="Consolas"/>
                <a:ea typeface="Calibri"/>
                <a:cs typeface="Times New Roman"/>
              </a:rPr>
              <a:t>int</a:t>
            </a:r>
            <a:r>
              <a:rPr lang="en-US" sz="3500" dirty="0">
                <a:latin typeface="Consolas"/>
                <a:ea typeface="Calibri"/>
                <a:cs typeface="Times New Roman"/>
              </a:rPr>
              <a:t> </a:t>
            </a:r>
            <a:r>
              <a:rPr lang="en-US" sz="3500" dirty="0" err="1">
                <a:latin typeface="Consolas"/>
                <a:ea typeface="Calibri"/>
                <a:cs typeface="Times New Roman"/>
              </a:rPr>
              <a:t>findSum</a:t>
            </a:r>
            <a:r>
              <a:rPr lang="en-US" sz="3500" dirty="0">
                <a:latin typeface="Consolas"/>
                <a:ea typeface="Calibri"/>
                <a:cs typeface="Times New Roman"/>
              </a:rPr>
              <a:t>()</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r>
              <a:rPr lang="en-US" sz="3500" dirty="0">
                <a:solidFill>
                  <a:srgbClr val="0000FF"/>
                </a:solidFill>
                <a:latin typeface="Consolas"/>
                <a:ea typeface="Calibri"/>
                <a:cs typeface="Times New Roman"/>
              </a:rPr>
              <a:t>int</a:t>
            </a:r>
            <a:r>
              <a:rPr lang="en-US" sz="3500" dirty="0">
                <a:latin typeface="Consolas"/>
                <a:ea typeface="Calibri"/>
                <a:cs typeface="Times New Roman"/>
              </a:rPr>
              <a:t> a, b;</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cout&lt;&lt;</a:t>
            </a:r>
            <a:r>
              <a:rPr lang="en-US" sz="3500" dirty="0">
                <a:solidFill>
                  <a:srgbClr val="A31515"/>
                </a:solidFill>
                <a:latin typeface="Consolas"/>
                <a:ea typeface="Calibri"/>
                <a:cs typeface="Times New Roman"/>
              </a:rPr>
              <a:t>"Enter numbers a and b: "</a:t>
            </a:r>
            <a:r>
              <a:rPr lang="en-US" sz="3500" dirty="0">
                <a:latin typeface="Consolas"/>
                <a:ea typeface="Calibri"/>
                <a:cs typeface="Times New Roman"/>
              </a:rPr>
              <a:t>;</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r>
              <a:rPr lang="en-US" sz="3500" dirty="0" err="1">
                <a:latin typeface="Consolas"/>
                <a:ea typeface="Calibri"/>
                <a:cs typeface="Times New Roman"/>
              </a:rPr>
              <a:t>cin</a:t>
            </a:r>
            <a:r>
              <a:rPr lang="en-US" sz="3500" dirty="0">
                <a:latin typeface="Consolas"/>
                <a:ea typeface="Calibri"/>
                <a:cs typeface="Times New Roman"/>
              </a:rPr>
              <a:t>&gt;&gt;a&gt;&gt;b;</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r>
              <a:rPr lang="en-US" sz="3500" dirty="0">
                <a:solidFill>
                  <a:srgbClr val="0000FF"/>
                </a:solidFill>
                <a:latin typeface="Consolas"/>
                <a:ea typeface="Calibri"/>
                <a:cs typeface="Times New Roman"/>
              </a:rPr>
              <a:t>return</a:t>
            </a:r>
            <a:r>
              <a:rPr lang="en-US" sz="3500" dirty="0">
                <a:latin typeface="Consolas"/>
                <a:ea typeface="Calibri"/>
                <a:cs typeface="Times New Roman"/>
              </a:rPr>
              <a:t> (</a:t>
            </a:r>
            <a:r>
              <a:rPr lang="en-US" sz="3500" dirty="0" err="1">
                <a:latin typeface="Consolas"/>
                <a:ea typeface="Calibri"/>
                <a:cs typeface="Times New Roman"/>
              </a:rPr>
              <a:t>a+b</a:t>
            </a:r>
            <a:r>
              <a:rPr lang="en-US" sz="3500" dirty="0">
                <a:latin typeface="Consolas"/>
                <a:ea typeface="Calibri"/>
                <a:cs typeface="Times New Roman"/>
              </a:rPr>
              <a:t>);</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a:t>
            </a:r>
            <a:endParaRPr lang="en-US" sz="4500" dirty="0">
              <a:ea typeface="Calibri"/>
              <a:cs typeface="Times New Roman"/>
            </a:endParaRPr>
          </a:p>
          <a:p>
            <a:pPr marL="0" indent="0" algn="just">
              <a:buNone/>
            </a:pPr>
            <a:endParaRPr lang="en-US" dirty="0"/>
          </a:p>
          <a:p>
            <a:pPr marL="0" indent="0" algn="just">
              <a:buNone/>
            </a:pPr>
            <a:endParaRPr lang="en-US" dirty="0" smtClean="0"/>
          </a:p>
          <a:p>
            <a:pPr lvl="1" algn="just"/>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23</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505200"/>
            <a:ext cx="3687351" cy="1163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27450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Example: </a:t>
            </a:r>
            <a:r>
              <a:rPr lang="en-US" sz="3600" dirty="0" err="1" smtClean="0">
                <a:solidFill>
                  <a:srgbClr val="CCFF33"/>
                </a:solidFill>
              </a:rPr>
              <a:t>findLargest</a:t>
            </a:r>
            <a:r>
              <a:rPr lang="en-US" sz="3600" dirty="0" smtClean="0">
                <a:solidFill>
                  <a:srgbClr val="CCFF33"/>
                </a:solidFill>
              </a:rPr>
              <a:t>()</a:t>
            </a:r>
            <a:endParaRPr lang="en-US" sz="3600" dirty="0">
              <a:solidFill>
                <a:srgbClr val="CCFF33"/>
              </a:solidFill>
            </a:endParaRPr>
          </a:p>
        </p:txBody>
      </p:sp>
      <p:sp>
        <p:nvSpPr>
          <p:cNvPr id="3" name="Content Placeholder 2"/>
          <p:cNvSpPr>
            <a:spLocks noGrp="1"/>
          </p:cNvSpPr>
          <p:nvPr>
            <p:ph idx="1"/>
          </p:nvPr>
        </p:nvSpPr>
        <p:spPr/>
        <p:txBody>
          <a:bodyPr>
            <a:normAutofit/>
          </a:bodyPr>
          <a:lstStyle/>
          <a:p>
            <a:pPr algn="just"/>
            <a:r>
              <a:rPr lang="en-US" dirty="0" smtClean="0"/>
              <a:t>Write a function called </a:t>
            </a:r>
            <a:r>
              <a:rPr lang="en-US" dirty="0" err="1" smtClean="0"/>
              <a:t>findLargest</a:t>
            </a:r>
            <a:r>
              <a:rPr lang="en-US" dirty="0" smtClean="0"/>
              <a:t>() that returns the largest of two numbers.</a:t>
            </a:r>
            <a:endParaRPr lang="en-US" dirty="0"/>
          </a:p>
          <a:p>
            <a:pPr algn="just"/>
            <a:endParaRPr lang="en-US" dirty="0"/>
          </a:p>
          <a:p>
            <a:pPr marL="0" indent="0" algn="just">
              <a:buNone/>
            </a:pPr>
            <a:endParaRPr lang="en-US" dirty="0" smtClean="0"/>
          </a:p>
          <a:p>
            <a:pPr lvl="1" algn="just"/>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24</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846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229600" cy="6324600"/>
          </a:xfrm>
        </p:spPr>
        <p:txBody>
          <a:bodyPr>
            <a:normAutofit fontScale="47500" lnSpcReduction="20000"/>
          </a:bodyPr>
          <a:lstStyle/>
          <a:p>
            <a:pPr marL="0" marR="0" indent="0">
              <a:lnSpc>
                <a:spcPct val="115000"/>
              </a:lnSpc>
              <a:spcBef>
                <a:spcPts val="0"/>
              </a:spcBef>
              <a:spcAft>
                <a:spcPts val="0"/>
              </a:spcAft>
              <a:buNone/>
            </a:pPr>
            <a:r>
              <a:rPr lang="en-US" dirty="0">
                <a:solidFill>
                  <a:srgbClr val="008000"/>
                </a:solidFill>
                <a:latin typeface="Consolas"/>
                <a:ea typeface="Calibri"/>
                <a:cs typeface="Times New Roman"/>
              </a:rPr>
              <a:t>//DESCRIPTION: Function </a:t>
            </a:r>
            <a:r>
              <a:rPr lang="en-US" dirty="0" err="1">
                <a:solidFill>
                  <a:srgbClr val="008000"/>
                </a:solidFill>
                <a:latin typeface="Consolas"/>
                <a:ea typeface="Calibri"/>
                <a:cs typeface="Times New Roman"/>
              </a:rPr>
              <a:t>findLargest</a:t>
            </a:r>
            <a:r>
              <a:rPr lang="en-US" dirty="0">
                <a:solidFill>
                  <a:srgbClr val="008000"/>
                </a:solidFill>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8000"/>
                </a:solidFill>
                <a:latin typeface="Consolas"/>
                <a:ea typeface="Calibri"/>
                <a:cs typeface="Times New Roman"/>
              </a:rPr>
              <a:t>//function prototype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a:t>
            </a:r>
            <a:r>
              <a:rPr lang="en-US" dirty="0" err="1">
                <a:latin typeface="Consolas"/>
                <a:ea typeface="Calibri"/>
                <a:cs typeface="Times New Roman"/>
              </a:rPr>
              <a:t>findLargest</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a:t>
            </a:r>
            <a:r>
              <a:rPr lang="en-US" dirty="0" err="1">
                <a:latin typeface="Consolas"/>
                <a:ea typeface="Calibri"/>
                <a:cs typeface="Times New Roman"/>
              </a:rPr>
              <a:t>num</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//function call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num</a:t>
            </a:r>
            <a:r>
              <a:rPr lang="en-US" dirty="0">
                <a:latin typeface="Consolas"/>
                <a:ea typeface="Calibri"/>
                <a:cs typeface="Times New Roman"/>
              </a:rPr>
              <a:t> = </a:t>
            </a:r>
            <a:r>
              <a:rPr lang="en-US" dirty="0" err="1">
                <a:latin typeface="Consolas"/>
                <a:ea typeface="Calibri"/>
                <a:cs typeface="Times New Roman"/>
              </a:rPr>
              <a:t>findLargest</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"The largest value is: "</a:t>
            </a:r>
            <a:r>
              <a:rPr lang="en-US" dirty="0">
                <a:latin typeface="Consolas"/>
                <a:ea typeface="Calibri"/>
                <a:cs typeface="Times New Roman"/>
              </a:rPr>
              <a:t>&lt;&lt;</a:t>
            </a:r>
            <a:r>
              <a:rPr lang="en-US" dirty="0" err="1">
                <a:latin typeface="Consolas"/>
                <a:ea typeface="Calibri"/>
                <a:cs typeface="Times New Roman"/>
              </a:rPr>
              <a:t>num</a:t>
            </a:r>
            <a:r>
              <a:rPr lang="en-US" dirty="0">
                <a:latin typeface="Consolas"/>
                <a:ea typeface="Calibri"/>
                <a:cs typeface="Times New Roman"/>
              </a:rPr>
              <a:t>&lt;&lt;endl;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8000"/>
                </a:solidFill>
                <a:latin typeface="Consolas"/>
                <a:ea typeface="Calibri"/>
                <a:cs typeface="Times New Roman"/>
              </a:rPr>
              <a:t>//function definition</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a:t>
            </a:r>
            <a:r>
              <a:rPr lang="en-US" dirty="0" err="1">
                <a:latin typeface="Consolas"/>
                <a:ea typeface="Calibri"/>
                <a:cs typeface="Times New Roman"/>
              </a:rPr>
              <a:t>findLargest</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a, b;</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"Enter numbers a and b: "</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cin</a:t>
            </a:r>
            <a:r>
              <a:rPr lang="en-US" dirty="0">
                <a:latin typeface="Consolas"/>
                <a:ea typeface="Calibri"/>
                <a:cs typeface="Times New Roman"/>
              </a:rPr>
              <a:t>&gt;&gt;a&gt;&gt;b;</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if</a:t>
            </a:r>
            <a:r>
              <a:rPr lang="en-US" dirty="0">
                <a:latin typeface="Consolas"/>
                <a:ea typeface="Calibri"/>
                <a:cs typeface="Times New Roman"/>
              </a:rPr>
              <a:t> (a &gt; b)</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a;</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b;</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25</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495" y="0"/>
            <a:ext cx="362150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786" y="1447800"/>
            <a:ext cx="3649214" cy="115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1" y="2743200"/>
            <a:ext cx="3200400" cy="1010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6174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Passing arguments to functions</a:t>
            </a:r>
            <a:endParaRPr lang="en-US" sz="3600" dirty="0">
              <a:solidFill>
                <a:srgbClr val="CCFF33"/>
              </a:solidFill>
            </a:endParaRPr>
          </a:p>
        </p:txBody>
      </p:sp>
      <p:sp>
        <p:nvSpPr>
          <p:cNvPr id="3" name="Content Placeholder 2"/>
          <p:cNvSpPr>
            <a:spLocks noGrp="1"/>
          </p:cNvSpPr>
          <p:nvPr>
            <p:ph idx="1"/>
          </p:nvPr>
        </p:nvSpPr>
        <p:spPr>
          <a:xfrm>
            <a:off x="457200" y="1600200"/>
            <a:ext cx="8229600" cy="5029200"/>
          </a:xfrm>
        </p:spPr>
        <p:txBody>
          <a:bodyPr>
            <a:normAutofit/>
          </a:bodyPr>
          <a:lstStyle/>
          <a:p>
            <a:pPr marL="0" indent="0" algn="just">
              <a:buNone/>
            </a:pPr>
            <a:r>
              <a:rPr lang="en-US" dirty="0" smtClean="0"/>
              <a:t>Functions take some values as input, and these values are called the parameters of function.</a:t>
            </a:r>
          </a:p>
          <a:p>
            <a:pPr marL="0" indent="0" algn="just">
              <a:buNone/>
            </a:pPr>
            <a:endParaRPr lang="en-US" dirty="0"/>
          </a:p>
          <a:p>
            <a:pPr marL="0" indent="0" algn="just">
              <a:buNone/>
            </a:pPr>
            <a:r>
              <a:rPr lang="en-US" dirty="0" smtClean="0"/>
              <a:t>We need to specify the type of the parameters in the function prototype and in the function definition.</a:t>
            </a:r>
          </a:p>
          <a:p>
            <a:pPr marL="0" indent="0" algn="just">
              <a:buNone/>
            </a:pPr>
            <a:endParaRPr lang="en-US" dirty="0"/>
          </a:p>
          <a:p>
            <a:pPr marL="0" indent="0" algn="just">
              <a:buNone/>
            </a:pPr>
            <a:r>
              <a:rPr lang="en-US" dirty="0" smtClean="0"/>
              <a:t>We use the actual values at function call.</a:t>
            </a:r>
            <a:endParaRPr lang="en-US" dirty="0"/>
          </a:p>
          <a:p>
            <a:pPr marL="0" indent="0" algn="just">
              <a:buNone/>
            </a:pPr>
            <a:endParaRPr lang="en-US" dirty="0" smtClean="0"/>
          </a:p>
          <a:p>
            <a:pPr lvl="1" algn="just"/>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26</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7714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FF33"/>
                </a:solidFill>
              </a:rPr>
              <a:t>Example:  </a:t>
            </a:r>
            <a:r>
              <a:rPr lang="en-US" dirty="0" err="1" smtClean="0">
                <a:solidFill>
                  <a:srgbClr val="CCFF33"/>
                </a:solidFill>
              </a:rPr>
              <a:t>findSum</a:t>
            </a:r>
            <a:r>
              <a:rPr lang="en-US" dirty="0" smtClean="0">
                <a:solidFill>
                  <a:srgbClr val="CCFF33"/>
                </a:solidFill>
              </a:rPr>
              <a:t>(int, int);</a:t>
            </a:r>
            <a:endParaRPr lang="en-US" dirty="0">
              <a:solidFill>
                <a:srgbClr val="CCFF33"/>
              </a:solidFill>
            </a:endParaRPr>
          </a:p>
        </p:txBody>
      </p:sp>
      <p:sp>
        <p:nvSpPr>
          <p:cNvPr id="3" name="Content Placeholder 2"/>
          <p:cNvSpPr>
            <a:spLocks noGrp="1"/>
          </p:cNvSpPr>
          <p:nvPr>
            <p:ph idx="1"/>
          </p:nvPr>
        </p:nvSpPr>
        <p:spPr>
          <a:xfrm>
            <a:off x="457200" y="1600200"/>
            <a:ext cx="8229600" cy="5257800"/>
          </a:xfrm>
        </p:spPr>
        <p:txBody>
          <a:bodyPr>
            <a:normAutofit fontScale="25000" lnSpcReduction="20000"/>
          </a:bodyPr>
          <a:lstStyle/>
          <a:p>
            <a:pPr marL="0" marR="0" indent="0">
              <a:lnSpc>
                <a:spcPct val="115000"/>
              </a:lnSpc>
              <a:spcBef>
                <a:spcPts val="0"/>
              </a:spcBef>
              <a:spcAft>
                <a:spcPts val="0"/>
              </a:spcAft>
              <a:buNone/>
            </a:pPr>
            <a:r>
              <a:rPr lang="en-US" sz="5600" dirty="0">
                <a:solidFill>
                  <a:srgbClr val="008000"/>
                </a:solidFill>
                <a:latin typeface="Consolas"/>
                <a:ea typeface="Calibri"/>
                <a:cs typeface="Times New Roman"/>
              </a:rPr>
              <a:t>//DESCRIPTION: Function </a:t>
            </a:r>
            <a:r>
              <a:rPr lang="en-US" sz="5600" dirty="0" err="1">
                <a:solidFill>
                  <a:srgbClr val="008000"/>
                </a:solidFill>
                <a:latin typeface="Consolas"/>
                <a:ea typeface="Calibri"/>
                <a:cs typeface="Times New Roman"/>
              </a:rPr>
              <a:t>findSum</a:t>
            </a:r>
            <a:r>
              <a:rPr lang="en-US" sz="5600" dirty="0">
                <a:solidFill>
                  <a:srgbClr val="008000"/>
                </a:solidFill>
                <a:latin typeface="Consolas"/>
                <a:ea typeface="Calibri"/>
                <a:cs typeface="Times New Roman"/>
              </a:rPr>
              <a:t>() with two int parameters</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#include</a:t>
            </a:r>
            <a:r>
              <a:rPr lang="en-US" sz="5600" dirty="0">
                <a:solidFill>
                  <a:srgbClr val="A31515"/>
                </a:solidFill>
                <a:latin typeface="Consolas"/>
                <a:ea typeface="Calibri"/>
                <a:cs typeface="Times New Roman"/>
              </a:rPr>
              <a:t>&lt;</a:t>
            </a:r>
            <a:r>
              <a:rPr lang="en-US" sz="5600" dirty="0" err="1">
                <a:solidFill>
                  <a:srgbClr val="A31515"/>
                </a:solidFill>
                <a:latin typeface="Consolas"/>
                <a:ea typeface="Calibri"/>
                <a:cs typeface="Times New Roman"/>
              </a:rPr>
              <a:t>iostream</a:t>
            </a:r>
            <a:r>
              <a:rPr lang="en-US" sz="5600" dirty="0">
                <a:solidFill>
                  <a:srgbClr val="A31515"/>
                </a:solidFill>
                <a:latin typeface="Consolas"/>
                <a:ea typeface="Calibri"/>
                <a:cs typeface="Times New Roman"/>
              </a:rPr>
              <a:t>&gt;</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using</a:t>
            </a:r>
            <a:r>
              <a:rPr lang="en-US" sz="5600" dirty="0">
                <a:latin typeface="Consolas"/>
                <a:ea typeface="Calibri"/>
                <a:cs typeface="Times New Roman"/>
              </a:rPr>
              <a:t> </a:t>
            </a:r>
            <a:r>
              <a:rPr lang="en-US" sz="5600" dirty="0">
                <a:solidFill>
                  <a:srgbClr val="0000FF"/>
                </a:solidFill>
                <a:latin typeface="Consolas"/>
                <a:ea typeface="Calibri"/>
                <a:cs typeface="Times New Roman"/>
              </a:rPr>
              <a:t>namespace</a:t>
            </a:r>
            <a:r>
              <a:rPr lang="en-US" sz="5600" dirty="0">
                <a:latin typeface="Consolas"/>
                <a:ea typeface="Calibri"/>
                <a:cs typeface="Times New Roman"/>
              </a:rPr>
              <a:t> </a:t>
            </a:r>
            <a:r>
              <a:rPr lang="en-US" sz="5600" dirty="0" err="1">
                <a:latin typeface="Consolas"/>
                <a:ea typeface="Calibri"/>
                <a:cs typeface="Times New Roman"/>
              </a:rPr>
              <a:t>std</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8000"/>
                </a:solidFill>
                <a:latin typeface="Consolas"/>
                <a:ea typeface="Calibri"/>
                <a:cs typeface="Times New Roman"/>
              </a:rPr>
              <a:t>//function prototype </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int</a:t>
            </a:r>
            <a:r>
              <a:rPr lang="en-US" sz="5600" dirty="0">
                <a:latin typeface="Consolas"/>
                <a:ea typeface="Calibri"/>
                <a:cs typeface="Times New Roman"/>
              </a:rPr>
              <a:t> </a:t>
            </a:r>
            <a:r>
              <a:rPr lang="en-US" sz="5600" dirty="0" err="1">
                <a:latin typeface="Consolas"/>
                <a:ea typeface="Calibri"/>
                <a:cs typeface="Times New Roman"/>
              </a:rPr>
              <a:t>findSum</a:t>
            </a:r>
            <a:r>
              <a:rPr lang="en-US" sz="5600" dirty="0">
                <a:latin typeface="Consolas"/>
                <a:ea typeface="Calibri"/>
                <a:cs typeface="Times New Roman"/>
              </a:rPr>
              <a:t>(</a:t>
            </a:r>
            <a:r>
              <a:rPr lang="en-US" sz="5600" dirty="0" err="1">
                <a:solidFill>
                  <a:srgbClr val="0000FF"/>
                </a:solidFill>
                <a:latin typeface="Consolas"/>
                <a:ea typeface="Calibri"/>
                <a:cs typeface="Times New Roman"/>
              </a:rPr>
              <a:t>int</a:t>
            </a:r>
            <a:r>
              <a:rPr lang="en-US" sz="5600" dirty="0" err="1">
                <a:latin typeface="Consolas"/>
                <a:ea typeface="Calibri"/>
                <a:cs typeface="Times New Roman"/>
              </a:rPr>
              <a:t>,</a:t>
            </a:r>
            <a:r>
              <a:rPr lang="en-US" sz="5600" dirty="0" err="1">
                <a:solidFill>
                  <a:srgbClr val="0000FF"/>
                </a:solidFill>
                <a:latin typeface="Consolas"/>
                <a:ea typeface="Calibri"/>
                <a:cs typeface="Times New Roman"/>
              </a:rPr>
              <a:t>int</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void</a:t>
            </a:r>
            <a:r>
              <a:rPr lang="en-US" sz="5600" dirty="0">
                <a:latin typeface="Consolas"/>
                <a:ea typeface="Calibri"/>
                <a:cs typeface="Times New Roman"/>
              </a:rPr>
              <a:t> main()</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int</a:t>
            </a:r>
            <a:r>
              <a:rPr lang="en-US" sz="5600" dirty="0">
                <a:latin typeface="Consolas"/>
                <a:ea typeface="Calibri"/>
                <a:cs typeface="Times New Roman"/>
              </a:rPr>
              <a:t> a, b, sum;</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a:t>
            </a:r>
            <a:r>
              <a:rPr lang="en-US" sz="5600" dirty="0">
                <a:solidFill>
                  <a:srgbClr val="A31515"/>
                </a:solidFill>
                <a:latin typeface="Consolas"/>
                <a:ea typeface="Calibri"/>
                <a:cs typeface="Times New Roman"/>
              </a:rPr>
              <a:t>"Please enter two numbers: "</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err="1">
                <a:latin typeface="Consolas"/>
                <a:ea typeface="Calibri"/>
                <a:cs typeface="Times New Roman"/>
              </a:rPr>
              <a:t>cin</a:t>
            </a:r>
            <a:r>
              <a:rPr lang="en-US" sz="5600" dirty="0">
                <a:latin typeface="Consolas"/>
                <a:ea typeface="Calibri"/>
                <a:cs typeface="Times New Roman"/>
              </a:rPr>
              <a:t>&gt;&gt;a&gt;&gt;b;</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8000"/>
                </a:solidFill>
                <a:latin typeface="Consolas"/>
                <a:ea typeface="Calibri"/>
                <a:cs typeface="Times New Roman"/>
              </a:rPr>
              <a:t>//</a:t>
            </a:r>
            <a:r>
              <a:rPr lang="en-US" sz="5600" dirty="0" err="1">
                <a:solidFill>
                  <a:srgbClr val="008000"/>
                </a:solidFill>
                <a:latin typeface="Consolas"/>
                <a:ea typeface="Calibri"/>
                <a:cs typeface="Times New Roman"/>
              </a:rPr>
              <a:t>funtion</a:t>
            </a:r>
            <a:r>
              <a:rPr lang="en-US" sz="5600" dirty="0">
                <a:solidFill>
                  <a:srgbClr val="008000"/>
                </a:solidFill>
                <a:latin typeface="Consolas"/>
                <a:ea typeface="Calibri"/>
                <a:cs typeface="Times New Roman"/>
              </a:rPr>
              <a:t> call</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sum = </a:t>
            </a:r>
            <a:r>
              <a:rPr lang="en-US" sz="5600" dirty="0" err="1">
                <a:latin typeface="Consolas"/>
                <a:ea typeface="Calibri"/>
                <a:cs typeface="Times New Roman"/>
              </a:rPr>
              <a:t>findSum</a:t>
            </a:r>
            <a:r>
              <a:rPr lang="en-US" sz="5600" dirty="0">
                <a:latin typeface="Consolas"/>
                <a:ea typeface="Calibri"/>
                <a:cs typeface="Times New Roman"/>
              </a:rPr>
              <a:t>(</a:t>
            </a:r>
            <a:r>
              <a:rPr lang="en-US" sz="5600" dirty="0" err="1">
                <a:latin typeface="Consolas"/>
                <a:ea typeface="Calibri"/>
                <a:cs typeface="Times New Roman"/>
              </a:rPr>
              <a:t>a,b</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cout&lt;&lt;</a:t>
            </a:r>
            <a:r>
              <a:rPr lang="en-US" sz="5600" dirty="0">
                <a:solidFill>
                  <a:srgbClr val="A31515"/>
                </a:solidFill>
                <a:latin typeface="Consolas"/>
                <a:ea typeface="Calibri"/>
                <a:cs typeface="Times New Roman"/>
              </a:rPr>
              <a:t>"Sum = "</a:t>
            </a:r>
            <a:r>
              <a:rPr lang="en-US" sz="5600" dirty="0">
                <a:latin typeface="Consolas"/>
                <a:ea typeface="Calibri"/>
                <a:cs typeface="Times New Roman"/>
              </a:rPr>
              <a:t>&lt;&lt;sum&lt;&lt;endl;</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8000"/>
                </a:solidFill>
                <a:latin typeface="Consolas"/>
                <a:ea typeface="Calibri"/>
                <a:cs typeface="Times New Roman"/>
              </a:rPr>
              <a:t>//function definition</a:t>
            </a:r>
            <a:endParaRPr lang="en-US" sz="7200" dirty="0">
              <a:ea typeface="Calibri"/>
              <a:cs typeface="Times New Roman"/>
            </a:endParaRPr>
          </a:p>
          <a:p>
            <a:pPr marL="0" marR="0" indent="0">
              <a:lnSpc>
                <a:spcPct val="115000"/>
              </a:lnSpc>
              <a:spcBef>
                <a:spcPts val="0"/>
              </a:spcBef>
              <a:spcAft>
                <a:spcPts val="0"/>
              </a:spcAft>
              <a:buNone/>
            </a:pPr>
            <a:r>
              <a:rPr lang="en-US" sz="5600" dirty="0">
                <a:solidFill>
                  <a:srgbClr val="0000FF"/>
                </a:solidFill>
                <a:latin typeface="Consolas"/>
                <a:ea typeface="Calibri"/>
                <a:cs typeface="Times New Roman"/>
              </a:rPr>
              <a:t>int</a:t>
            </a:r>
            <a:r>
              <a:rPr lang="en-US" sz="5600" dirty="0">
                <a:latin typeface="Consolas"/>
                <a:ea typeface="Calibri"/>
                <a:cs typeface="Times New Roman"/>
              </a:rPr>
              <a:t> </a:t>
            </a:r>
            <a:r>
              <a:rPr lang="en-US" sz="5600" dirty="0" err="1">
                <a:latin typeface="Consolas"/>
                <a:ea typeface="Calibri"/>
                <a:cs typeface="Times New Roman"/>
              </a:rPr>
              <a:t>findSum</a:t>
            </a:r>
            <a:r>
              <a:rPr lang="en-US" sz="5600" dirty="0">
                <a:latin typeface="Consolas"/>
                <a:ea typeface="Calibri"/>
                <a:cs typeface="Times New Roman"/>
              </a:rPr>
              <a:t>(</a:t>
            </a:r>
            <a:r>
              <a:rPr lang="en-US" sz="5600" dirty="0">
                <a:solidFill>
                  <a:srgbClr val="0000FF"/>
                </a:solidFill>
                <a:latin typeface="Consolas"/>
                <a:ea typeface="Calibri"/>
                <a:cs typeface="Times New Roman"/>
              </a:rPr>
              <a:t>int</a:t>
            </a:r>
            <a:r>
              <a:rPr lang="en-US" sz="5600" dirty="0">
                <a:latin typeface="Consolas"/>
                <a:ea typeface="Calibri"/>
                <a:cs typeface="Times New Roman"/>
              </a:rPr>
              <a:t> x, </a:t>
            </a:r>
            <a:r>
              <a:rPr lang="en-US" sz="5600" dirty="0">
                <a:solidFill>
                  <a:srgbClr val="0000FF"/>
                </a:solidFill>
                <a:latin typeface="Consolas"/>
                <a:ea typeface="Calibri"/>
                <a:cs typeface="Times New Roman"/>
              </a:rPr>
              <a:t>int</a:t>
            </a:r>
            <a:r>
              <a:rPr lang="en-US" sz="5600" dirty="0">
                <a:latin typeface="Consolas"/>
                <a:ea typeface="Calibri"/>
                <a:cs typeface="Times New Roman"/>
              </a:rPr>
              <a:t> y)</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	</a:t>
            </a:r>
            <a:r>
              <a:rPr lang="en-US" sz="5600" dirty="0">
                <a:solidFill>
                  <a:srgbClr val="0000FF"/>
                </a:solidFill>
                <a:latin typeface="Consolas"/>
                <a:ea typeface="Calibri"/>
                <a:cs typeface="Times New Roman"/>
              </a:rPr>
              <a:t>return</a:t>
            </a:r>
            <a:r>
              <a:rPr lang="en-US" sz="5600" dirty="0">
                <a:latin typeface="Consolas"/>
                <a:ea typeface="Calibri"/>
                <a:cs typeface="Times New Roman"/>
              </a:rPr>
              <a:t> </a:t>
            </a:r>
            <a:r>
              <a:rPr lang="en-US" sz="5600" dirty="0" err="1">
                <a:latin typeface="Consolas"/>
                <a:ea typeface="Calibri"/>
                <a:cs typeface="Times New Roman"/>
              </a:rPr>
              <a:t>x+y</a:t>
            </a:r>
            <a:r>
              <a:rPr lang="en-US" sz="5600" dirty="0">
                <a:latin typeface="Consolas"/>
                <a:ea typeface="Calibri"/>
                <a:cs typeface="Times New Roman"/>
              </a:rPr>
              <a:t>;</a:t>
            </a:r>
            <a:endParaRPr lang="en-US" sz="7200" dirty="0">
              <a:ea typeface="Calibri"/>
              <a:cs typeface="Times New Roman"/>
            </a:endParaRPr>
          </a:p>
          <a:p>
            <a:pPr marL="0" marR="0" indent="0">
              <a:lnSpc>
                <a:spcPct val="115000"/>
              </a:lnSpc>
              <a:spcBef>
                <a:spcPts val="0"/>
              </a:spcBef>
              <a:spcAft>
                <a:spcPts val="0"/>
              </a:spcAft>
              <a:buNone/>
            </a:pPr>
            <a:r>
              <a:rPr lang="en-US" sz="5600" dirty="0">
                <a:latin typeface="Consolas"/>
                <a:ea typeface="Calibri"/>
                <a:cs typeface="Times New Roman"/>
              </a:rPr>
              <a:t>}</a:t>
            </a:r>
            <a:endParaRPr lang="en-US" sz="72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27</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3282" y="2057400"/>
            <a:ext cx="355974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3748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r"/>
            <a:r>
              <a:rPr lang="en-US" sz="3600" dirty="0" smtClean="0">
                <a:solidFill>
                  <a:srgbClr val="CCFF33"/>
                </a:solidFill>
              </a:rPr>
              <a:t>Pass by value ( working with copies )</a:t>
            </a:r>
            <a:endParaRPr lang="en-US" sz="3600" dirty="0">
              <a:solidFill>
                <a:srgbClr val="CCFF33"/>
              </a:solidFill>
            </a:endParaRPr>
          </a:p>
        </p:txBody>
      </p:sp>
      <p:sp>
        <p:nvSpPr>
          <p:cNvPr id="3" name="Content Placeholder 2"/>
          <p:cNvSpPr>
            <a:spLocks noGrp="1"/>
          </p:cNvSpPr>
          <p:nvPr>
            <p:ph idx="1"/>
          </p:nvPr>
        </p:nvSpPr>
        <p:spPr>
          <a:xfrm>
            <a:off x="457200" y="1600200"/>
            <a:ext cx="8229600" cy="5029200"/>
          </a:xfrm>
        </p:spPr>
        <p:txBody>
          <a:bodyPr>
            <a:normAutofit/>
          </a:bodyPr>
          <a:lstStyle/>
          <a:p>
            <a:pPr marL="0" indent="0" algn="just">
              <a:buNone/>
            </a:pPr>
            <a:r>
              <a:rPr lang="en-US" dirty="0" smtClean="0"/>
              <a:t>By default C++ passes the arguments by value.</a:t>
            </a:r>
          </a:p>
          <a:p>
            <a:pPr marL="0" indent="0" algn="just">
              <a:buNone/>
            </a:pPr>
            <a:endParaRPr lang="en-US" dirty="0"/>
          </a:p>
          <a:p>
            <a:pPr marL="0" indent="0" algn="just">
              <a:buNone/>
            </a:pPr>
            <a:r>
              <a:rPr lang="en-US" dirty="0" smtClean="0"/>
              <a:t>In other words, when a function takes some variables as arguments, all changes are done in memory.</a:t>
            </a:r>
          </a:p>
          <a:p>
            <a:pPr marL="0" indent="0" algn="just">
              <a:buNone/>
            </a:pPr>
            <a:endParaRPr lang="en-US" dirty="0"/>
          </a:p>
          <a:p>
            <a:pPr marL="0" indent="0" algn="just">
              <a:buNone/>
            </a:pPr>
            <a:r>
              <a:rPr lang="en-US" dirty="0" smtClean="0"/>
              <a:t>Nothing gets saved when execution returns to main()</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28</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1978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Pass by value</a:t>
            </a:r>
            <a:endParaRPr lang="en-US" sz="3600" dirty="0">
              <a:solidFill>
                <a:srgbClr val="CCFF33"/>
              </a:solidFill>
            </a:endParaRPr>
          </a:p>
        </p:txBody>
      </p:sp>
      <p:sp>
        <p:nvSpPr>
          <p:cNvPr id="3" name="Content Placeholder 2"/>
          <p:cNvSpPr>
            <a:spLocks noGrp="1"/>
          </p:cNvSpPr>
          <p:nvPr>
            <p:ph idx="1"/>
          </p:nvPr>
        </p:nvSpPr>
        <p:spPr>
          <a:xfrm>
            <a:off x="457200" y="1600200"/>
            <a:ext cx="8229600" cy="4953000"/>
          </a:xfrm>
        </p:spPr>
        <p:txBody>
          <a:bodyPr>
            <a:normAutofit fontScale="40000" lnSpcReduction="20000"/>
          </a:bodyPr>
          <a:lstStyle/>
          <a:p>
            <a:pPr marL="0" marR="0" indent="0">
              <a:lnSpc>
                <a:spcPct val="115000"/>
              </a:lnSpc>
              <a:spcBef>
                <a:spcPts val="0"/>
              </a:spcBef>
              <a:spcAft>
                <a:spcPts val="0"/>
              </a:spcAft>
              <a:buNone/>
            </a:pPr>
            <a:r>
              <a:rPr lang="en-US" sz="3500" dirty="0">
                <a:solidFill>
                  <a:srgbClr val="0000FF"/>
                </a:solidFill>
                <a:latin typeface="Consolas"/>
                <a:ea typeface="Calibri"/>
                <a:cs typeface="Times New Roman"/>
              </a:rPr>
              <a:t>#include</a:t>
            </a:r>
            <a:r>
              <a:rPr lang="en-US" sz="3500" dirty="0">
                <a:solidFill>
                  <a:srgbClr val="A31515"/>
                </a:solidFill>
                <a:latin typeface="Consolas"/>
                <a:ea typeface="Calibri"/>
                <a:cs typeface="Times New Roman"/>
              </a:rPr>
              <a:t>&lt;</a:t>
            </a:r>
            <a:r>
              <a:rPr lang="en-US" sz="3500" dirty="0" err="1">
                <a:solidFill>
                  <a:srgbClr val="A31515"/>
                </a:solidFill>
                <a:latin typeface="Consolas"/>
                <a:ea typeface="Calibri"/>
                <a:cs typeface="Times New Roman"/>
              </a:rPr>
              <a:t>iostream</a:t>
            </a:r>
            <a:r>
              <a:rPr lang="en-US" sz="3500" dirty="0">
                <a:solidFill>
                  <a:srgbClr val="A31515"/>
                </a:solidFill>
                <a:latin typeface="Consolas"/>
                <a:ea typeface="Calibri"/>
                <a:cs typeface="Times New Roman"/>
              </a:rPr>
              <a:t>&gt;</a:t>
            </a:r>
            <a:endParaRPr lang="en-US" sz="4500" dirty="0">
              <a:ea typeface="Calibri"/>
              <a:cs typeface="Times New Roman"/>
            </a:endParaRPr>
          </a:p>
          <a:p>
            <a:pPr marL="0" marR="0" indent="0">
              <a:lnSpc>
                <a:spcPct val="115000"/>
              </a:lnSpc>
              <a:spcBef>
                <a:spcPts val="0"/>
              </a:spcBef>
              <a:spcAft>
                <a:spcPts val="0"/>
              </a:spcAft>
              <a:buNone/>
            </a:pPr>
            <a:r>
              <a:rPr lang="en-US" sz="3500" dirty="0">
                <a:solidFill>
                  <a:srgbClr val="0000FF"/>
                </a:solidFill>
                <a:latin typeface="Consolas"/>
                <a:ea typeface="Calibri"/>
                <a:cs typeface="Times New Roman"/>
              </a:rPr>
              <a:t>using</a:t>
            </a:r>
            <a:r>
              <a:rPr lang="en-US" sz="3500" dirty="0">
                <a:latin typeface="Consolas"/>
                <a:ea typeface="Calibri"/>
                <a:cs typeface="Times New Roman"/>
              </a:rPr>
              <a:t> </a:t>
            </a:r>
            <a:r>
              <a:rPr lang="en-US" sz="3500" dirty="0">
                <a:solidFill>
                  <a:srgbClr val="0000FF"/>
                </a:solidFill>
                <a:latin typeface="Consolas"/>
                <a:ea typeface="Calibri"/>
                <a:cs typeface="Times New Roman"/>
              </a:rPr>
              <a:t>namespace</a:t>
            </a:r>
            <a:r>
              <a:rPr lang="en-US" sz="3500" dirty="0">
                <a:latin typeface="Consolas"/>
                <a:ea typeface="Calibri"/>
                <a:cs typeface="Times New Roman"/>
              </a:rPr>
              <a:t> </a:t>
            </a:r>
            <a:r>
              <a:rPr lang="en-US" sz="3500" dirty="0" err="1">
                <a:latin typeface="Consolas"/>
                <a:ea typeface="Calibri"/>
                <a:cs typeface="Times New Roman"/>
              </a:rPr>
              <a:t>std</a:t>
            </a:r>
            <a:r>
              <a:rPr lang="en-US" sz="3500" dirty="0">
                <a:latin typeface="Consolas"/>
                <a:ea typeface="Calibri"/>
                <a:cs typeface="Times New Roman"/>
              </a:rPr>
              <a:t>;</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endParaRPr lang="en-US" sz="4500" dirty="0">
              <a:ea typeface="Calibri"/>
              <a:cs typeface="Times New Roman"/>
            </a:endParaRPr>
          </a:p>
          <a:p>
            <a:pPr marL="0" marR="0" indent="0">
              <a:lnSpc>
                <a:spcPct val="115000"/>
              </a:lnSpc>
              <a:spcBef>
                <a:spcPts val="0"/>
              </a:spcBef>
              <a:spcAft>
                <a:spcPts val="0"/>
              </a:spcAft>
              <a:buNone/>
            </a:pPr>
            <a:r>
              <a:rPr lang="en-US" sz="3500" dirty="0">
                <a:solidFill>
                  <a:srgbClr val="008000"/>
                </a:solidFill>
                <a:latin typeface="Consolas"/>
                <a:ea typeface="Calibri"/>
                <a:cs typeface="Times New Roman"/>
              </a:rPr>
              <a:t>//function definition</a:t>
            </a:r>
            <a:endParaRPr lang="en-US" sz="4500" dirty="0">
              <a:ea typeface="Calibri"/>
              <a:cs typeface="Times New Roman"/>
            </a:endParaRPr>
          </a:p>
          <a:p>
            <a:pPr marL="0" marR="0" indent="0">
              <a:lnSpc>
                <a:spcPct val="115000"/>
              </a:lnSpc>
              <a:spcBef>
                <a:spcPts val="0"/>
              </a:spcBef>
              <a:spcAft>
                <a:spcPts val="0"/>
              </a:spcAft>
              <a:buNone/>
            </a:pPr>
            <a:r>
              <a:rPr lang="en-US" sz="3500" dirty="0">
                <a:solidFill>
                  <a:srgbClr val="0000FF"/>
                </a:solidFill>
                <a:latin typeface="Consolas"/>
                <a:ea typeface="Calibri"/>
                <a:cs typeface="Times New Roman"/>
              </a:rPr>
              <a:t>void</a:t>
            </a:r>
            <a:r>
              <a:rPr lang="en-US" sz="3500" dirty="0">
                <a:latin typeface="Consolas"/>
                <a:ea typeface="Calibri"/>
                <a:cs typeface="Times New Roman"/>
              </a:rPr>
              <a:t> </a:t>
            </a:r>
            <a:r>
              <a:rPr lang="en-US" sz="3500" dirty="0" err="1">
                <a:latin typeface="Consolas"/>
                <a:ea typeface="Calibri"/>
                <a:cs typeface="Times New Roman"/>
              </a:rPr>
              <a:t>function_A</a:t>
            </a:r>
            <a:r>
              <a:rPr lang="en-US" sz="3500" dirty="0">
                <a:latin typeface="Consolas"/>
                <a:ea typeface="Calibri"/>
                <a:cs typeface="Times New Roman"/>
              </a:rPr>
              <a:t>(</a:t>
            </a:r>
            <a:r>
              <a:rPr lang="en-US" sz="3500" dirty="0">
                <a:solidFill>
                  <a:srgbClr val="0000FF"/>
                </a:solidFill>
                <a:latin typeface="Consolas"/>
                <a:ea typeface="Calibri"/>
                <a:cs typeface="Times New Roman"/>
              </a:rPr>
              <a:t>int</a:t>
            </a:r>
            <a:r>
              <a:rPr lang="en-US" sz="3500" dirty="0">
                <a:latin typeface="Consolas"/>
                <a:ea typeface="Calibri"/>
                <a:cs typeface="Times New Roman"/>
              </a:rPr>
              <a:t> </a:t>
            </a:r>
            <a:r>
              <a:rPr lang="en-US" sz="3500" dirty="0" smtClean="0">
                <a:latin typeface="Consolas"/>
                <a:ea typeface="Calibri"/>
                <a:cs typeface="Times New Roman"/>
              </a:rPr>
              <a:t>x</a:t>
            </a:r>
            <a:r>
              <a:rPr lang="en-US" sz="3500" dirty="0">
                <a:latin typeface="Consolas"/>
                <a:ea typeface="Calibri"/>
                <a:cs typeface="Times New Roman"/>
              </a:rPr>
              <a:t>)</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x=100;</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cout&lt;&lt;</a:t>
            </a:r>
            <a:r>
              <a:rPr lang="en-US" sz="3500" dirty="0">
                <a:solidFill>
                  <a:srgbClr val="A31515"/>
                </a:solidFill>
                <a:latin typeface="Consolas"/>
                <a:ea typeface="Calibri"/>
                <a:cs typeface="Times New Roman"/>
              </a:rPr>
              <a:t>"Hello from </a:t>
            </a:r>
            <a:r>
              <a:rPr lang="en-US" sz="3500" dirty="0" err="1">
                <a:solidFill>
                  <a:srgbClr val="A31515"/>
                </a:solidFill>
                <a:latin typeface="Consolas"/>
                <a:ea typeface="Calibri"/>
                <a:cs typeface="Times New Roman"/>
              </a:rPr>
              <a:t>function_A</a:t>
            </a:r>
            <a:r>
              <a:rPr lang="en-US" sz="3500" dirty="0">
                <a:solidFill>
                  <a:srgbClr val="A31515"/>
                </a:solidFill>
                <a:latin typeface="Consolas"/>
                <a:ea typeface="Calibri"/>
                <a:cs typeface="Times New Roman"/>
              </a:rPr>
              <a:t>! "</a:t>
            </a:r>
            <a:r>
              <a:rPr lang="en-US" sz="3500" dirty="0">
                <a:latin typeface="Consolas"/>
                <a:ea typeface="Calibri"/>
                <a:cs typeface="Times New Roman"/>
              </a:rPr>
              <a:t>&lt;&lt;</a:t>
            </a:r>
            <a:r>
              <a:rPr lang="en-US" sz="3500" dirty="0">
                <a:solidFill>
                  <a:srgbClr val="A31515"/>
                </a:solidFill>
                <a:latin typeface="Consolas"/>
                <a:ea typeface="Calibri"/>
                <a:cs typeface="Times New Roman"/>
              </a:rPr>
              <a:t>"x = "</a:t>
            </a:r>
            <a:r>
              <a:rPr lang="en-US" sz="3500" dirty="0">
                <a:latin typeface="Consolas"/>
                <a:ea typeface="Calibri"/>
                <a:cs typeface="Times New Roman"/>
              </a:rPr>
              <a:t>&lt;&lt;x&lt;&lt;</a:t>
            </a:r>
            <a:r>
              <a:rPr lang="en-US" sz="3500" dirty="0">
                <a:solidFill>
                  <a:srgbClr val="A31515"/>
                </a:solidFill>
                <a:latin typeface="Consolas"/>
                <a:ea typeface="Calibri"/>
                <a:cs typeface="Times New Roman"/>
              </a:rPr>
              <a:t>"\n"</a:t>
            </a:r>
            <a:r>
              <a:rPr lang="en-US" sz="3500" dirty="0">
                <a:latin typeface="Consolas"/>
                <a:ea typeface="Calibri"/>
                <a:cs typeface="Times New Roman"/>
              </a:rPr>
              <a:t>;</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endParaRPr lang="en-US" sz="4500" dirty="0">
              <a:ea typeface="Calibri"/>
              <a:cs typeface="Times New Roman"/>
            </a:endParaRPr>
          </a:p>
          <a:p>
            <a:pPr marL="0" marR="0" indent="0">
              <a:lnSpc>
                <a:spcPct val="115000"/>
              </a:lnSpc>
              <a:spcBef>
                <a:spcPts val="0"/>
              </a:spcBef>
              <a:spcAft>
                <a:spcPts val="0"/>
              </a:spcAft>
              <a:buNone/>
            </a:pPr>
            <a:r>
              <a:rPr lang="en-US" sz="3500" dirty="0">
                <a:solidFill>
                  <a:srgbClr val="0000FF"/>
                </a:solidFill>
                <a:latin typeface="Consolas"/>
                <a:ea typeface="Calibri"/>
                <a:cs typeface="Times New Roman"/>
              </a:rPr>
              <a:t>int</a:t>
            </a:r>
            <a:r>
              <a:rPr lang="en-US" sz="3500" dirty="0">
                <a:latin typeface="Consolas"/>
                <a:ea typeface="Calibri"/>
                <a:cs typeface="Times New Roman"/>
              </a:rPr>
              <a:t> main()</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r>
              <a:rPr lang="en-US" sz="3500" dirty="0">
                <a:solidFill>
                  <a:srgbClr val="008000"/>
                </a:solidFill>
                <a:latin typeface="Consolas"/>
                <a:ea typeface="Calibri"/>
                <a:cs typeface="Times New Roman"/>
              </a:rPr>
              <a:t>//variable declaration</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r>
              <a:rPr lang="en-US" sz="3500" dirty="0">
                <a:solidFill>
                  <a:srgbClr val="0000FF"/>
                </a:solidFill>
                <a:latin typeface="Consolas"/>
                <a:ea typeface="Calibri"/>
                <a:cs typeface="Times New Roman"/>
              </a:rPr>
              <a:t>int</a:t>
            </a:r>
            <a:r>
              <a:rPr lang="en-US" sz="3500" dirty="0">
                <a:latin typeface="Consolas"/>
                <a:ea typeface="Calibri"/>
                <a:cs typeface="Times New Roman"/>
              </a:rPr>
              <a:t> x=5;</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cout&lt;&lt;</a:t>
            </a:r>
            <a:r>
              <a:rPr lang="en-US" sz="3500" dirty="0">
                <a:solidFill>
                  <a:srgbClr val="A31515"/>
                </a:solidFill>
                <a:latin typeface="Consolas"/>
                <a:ea typeface="Calibri"/>
                <a:cs typeface="Times New Roman"/>
              </a:rPr>
              <a:t>"Hello from Main() function! "</a:t>
            </a:r>
            <a:r>
              <a:rPr lang="en-US" sz="3500" dirty="0">
                <a:latin typeface="Consolas"/>
                <a:ea typeface="Calibri"/>
                <a:cs typeface="Times New Roman"/>
              </a:rPr>
              <a:t>&lt;&lt;</a:t>
            </a:r>
            <a:r>
              <a:rPr lang="en-US" sz="3500" dirty="0">
                <a:solidFill>
                  <a:srgbClr val="A31515"/>
                </a:solidFill>
                <a:latin typeface="Consolas"/>
                <a:ea typeface="Calibri"/>
                <a:cs typeface="Times New Roman"/>
              </a:rPr>
              <a:t>"x = "</a:t>
            </a:r>
            <a:r>
              <a:rPr lang="en-US" sz="3500" dirty="0">
                <a:latin typeface="Consolas"/>
                <a:ea typeface="Calibri"/>
                <a:cs typeface="Times New Roman"/>
              </a:rPr>
              <a:t>&lt;&lt;x&lt;&lt;</a:t>
            </a:r>
            <a:r>
              <a:rPr lang="en-US" sz="3500" dirty="0">
                <a:solidFill>
                  <a:srgbClr val="A31515"/>
                </a:solidFill>
                <a:latin typeface="Consolas"/>
                <a:ea typeface="Calibri"/>
                <a:cs typeface="Times New Roman"/>
              </a:rPr>
              <a:t>"\n"</a:t>
            </a:r>
            <a:r>
              <a:rPr lang="en-US" sz="3500" dirty="0">
                <a:latin typeface="Consolas"/>
                <a:ea typeface="Calibri"/>
                <a:cs typeface="Times New Roman"/>
              </a:rPr>
              <a:t>;</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r>
              <a:rPr lang="en-US" sz="3500" dirty="0">
                <a:solidFill>
                  <a:srgbClr val="008000"/>
                </a:solidFill>
                <a:latin typeface="Consolas"/>
                <a:ea typeface="Calibri"/>
                <a:cs typeface="Times New Roman"/>
              </a:rPr>
              <a:t>//function call</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r>
              <a:rPr lang="en-US" sz="3500" dirty="0" err="1">
                <a:latin typeface="Consolas"/>
                <a:ea typeface="Calibri"/>
                <a:cs typeface="Times New Roman"/>
              </a:rPr>
              <a:t>function_A</a:t>
            </a:r>
            <a:r>
              <a:rPr lang="en-US" sz="3500" dirty="0">
                <a:latin typeface="Consolas"/>
                <a:ea typeface="Calibri"/>
                <a:cs typeface="Times New Roman"/>
              </a:rPr>
              <a:t>(x);</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cout&lt;&lt;</a:t>
            </a:r>
            <a:r>
              <a:rPr lang="en-US" sz="3500" dirty="0">
                <a:solidFill>
                  <a:srgbClr val="A31515"/>
                </a:solidFill>
                <a:latin typeface="Consolas"/>
                <a:ea typeface="Calibri"/>
                <a:cs typeface="Times New Roman"/>
              </a:rPr>
              <a:t>"Hello from Main() function! "</a:t>
            </a:r>
            <a:r>
              <a:rPr lang="en-US" sz="3500" dirty="0">
                <a:latin typeface="Consolas"/>
                <a:ea typeface="Calibri"/>
                <a:cs typeface="Times New Roman"/>
              </a:rPr>
              <a:t>&lt;&lt;</a:t>
            </a:r>
            <a:r>
              <a:rPr lang="en-US" sz="3500" dirty="0">
                <a:solidFill>
                  <a:srgbClr val="A31515"/>
                </a:solidFill>
                <a:latin typeface="Consolas"/>
                <a:ea typeface="Calibri"/>
                <a:cs typeface="Times New Roman"/>
              </a:rPr>
              <a:t>"x = "</a:t>
            </a:r>
            <a:r>
              <a:rPr lang="en-US" sz="3500" dirty="0">
                <a:latin typeface="Consolas"/>
                <a:ea typeface="Calibri"/>
                <a:cs typeface="Times New Roman"/>
              </a:rPr>
              <a:t>&lt;&lt;x&lt;&lt;</a:t>
            </a:r>
            <a:r>
              <a:rPr lang="en-US" sz="3500" dirty="0">
                <a:solidFill>
                  <a:srgbClr val="A31515"/>
                </a:solidFill>
                <a:latin typeface="Consolas"/>
                <a:ea typeface="Calibri"/>
                <a:cs typeface="Times New Roman"/>
              </a:rPr>
              <a:t>"\n"</a:t>
            </a:r>
            <a:r>
              <a:rPr lang="en-US" sz="3500" dirty="0">
                <a:latin typeface="Consolas"/>
                <a:ea typeface="Calibri"/>
                <a:cs typeface="Times New Roman"/>
              </a:rPr>
              <a:t>;</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	</a:t>
            </a:r>
            <a:r>
              <a:rPr lang="en-US" sz="3500" dirty="0">
                <a:solidFill>
                  <a:srgbClr val="0000FF"/>
                </a:solidFill>
                <a:latin typeface="Consolas"/>
                <a:ea typeface="Calibri"/>
                <a:cs typeface="Times New Roman"/>
              </a:rPr>
              <a:t>return</a:t>
            </a:r>
            <a:r>
              <a:rPr lang="en-US" sz="3500" dirty="0">
                <a:latin typeface="Consolas"/>
                <a:ea typeface="Calibri"/>
                <a:cs typeface="Times New Roman"/>
              </a:rPr>
              <a:t> 0;</a:t>
            </a:r>
            <a:endParaRPr lang="en-US" sz="4500" dirty="0">
              <a:ea typeface="Calibri"/>
              <a:cs typeface="Times New Roman"/>
            </a:endParaRPr>
          </a:p>
          <a:p>
            <a:pPr marL="0" marR="0" indent="0">
              <a:lnSpc>
                <a:spcPct val="115000"/>
              </a:lnSpc>
              <a:spcBef>
                <a:spcPts val="0"/>
              </a:spcBef>
              <a:spcAft>
                <a:spcPts val="0"/>
              </a:spcAft>
              <a:buNone/>
            </a:pPr>
            <a:r>
              <a:rPr lang="en-US" sz="3500" dirty="0">
                <a:latin typeface="Consolas"/>
                <a:ea typeface="Calibri"/>
                <a:cs typeface="Times New Roman"/>
              </a:rPr>
              <a:t>}</a:t>
            </a:r>
            <a:endParaRPr lang="en-US" sz="4500" dirty="0">
              <a:ea typeface="Calibri"/>
              <a:cs typeface="Times New Roman"/>
            </a:endParaRPr>
          </a:p>
          <a:p>
            <a:pPr marL="457200" lvl="1"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29</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143000"/>
            <a:ext cx="4238625" cy="1361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7311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3</a:t>
            </a:fld>
            <a:endParaRPr lang="en-US"/>
          </a:p>
        </p:txBody>
      </p:sp>
      <p:pic>
        <p:nvPicPr>
          <p:cNvPr id="1026" name="Picture 2" descr="http://parentingforeveryone.com/wp-content/uploads/2011/03/child_development_st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255" y="1537564"/>
            <a:ext cx="7563755" cy="5278872"/>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6" name="Picture 7" descr="C:\Users\Jon Snow\Desktop\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6041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Pass by value</a:t>
            </a:r>
            <a:endParaRPr lang="en-US" sz="3600" dirty="0">
              <a:solidFill>
                <a:srgbClr val="CCFF33"/>
              </a:solidFill>
            </a:endParaRPr>
          </a:p>
        </p:txBody>
      </p:sp>
      <p:sp>
        <p:nvSpPr>
          <p:cNvPr id="3" name="Content Placeholder 2"/>
          <p:cNvSpPr>
            <a:spLocks noGrp="1"/>
          </p:cNvSpPr>
          <p:nvPr>
            <p:ph idx="1"/>
          </p:nvPr>
        </p:nvSpPr>
        <p:spPr>
          <a:xfrm>
            <a:off x="457200" y="1600200"/>
            <a:ext cx="8229600" cy="4953000"/>
          </a:xfrm>
        </p:spPr>
        <p:txBody>
          <a:bodyPr>
            <a:normAutofit fontScale="47500" lnSpcReduction="20000"/>
          </a:bodyPr>
          <a:lstStyle/>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a:t>
            </a:r>
            <a:r>
              <a:rPr lang="en-US" dirty="0" err="1">
                <a:latin typeface="Consolas"/>
                <a:ea typeface="Calibri"/>
                <a:cs typeface="Times New Roman"/>
              </a:rPr>
              <a:t>function_B</a:t>
            </a:r>
            <a:r>
              <a:rPr lang="en-US" dirty="0">
                <a:latin typeface="Consolas"/>
                <a:ea typeface="Calibri"/>
                <a:cs typeface="Times New Roman"/>
              </a:rPr>
              <a:t>(</a:t>
            </a:r>
            <a:r>
              <a:rPr lang="en-US" dirty="0" err="1">
                <a:solidFill>
                  <a:srgbClr val="0000FF"/>
                </a:solidFill>
                <a:latin typeface="Consolas"/>
                <a:ea typeface="Calibri"/>
                <a:cs typeface="Times New Roman"/>
              </a:rPr>
              <a:t>int</a:t>
            </a:r>
            <a:r>
              <a:rPr lang="en-US" dirty="0" err="1">
                <a:latin typeface="Consolas"/>
                <a:ea typeface="Calibri"/>
                <a:cs typeface="Times New Roman"/>
              </a:rPr>
              <a:t>,</a:t>
            </a:r>
            <a:r>
              <a:rPr lang="en-US" dirty="0" err="1">
                <a:solidFill>
                  <a:srgbClr val="0000FF"/>
                </a:solidFill>
                <a:latin typeface="Consolas"/>
                <a:ea typeface="Calibri"/>
                <a:cs typeface="Times New Roman"/>
              </a:rPr>
              <a:t>float</a:t>
            </a:r>
            <a:r>
              <a:rPr lang="en-US" dirty="0">
                <a:latin typeface="Consolas"/>
                <a:ea typeface="Calibri"/>
                <a:cs typeface="Times New Roman"/>
              </a:rPr>
              <a:t>);	</a:t>
            </a:r>
            <a:r>
              <a:rPr lang="en-US" dirty="0">
                <a:solidFill>
                  <a:srgbClr val="008000"/>
                </a:solidFill>
                <a:latin typeface="Consolas"/>
                <a:ea typeface="Calibri"/>
                <a:cs typeface="Times New Roman"/>
              </a:rPr>
              <a:t>//function prototype</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x=5;	</a:t>
            </a:r>
            <a:r>
              <a:rPr lang="en-US" dirty="0" smtClean="0">
                <a:latin typeface="Consolas"/>
                <a:ea typeface="Calibri"/>
                <a:cs typeface="Times New Roman"/>
              </a:rPr>
              <a:t>	</a:t>
            </a:r>
            <a:r>
              <a:rPr lang="en-US" dirty="0" smtClean="0">
                <a:solidFill>
                  <a:srgbClr val="008000"/>
                </a:solidFill>
                <a:latin typeface="Consolas"/>
                <a:ea typeface="Calibri"/>
                <a:cs typeface="Times New Roman"/>
              </a:rPr>
              <a:t>//</a:t>
            </a:r>
            <a:r>
              <a:rPr lang="en-US" dirty="0">
                <a:solidFill>
                  <a:srgbClr val="008000"/>
                </a:solidFill>
                <a:latin typeface="Consolas"/>
                <a:ea typeface="Calibri"/>
                <a:cs typeface="Times New Roman"/>
              </a:rPr>
              <a:t>variable declaration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float</a:t>
            </a:r>
            <a:r>
              <a:rPr lang="en-US" dirty="0">
                <a:latin typeface="Consolas"/>
                <a:ea typeface="Calibri"/>
                <a:cs typeface="Times New Roman"/>
              </a:rPr>
              <a:t> y=0.25;</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"Hello from Main() function! "</a:t>
            </a:r>
            <a:r>
              <a:rPr lang="en-US" dirty="0">
                <a:latin typeface="Consolas"/>
                <a:ea typeface="Calibri"/>
                <a:cs typeface="Times New Roman"/>
              </a:rPr>
              <a:t>&lt;&lt;</a:t>
            </a:r>
            <a:r>
              <a:rPr lang="en-US" dirty="0">
                <a:solidFill>
                  <a:srgbClr val="A31515"/>
                </a:solidFill>
                <a:latin typeface="Consolas"/>
                <a:ea typeface="Calibri"/>
                <a:cs typeface="Times New Roman"/>
              </a:rPr>
              <a:t>"x = "</a:t>
            </a:r>
            <a:r>
              <a:rPr lang="en-US" dirty="0">
                <a:latin typeface="Consolas"/>
                <a:ea typeface="Calibri"/>
                <a:cs typeface="Times New Roman"/>
              </a:rPr>
              <a:t>&lt;&lt;x&lt;&lt;</a:t>
            </a:r>
            <a:r>
              <a:rPr lang="en-US" dirty="0">
                <a:solidFill>
                  <a:srgbClr val="A31515"/>
                </a:solidFill>
                <a:latin typeface="Consolas"/>
                <a:ea typeface="Calibri"/>
                <a:cs typeface="Times New Roman"/>
              </a:rPr>
              <a:t>" y = "</a:t>
            </a:r>
            <a:r>
              <a:rPr lang="en-US" dirty="0">
                <a:latin typeface="Consolas"/>
                <a:ea typeface="Calibri"/>
                <a:cs typeface="Times New Roman"/>
              </a:rPr>
              <a:t>&lt;&lt;y&lt;&lt;</a:t>
            </a:r>
            <a:r>
              <a:rPr lang="en-US" dirty="0">
                <a:solidFill>
                  <a:srgbClr val="A31515"/>
                </a:solidFill>
                <a:latin typeface="Consolas"/>
                <a:ea typeface="Calibri"/>
                <a:cs typeface="Times New Roman"/>
              </a:rPr>
              <a:t>"\n"</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function_B</a:t>
            </a:r>
            <a:r>
              <a:rPr lang="en-US" dirty="0">
                <a:latin typeface="Consolas"/>
                <a:ea typeface="Calibri"/>
                <a:cs typeface="Times New Roman"/>
              </a:rPr>
              <a:t>(x, y);	</a:t>
            </a:r>
            <a:r>
              <a:rPr lang="en-US" dirty="0" smtClean="0">
                <a:latin typeface="Consolas"/>
                <a:ea typeface="Calibri"/>
                <a:cs typeface="Times New Roman"/>
              </a:rPr>
              <a:t>	</a:t>
            </a:r>
            <a:r>
              <a:rPr lang="en-US" dirty="0" smtClean="0">
                <a:solidFill>
                  <a:srgbClr val="008000"/>
                </a:solidFill>
                <a:latin typeface="Consolas"/>
                <a:ea typeface="Calibri"/>
                <a:cs typeface="Times New Roman"/>
              </a:rPr>
              <a:t>//</a:t>
            </a:r>
            <a:r>
              <a:rPr lang="en-US" dirty="0">
                <a:solidFill>
                  <a:srgbClr val="008000"/>
                </a:solidFill>
                <a:latin typeface="Consolas"/>
                <a:ea typeface="Calibri"/>
                <a:cs typeface="Times New Roman"/>
              </a:rPr>
              <a:t>function call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"Hello from Main() function! "</a:t>
            </a:r>
            <a:r>
              <a:rPr lang="en-US" dirty="0">
                <a:latin typeface="Consolas"/>
                <a:ea typeface="Calibri"/>
                <a:cs typeface="Times New Roman"/>
              </a:rPr>
              <a:t>&lt;&lt;</a:t>
            </a:r>
            <a:r>
              <a:rPr lang="en-US" dirty="0">
                <a:solidFill>
                  <a:srgbClr val="A31515"/>
                </a:solidFill>
                <a:latin typeface="Consolas"/>
                <a:ea typeface="Calibri"/>
                <a:cs typeface="Times New Roman"/>
              </a:rPr>
              <a:t>"x = "</a:t>
            </a:r>
            <a:r>
              <a:rPr lang="en-US" dirty="0">
                <a:latin typeface="Consolas"/>
                <a:ea typeface="Calibri"/>
                <a:cs typeface="Times New Roman"/>
              </a:rPr>
              <a:t>&lt;&lt;x&lt;&lt;</a:t>
            </a:r>
            <a:r>
              <a:rPr lang="en-US" dirty="0">
                <a:solidFill>
                  <a:srgbClr val="A31515"/>
                </a:solidFill>
                <a:latin typeface="Consolas"/>
                <a:ea typeface="Calibri"/>
                <a:cs typeface="Times New Roman"/>
              </a:rPr>
              <a:t>" y = "</a:t>
            </a:r>
            <a:r>
              <a:rPr lang="en-US" dirty="0">
                <a:latin typeface="Consolas"/>
                <a:ea typeface="Calibri"/>
                <a:cs typeface="Times New Roman"/>
              </a:rPr>
              <a:t>&lt;&lt;y&lt;&lt;</a:t>
            </a:r>
            <a:r>
              <a:rPr lang="en-US" dirty="0">
                <a:solidFill>
                  <a:srgbClr val="A31515"/>
                </a:solidFill>
                <a:latin typeface="Consolas"/>
                <a:ea typeface="Calibri"/>
                <a:cs typeface="Times New Roman"/>
              </a:rPr>
              <a:t>"\n"</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a:t>
            </a:r>
            <a:r>
              <a:rPr lang="en-US" dirty="0" err="1">
                <a:latin typeface="Consolas"/>
                <a:ea typeface="Calibri"/>
                <a:cs typeface="Times New Roman"/>
              </a:rPr>
              <a:t>function_B</a:t>
            </a:r>
            <a:r>
              <a:rPr lang="en-US" dirty="0">
                <a:latin typeface="Consolas"/>
                <a:ea typeface="Calibri"/>
                <a:cs typeface="Times New Roman"/>
              </a:rPr>
              <a:t>(</a:t>
            </a:r>
            <a:r>
              <a:rPr lang="en-US" dirty="0">
                <a:solidFill>
                  <a:srgbClr val="0000FF"/>
                </a:solidFill>
                <a:latin typeface="Consolas"/>
                <a:ea typeface="Calibri"/>
                <a:cs typeface="Times New Roman"/>
              </a:rPr>
              <a:t>int</a:t>
            </a:r>
            <a:r>
              <a:rPr lang="en-US" dirty="0">
                <a:latin typeface="Consolas"/>
                <a:ea typeface="Calibri"/>
                <a:cs typeface="Times New Roman"/>
              </a:rPr>
              <a:t> a, </a:t>
            </a:r>
            <a:r>
              <a:rPr lang="en-US" dirty="0">
                <a:solidFill>
                  <a:srgbClr val="0000FF"/>
                </a:solidFill>
                <a:latin typeface="Consolas"/>
                <a:ea typeface="Calibri"/>
                <a:cs typeface="Times New Roman"/>
              </a:rPr>
              <a:t>float</a:t>
            </a:r>
            <a:r>
              <a:rPr lang="en-US" dirty="0">
                <a:latin typeface="Consolas"/>
                <a:ea typeface="Calibri"/>
                <a:cs typeface="Times New Roman"/>
              </a:rPr>
              <a:t> b)		</a:t>
            </a:r>
            <a:r>
              <a:rPr lang="en-US" dirty="0">
                <a:solidFill>
                  <a:srgbClr val="008000"/>
                </a:solidFill>
                <a:latin typeface="Consolas"/>
                <a:ea typeface="Calibri"/>
                <a:cs typeface="Times New Roman"/>
              </a:rPr>
              <a:t>//function definition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 = 100;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b = (</a:t>
            </a:r>
            <a:r>
              <a:rPr lang="en-US" dirty="0">
                <a:solidFill>
                  <a:srgbClr val="0000FF"/>
                </a:solidFill>
                <a:latin typeface="Consolas"/>
                <a:ea typeface="Calibri"/>
                <a:cs typeface="Times New Roman"/>
              </a:rPr>
              <a:t>float</a:t>
            </a:r>
            <a:r>
              <a:rPr lang="en-US" dirty="0">
                <a:latin typeface="Consolas"/>
                <a:ea typeface="Calibri"/>
                <a:cs typeface="Times New Roman"/>
              </a:rPr>
              <a:t>)5.555;</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"Hello from </a:t>
            </a:r>
            <a:r>
              <a:rPr lang="en-US" dirty="0" err="1">
                <a:solidFill>
                  <a:srgbClr val="A31515"/>
                </a:solidFill>
                <a:latin typeface="Consolas"/>
                <a:ea typeface="Calibri"/>
                <a:cs typeface="Times New Roman"/>
              </a:rPr>
              <a:t>function_B</a:t>
            </a:r>
            <a:r>
              <a:rPr lang="en-US" dirty="0">
                <a:solidFill>
                  <a:srgbClr val="A31515"/>
                </a:solidFill>
                <a:latin typeface="Consolas"/>
                <a:ea typeface="Calibri"/>
                <a:cs typeface="Times New Roman"/>
              </a:rPr>
              <a:t>! "</a:t>
            </a:r>
            <a:r>
              <a:rPr lang="en-US" dirty="0">
                <a:latin typeface="Consolas"/>
                <a:ea typeface="Calibri"/>
                <a:cs typeface="Times New Roman"/>
              </a:rPr>
              <a:t>&lt;&lt;</a:t>
            </a:r>
            <a:r>
              <a:rPr lang="en-US" dirty="0">
                <a:solidFill>
                  <a:srgbClr val="A31515"/>
                </a:solidFill>
                <a:latin typeface="Consolas"/>
                <a:ea typeface="Calibri"/>
                <a:cs typeface="Times New Roman"/>
              </a:rPr>
              <a:t>"x = "</a:t>
            </a:r>
            <a:r>
              <a:rPr lang="en-US" dirty="0">
                <a:latin typeface="Consolas"/>
                <a:ea typeface="Calibri"/>
                <a:cs typeface="Times New Roman"/>
              </a:rPr>
              <a:t>&lt;&lt;a&lt;&lt;</a:t>
            </a:r>
            <a:r>
              <a:rPr lang="en-US" dirty="0">
                <a:solidFill>
                  <a:srgbClr val="A31515"/>
                </a:solidFill>
                <a:latin typeface="Consolas"/>
                <a:ea typeface="Calibri"/>
                <a:cs typeface="Times New Roman"/>
              </a:rPr>
              <a:t>" y = "</a:t>
            </a:r>
            <a:r>
              <a:rPr lang="en-US" dirty="0">
                <a:latin typeface="Consolas"/>
                <a:ea typeface="Calibri"/>
                <a:cs typeface="Times New Roman"/>
              </a:rPr>
              <a:t>&lt;&lt;b&lt;&lt;</a:t>
            </a:r>
            <a:r>
              <a:rPr lang="en-US" dirty="0">
                <a:solidFill>
                  <a:srgbClr val="A31515"/>
                </a:solidFill>
                <a:latin typeface="Consolas"/>
                <a:ea typeface="Calibri"/>
                <a:cs typeface="Times New Roman"/>
              </a:rPr>
              <a:t>"\n"</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457200" lvl="1"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30</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066800"/>
            <a:ext cx="4306715" cy="116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00515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600" dirty="0" smtClean="0">
                <a:solidFill>
                  <a:srgbClr val="CCFF33"/>
                </a:solidFill>
              </a:rPr>
              <a:t>Pass by reference </a:t>
            </a:r>
            <a:br>
              <a:rPr lang="en-US" sz="3600" dirty="0" smtClean="0">
                <a:solidFill>
                  <a:srgbClr val="CCFF33"/>
                </a:solidFill>
              </a:rPr>
            </a:br>
            <a:r>
              <a:rPr lang="en-US" sz="3600" dirty="0" smtClean="0">
                <a:solidFill>
                  <a:srgbClr val="CCFF33"/>
                </a:solidFill>
              </a:rPr>
              <a:t>( using memory address )</a:t>
            </a:r>
            <a:endParaRPr lang="en-US" sz="3600" dirty="0">
              <a:solidFill>
                <a:srgbClr val="CCFF33"/>
              </a:solidFill>
            </a:endParaRPr>
          </a:p>
        </p:txBody>
      </p:sp>
      <p:sp>
        <p:nvSpPr>
          <p:cNvPr id="3" name="Content Placeholder 2"/>
          <p:cNvSpPr>
            <a:spLocks noGrp="1"/>
          </p:cNvSpPr>
          <p:nvPr>
            <p:ph idx="1"/>
          </p:nvPr>
        </p:nvSpPr>
        <p:spPr>
          <a:xfrm>
            <a:off x="457200" y="1600200"/>
            <a:ext cx="8229600" cy="5029200"/>
          </a:xfrm>
        </p:spPr>
        <p:txBody>
          <a:bodyPr>
            <a:normAutofit/>
          </a:bodyPr>
          <a:lstStyle/>
          <a:p>
            <a:pPr marL="0" indent="0" algn="just">
              <a:buNone/>
            </a:pPr>
            <a:r>
              <a:rPr lang="en-US" dirty="0" smtClean="0"/>
              <a:t>In many cases programmers need to change the actual values of the parameters, we can do this by using the address operator (&amp;) before the variable.</a:t>
            </a:r>
          </a:p>
          <a:p>
            <a:pPr marL="0" indent="0" algn="just">
              <a:buNone/>
            </a:pPr>
            <a:endParaRPr lang="en-US" dirty="0"/>
          </a:p>
          <a:p>
            <a:pPr marL="0" indent="0" algn="just">
              <a:buNone/>
            </a:pPr>
            <a:r>
              <a:rPr lang="en-US" dirty="0" smtClean="0"/>
              <a:t>In this case we work this the actual memory address of the variable instead of a copy. As a result all changes you make are saved.</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31</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5573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Pass by reference</a:t>
            </a:r>
            <a:endParaRPr lang="en-US" sz="3600" dirty="0">
              <a:solidFill>
                <a:srgbClr val="CCFF33"/>
              </a:solidFill>
            </a:endParaRPr>
          </a:p>
        </p:txBody>
      </p:sp>
      <p:sp>
        <p:nvSpPr>
          <p:cNvPr id="3" name="Content Placeholder 2"/>
          <p:cNvSpPr>
            <a:spLocks noGrp="1"/>
          </p:cNvSpPr>
          <p:nvPr>
            <p:ph idx="1"/>
          </p:nvPr>
        </p:nvSpPr>
        <p:spPr>
          <a:xfrm>
            <a:off x="457200" y="1600200"/>
            <a:ext cx="8229600" cy="5105400"/>
          </a:xfrm>
        </p:spPr>
        <p:txBody>
          <a:bodyPr>
            <a:normAutofit fontScale="47500" lnSpcReduction="20000"/>
          </a:bodyPr>
          <a:lstStyle/>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8000"/>
                </a:solidFill>
                <a:latin typeface="Consolas"/>
                <a:ea typeface="Calibri"/>
                <a:cs typeface="Times New Roman"/>
              </a:rPr>
              <a:t>//function definition</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a:t>
            </a:r>
            <a:r>
              <a:rPr lang="en-US" dirty="0" err="1">
                <a:latin typeface="Consolas"/>
                <a:ea typeface="Calibri"/>
                <a:cs typeface="Times New Roman"/>
              </a:rPr>
              <a:t>function_A</a:t>
            </a:r>
            <a:r>
              <a:rPr lang="en-US" dirty="0">
                <a:latin typeface="Consolas"/>
                <a:ea typeface="Calibri"/>
                <a:cs typeface="Times New Roman"/>
              </a:rPr>
              <a:t>(</a:t>
            </a:r>
            <a:r>
              <a:rPr lang="en-US" dirty="0">
                <a:solidFill>
                  <a:srgbClr val="0000FF"/>
                </a:solidFill>
                <a:latin typeface="Consolas"/>
                <a:ea typeface="Calibri"/>
                <a:cs typeface="Times New Roman"/>
              </a:rPr>
              <a:t>int</a:t>
            </a:r>
            <a:r>
              <a:rPr lang="en-US" dirty="0">
                <a:latin typeface="Consolas"/>
                <a:ea typeface="Calibri"/>
                <a:cs typeface="Times New Roman"/>
              </a:rPr>
              <a:t> &amp;x)</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x=100;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"Hello from </a:t>
            </a:r>
            <a:r>
              <a:rPr lang="en-US" dirty="0" err="1">
                <a:solidFill>
                  <a:srgbClr val="A31515"/>
                </a:solidFill>
                <a:latin typeface="Consolas"/>
                <a:ea typeface="Calibri"/>
                <a:cs typeface="Times New Roman"/>
              </a:rPr>
              <a:t>function_A</a:t>
            </a:r>
            <a:r>
              <a:rPr lang="en-US" dirty="0">
                <a:solidFill>
                  <a:srgbClr val="A31515"/>
                </a:solidFill>
                <a:latin typeface="Consolas"/>
                <a:ea typeface="Calibri"/>
                <a:cs typeface="Times New Roman"/>
              </a:rPr>
              <a:t>! "</a:t>
            </a:r>
            <a:r>
              <a:rPr lang="en-US" dirty="0">
                <a:latin typeface="Consolas"/>
                <a:ea typeface="Calibri"/>
                <a:cs typeface="Times New Roman"/>
              </a:rPr>
              <a:t>&lt;&lt;</a:t>
            </a:r>
            <a:r>
              <a:rPr lang="en-US" dirty="0">
                <a:solidFill>
                  <a:srgbClr val="A31515"/>
                </a:solidFill>
                <a:latin typeface="Consolas"/>
                <a:ea typeface="Calibri"/>
                <a:cs typeface="Times New Roman"/>
              </a:rPr>
              <a:t>"x = "</a:t>
            </a:r>
            <a:r>
              <a:rPr lang="en-US" dirty="0">
                <a:latin typeface="Consolas"/>
                <a:ea typeface="Calibri"/>
                <a:cs typeface="Times New Roman"/>
              </a:rPr>
              <a:t>&lt;&lt;x&lt;&lt;</a:t>
            </a:r>
            <a:r>
              <a:rPr lang="en-US" dirty="0">
                <a:solidFill>
                  <a:srgbClr val="A31515"/>
                </a:solidFill>
                <a:latin typeface="Consolas"/>
                <a:ea typeface="Calibri"/>
                <a:cs typeface="Times New Roman"/>
              </a:rPr>
              <a:t>"\n"</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//variable declaration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x=5;</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"Hello from Main() function! "</a:t>
            </a:r>
            <a:r>
              <a:rPr lang="en-US" dirty="0">
                <a:latin typeface="Consolas"/>
                <a:ea typeface="Calibri"/>
                <a:cs typeface="Times New Roman"/>
              </a:rPr>
              <a:t>&lt;&lt;</a:t>
            </a:r>
            <a:r>
              <a:rPr lang="en-US" dirty="0">
                <a:solidFill>
                  <a:srgbClr val="A31515"/>
                </a:solidFill>
                <a:latin typeface="Consolas"/>
                <a:ea typeface="Calibri"/>
                <a:cs typeface="Times New Roman"/>
              </a:rPr>
              <a:t>"x = "</a:t>
            </a:r>
            <a:r>
              <a:rPr lang="en-US" dirty="0">
                <a:latin typeface="Consolas"/>
                <a:ea typeface="Calibri"/>
                <a:cs typeface="Times New Roman"/>
              </a:rPr>
              <a:t>&lt;&lt;x&lt;&lt;</a:t>
            </a:r>
            <a:r>
              <a:rPr lang="en-US" dirty="0">
                <a:solidFill>
                  <a:srgbClr val="A31515"/>
                </a:solidFill>
                <a:latin typeface="Consolas"/>
                <a:ea typeface="Calibri"/>
                <a:cs typeface="Times New Roman"/>
              </a:rPr>
              <a:t>"\n"</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//function call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function_A</a:t>
            </a:r>
            <a:r>
              <a:rPr lang="en-US" dirty="0">
                <a:latin typeface="Consolas"/>
                <a:ea typeface="Calibri"/>
                <a:cs typeface="Times New Roman"/>
              </a:rPr>
              <a:t>(x);</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"Hello from Main() function! "</a:t>
            </a:r>
            <a:r>
              <a:rPr lang="en-US" dirty="0">
                <a:latin typeface="Consolas"/>
                <a:ea typeface="Calibri"/>
                <a:cs typeface="Times New Roman"/>
              </a:rPr>
              <a:t>&lt;&lt;</a:t>
            </a:r>
            <a:r>
              <a:rPr lang="en-US" dirty="0">
                <a:solidFill>
                  <a:srgbClr val="A31515"/>
                </a:solidFill>
                <a:latin typeface="Consolas"/>
                <a:ea typeface="Calibri"/>
                <a:cs typeface="Times New Roman"/>
              </a:rPr>
              <a:t>"x = "</a:t>
            </a:r>
            <a:r>
              <a:rPr lang="en-US" dirty="0">
                <a:latin typeface="Consolas"/>
                <a:ea typeface="Calibri"/>
                <a:cs typeface="Times New Roman"/>
              </a:rPr>
              <a:t>&lt;&lt;x&lt;&lt;</a:t>
            </a:r>
            <a:r>
              <a:rPr lang="en-US" dirty="0">
                <a:solidFill>
                  <a:srgbClr val="A31515"/>
                </a:solidFill>
                <a:latin typeface="Consolas"/>
                <a:ea typeface="Calibri"/>
                <a:cs typeface="Times New Roman"/>
              </a:rPr>
              <a:t>"\n"</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457200" lvl="1"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32</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1" y="1295400"/>
            <a:ext cx="4267200" cy="1371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73729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Pass by reference</a:t>
            </a:r>
            <a:endParaRPr lang="en-US" sz="3600" dirty="0">
              <a:solidFill>
                <a:srgbClr val="CCFF33"/>
              </a:solidFill>
            </a:endParaRPr>
          </a:p>
        </p:txBody>
      </p:sp>
      <p:sp>
        <p:nvSpPr>
          <p:cNvPr id="3" name="Content Placeholder 2"/>
          <p:cNvSpPr>
            <a:spLocks noGrp="1"/>
          </p:cNvSpPr>
          <p:nvPr>
            <p:ph idx="1"/>
          </p:nvPr>
        </p:nvSpPr>
        <p:spPr>
          <a:xfrm>
            <a:off x="457200" y="1600200"/>
            <a:ext cx="8229600" cy="5105400"/>
          </a:xfrm>
        </p:spPr>
        <p:txBody>
          <a:bodyPr>
            <a:normAutofit fontScale="47500" lnSpcReduction="20000"/>
          </a:bodyPr>
          <a:lstStyle/>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a:t>
            </a:r>
            <a:r>
              <a:rPr lang="en-US" dirty="0" err="1" smtClean="0">
                <a:latin typeface="Consolas"/>
                <a:ea typeface="Calibri"/>
                <a:cs typeface="Times New Roman"/>
              </a:rPr>
              <a:t>function_B</a:t>
            </a:r>
            <a:r>
              <a:rPr lang="en-US" dirty="0" smtClean="0">
                <a:latin typeface="Consolas"/>
                <a:ea typeface="Calibri"/>
                <a:cs typeface="Times New Roman"/>
              </a:rPr>
              <a:t>(</a:t>
            </a:r>
            <a:r>
              <a:rPr lang="en-US" dirty="0" smtClean="0">
                <a:solidFill>
                  <a:srgbClr val="0000FF"/>
                </a:solidFill>
                <a:latin typeface="Consolas"/>
                <a:ea typeface="Calibri"/>
                <a:cs typeface="Times New Roman"/>
              </a:rPr>
              <a:t>int </a:t>
            </a:r>
            <a:r>
              <a:rPr lang="en-US" dirty="0">
                <a:latin typeface="Consolas"/>
                <a:ea typeface="Calibri"/>
                <a:cs typeface="Times New Roman"/>
              </a:rPr>
              <a:t>&amp;</a:t>
            </a:r>
            <a:r>
              <a:rPr lang="en-US" dirty="0" smtClean="0">
                <a:latin typeface="Consolas"/>
                <a:ea typeface="Calibri"/>
                <a:cs typeface="Times New Roman"/>
              </a:rPr>
              <a:t>,</a:t>
            </a:r>
            <a:r>
              <a:rPr lang="en-US" dirty="0" smtClean="0">
                <a:solidFill>
                  <a:srgbClr val="0000FF"/>
                </a:solidFill>
                <a:latin typeface="Consolas"/>
                <a:ea typeface="Calibri"/>
                <a:cs typeface="Times New Roman"/>
              </a:rPr>
              <a:t>float </a:t>
            </a:r>
            <a:r>
              <a:rPr lang="en-US" dirty="0">
                <a:latin typeface="Consolas"/>
                <a:ea typeface="Calibri"/>
                <a:cs typeface="Times New Roman"/>
              </a:rPr>
              <a:t>&amp;</a:t>
            </a:r>
            <a:r>
              <a:rPr lang="en-US" dirty="0" smtClean="0">
                <a:latin typeface="Consolas"/>
                <a:ea typeface="Calibri"/>
                <a:cs typeface="Times New Roman"/>
              </a:rPr>
              <a:t>);</a:t>
            </a:r>
            <a:r>
              <a:rPr lang="en-US" dirty="0">
                <a:latin typeface="Consolas"/>
                <a:ea typeface="Calibri"/>
                <a:cs typeface="Times New Roman"/>
              </a:rPr>
              <a:t>	</a:t>
            </a:r>
            <a:r>
              <a:rPr lang="en-US" dirty="0">
                <a:solidFill>
                  <a:srgbClr val="008000"/>
                </a:solidFill>
                <a:latin typeface="Consolas"/>
                <a:ea typeface="Calibri"/>
                <a:cs typeface="Times New Roman"/>
              </a:rPr>
              <a:t>//function prototype</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x=5;	</a:t>
            </a:r>
            <a:r>
              <a:rPr lang="en-US" dirty="0">
                <a:solidFill>
                  <a:srgbClr val="008000"/>
                </a:solidFill>
                <a:latin typeface="Consolas"/>
                <a:ea typeface="Calibri"/>
                <a:cs typeface="Times New Roman"/>
              </a:rPr>
              <a:t>//variable declaration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float</a:t>
            </a:r>
            <a:r>
              <a:rPr lang="en-US" dirty="0">
                <a:latin typeface="Consolas"/>
                <a:ea typeface="Calibri"/>
                <a:cs typeface="Times New Roman"/>
              </a:rPr>
              <a:t> y=0.25;</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"Hello from Main() function! "</a:t>
            </a:r>
            <a:r>
              <a:rPr lang="en-US" dirty="0">
                <a:latin typeface="Consolas"/>
                <a:ea typeface="Calibri"/>
                <a:cs typeface="Times New Roman"/>
              </a:rPr>
              <a:t>&lt;&lt;</a:t>
            </a:r>
            <a:r>
              <a:rPr lang="en-US" dirty="0">
                <a:solidFill>
                  <a:srgbClr val="A31515"/>
                </a:solidFill>
                <a:latin typeface="Consolas"/>
                <a:ea typeface="Calibri"/>
                <a:cs typeface="Times New Roman"/>
              </a:rPr>
              <a:t>"x = "</a:t>
            </a:r>
            <a:r>
              <a:rPr lang="en-US" dirty="0">
                <a:latin typeface="Consolas"/>
                <a:ea typeface="Calibri"/>
                <a:cs typeface="Times New Roman"/>
              </a:rPr>
              <a:t>&lt;&lt;x&lt;&lt;</a:t>
            </a:r>
            <a:r>
              <a:rPr lang="en-US" dirty="0">
                <a:solidFill>
                  <a:srgbClr val="A31515"/>
                </a:solidFill>
                <a:latin typeface="Consolas"/>
                <a:ea typeface="Calibri"/>
                <a:cs typeface="Times New Roman"/>
              </a:rPr>
              <a:t>" y = "</a:t>
            </a:r>
            <a:r>
              <a:rPr lang="en-US" dirty="0">
                <a:latin typeface="Consolas"/>
                <a:ea typeface="Calibri"/>
                <a:cs typeface="Times New Roman"/>
              </a:rPr>
              <a:t>&lt;&lt;y&lt;&lt;</a:t>
            </a:r>
            <a:r>
              <a:rPr lang="en-US" dirty="0">
                <a:solidFill>
                  <a:srgbClr val="A31515"/>
                </a:solidFill>
                <a:latin typeface="Consolas"/>
                <a:ea typeface="Calibri"/>
                <a:cs typeface="Times New Roman"/>
              </a:rPr>
              <a:t>"\n"</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function_B</a:t>
            </a:r>
            <a:r>
              <a:rPr lang="en-US" dirty="0">
                <a:latin typeface="Consolas"/>
                <a:ea typeface="Calibri"/>
                <a:cs typeface="Times New Roman"/>
              </a:rPr>
              <a:t>(x, y);	</a:t>
            </a:r>
            <a:r>
              <a:rPr lang="en-US" dirty="0">
                <a:solidFill>
                  <a:srgbClr val="008000"/>
                </a:solidFill>
                <a:latin typeface="Consolas"/>
                <a:ea typeface="Calibri"/>
                <a:cs typeface="Times New Roman"/>
              </a:rPr>
              <a:t>//function call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"Hello from Main() function! "</a:t>
            </a:r>
            <a:r>
              <a:rPr lang="en-US" dirty="0">
                <a:latin typeface="Consolas"/>
                <a:ea typeface="Calibri"/>
                <a:cs typeface="Times New Roman"/>
              </a:rPr>
              <a:t>&lt;&lt;</a:t>
            </a:r>
            <a:r>
              <a:rPr lang="en-US" dirty="0">
                <a:solidFill>
                  <a:srgbClr val="A31515"/>
                </a:solidFill>
                <a:latin typeface="Consolas"/>
                <a:ea typeface="Calibri"/>
                <a:cs typeface="Times New Roman"/>
              </a:rPr>
              <a:t>"x = "</a:t>
            </a:r>
            <a:r>
              <a:rPr lang="en-US" dirty="0">
                <a:latin typeface="Consolas"/>
                <a:ea typeface="Calibri"/>
                <a:cs typeface="Times New Roman"/>
              </a:rPr>
              <a:t>&lt;&lt;x&lt;&lt;</a:t>
            </a:r>
            <a:r>
              <a:rPr lang="en-US" dirty="0">
                <a:solidFill>
                  <a:srgbClr val="A31515"/>
                </a:solidFill>
                <a:latin typeface="Consolas"/>
                <a:ea typeface="Calibri"/>
                <a:cs typeface="Times New Roman"/>
              </a:rPr>
              <a:t>" y = "</a:t>
            </a:r>
            <a:r>
              <a:rPr lang="en-US" dirty="0">
                <a:latin typeface="Consolas"/>
                <a:ea typeface="Calibri"/>
                <a:cs typeface="Times New Roman"/>
              </a:rPr>
              <a:t>&lt;&lt;y&lt;&lt;</a:t>
            </a:r>
            <a:r>
              <a:rPr lang="en-US" dirty="0">
                <a:solidFill>
                  <a:srgbClr val="A31515"/>
                </a:solidFill>
                <a:latin typeface="Consolas"/>
                <a:ea typeface="Calibri"/>
                <a:cs typeface="Times New Roman"/>
              </a:rPr>
              <a:t>"\n"</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a:t>
            </a:r>
            <a:r>
              <a:rPr lang="en-US" dirty="0" err="1">
                <a:latin typeface="Consolas"/>
                <a:ea typeface="Calibri"/>
                <a:cs typeface="Times New Roman"/>
              </a:rPr>
              <a:t>function_B</a:t>
            </a:r>
            <a:r>
              <a:rPr lang="en-US" dirty="0">
                <a:latin typeface="Consolas"/>
                <a:ea typeface="Calibri"/>
                <a:cs typeface="Times New Roman"/>
              </a:rPr>
              <a:t>(</a:t>
            </a:r>
            <a:r>
              <a:rPr lang="en-US" dirty="0">
                <a:solidFill>
                  <a:srgbClr val="0000FF"/>
                </a:solidFill>
                <a:latin typeface="Consolas"/>
                <a:ea typeface="Calibri"/>
                <a:cs typeface="Times New Roman"/>
              </a:rPr>
              <a:t>int</a:t>
            </a:r>
            <a:r>
              <a:rPr lang="en-US" dirty="0">
                <a:latin typeface="Consolas"/>
                <a:ea typeface="Calibri"/>
                <a:cs typeface="Times New Roman"/>
              </a:rPr>
              <a:t> </a:t>
            </a:r>
            <a:r>
              <a:rPr lang="en-US" dirty="0" smtClean="0">
                <a:latin typeface="Consolas"/>
                <a:ea typeface="Calibri"/>
                <a:cs typeface="Times New Roman"/>
              </a:rPr>
              <a:t>&amp;a</a:t>
            </a:r>
            <a:r>
              <a:rPr lang="en-US" dirty="0">
                <a:latin typeface="Consolas"/>
                <a:ea typeface="Calibri"/>
                <a:cs typeface="Times New Roman"/>
              </a:rPr>
              <a:t>, </a:t>
            </a:r>
            <a:r>
              <a:rPr lang="en-US" dirty="0">
                <a:solidFill>
                  <a:srgbClr val="0000FF"/>
                </a:solidFill>
                <a:latin typeface="Consolas"/>
                <a:ea typeface="Calibri"/>
                <a:cs typeface="Times New Roman"/>
              </a:rPr>
              <a:t>float</a:t>
            </a:r>
            <a:r>
              <a:rPr lang="en-US" dirty="0">
                <a:latin typeface="Consolas"/>
                <a:ea typeface="Calibri"/>
                <a:cs typeface="Times New Roman"/>
              </a:rPr>
              <a:t> </a:t>
            </a:r>
            <a:r>
              <a:rPr lang="en-US" dirty="0" smtClean="0">
                <a:latin typeface="Consolas"/>
                <a:ea typeface="Calibri"/>
                <a:cs typeface="Times New Roman"/>
              </a:rPr>
              <a:t>&amp;b</a:t>
            </a:r>
            <a:r>
              <a:rPr lang="en-US" dirty="0">
                <a:latin typeface="Consolas"/>
                <a:ea typeface="Calibri"/>
                <a:cs typeface="Times New Roman"/>
              </a:rPr>
              <a:t>)		</a:t>
            </a:r>
            <a:r>
              <a:rPr lang="en-US" dirty="0">
                <a:solidFill>
                  <a:srgbClr val="008000"/>
                </a:solidFill>
                <a:latin typeface="Consolas"/>
                <a:ea typeface="Calibri"/>
                <a:cs typeface="Times New Roman"/>
              </a:rPr>
              <a:t>//function definition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 = 100;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b = (</a:t>
            </a:r>
            <a:r>
              <a:rPr lang="en-US" dirty="0">
                <a:solidFill>
                  <a:srgbClr val="0000FF"/>
                </a:solidFill>
                <a:latin typeface="Consolas"/>
                <a:ea typeface="Calibri"/>
                <a:cs typeface="Times New Roman"/>
              </a:rPr>
              <a:t>float</a:t>
            </a:r>
            <a:r>
              <a:rPr lang="en-US" dirty="0">
                <a:latin typeface="Consolas"/>
                <a:ea typeface="Calibri"/>
                <a:cs typeface="Times New Roman"/>
              </a:rPr>
              <a:t>)5.555;</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"Hello from </a:t>
            </a:r>
            <a:r>
              <a:rPr lang="en-US" dirty="0" err="1">
                <a:solidFill>
                  <a:srgbClr val="A31515"/>
                </a:solidFill>
                <a:latin typeface="Consolas"/>
                <a:ea typeface="Calibri"/>
                <a:cs typeface="Times New Roman"/>
              </a:rPr>
              <a:t>function_B</a:t>
            </a:r>
            <a:r>
              <a:rPr lang="en-US" dirty="0">
                <a:solidFill>
                  <a:srgbClr val="A31515"/>
                </a:solidFill>
                <a:latin typeface="Consolas"/>
                <a:ea typeface="Calibri"/>
                <a:cs typeface="Times New Roman"/>
              </a:rPr>
              <a:t>! "</a:t>
            </a:r>
            <a:r>
              <a:rPr lang="en-US" dirty="0">
                <a:latin typeface="Consolas"/>
                <a:ea typeface="Calibri"/>
                <a:cs typeface="Times New Roman"/>
              </a:rPr>
              <a:t>&lt;&lt;</a:t>
            </a:r>
            <a:r>
              <a:rPr lang="en-US" dirty="0">
                <a:solidFill>
                  <a:srgbClr val="A31515"/>
                </a:solidFill>
                <a:latin typeface="Consolas"/>
                <a:ea typeface="Calibri"/>
                <a:cs typeface="Times New Roman"/>
              </a:rPr>
              <a:t>"x = "</a:t>
            </a:r>
            <a:r>
              <a:rPr lang="en-US" dirty="0">
                <a:latin typeface="Consolas"/>
                <a:ea typeface="Calibri"/>
                <a:cs typeface="Times New Roman"/>
              </a:rPr>
              <a:t>&lt;&lt;a&lt;&lt;</a:t>
            </a:r>
            <a:r>
              <a:rPr lang="en-US" dirty="0">
                <a:solidFill>
                  <a:srgbClr val="A31515"/>
                </a:solidFill>
                <a:latin typeface="Consolas"/>
                <a:ea typeface="Calibri"/>
                <a:cs typeface="Times New Roman"/>
              </a:rPr>
              <a:t>" y = "</a:t>
            </a:r>
            <a:r>
              <a:rPr lang="en-US" dirty="0">
                <a:latin typeface="Consolas"/>
                <a:ea typeface="Calibri"/>
                <a:cs typeface="Times New Roman"/>
              </a:rPr>
              <a:t>&lt;&lt;b&lt;&lt;</a:t>
            </a:r>
            <a:r>
              <a:rPr lang="en-US" dirty="0">
                <a:solidFill>
                  <a:srgbClr val="A31515"/>
                </a:solidFill>
                <a:latin typeface="Consolas"/>
                <a:ea typeface="Calibri"/>
                <a:cs typeface="Times New Roman"/>
              </a:rPr>
              <a:t>"\n"</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457200" lvl="1"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33</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992549"/>
            <a:ext cx="4681921" cy="123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93239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Example: </a:t>
            </a:r>
            <a:r>
              <a:rPr lang="en-US" sz="3600" dirty="0" err="1" smtClean="0">
                <a:solidFill>
                  <a:srgbClr val="CCFF33"/>
                </a:solidFill>
              </a:rPr>
              <a:t>findSum</a:t>
            </a:r>
            <a:r>
              <a:rPr lang="en-US" sz="3600" dirty="0" smtClean="0">
                <a:solidFill>
                  <a:srgbClr val="CCFF33"/>
                </a:solidFill>
              </a:rPr>
              <a:t>()</a:t>
            </a:r>
            <a:endParaRPr lang="en-US" sz="3600" dirty="0">
              <a:solidFill>
                <a:srgbClr val="CCFF33"/>
              </a:solidFill>
            </a:endParaRPr>
          </a:p>
        </p:txBody>
      </p:sp>
      <p:sp>
        <p:nvSpPr>
          <p:cNvPr id="3" name="Content Placeholder 2"/>
          <p:cNvSpPr>
            <a:spLocks noGrp="1"/>
          </p:cNvSpPr>
          <p:nvPr>
            <p:ph idx="1"/>
          </p:nvPr>
        </p:nvSpPr>
        <p:spPr/>
        <p:txBody>
          <a:bodyPr>
            <a:normAutofit/>
          </a:bodyPr>
          <a:lstStyle/>
          <a:p>
            <a:pPr algn="just"/>
            <a:r>
              <a:rPr lang="en-US" dirty="0" smtClean="0"/>
              <a:t>Write a function called </a:t>
            </a:r>
            <a:r>
              <a:rPr lang="en-US" dirty="0" err="1" smtClean="0"/>
              <a:t>findSum</a:t>
            </a:r>
            <a:r>
              <a:rPr lang="en-US" dirty="0" smtClean="0"/>
              <a:t>() that three parameters: num1, num2, and the address of result where it saves the sum of the first two.</a:t>
            </a:r>
            <a:endParaRPr lang="en-US" dirty="0"/>
          </a:p>
          <a:p>
            <a:pPr algn="just"/>
            <a:endParaRPr lang="en-US" dirty="0"/>
          </a:p>
          <a:p>
            <a:pPr marL="0" indent="0" algn="just">
              <a:buNone/>
            </a:pPr>
            <a:endParaRPr lang="en-US" dirty="0" smtClean="0"/>
          </a:p>
          <a:p>
            <a:pPr lvl="1" algn="just"/>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34</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1811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findSum</a:t>
            </a:r>
            <a:r>
              <a:rPr lang="en-US" dirty="0" smtClean="0"/>
              <a:t>(int, int, int &amp;)</a:t>
            </a:r>
            <a:endParaRPr lang="en-US" dirty="0"/>
          </a:p>
        </p:txBody>
      </p:sp>
      <p:sp>
        <p:nvSpPr>
          <p:cNvPr id="3" name="Content Placeholder 2"/>
          <p:cNvSpPr>
            <a:spLocks noGrp="1"/>
          </p:cNvSpPr>
          <p:nvPr>
            <p:ph idx="1"/>
          </p:nvPr>
        </p:nvSpPr>
        <p:spPr>
          <a:xfrm>
            <a:off x="457200" y="1600200"/>
            <a:ext cx="8229600" cy="5105400"/>
          </a:xfrm>
        </p:spPr>
        <p:txBody>
          <a:bodyPr>
            <a:normAutofit fontScale="47500" lnSpcReduction="20000"/>
          </a:bodyPr>
          <a:lstStyle/>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a:t>
            </a:r>
            <a:r>
              <a:rPr lang="en-US" dirty="0" err="1">
                <a:latin typeface="Consolas"/>
                <a:ea typeface="Calibri"/>
                <a:cs typeface="Times New Roman"/>
              </a:rPr>
              <a:t>findSum</a:t>
            </a:r>
            <a:r>
              <a:rPr lang="en-US" dirty="0">
                <a:latin typeface="Consolas"/>
                <a:ea typeface="Calibri"/>
                <a:cs typeface="Times New Roman"/>
              </a:rPr>
              <a:t>(</a:t>
            </a:r>
            <a:r>
              <a:rPr lang="en-US" dirty="0">
                <a:solidFill>
                  <a:srgbClr val="0000FF"/>
                </a:solidFill>
                <a:latin typeface="Consolas"/>
                <a:ea typeface="Calibri"/>
                <a:cs typeface="Times New Roman"/>
              </a:rPr>
              <a:t>int</a:t>
            </a: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&amp;); </a:t>
            </a:r>
            <a:r>
              <a:rPr lang="en-US" dirty="0">
                <a:solidFill>
                  <a:srgbClr val="008000"/>
                </a:solidFill>
                <a:latin typeface="Consolas"/>
                <a:ea typeface="Calibri"/>
                <a:cs typeface="Times New Roman"/>
              </a:rPr>
              <a:t>//function prototype</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a, b, sum;</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"Please enter two numbers: "</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cin</a:t>
            </a:r>
            <a:r>
              <a:rPr lang="en-US" dirty="0">
                <a:latin typeface="Consolas"/>
                <a:ea typeface="Calibri"/>
                <a:cs typeface="Times New Roman"/>
              </a:rPr>
              <a:t>&gt;&gt;a&gt;&gt;b;</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findSum</a:t>
            </a:r>
            <a:r>
              <a:rPr lang="en-US" dirty="0">
                <a:latin typeface="Consolas"/>
                <a:ea typeface="Calibri"/>
                <a:cs typeface="Times New Roman"/>
              </a:rPr>
              <a:t>(</a:t>
            </a:r>
            <a:r>
              <a:rPr lang="en-US" dirty="0" err="1">
                <a:latin typeface="Consolas"/>
                <a:ea typeface="Calibri"/>
                <a:cs typeface="Times New Roman"/>
              </a:rPr>
              <a:t>a,b,sum</a:t>
            </a:r>
            <a:r>
              <a:rPr lang="en-US" dirty="0">
                <a:latin typeface="Consolas"/>
                <a:ea typeface="Calibri"/>
                <a:cs typeface="Times New Roman"/>
              </a:rPr>
              <a:t>);	</a:t>
            </a:r>
            <a:r>
              <a:rPr lang="en-US" dirty="0">
                <a:solidFill>
                  <a:srgbClr val="008000"/>
                </a:solidFill>
                <a:latin typeface="Consolas"/>
                <a:ea typeface="Calibri"/>
                <a:cs typeface="Times New Roman"/>
              </a:rPr>
              <a:t>//function call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"Sum = "</a:t>
            </a:r>
            <a:r>
              <a:rPr lang="en-US" dirty="0">
                <a:latin typeface="Consolas"/>
                <a:ea typeface="Calibri"/>
                <a:cs typeface="Times New Roman"/>
              </a:rPr>
              <a:t>&lt;&lt;sum&lt;&lt;endl;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a:t>
            </a:r>
            <a:r>
              <a:rPr lang="en-US" dirty="0" err="1">
                <a:latin typeface="Consolas"/>
                <a:ea typeface="Calibri"/>
                <a:cs typeface="Times New Roman"/>
              </a:rPr>
              <a:t>findSum</a:t>
            </a:r>
            <a:r>
              <a:rPr lang="en-US" dirty="0">
                <a:latin typeface="Consolas"/>
                <a:ea typeface="Calibri"/>
                <a:cs typeface="Times New Roman"/>
              </a:rPr>
              <a:t>(</a:t>
            </a:r>
            <a:r>
              <a:rPr lang="en-US" dirty="0">
                <a:solidFill>
                  <a:srgbClr val="0000FF"/>
                </a:solidFill>
                <a:latin typeface="Consolas"/>
                <a:ea typeface="Calibri"/>
                <a:cs typeface="Times New Roman"/>
              </a:rPr>
              <a:t>int</a:t>
            </a:r>
            <a:r>
              <a:rPr lang="en-US" dirty="0">
                <a:latin typeface="Consolas"/>
                <a:ea typeface="Calibri"/>
                <a:cs typeface="Times New Roman"/>
              </a:rPr>
              <a:t> x, </a:t>
            </a:r>
            <a:r>
              <a:rPr lang="en-US" dirty="0">
                <a:solidFill>
                  <a:srgbClr val="0000FF"/>
                </a:solidFill>
                <a:latin typeface="Consolas"/>
                <a:ea typeface="Calibri"/>
                <a:cs typeface="Times New Roman"/>
              </a:rPr>
              <a:t>int</a:t>
            </a:r>
            <a:r>
              <a:rPr lang="en-US" dirty="0">
                <a:latin typeface="Consolas"/>
                <a:ea typeface="Calibri"/>
                <a:cs typeface="Times New Roman"/>
              </a:rPr>
              <a:t> y, </a:t>
            </a:r>
            <a:r>
              <a:rPr lang="en-US" dirty="0">
                <a:solidFill>
                  <a:srgbClr val="0000FF"/>
                </a:solidFill>
                <a:latin typeface="Consolas"/>
                <a:ea typeface="Calibri"/>
                <a:cs typeface="Times New Roman"/>
              </a:rPr>
              <a:t>int</a:t>
            </a:r>
            <a:r>
              <a:rPr lang="en-US" dirty="0">
                <a:latin typeface="Consolas"/>
                <a:ea typeface="Calibri"/>
                <a:cs typeface="Times New Roman"/>
              </a:rPr>
              <a:t> &amp;z)   </a:t>
            </a:r>
            <a:r>
              <a:rPr lang="en-US" dirty="0">
                <a:solidFill>
                  <a:srgbClr val="008000"/>
                </a:solidFill>
                <a:latin typeface="Consolas"/>
                <a:ea typeface="Calibri"/>
                <a:cs typeface="Times New Roman"/>
              </a:rPr>
              <a:t>// function definition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z = </a:t>
            </a:r>
            <a:r>
              <a:rPr lang="en-US" dirty="0" err="1">
                <a:latin typeface="Consolas"/>
                <a:ea typeface="Calibri"/>
                <a:cs typeface="Times New Roman"/>
              </a:rPr>
              <a:t>x+y</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smtClean="0">
                <a:latin typeface="Consolas"/>
                <a:ea typeface="Calibri"/>
                <a:cs typeface="Times New Roman"/>
              </a:rPr>
              <a:t>}</a:t>
            </a:r>
            <a:endParaRPr lang="en-US" sz="40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35</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534" y="2667000"/>
            <a:ext cx="371775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68878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mySwap</a:t>
            </a:r>
            <a:r>
              <a:rPr lang="en-US" dirty="0" smtClean="0"/>
              <a:t>(int &amp;,int &amp;)</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pPr algn="just">
              <a:lnSpc>
                <a:spcPct val="115000"/>
              </a:lnSpc>
              <a:spcBef>
                <a:spcPts val="0"/>
              </a:spcBef>
            </a:pPr>
            <a:r>
              <a:rPr lang="en-US" dirty="0" smtClean="0">
                <a:ea typeface="Calibri"/>
                <a:cs typeface="Times New Roman"/>
              </a:rPr>
              <a:t>Implement your own version of the swap() function to swap the values of two variables.</a:t>
            </a:r>
            <a:endParaRPr lang="en-US"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36</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91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96000"/>
          </a:xfrm>
        </p:spPr>
        <p:txBody>
          <a:bodyPr>
            <a:normAutofit fontScale="47500" lnSpcReduction="20000"/>
          </a:bodyPr>
          <a:lstStyle/>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a:t>
            </a:r>
            <a:r>
              <a:rPr lang="en-US" dirty="0" err="1">
                <a:latin typeface="Consolas"/>
                <a:ea typeface="Calibri"/>
                <a:cs typeface="Times New Roman"/>
              </a:rPr>
              <a:t>mySwap</a:t>
            </a:r>
            <a:r>
              <a:rPr lang="en-US" dirty="0">
                <a:latin typeface="Consolas"/>
                <a:ea typeface="Calibri"/>
                <a:cs typeface="Times New Roman"/>
              </a:rPr>
              <a:t>(</a:t>
            </a:r>
            <a:r>
              <a:rPr lang="en-US" dirty="0">
                <a:solidFill>
                  <a:srgbClr val="0000FF"/>
                </a:solidFill>
                <a:latin typeface="Consolas"/>
                <a:ea typeface="Calibri"/>
                <a:cs typeface="Times New Roman"/>
              </a:rPr>
              <a:t>int</a:t>
            </a:r>
            <a:r>
              <a:rPr lang="en-US" dirty="0">
                <a:latin typeface="Consolas"/>
                <a:ea typeface="Calibri"/>
                <a:cs typeface="Times New Roman"/>
              </a:rPr>
              <a:t> &amp;, </a:t>
            </a:r>
            <a:r>
              <a:rPr lang="en-US" dirty="0">
                <a:solidFill>
                  <a:srgbClr val="0000FF"/>
                </a:solidFill>
                <a:latin typeface="Consolas"/>
                <a:ea typeface="Calibri"/>
                <a:cs typeface="Times New Roman"/>
              </a:rPr>
              <a:t>int</a:t>
            </a:r>
            <a:r>
              <a:rPr lang="en-US" dirty="0">
                <a:latin typeface="Consolas"/>
                <a:ea typeface="Calibri"/>
                <a:cs typeface="Times New Roman"/>
              </a:rPr>
              <a:t> &amp;); </a:t>
            </a:r>
            <a:r>
              <a:rPr lang="en-US" dirty="0">
                <a:solidFill>
                  <a:srgbClr val="008000"/>
                </a:solidFill>
                <a:latin typeface="Consolas"/>
                <a:ea typeface="Calibri"/>
                <a:cs typeface="Times New Roman"/>
              </a:rPr>
              <a:t>//function prototype</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a, b;</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"Please enter two numbers: "</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cin</a:t>
            </a:r>
            <a:r>
              <a:rPr lang="en-US" dirty="0">
                <a:latin typeface="Consolas"/>
                <a:ea typeface="Calibri"/>
                <a:cs typeface="Times New Roman"/>
              </a:rPr>
              <a:t>&gt;&gt;a&gt;&gt;b;</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"a = "</a:t>
            </a:r>
            <a:r>
              <a:rPr lang="en-US" dirty="0">
                <a:latin typeface="Consolas"/>
                <a:ea typeface="Calibri"/>
                <a:cs typeface="Times New Roman"/>
              </a:rPr>
              <a:t>&lt;&lt;a &lt;&lt;</a:t>
            </a:r>
            <a:r>
              <a:rPr lang="en-US" dirty="0">
                <a:solidFill>
                  <a:srgbClr val="A31515"/>
                </a:solidFill>
                <a:latin typeface="Consolas"/>
                <a:ea typeface="Calibri"/>
                <a:cs typeface="Times New Roman"/>
              </a:rPr>
              <a:t>" b = "</a:t>
            </a:r>
            <a:r>
              <a:rPr lang="en-US" dirty="0">
                <a:latin typeface="Consolas"/>
                <a:ea typeface="Calibri"/>
                <a:cs typeface="Times New Roman"/>
              </a:rPr>
              <a:t>&lt;&lt;b&lt;&lt;endl;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mySwap</a:t>
            </a:r>
            <a:r>
              <a:rPr lang="en-US" dirty="0">
                <a:latin typeface="Consolas"/>
                <a:ea typeface="Calibri"/>
                <a:cs typeface="Times New Roman"/>
              </a:rPr>
              <a:t>(</a:t>
            </a:r>
            <a:r>
              <a:rPr lang="en-US" dirty="0" err="1">
                <a:latin typeface="Consolas"/>
                <a:ea typeface="Calibri"/>
                <a:cs typeface="Times New Roman"/>
              </a:rPr>
              <a:t>a,b</a:t>
            </a:r>
            <a:r>
              <a:rPr lang="en-US" dirty="0">
                <a:latin typeface="Consolas"/>
                <a:ea typeface="Calibri"/>
                <a:cs typeface="Times New Roman"/>
              </a:rPr>
              <a:t>);	</a:t>
            </a:r>
            <a:r>
              <a:rPr lang="en-US" dirty="0">
                <a:solidFill>
                  <a:srgbClr val="008000"/>
                </a:solidFill>
                <a:latin typeface="Consolas"/>
                <a:ea typeface="Calibri"/>
                <a:cs typeface="Times New Roman"/>
              </a:rPr>
              <a:t>//function call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"a = "</a:t>
            </a:r>
            <a:r>
              <a:rPr lang="en-US" dirty="0">
                <a:latin typeface="Consolas"/>
                <a:ea typeface="Calibri"/>
                <a:cs typeface="Times New Roman"/>
              </a:rPr>
              <a:t>&lt;&lt;a &lt;&lt;</a:t>
            </a:r>
            <a:r>
              <a:rPr lang="en-US" dirty="0">
                <a:solidFill>
                  <a:srgbClr val="A31515"/>
                </a:solidFill>
                <a:latin typeface="Consolas"/>
                <a:ea typeface="Calibri"/>
                <a:cs typeface="Times New Roman"/>
              </a:rPr>
              <a:t>" b = "</a:t>
            </a:r>
            <a:r>
              <a:rPr lang="en-US" dirty="0">
                <a:latin typeface="Consolas"/>
                <a:ea typeface="Calibri"/>
                <a:cs typeface="Times New Roman"/>
              </a:rPr>
              <a:t>&lt;&lt;b&lt;&lt;endl;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a:t>
            </a:r>
            <a:r>
              <a:rPr lang="en-US" dirty="0" err="1">
                <a:latin typeface="Consolas"/>
                <a:ea typeface="Calibri"/>
                <a:cs typeface="Times New Roman"/>
              </a:rPr>
              <a:t>mySwap</a:t>
            </a:r>
            <a:r>
              <a:rPr lang="en-US" dirty="0">
                <a:latin typeface="Consolas"/>
                <a:ea typeface="Calibri"/>
                <a:cs typeface="Times New Roman"/>
              </a:rPr>
              <a:t>(</a:t>
            </a:r>
            <a:r>
              <a:rPr lang="en-US" dirty="0">
                <a:solidFill>
                  <a:srgbClr val="0000FF"/>
                </a:solidFill>
                <a:latin typeface="Consolas"/>
                <a:ea typeface="Calibri"/>
                <a:cs typeface="Times New Roman"/>
              </a:rPr>
              <a:t>int</a:t>
            </a:r>
            <a:r>
              <a:rPr lang="en-US" dirty="0">
                <a:latin typeface="Consolas"/>
                <a:ea typeface="Calibri"/>
                <a:cs typeface="Times New Roman"/>
              </a:rPr>
              <a:t> &amp;x, </a:t>
            </a:r>
            <a:r>
              <a:rPr lang="en-US" dirty="0">
                <a:solidFill>
                  <a:srgbClr val="0000FF"/>
                </a:solidFill>
                <a:latin typeface="Consolas"/>
                <a:ea typeface="Calibri"/>
                <a:cs typeface="Times New Roman"/>
              </a:rPr>
              <a:t>int</a:t>
            </a:r>
            <a:r>
              <a:rPr lang="en-US" dirty="0">
                <a:latin typeface="Consolas"/>
                <a:ea typeface="Calibri"/>
                <a:cs typeface="Times New Roman"/>
              </a:rPr>
              <a:t> &amp;y)   </a:t>
            </a:r>
            <a:r>
              <a:rPr lang="en-US" dirty="0">
                <a:solidFill>
                  <a:srgbClr val="008000"/>
                </a:solidFill>
                <a:latin typeface="Consolas"/>
                <a:ea typeface="Calibri"/>
                <a:cs typeface="Times New Roman"/>
              </a:rPr>
              <a:t>// function definition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temp;</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temp = x;</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x = y;</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y = temp;</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37</a:t>
            </a:fld>
            <a:endParaRPr 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3507" y="228600"/>
            <a:ext cx="3429712"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2380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Scope of variables</a:t>
            </a:r>
            <a:endParaRPr lang="en-US" sz="3600" dirty="0">
              <a:solidFill>
                <a:srgbClr val="CCFF33"/>
              </a:solidFill>
            </a:endParaRP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dirty="0" smtClean="0"/>
              <a:t>The scope of a variable is the program segment form which it can be referenced.</a:t>
            </a:r>
          </a:p>
          <a:p>
            <a:pPr algn="just"/>
            <a:endParaRPr lang="en-US" dirty="0"/>
          </a:p>
          <a:p>
            <a:pPr algn="just"/>
            <a:r>
              <a:rPr lang="en-US" dirty="0" smtClean="0"/>
              <a:t>A variable can be either of type local, global or static local.</a:t>
            </a:r>
          </a:p>
          <a:p>
            <a:pPr algn="just"/>
            <a:endParaRPr lang="en-US" dirty="0"/>
          </a:p>
          <a:p>
            <a:pPr algn="just"/>
            <a:r>
              <a:rPr lang="en-US" dirty="0" smtClean="0"/>
              <a:t>Local variables have function or block scope.</a:t>
            </a:r>
          </a:p>
          <a:p>
            <a:pPr algn="just"/>
            <a:r>
              <a:rPr lang="en-US" dirty="0" smtClean="0"/>
              <a:t>Global variables have file scope.</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38</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2531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Local variables</a:t>
            </a:r>
            <a:endParaRPr lang="en-US" sz="3600" dirty="0">
              <a:solidFill>
                <a:srgbClr val="CCFF33"/>
              </a:solidFill>
            </a:endParaRP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dirty="0" smtClean="0"/>
              <a:t>A variable declared within a block is local to that block. Such a variable can be accessed only inside that block or in nested blocks within that block.</a:t>
            </a:r>
          </a:p>
          <a:p>
            <a:pPr algn="just"/>
            <a:endParaRPr lang="en-US" dirty="0"/>
          </a:p>
          <a:p>
            <a:pPr algn="just"/>
            <a:r>
              <a:rPr lang="en-US" dirty="0" smtClean="0"/>
              <a:t>A local variable will not save its value between different activations of the same block.</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39</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962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4999"/>
            <a:ext cx="8229600" cy="1371601"/>
          </a:xfrm>
        </p:spPr>
        <p:txBody>
          <a:bodyPr/>
          <a:lstStyle/>
          <a:p>
            <a:pPr>
              <a:lnSpc>
                <a:spcPts val="5200"/>
              </a:lnSpc>
            </a:pPr>
            <a:r>
              <a:rPr lang="en-US" dirty="0" smtClean="0">
                <a:solidFill>
                  <a:srgbClr val="CCFF33"/>
                </a:solidFill>
              </a:rPr>
              <a:t>Introduction</a:t>
            </a:r>
          </a:p>
        </p:txBody>
      </p:sp>
      <p:pic>
        <p:nvPicPr>
          <p:cNvPr id="176130" name="Picture 2" descr="http://www.aitsoft.net/img/Solu/b1.jpg"/>
          <p:cNvPicPr>
            <a:picLocks noChangeAspect="1" noChangeArrowheads="1"/>
          </p:cNvPicPr>
          <p:nvPr/>
        </p:nvPicPr>
        <p:blipFill>
          <a:blip r:embed="rId2" cstate="screen"/>
          <a:srcRect/>
          <a:stretch>
            <a:fillRect/>
          </a:stretch>
        </p:blipFill>
        <p:spPr bwMode="auto">
          <a:xfrm>
            <a:off x="5029200" y="4114800"/>
            <a:ext cx="3416300" cy="2219325"/>
          </a:xfrm>
          <a:prstGeom prst="rect">
            <a:avLst/>
          </a:prstGeom>
          <a:ln>
            <a:noFill/>
          </a:ln>
          <a:effectLst>
            <a:softEdge rad="112500"/>
          </a:effectLst>
        </p:spPr>
      </p:pic>
      <p:pic>
        <p:nvPicPr>
          <p:cNvPr id="176132" name="Picture 4" descr="http://www.maegogstudios.com/images/code.jpg"/>
          <p:cNvPicPr>
            <a:picLocks noChangeAspect="1" noChangeArrowheads="1"/>
          </p:cNvPicPr>
          <p:nvPr/>
        </p:nvPicPr>
        <p:blipFill>
          <a:blip r:embed="rId3" cstate="screen"/>
          <a:srcRect/>
          <a:stretch>
            <a:fillRect/>
          </a:stretch>
        </p:blipFill>
        <p:spPr bwMode="auto">
          <a:xfrm>
            <a:off x="685800" y="4114800"/>
            <a:ext cx="3429000" cy="2182761"/>
          </a:xfrm>
          <a:prstGeom prst="rect">
            <a:avLst/>
          </a:prstGeom>
          <a:ln>
            <a:noFill/>
          </a:ln>
          <a:effectLst>
            <a:softEdge rad="112500"/>
          </a:effectLst>
        </p:spPr>
      </p:pic>
      <p:pic>
        <p:nvPicPr>
          <p:cNvPr id="5" name="Picture 7" descr="C:\Users\Jon Snow\Desktop\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9142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Global variables</a:t>
            </a:r>
            <a:endParaRPr lang="en-US" sz="3600" dirty="0">
              <a:solidFill>
                <a:srgbClr val="CCFF33"/>
              </a:solidFill>
            </a:endParaRP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dirty="0" smtClean="0"/>
              <a:t>A global variable is declared outside of any function and it can be accessed throughout the entire program.</a:t>
            </a:r>
          </a:p>
          <a:p>
            <a:pPr algn="just"/>
            <a:endParaRPr lang="en-US" dirty="0"/>
          </a:p>
          <a:p>
            <a:pPr algn="just"/>
            <a:r>
              <a:rPr lang="en-US" dirty="0" smtClean="0"/>
              <a:t>In order to be available in any point of the program it requires no name conflict with other local variables.</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40</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7417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81800"/>
          </a:xfrm>
        </p:spPr>
        <p:txBody>
          <a:bodyPr>
            <a:normAutofit fontScale="40000" lnSpcReduction="20000"/>
          </a:bodyPr>
          <a:lstStyle/>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first();   </a:t>
            </a:r>
            <a:r>
              <a:rPr lang="en-US" dirty="0">
                <a:solidFill>
                  <a:srgbClr val="008000"/>
                </a:solidFill>
                <a:latin typeface="Consolas"/>
                <a:ea typeface="Calibri"/>
                <a:cs typeface="Times New Roman"/>
              </a:rPr>
              <a:t>// function prototypes</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second();</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x=1;    </a:t>
            </a:r>
            <a:r>
              <a:rPr lang="en-US" dirty="0">
                <a:solidFill>
                  <a:srgbClr val="008000"/>
                </a:solidFill>
                <a:latin typeface="Consolas"/>
                <a:ea typeface="Calibri"/>
                <a:cs typeface="Times New Roman"/>
              </a:rPr>
              <a:t>// global variable</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x = 5;   </a:t>
            </a:r>
            <a:r>
              <a:rPr lang="en-US" dirty="0">
                <a:solidFill>
                  <a:srgbClr val="008000"/>
                </a:solidFill>
                <a:latin typeface="Consolas"/>
                <a:ea typeface="Calibri"/>
                <a:cs typeface="Times New Roman"/>
              </a:rPr>
              <a:t>// local variable for function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"local x in outer scope of main is "</a:t>
            </a:r>
            <a:r>
              <a:rPr lang="en-US" dirty="0">
                <a:latin typeface="Consolas"/>
                <a:ea typeface="Calibri"/>
                <a:cs typeface="Times New Roman"/>
              </a:rPr>
              <a:t>&lt;&lt;x&lt;&lt;endl;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 </a:t>
            </a:r>
            <a:r>
              <a:rPr lang="en-US" dirty="0">
                <a:solidFill>
                  <a:srgbClr val="008000"/>
                </a:solidFill>
                <a:latin typeface="Consolas"/>
                <a:ea typeface="Calibri"/>
                <a:cs typeface="Times New Roman"/>
              </a:rPr>
              <a:t>// a block of code</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x=7;</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"local x in inner scope of main is "</a:t>
            </a:r>
            <a:r>
              <a:rPr lang="en-US" dirty="0">
                <a:latin typeface="Consolas"/>
                <a:ea typeface="Calibri"/>
                <a:cs typeface="Times New Roman"/>
              </a:rPr>
              <a:t>&lt;&lt;x&lt;&lt;endl;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"local x in outer scope of main is "</a:t>
            </a:r>
            <a:r>
              <a:rPr lang="en-US" dirty="0">
                <a:latin typeface="Consolas"/>
                <a:ea typeface="Calibri"/>
                <a:cs typeface="Times New Roman"/>
              </a:rPr>
              <a:t>&lt;&lt;x&lt;&lt;endl;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first();  </a:t>
            </a:r>
            <a:r>
              <a:rPr lang="en-US" dirty="0">
                <a:solidFill>
                  <a:srgbClr val="008000"/>
                </a:solidFill>
                <a:latin typeface="Consolas"/>
                <a:ea typeface="Calibri"/>
                <a:cs typeface="Times New Roman"/>
              </a:rPr>
              <a:t>// function call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second();</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"local x in main is "</a:t>
            </a:r>
            <a:r>
              <a:rPr lang="en-US" dirty="0">
                <a:latin typeface="Consolas"/>
                <a:ea typeface="Calibri"/>
                <a:cs typeface="Times New Roman"/>
              </a:rPr>
              <a:t>&lt;&lt;x&lt;&lt;endl;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first()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x = 25;   </a:t>
            </a:r>
            <a:r>
              <a:rPr lang="en-US" dirty="0">
                <a:solidFill>
                  <a:srgbClr val="008000"/>
                </a:solidFill>
                <a:latin typeface="Consolas"/>
                <a:ea typeface="Calibri"/>
                <a:cs typeface="Times New Roman"/>
              </a:rPr>
              <a:t>//local x for function first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"local x in function first() is "</a:t>
            </a:r>
            <a:r>
              <a:rPr lang="en-US" dirty="0">
                <a:latin typeface="Consolas"/>
                <a:ea typeface="Calibri"/>
                <a:cs typeface="Times New Roman"/>
              </a:rPr>
              <a:t>&lt;&lt;x&lt;&lt;endl;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second()</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 second() does not have a local, then it will use the global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"global x in function second() is "</a:t>
            </a:r>
            <a:r>
              <a:rPr lang="en-US" dirty="0">
                <a:latin typeface="Consolas"/>
                <a:ea typeface="Calibri"/>
                <a:cs typeface="Times New Roman"/>
              </a:rPr>
              <a:t>&lt;&lt;x&lt;&lt;endl;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x=10; </a:t>
            </a:r>
            <a:r>
              <a:rPr lang="en-US" dirty="0">
                <a:solidFill>
                  <a:srgbClr val="008000"/>
                </a:solidFill>
                <a:latin typeface="Consolas"/>
                <a:ea typeface="Calibri"/>
                <a:cs typeface="Times New Roman"/>
              </a:rPr>
              <a:t>//change the value of x, will not be saved!</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41</a:t>
            </a:fld>
            <a:endParaRPr 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4657" y="6927"/>
            <a:ext cx="3799343" cy="159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69175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findSeconds</a:t>
            </a:r>
            <a:r>
              <a:rPr lang="en-US" dirty="0" smtClean="0"/>
              <a:t>(int, int ,int)</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pPr algn="just">
              <a:lnSpc>
                <a:spcPct val="115000"/>
              </a:lnSpc>
              <a:spcBef>
                <a:spcPts val="0"/>
              </a:spcBef>
            </a:pPr>
            <a:r>
              <a:rPr lang="en-US" dirty="0" smtClean="0">
                <a:ea typeface="Calibri"/>
                <a:cs typeface="Times New Roman"/>
              </a:rPr>
              <a:t>Write a C++ function that takes three integer parameters ( hours, minutes, seconds) and returns the total number of seconds.</a:t>
            </a:r>
            <a:endParaRPr lang="en-US"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42</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4037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475076"/>
            <a:ext cx="8915400" cy="5230524"/>
          </a:xfrm>
        </p:spPr>
        <p:txBody>
          <a:bodyPr>
            <a:normAutofit lnSpcReduction="10000"/>
          </a:bodyPr>
          <a:lstStyle/>
          <a:p>
            <a:pPr marL="0" marR="0" indent="0">
              <a:lnSpc>
                <a:spcPct val="115000"/>
              </a:lnSpc>
              <a:spcBef>
                <a:spcPts val="0"/>
              </a:spcBef>
              <a:spcAft>
                <a:spcPts val="0"/>
              </a:spcAft>
              <a:buNone/>
            </a:pPr>
            <a:r>
              <a:rPr lang="en-US" sz="1600" dirty="0">
                <a:solidFill>
                  <a:srgbClr val="0000FF"/>
                </a:solidFill>
                <a:latin typeface="Consolas"/>
                <a:ea typeface="Calibri"/>
                <a:cs typeface="Times New Roman"/>
              </a:rPr>
              <a:t>#include</a:t>
            </a:r>
            <a:r>
              <a:rPr lang="en-US" sz="1600" dirty="0">
                <a:solidFill>
                  <a:srgbClr val="A31515"/>
                </a:solidFill>
                <a:latin typeface="Consolas"/>
                <a:ea typeface="Calibri"/>
                <a:cs typeface="Times New Roman"/>
              </a:rPr>
              <a:t>&lt;</a:t>
            </a:r>
            <a:r>
              <a:rPr lang="en-US" sz="1600" dirty="0" err="1">
                <a:solidFill>
                  <a:srgbClr val="A31515"/>
                </a:solidFill>
                <a:latin typeface="Consolas"/>
                <a:ea typeface="Calibri"/>
                <a:cs typeface="Times New Roman"/>
              </a:rPr>
              <a:t>iostream</a:t>
            </a:r>
            <a:r>
              <a:rPr lang="en-US" sz="1600" dirty="0">
                <a:solidFill>
                  <a:srgbClr val="A31515"/>
                </a:solidFill>
                <a:latin typeface="Consolas"/>
                <a:ea typeface="Calibri"/>
                <a:cs typeface="Times New Roman"/>
              </a:rPr>
              <a:t>&gt;</a:t>
            </a:r>
            <a:endParaRPr lang="en-US" sz="1800" dirty="0">
              <a:ea typeface="Calibri"/>
              <a:cs typeface="Times New Roman"/>
            </a:endParaRPr>
          </a:p>
          <a:p>
            <a:pPr marL="0" marR="0" indent="0">
              <a:lnSpc>
                <a:spcPct val="115000"/>
              </a:lnSpc>
              <a:spcBef>
                <a:spcPts val="0"/>
              </a:spcBef>
              <a:spcAft>
                <a:spcPts val="0"/>
              </a:spcAft>
              <a:buNone/>
            </a:pPr>
            <a:r>
              <a:rPr lang="en-US" sz="1600" dirty="0">
                <a:solidFill>
                  <a:srgbClr val="0000FF"/>
                </a:solidFill>
                <a:latin typeface="Consolas"/>
                <a:ea typeface="Calibri"/>
                <a:cs typeface="Times New Roman"/>
              </a:rPr>
              <a:t>using</a:t>
            </a:r>
            <a:r>
              <a:rPr lang="en-US" sz="1600" dirty="0">
                <a:latin typeface="Consolas"/>
                <a:ea typeface="Calibri"/>
                <a:cs typeface="Times New Roman"/>
              </a:rPr>
              <a:t> </a:t>
            </a:r>
            <a:r>
              <a:rPr lang="en-US" sz="1600" dirty="0">
                <a:solidFill>
                  <a:srgbClr val="0000FF"/>
                </a:solidFill>
                <a:latin typeface="Consolas"/>
                <a:ea typeface="Calibri"/>
                <a:cs typeface="Times New Roman"/>
              </a:rPr>
              <a:t>namespace</a:t>
            </a:r>
            <a:r>
              <a:rPr lang="en-US" sz="1600" dirty="0">
                <a:latin typeface="Consolas"/>
                <a:ea typeface="Calibri"/>
                <a:cs typeface="Times New Roman"/>
              </a:rPr>
              <a:t> </a:t>
            </a:r>
            <a:r>
              <a:rPr lang="en-US" sz="1600" dirty="0" err="1">
                <a:latin typeface="Consolas"/>
                <a:ea typeface="Calibri"/>
                <a:cs typeface="Times New Roman"/>
              </a:rPr>
              <a:t>std</a:t>
            </a:r>
            <a:r>
              <a:rPr lang="en-US" sz="1600" dirty="0">
                <a:latin typeface="Consolas"/>
                <a:ea typeface="Calibri"/>
                <a:cs typeface="Times New Roman"/>
              </a:rPr>
              <a:t>;</a:t>
            </a:r>
            <a:endParaRPr lang="en-US" sz="18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800" dirty="0">
              <a:ea typeface="Calibri"/>
              <a:cs typeface="Times New Roman"/>
            </a:endParaRPr>
          </a:p>
          <a:p>
            <a:pPr marL="0" marR="0" indent="0">
              <a:lnSpc>
                <a:spcPct val="115000"/>
              </a:lnSpc>
              <a:spcBef>
                <a:spcPts val="0"/>
              </a:spcBef>
              <a:spcAft>
                <a:spcPts val="0"/>
              </a:spcAft>
              <a:buNone/>
            </a:pPr>
            <a:r>
              <a:rPr lang="en-US" sz="1600" dirty="0">
                <a:solidFill>
                  <a:srgbClr val="0000FF"/>
                </a:solidFill>
                <a:latin typeface="Consolas"/>
                <a:ea typeface="Calibri"/>
                <a:cs typeface="Times New Roman"/>
              </a:rPr>
              <a:t>int</a:t>
            </a:r>
            <a:r>
              <a:rPr lang="en-US" sz="1600" dirty="0">
                <a:latin typeface="Consolas"/>
                <a:ea typeface="Calibri"/>
                <a:cs typeface="Times New Roman"/>
              </a:rPr>
              <a:t> </a:t>
            </a:r>
            <a:r>
              <a:rPr lang="en-US" sz="1600" dirty="0" err="1">
                <a:latin typeface="Consolas"/>
                <a:ea typeface="Calibri"/>
                <a:cs typeface="Times New Roman"/>
              </a:rPr>
              <a:t>findSeconds</a:t>
            </a:r>
            <a:r>
              <a:rPr lang="en-US" sz="1600" dirty="0">
                <a:latin typeface="Consolas"/>
                <a:ea typeface="Calibri"/>
                <a:cs typeface="Times New Roman"/>
              </a:rPr>
              <a:t>(</a:t>
            </a:r>
            <a:r>
              <a:rPr lang="en-US" sz="1600" dirty="0">
                <a:solidFill>
                  <a:srgbClr val="0000FF"/>
                </a:solidFill>
                <a:latin typeface="Consolas"/>
                <a:ea typeface="Calibri"/>
                <a:cs typeface="Times New Roman"/>
              </a:rPr>
              <a:t>int</a:t>
            </a:r>
            <a:r>
              <a:rPr lang="en-US" sz="1600" dirty="0">
                <a:latin typeface="Consolas"/>
                <a:ea typeface="Calibri"/>
                <a:cs typeface="Times New Roman"/>
              </a:rPr>
              <a:t>, </a:t>
            </a:r>
            <a:r>
              <a:rPr lang="en-US" sz="1600" dirty="0">
                <a:solidFill>
                  <a:srgbClr val="0000FF"/>
                </a:solidFill>
                <a:latin typeface="Consolas"/>
                <a:ea typeface="Calibri"/>
                <a:cs typeface="Times New Roman"/>
              </a:rPr>
              <a:t>int</a:t>
            </a:r>
            <a:r>
              <a:rPr lang="en-US" sz="1600" dirty="0">
                <a:latin typeface="Consolas"/>
                <a:ea typeface="Calibri"/>
                <a:cs typeface="Times New Roman"/>
              </a:rPr>
              <a:t>, </a:t>
            </a:r>
            <a:r>
              <a:rPr lang="en-US" sz="1600" dirty="0">
                <a:solidFill>
                  <a:srgbClr val="0000FF"/>
                </a:solidFill>
                <a:latin typeface="Consolas"/>
                <a:ea typeface="Calibri"/>
                <a:cs typeface="Times New Roman"/>
              </a:rPr>
              <a:t>int</a:t>
            </a:r>
            <a:r>
              <a:rPr lang="en-US" sz="1600" dirty="0">
                <a:latin typeface="Consolas"/>
                <a:ea typeface="Calibri"/>
                <a:cs typeface="Times New Roman"/>
              </a:rPr>
              <a:t>);	</a:t>
            </a:r>
            <a:r>
              <a:rPr lang="en-US" sz="1600" dirty="0">
                <a:solidFill>
                  <a:srgbClr val="008000"/>
                </a:solidFill>
                <a:latin typeface="Consolas"/>
                <a:ea typeface="Calibri"/>
                <a:cs typeface="Times New Roman"/>
              </a:rPr>
              <a:t>//function prototype</a:t>
            </a:r>
            <a:endParaRPr lang="en-US" sz="18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800" dirty="0">
              <a:ea typeface="Calibri"/>
              <a:cs typeface="Times New Roman"/>
            </a:endParaRPr>
          </a:p>
          <a:p>
            <a:pPr marL="0" marR="0" indent="0">
              <a:lnSpc>
                <a:spcPct val="115000"/>
              </a:lnSpc>
              <a:spcBef>
                <a:spcPts val="0"/>
              </a:spcBef>
              <a:spcAft>
                <a:spcPts val="0"/>
              </a:spcAft>
              <a:buNone/>
            </a:pPr>
            <a:r>
              <a:rPr lang="en-US" sz="1600" dirty="0">
                <a:solidFill>
                  <a:srgbClr val="0000FF"/>
                </a:solidFill>
                <a:latin typeface="Consolas"/>
                <a:ea typeface="Calibri"/>
                <a:cs typeface="Times New Roman"/>
              </a:rPr>
              <a:t>int</a:t>
            </a:r>
            <a:r>
              <a:rPr lang="en-US" sz="1600" dirty="0">
                <a:latin typeface="Consolas"/>
                <a:ea typeface="Calibri"/>
                <a:cs typeface="Times New Roman"/>
              </a:rPr>
              <a:t> main()</a:t>
            </a:r>
            <a:endParaRPr lang="en-US" sz="18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a:t>
            </a:r>
            <a:endParaRPr lang="en-US" sz="18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int</a:t>
            </a:r>
            <a:r>
              <a:rPr lang="en-US" sz="1600" dirty="0">
                <a:latin typeface="Consolas"/>
                <a:ea typeface="Calibri"/>
                <a:cs typeface="Times New Roman"/>
              </a:rPr>
              <a:t> h, m, s, total;</a:t>
            </a:r>
            <a:endParaRPr lang="en-US" sz="18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cout&lt;&lt;</a:t>
            </a:r>
            <a:r>
              <a:rPr lang="en-US" sz="1600" dirty="0">
                <a:solidFill>
                  <a:srgbClr val="A31515"/>
                </a:solidFill>
                <a:latin typeface="Consolas"/>
                <a:ea typeface="Calibri"/>
                <a:cs typeface="Times New Roman"/>
              </a:rPr>
              <a:t>"Please enter the number of hours, minutes and seconds :"</a:t>
            </a:r>
            <a:r>
              <a:rPr lang="en-US" sz="1600" dirty="0">
                <a:latin typeface="Consolas"/>
                <a:ea typeface="Calibri"/>
                <a:cs typeface="Times New Roman"/>
              </a:rPr>
              <a:t>;</a:t>
            </a:r>
            <a:endParaRPr lang="en-US" sz="18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err="1">
                <a:latin typeface="Consolas"/>
                <a:ea typeface="Calibri"/>
                <a:cs typeface="Times New Roman"/>
              </a:rPr>
              <a:t>cin</a:t>
            </a:r>
            <a:r>
              <a:rPr lang="en-US" sz="1600" dirty="0">
                <a:latin typeface="Consolas"/>
                <a:ea typeface="Calibri"/>
                <a:cs typeface="Times New Roman"/>
              </a:rPr>
              <a:t>&gt;&gt;h&gt;&gt;m&gt;&gt;s;</a:t>
            </a:r>
            <a:endParaRPr lang="en-US" sz="18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total = </a:t>
            </a:r>
            <a:r>
              <a:rPr lang="en-US" sz="1600" dirty="0" err="1">
                <a:latin typeface="Consolas"/>
                <a:ea typeface="Calibri"/>
                <a:cs typeface="Times New Roman"/>
              </a:rPr>
              <a:t>findSeconds</a:t>
            </a:r>
            <a:r>
              <a:rPr lang="en-US" sz="1600" dirty="0">
                <a:latin typeface="Consolas"/>
                <a:ea typeface="Calibri"/>
                <a:cs typeface="Times New Roman"/>
              </a:rPr>
              <a:t>(</a:t>
            </a:r>
            <a:r>
              <a:rPr lang="en-US" sz="1600" dirty="0" err="1">
                <a:latin typeface="Consolas"/>
                <a:ea typeface="Calibri"/>
                <a:cs typeface="Times New Roman"/>
              </a:rPr>
              <a:t>h,m,s</a:t>
            </a:r>
            <a:r>
              <a:rPr lang="en-US" sz="1600" dirty="0">
                <a:latin typeface="Consolas"/>
                <a:ea typeface="Calibri"/>
                <a:cs typeface="Times New Roman"/>
              </a:rPr>
              <a:t>);   </a:t>
            </a:r>
            <a:r>
              <a:rPr lang="en-US" sz="1600" dirty="0">
                <a:solidFill>
                  <a:srgbClr val="008000"/>
                </a:solidFill>
                <a:latin typeface="Consolas"/>
                <a:ea typeface="Calibri"/>
                <a:cs typeface="Times New Roman"/>
              </a:rPr>
              <a:t>//function call</a:t>
            </a:r>
            <a:endParaRPr lang="en-US" sz="18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cout&lt;&lt;total&lt;&lt;endl;</a:t>
            </a:r>
            <a:endParaRPr lang="en-US" sz="18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return</a:t>
            </a:r>
            <a:r>
              <a:rPr lang="en-US" sz="1600" dirty="0">
                <a:latin typeface="Consolas"/>
                <a:ea typeface="Calibri"/>
                <a:cs typeface="Times New Roman"/>
              </a:rPr>
              <a:t> 0;</a:t>
            </a:r>
            <a:endParaRPr lang="en-US" sz="18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a:t>
            </a:r>
            <a:endParaRPr lang="en-US" sz="18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1800" dirty="0">
              <a:ea typeface="Calibri"/>
              <a:cs typeface="Times New Roman"/>
            </a:endParaRPr>
          </a:p>
          <a:p>
            <a:pPr marL="0" marR="0" indent="0">
              <a:lnSpc>
                <a:spcPct val="115000"/>
              </a:lnSpc>
              <a:spcBef>
                <a:spcPts val="0"/>
              </a:spcBef>
              <a:spcAft>
                <a:spcPts val="0"/>
              </a:spcAft>
              <a:buNone/>
            </a:pPr>
            <a:r>
              <a:rPr lang="en-US" sz="1600" dirty="0">
                <a:solidFill>
                  <a:srgbClr val="0000FF"/>
                </a:solidFill>
                <a:latin typeface="Consolas"/>
                <a:ea typeface="Calibri"/>
                <a:cs typeface="Times New Roman"/>
              </a:rPr>
              <a:t>int</a:t>
            </a:r>
            <a:r>
              <a:rPr lang="en-US" sz="1600" dirty="0">
                <a:latin typeface="Consolas"/>
                <a:ea typeface="Calibri"/>
                <a:cs typeface="Times New Roman"/>
              </a:rPr>
              <a:t> </a:t>
            </a:r>
            <a:r>
              <a:rPr lang="en-US" sz="1600" dirty="0" err="1">
                <a:latin typeface="Consolas"/>
                <a:ea typeface="Calibri"/>
                <a:cs typeface="Times New Roman"/>
              </a:rPr>
              <a:t>findSeconds</a:t>
            </a:r>
            <a:r>
              <a:rPr lang="en-US" sz="1600" dirty="0">
                <a:latin typeface="Consolas"/>
                <a:ea typeface="Calibri"/>
                <a:cs typeface="Times New Roman"/>
              </a:rPr>
              <a:t>(</a:t>
            </a:r>
            <a:r>
              <a:rPr lang="en-US" sz="1600" dirty="0">
                <a:solidFill>
                  <a:srgbClr val="0000FF"/>
                </a:solidFill>
                <a:latin typeface="Consolas"/>
                <a:ea typeface="Calibri"/>
                <a:cs typeface="Times New Roman"/>
              </a:rPr>
              <a:t>int</a:t>
            </a:r>
            <a:r>
              <a:rPr lang="en-US" sz="1600" dirty="0">
                <a:latin typeface="Consolas"/>
                <a:ea typeface="Calibri"/>
                <a:cs typeface="Times New Roman"/>
              </a:rPr>
              <a:t> hours, </a:t>
            </a:r>
            <a:r>
              <a:rPr lang="en-US" sz="1600" dirty="0">
                <a:solidFill>
                  <a:srgbClr val="0000FF"/>
                </a:solidFill>
                <a:latin typeface="Consolas"/>
                <a:ea typeface="Calibri"/>
                <a:cs typeface="Times New Roman"/>
              </a:rPr>
              <a:t>int</a:t>
            </a:r>
            <a:r>
              <a:rPr lang="en-US" sz="1600" dirty="0">
                <a:latin typeface="Consolas"/>
                <a:ea typeface="Calibri"/>
                <a:cs typeface="Times New Roman"/>
              </a:rPr>
              <a:t> minutes, </a:t>
            </a:r>
            <a:r>
              <a:rPr lang="en-US" sz="1600" dirty="0">
                <a:solidFill>
                  <a:srgbClr val="0000FF"/>
                </a:solidFill>
                <a:latin typeface="Consolas"/>
                <a:ea typeface="Calibri"/>
                <a:cs typeface="Times New Roman"/>
              </a:rPr>
              <a:t>int</a:t>
            </a:r>
            <a:r>
              <a:rPr lang="en-US" sz="1600" dirty="0">
                <a:latin typeface="Consolas"/>
                <a:ea typeface="Calibri"/>
                <a:cs typeface="Times New Roman"/>
              </a:rPr>
              <a:t> seconds)</a:t>
            </a:r>
            <a:endParaRPr lang="en-US" sz="18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a:t>
            </a:r>
            <a:endParaRPr lang="en-US" sz="18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return</a:t>
            </a:r>
            <a:r>
              <a:rPr lang="en-US" sz="1600" dirty="0">
                <a:latin typeface="Consolas"/>
                <a:ea typeface="Calibri"/>
                <a:cs typeface="Times New Roman"/>
              </a:rPr>
              <a:t> (((hours *60 ) + minutes)*60 + seconds);</a:t>
            </a:r>
            <a:endParaRPr lang="en-US" sz="18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a:t>
            </a:r>
            <a:endParaRPr lang="en-US" sz="18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43</a:t>
            </a:fld>
            <a:endParaRPr lang="en-US"/>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975" y="90055"/>
            <a:ext cx="51530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974" y="1022639"/>
            <a:ext cx="51530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63776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Static local variables</a:t>
            </a:r>
            <a:endParaRPr lang="en-US" sz="3600" dirty="0">
              <a:solidFill>
                <a:srgbClr val="CCFF33"/>
              </a:solidFill>
            </a:endParaRP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dirty="0" smtClean="0"/>
              <a:t>Static local variables are a mixture of local and global variables. </a:t>
            </a:r>
          </a:p>
          <a:p>
            <a:pPr algn="just"/>
            <a:r>
              <a:rPr lang="en-US" dirty="0" smtClean="0"/>
              <a:t>They are defined like local variables, can not be accessed from out of the block. </a:t>
            </a:r>
          </a:p>
          <a:p>
            <a:pPr algn="just"/>
            <a:r>
              <a:rPr lang="en-US" dirty="0" smtClean="0"/>
              <a:t>However they are not destroyed at the end of the block.</a:t>
            </a:r>
          </a:p>
          <a:p>
            <a:pPr algn="just"/>
            <a:r>
              <a:rPr lang="en-US" dirty="0" smtClean="0"/>
              <a:t>A static local variable will hold its value between different activations of the same block of code.</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44</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7053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629400"/>
          </a:xfrm>
        </p:spPr>
        <p:txBody>
          <a:bodyPr>
            <a:normAutofit fontScale="47500" lnSpcReduction="20000"/>
          </a:bodyPr>
          <a:lstStyle/>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first()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x=25; </a:t>
            </a:r>
            <a:r>
              <a:rPr lang="en-US" dirty="0">
                <a:solidFill>
                  <a:srgbClr val="008000"/>
                </a:solidFill>
                <a:latin typeface="Consolas"/>
                <a:ea typeface="Calibri"/>
                <a:cs typeface="Times New Roman"/>
              </a:rPr>
              <a:t>//local x for first() function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"local x in the first() function is: "</a:t>
            </a:r>
            <a:r>
              <a:rPr lang="en-US" dirty="0">
                <a:latin typeface="Consolas"/>
                <a:ea typeface="Calibri"/>
                <a:cs typeface="Times New Roman"/>
              </a:rPr>
              <a:t>&lt;&lt;x&lt;&lt;endl;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++x;</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second()</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static</a:t>
            </a: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x=1; </a:t>
            </a:r>
            <a:r>
              <a:rPr lang="en-US" dirty="0">
                <a:solidFill>
                  <a:srgbClr val="008000"/>
                </a:solidFill>
                <a:latin typeface="Consolas"/>
                <a:ea typeface="Calibri"/>
                <a:cs typeface="Times New Roman"/>
              </a:rPr>
              <a:t>//x is initialized to 1 only in the first run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"this function is called: "</a:t>
            </a:r>
            <a:r>
              <a:rPr lang="en-US" dirty="0">
                <a:latin typeface="Consolas"/>
                <a:ea typeface="Calibri"/>
                <a:cs typeface="Times New Roman"/>
              </a:rPr>
              <a:t>&lt;&lt;x&lt;&lt;</a:t>
            </a:r>
            <a:r>
              <a:rPr lang="en-US" dirty="0">
                <a:solidFill>
                  <a:srgbClr val="A31515"/>
                </a:solidFill>
                <a:latin typeface="Consolas"/>
                <a:ea typeface="Calibri"/>
                <a:cs typeface="Times New Roman"/>
              </a:rPr>
              <a:t>" times"</a:t>
            </a:r>
            <a:r>
              <a:rPr lang="en-US" dirty="0">
                <a:latin typeface="Consolas"/>
                <a:ea typeface="Calibri"/>
                <a:cs typeface="Times New Roman"/>
              </a:rPr>
              <a:t>&lt;&lt;endl;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++x;</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first();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second();</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"Calling functions once more"</a:t>
            </a:r>
            <a:r>
              <a:rPr lang="en-US" dirty="0">
                <a:latin typeface="Consolas"/>
                <a:ea typeface="Calibri"/>
                <a:cs typeface="Times New Roman"/>
              </a:rPr>
              <a:t>&lt;&lt;endl;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first();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second();</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45</a:t>
            </a:fld>
            <a:endParaRPr lang="en-US"/>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230091"/>
            <a:ext cx="436085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42852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Overloading functions</a:t>
            </a:r>
            <a:endParaRPr lang="en-US" sz="3600" dirty="0">
              <a:solidFill>
                <a:srgbClr val="CCFF33"/>
              </a:solidFill>
            </a:endParaRP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dirty="0" smtClean="0"/>
              <a:t>Functions overloading enables us to use the same name for different functions by differentiation the parameter list.</a:t>
            </a:r>
          </a:p>
          <a:p>
            <a:pPr algn="just"/>
            <a:endParaRPr lang="en-US" dirty="0"/>
          </a:p>
          <a:p>
            <a:pPr algn="just"/>
            <a:r>
              <a:rPr lang="en-US" dirty="0" smtClean="0"/>
              <a:t>The compiler chooses automatically the right function according to the parameter list.</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46</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4533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317" y="145473"/>
            <a:ext cx="8880764" cy="6553200"/>
          </a:xfrm>
        </p:spPr>
        <p:txBody>
          <a:bodyPr>
            <a:normAutofit/>
          </a:bodyPr>
          <a:lstStyle/>
          <a:p>
            <a:pPr marL="0" marR="0" indent="0">
              <a:lnSpc>
                <a:spcPct val="115000"/>
              </a:lnSpc>
              <a:spcBef>
                <a:spcPts val="0"/>
              </a:spcBef>
              <a:spcAft>
                <a:spcPts val="0"/>
              </a:spcAft>
              <a:buNone/>
            </a:pPr>
            <a:r>
              <a:rPr lang="en-US" sz="1500" dirty="0">
                <a:solidFill>
                  <a:srgbClr val="0000FF"/>
                </a:solidFill>
                <a:latin typeface="Consolas"/>
                <a:ea typeface="Calibri"/>
                <a:cs typeface="Times New Roman"/>
              </a:rPr>
              <a:t>#include</a:t>
            </a:r>
            <a:r>
              <a:rPr lang="en-US" sz="1500" dirty="0">
                <a:solidFill>
                  <a:srgbClr val="A31515"/>
                </a:solidFill>
                <a:latin typeface="Consolas"/>
                <a:ea typeface="Calibri"/>
                <a:cs typeface="Times New Roman"/>
              </a:rPr>
              <a:t>&lt;</a:t>
            </a:r>
            <a:r>
              <a:rPr lang="en-US" sz="1500" dirty="0" err="1">
                <a:solidFill>
                  <a:srgbClr val="A31515"/>
                </a:solidFill>
                <a:latin typeface="Consolas"/>
                <a:ea typeface="Calibri"/>
                <a:cs typeface="Times New Roman"/>
              </a:rPr>
              <a:t>iostream</a:t>
            </a:r>
            <a:r>
              <a:rPr lang="en-US" sz="1500" dirty="0">
                <a:solidFill>
                  <a:srgbClr val="A31515"/>
                </a:solidFill>
                <a:latin typeface="Consolas"/>
                <a:ea typeface="Calibri"/>
                <a:cs typeface="Times New Roman"/>
              </a:rPr>
              <a:t>&gt;</a:t>
            </a:r>
            <a:endParaRPr lang="en-US" sz="1900" dirty="0">
              <a:ea typeface="Calibri"/>
              <a:cs typeface="Times New Roman"/>
            </a:endParaRPr>
          </a:p>
          <a:p>
            <a:pPr marL="0" marR="0" indent="0">
              <a:lnSpc>
                <a:spcPct val="115000"/>
              </a:lnSpc>
              <a:spcBef>
                <a:spcPts val="0"/>
              </a:spcBef>
              <a:spcAft>
                <a:spcPts val="0"/>
              </a:spcAft>
              <a:buNone/>
            </a:pPr>
            <a:r>
              <a:rPr lang="en-US" sz="1500" dirty="0">
                <a:solidFill>
                  <a:srgbClr val="0000FF"/>
                </a:solidFill>
                <a:latin typeface="Consolas"/>
                <a:ea typeface="Calibri"/>
                <a:cs typeface="Times New Roman"/>
              </a:rPr>
              <a:t>using</a:t>
            </a:r>
            <a:r>
              <a:rPr lang="en-US" sz="1500" dirty="0">
                <a:latin typeface="Consolas"/>
                <a:ea typeface="Calibri"/>
                <a:cs typeface="Times New Roman"/>
              </a:rPr>
              <a:t> </a:t>
            </a:r>
            <a:r>
              <a:rPr lang="en-US" sz="1500" dirty="0">
                <a:solidFill>
                  <a:srgbClr val="0000FF"/>
                </a:solidFill>
                <a:latin typeface="Consolas"/>
                <a:ea typeface="Calibri"/>
                <a:cs typeface="Times New Roman"/>
              </a:rPr>
              <a:t>namespace</a:t>
            </a:r>
            <a:r>
              <a:rPr lang="en-US" sz="1500" dirty="0">
                <a:latin typeface="Consolas"/>
                <a:ea typeface="Calibri"/>
                <a:cs typeface="Times New Roman"/>
              </a:rPr>
              <a:t> </a:t>
            </a:r>
            <a:r>
              <a:rPr lang="en-US" sz="1500" dirty="0" err="1">
                <a:latin typeface="Consolas"/>
                <a:ea typeface="Calibri"/>
                <a:cs typeface="Times New Roman"/>
              </a:rPr>
              <a:t>std</a:t>
            </a:r>
            <a:r>
              <a:rPr lang="en-US" sz="1500" dirty="0">
                <a:latin typeface="Consolas"/>
                <a:ea typeface="Calibri"/>
                <a:cs typeface="Times New Roman"/>
              </a:rPr>
              <a:t>;</a:t>
            </a:r>
            <a:endParaRPr lang="en-US" sz="19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endParaRPr lang="en-US" sz="1900" dirty="0">
              <a:ea typeface="Calibri"/>
              <a:cs typeface="Times New Roman"/>
            </a:endParaRPr>
          </a:p>
          <a:p>
            <a:pPr marL="0" marR="0" indent="0">
              <a:lnSpc>
                <a:spcPct val="115000"/>
              </a:lnSpc>
              <a:spcBef>
                <a:spcPts val="0"/>
              </a:spcBef>
              <a:spcAft>
                <a:spcPts val="0"/>
              </a:spcAft>
              <a:buNone/>
            </a:pPr>
            <a:r>
              <a:rPr lang="en-US" sz="1500" dirty="0">
                <a:solidFill>
                  <a:srgbClr val="0000FF"/>
                </a:solidFill>
                <a:latin typeface="Consolas"/>
                <a:ea typeface="Calibri"/>
                <a:cs typeface="Times New Roman"/>
              </a:rPr>
              <a:t>int</a:t>
            </a:r>
            <a:r>
              <a:rPr lang="en-US" sz="1500" dirty="0">
                <a:latin typeface="Consolas"/>
                <a:ea typeface="Calibri"/>
                <a:cs typeface="Times New Roman"/>
              </a:rPr>
              <a:t> max(</a:t>
            </a:r>
            <a:r>
              <a:rPr lang="en-US" sz="1500" dirty="0">
                <a:solidFill>
                  <a:srgbClr val="0000FF"/>
                </a:solidFill>
                <a:latin typeface="Consolas"/>
                <a:ea typeface="Calibri"/>
                <a:cs typeface="Times New Roman"/>
              </a:rPr>
              <a:t>int</a:t>
            </a:r>
            <a:r>
              <a:rPr lang="en-US" sz="1500" dirty="0">
                <a:latin typeface="Consolas"/>
                <a:ea typeface="Calibri"/>
                <a:cs typeface="Times New Roman"/>
              </a:rPr>
              <a:t>, </a:t>
            </a:r>
            <a:r>
              <a:rPr lang="en-US" sz="1500" dirty="0">
                <a:solidFill>
                  <a:srgbClr val="0000FF"/>
                </a:solidFill>
                <a:latin typeface="Consolas"/>
                <a:ea typeface="Calibri"/>
                <a:cs typeface="Times New Roman"/>
              </a:rPr>
              <a:t>int</a:t>
            </a:r>
            <a:r>
              <a:rPr lang="en-US" sz="1500" dirty="0">
                <a:latin typeface="Consolas"/>
                <a:ea typeface="Calibri"/>
                <a:cs typeface="Times New Roman"/>
              </a:rPr>
              <a:t>); </a:t>
            </a:r>
            <a:r>
              <a:rPr lang="en-US" sz="1500" dirty="0">
                <a:solidFill>
                  <a:srgbClr val="008000"/>
                </a:solidFill>
                <a:latin typeface="Consolas"/>
                <a:ea typeface="Calibri"/>
                <a:cs typeface="Times New Roman"/>
              </a:rPr>
              <a:t>//prototype</a:t>
            </a:r>
            <a:endParaRPr lang="en-US" sz="1900" dirty="0">
              <a:ea typeface="Calibri"/>
              <a:cs typeface="Times New Roman"/>
            </a:endParaRPr>
          </a:p>
          <a:p>
            <a:pPr marL="0" marR="0" indent="0">
              <a:lnSpc>
                <a:spcPct val="115000"/>
              </a:lnSpc>
              <a:spcBef>
                <a:spcPts val="0"/>
              </a:spcBef>
              <a:spcAft>
                <a:spcPts val="0"/>
              </a:spcAft>
              <a:buNone/>
            </a:pPr>
            <a:r>
              <a:rPr lang="en-US" sz="1500" dirty="0">
                <a:solidFill>
                  <a:srgbClr val="0000FF"/>
                </a:solidFill>
                <a:latin typeface="Consolas"/>
                <a:ea typeface="Calibri"/>
                <a:cs typeface="Times New Roman"/>
              </a:rPr>
              <a:t>int</a:t>
            </a:r>
            <a:r>
              <a:rPr lang="en-US" sz="1500" dirty="0">
                <a:latin typeface="Consolas"/>
                <a:ea typeface="Calibri"/>
                <a:cs typeface="Times New Roman"/>
              </a:rPr>
              <a:t> max(</a:t>
            </a:r>
            <a:r>
              <a:rPr lang="en-US" sz="1500" dirty="0">
                <a:solidFill>
                  <a:srgbClr val="0000FF"/>
                </a:solidFill>
                <a:latin typeface="Consolas"/>
                <a:ea typeface="Calibri"/>
                <a:cs typeface="Times New Roman"/>
              </a:rPr>
              <a:t>int</a:t>
            </a:r>
            <a:r>
              <a:rPr lang="en-US" sz="1500" dirty="0">
                <a:latin typeface="Consolas"/>
                <a:ea typeface="Calibri"/>
                <a:cs typeface="Times New Roman"/>
              </a:rPr>
              <a:t>, </a:t>
            </a:r>
            <a:r>
              <a:rPr lang="en-US" sz="1500" dirty="0">
                <a:solidFill>
                  <a:srgbClr val="0000FF"/>
                </a:solidFill>
                <a:latin typeface="Consolas"/>
                <a:ea typeface="Calibri"/>
                <a:cs typeface="Times New Roman"/>
              </a:rPr>
              <a:t>int</a:t>
            </a:r>
            <a:r>
              <a:rPr lang="en-US" sz="1500" dirty="0">
                <a:latin typeface="Consolas"/>
                <a:ea typeface="Calibri"/>
                <a:cs typeface="Times New Roman"/>
              </a:rPr>
              <a:t>, </a:t>
            </a:r>
            <a:r>
              <a:rPr lang="en-US" sz="1500" dirty="0">
                <a:solidFill>
                  <a:srgbClr val="0000FF"/>
                </a:solidFill>
                <a:latin typeface="Consolas"/>
                <a:ea typeface="Calibri"/>
                <a:cs typeface="Times New Roman"/>
              </a:rPr>
              <a:t>int</a:t>
            </a:r>
            <a:r>
              <a:rPr lang="en-US" sz="1500" dirty="0">
                <a:latin typeface="Consolas"/>
                <a:ea typeface="Calibri"/>
                <a:cs typeface="Times New Roman"/>
              </a:rPr>
              <a:t>);</a:t>
            </a:r>
            <a:endParaRPr lang="en-US" sz="19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endParaRPr lang="en-US" sz="1900" dirty="0">
              <a:ea typeface="Calibri"/>
              <a:cs typeface="Times New Roman"/>
            </a:endParaRPr>
          </a:p>
          <a:p>
            <a:pPr marL="0" marR="0" indent="0">
              <a:lnSpc>
                <a:spcPct val="115000"/>
              </a:lnSpc>
              <a:spcBef>
                <a:spcPts val="0"/>
              </a:spcBef>
              <a:spcAft>
                <a:spcPts val="0"/>
              </a:spcAft>
              <a:buNone/>
            </a:pPr>
            <a:r>
              <a:rPr lang="en-US" sz="1500" dirty="0">
                <a:solidFill>
                  <a:srgbClr val="0000FF"/>
                </a:solidFill>
                <a:latin typeface="Consolas"/>
                <a:ea typeface="Calibri"/>
                <a:cs typeface="Times New Roman"/>
              </a:rPr>
              <a:t>int</a:t>
            </a:r>
            <a:r>
              <a:rPr lang="en-US" sz="1500" dirty="0">
                <a:latin typeface="Consolas"/>
                <a:ea typeface="Calibri"/>
                <a:cs typeface="Times New Roman"/>
              </a:rPr>
              <a:t> main()</a:t>
            </a:r>
            <a:endParaRPr lang="en-US" sz="19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a:t>
            </a:r>
            <a:endParaRPr lang="en-US" sz="19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a:solidFill>
                  <a:srgbClr val="0000FF"/>
                </a:solidFill>
                <a:latin typeface="Consolas"/>
                <a:ea typeface="Calibri"/>
                <a:cs typeface="Times New Roman"/>
              </a:rPr>
              <a:t>int</a:t>
            </a:r>
            <a:r>
              <a:rPr lang="en-US" sz="1500" dirty="0">
                <a:latin typeface="Consolas"/>
                <a:ea typeface="Calibri"/>
                <a:cs typeface="Times New Roman"/>
              </a:rPr>
              <a:t> x, </a:t>
            </a:r>
            <a:r>
              <a:rPr lang="en-US" sz="1500" dirty="0" err="1">
                <a:latin typeface="Consolas"/>
                <a:ea typeface="Calibri"/>
                <a:cs typeface="Times New Roman"/>
              </a:rPr>
              <a:t>y,z</a:t>
            </a:r>
            <a:r>
              <a:rPr lang="en-US" sz="1500" dirty="0">
                <a:latin typeface="Consolas"/>
                <a:ea typeface="Calibri"/>
                <a:cs typeface="Times New Roman"/>
              </a:rPr>
              <a:t>;</a:t>
            </a:r>
            <a:endParaRPr lang="en-US" sz="19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cout&lt;&lt;</a:t>
            </a:r>
            <a:r>
              <a:rPr lang="en-US" sz="1500" dirty="0">
                <a:solidFill>
                  <a:srgbClr val="A31515"/>
                </a:solidFill>
                <a:latin typeface="Consolas"/>
                <a:ea typeface="Calibri"/>
                <a:cs typeface="Times New Roman"/>
              </a:rPr>
              <a:t>"Please enter three numbers: "</a:t>
            </a:r>
            <a:r>
              <a:rPr lang="en-US" sz="1500" dirty="0">
                <a:latin typeface="Consolas"/>
                <a:ea typeface="Calibri"/>
                <a:cs typeface="Times New Roman"/>
              </a:rPr>
              <a:t>;</a:t>
            </a:r>
            <a:endParaRPr lang="en-US" sz="19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err="1">
                <a:latin typeface="Consolas"/>
                <a:ea typeface="Calibri"/>
                <a:cs typeface="Times New Roman"/>
              </a:rPr>
              <a:t>cin</a:t>
            </a:r>
            <a:r>
              <a:rPr lang="en-US" sz="1500" dirty="0">
                <a:latin typeface="Consolas"/>
                <a:ea typeface="Calibri"/>
                <a:cs typeface="Times New Roman"/>
              </a:rPr>
              <a:t>&gt;&gt;x&gt;&gt;y&gt;&gt;z;</a:t>
            </a:r>
            <a:endParaRPr lang="en-US" sz="19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cout&lt;&lt;</a:t>
            </a:r>
            <a:r>
              <a:rPr lang="en-US" sz="1500" dirty="0">
                <a:solidFill>
                  <a:srgbClr val="A31515"/>
                </a:solidFill>
                <a:latin typeface="Consolas"/>
                <a:ea typeface="Calibri"/>
                <a:cs typeface="Times New Roman"/>
              </a:rPr>
              <a:t>"Max value for "</a:t>
            </a:r>
            <a:r>
              <a:rPr lang="en-US" sz="1500" dirty="0">
                <a:latin typeface="Consolas"/>
                <a:ea typeface="Calibri"/>
                <a:cs typeface="Times New Roman"/>
              </a:rPr>
              <a:t>&lt;&lt;x&lt;&lt;</a:t>
            </a:r>
            <a:r>
              <a:rPr lang="en-US" sz="1500" dirty="0">
                <a:solidFill>
                  <a:srgbClr val="A31515"/>
                </a:solidFill>
                <a:latin typeface="Consolas"/>
                <a:ea typeface="Calibri"/>
                <a:cs typeface="Times New Roman"/>
              </a:rPr>
              <a:t>", "</a:t>
            </a:r>
            <a:r>
              <a:rPr lang="en-US" sz="1500" dirty="0">
                <a:latin typeface="Consolas"/>
                <a:ea typeface="Calibri"/>
                <a:cs typeface="Times New Roman"/>
              </a:rPr>
              <a:t>&lt;&lt;y&lt;&lt;</a:t>
            </a:r>
            <a:r>
              <a:rPr lang="en-US" sz="1500" dirty="0">
                <a:solidFill>
                  <a:srgbClr val="A31515"/>
                </a:solidFill>
                <a:latin typeface="Consolas"/>
                <a:ea typeface="Calibri"/>
                <a:cs typeface="Times New Roman"/>
              </a:rPr>
              <a:t>", and "</a:t>
            </a:r>
            <a:r>
              <a:rPr lang="en-US" sz="1500" dirty="0">
                <a:latin typeface="Consolas"/>
                <a:ea typeface="Calibri"/>
                <a:cs typeface="Times New Roman"/>
              </a:rPr>
              <a:t>&lt;&lt;z&lt;&lt;</a:t>
            </a:r>
            <a:r>
              <a:rPr lang="en-US" sz="1500" dirty="0">
                <a:solidFill>
                  <a:srgbClr val="A31515"/>
                </a:solidFill>
                <a:latin typeface="Consolas"/>
                <a:ea typeface="Calibri"/>
                <a:cs typeface="Times New Roman"/>
              </a:rPr>
              <a:t>" is: "</a:t>
            </a:r>
            <a:r>
              <a:rPr lang="en-US" sz="1500" dirty="0">
                <a:latin typeface="Consolas"/>
                <a:ea typeface="Calibri"/>
                <a:cs typeface="Times New Roman"/>
              </a:rPr>
              <a:t>;</a:t>
            </a:r>
            <a:endParaRPr lang="en-US" sz="19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cout&lt;&lt;max(</a:t>
            </a:r>
            <a:r>
              <a:rPr lang="en-US" sz="1500" dirty="0" err="1">
                <a:latin typeface="Consolas"/>
                <a:ea typeface="Calibri"/>
                <a:cs typeface="Times New Roman"/>
              </a:rPr>
              <a:t>x,y,z</a:t>
            </a:r>
            <a:r>
              <a:rPr lang="en-US" sz="1500" dirty="0">
                <a:latin typeface="Consolas"/>
                <a:ea typeface="Calibri"/>
                <a:cs typeface="Times New Roman"/>
              </a:rPr>
              <a:t>)&lt;&lt;endl;    </a:t>
            </a:r>
            <a:r>
              <a:rPr lang="en-US" sz="1500" dirty="0">
                <a:solidFill>
                  <a:srgbClr val="008000"/>
                </a:solidFill>
                <a:latin typeface="Consolas"/>
                <a:ea typeface="Calibri"/>
                <a:cs typeface="Times New Roman"/>
              </a:rPr>
              <a:t>//function call</a:t>
            </a:r>
            <a:endParaRPr lang="en-US" sz="19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a:solidFill>
                  <a:srgbClr val="0000FF"/>
                </a:solidFill>
                <a:latin typeface="Consolas"/>
                <a:ea typeface="Calibri"/>
                <a:cs typeface="Times New Roman"/>
              </a:rPr>
              <a:t>return</a:t>
            </a:r>
            <a:r>
              <a:rPr lang="en-US" sz="1500" dirty="0">
                <a:latin typeface="Consolas"/>
                <a:ea typeface="Calibri"/>
                <a:cs typeface="Times New Roman"/>
              </a:rPr>
              <a:t> 0;</a:t>
            </a:r>
            <a:endParaRPr lang="en-US" sz="19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a:t>
            </a:r>
            <a:endParaRPr lang="en-US" sz="1900" dirty="0">
              <a:ea typeface="Calibri"/>
              <a:cs typeface="Times New Roman"/>
            </a:endParaRPr>
          </a:p>
          <a:p>
            <a:pPr marL="0" marR="0" indent="0">
              <a:lnSpc>
                <a:spcPct val="115000"/>
              </a:lnSpc>
              <a:spcBef>
                <a:spcPts val="0"/>
              </a:spcBef>
              <a:spcAft>
                <a:spcPts val="0"/>
              </a:spcAft>
              <a:buNone/>
            </a:pPr>
            <a:r>
              <a:rPr lang="en-US" sz="1500" dirty="0">
                <a:solidFill>
                  <a:srgbClr val="0000FF"/>
                </a:solidFill>
                <a:latin typeface="Consolas"/>
                <a:ea typeface="Calibri"/>
                <a:cs typeface="Times New Roman"/>
              </a:rPr>
              <a:t>int</a:t>
            </a:r>
            <a:r>
              <a:rPr lang="en-US" sz="1500" dirty="0">
                <a:latin typeface="Consolas"/>
                <a:ea typeface="Calibri"/>
                <a:cs typeface="Times New Roman"/>
              </a:rPr>
              <a:t> max(</a:t>
            </a:r>
            <a:r>
              <a:rPr lang="en-US" sz="1500" dirty="0">
                <a:solidFill>
                  <a:srgbClr val="0000FF"/>
                </a:solidFill>
                <a:latin typeface="Consolas"/>
                <a:ea typeface="Calibri"/>
                <a:cs typeface="Times New Roman"/>
              </a:rPr>
              <a:t>int</a:t>
            </a:r>
            <a:r>
              <a:rPr lang="en-US" sz="1500" dirty="0">
                <a:latin typeface="Consolas"/>
                <a:ea typeface="Calibri"/>
                <a:cs typeface="Times New Roman"/>
              </a:rPr>
              <a:t> a, </a:t>
            </a:r>
            <a:r>
              <a:rPr lang="en-US" sz="1500" dirty="0">
                <a:solidFill>
                  <a:srgbClr val="0000FF"/>
                </a:solidFill>
                <a:latin typeface="Consolas"/>
                <a:ea typeface="Calibri"/>
                <a:cs typeface="Times New Roman"/>
              </a:rPr>
              <a:t>int</a:t>
            </a:r>
            <a:r>
              <a:rPr lang="en-US" sz="1500" dirty="0">
                <a:latin typeface="Consolas"/>
                <a:ea typeface="Calibri"/>
                <a:cs typeface="Times New Roman"/>
              </a:rPr>
              <a:t> b)</a:t>
            </a:r>
            <a:endParaRPr lang="en-US" sz="19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a:t>
            </a:r>
            <a:endParaRPr lang="en-US" sz="19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a:solidFill>
                  <a:srgbClr val="0000FF"/>
                </a:solidFill>
                <a:latin typeface="Consolas"/>
                <a:ea typeface="Calibri"/>
                <a:cs typeface="Times New Roman"/>
              </a:rPr>
              <a:t>return</a:t>
            </a:r>
            <a:r>
              <a:rPr lang="en-US" sz="1500" dirty="0">
                <a:latin typeface="Consolas"/>
                <a:ea typeface="Calibri"/>
                <a:cs typeface="Times New Roman"/>
              </a:rPr>
              <a:t> (a&gt;b ? a : b);</a:t>
            </a:r>
            <a:endParaRPr lang="en-US" sz="19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a:t>
            </a:r>
            <a:endParaRPr lang="en-US" sz="19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endParaRPr lang="en-US" sz="1900" dirty="0">
              <a:ea typeface="Calibri"/>
              <a:cs typeface="Times New Roman"/>
            </a:endParaRPr>
          </a:p>
          <a:p>
            <a:pPr marL="0" marR="0" indent="0">
              <a:lnSpc>
                <a:spcPct val="115000"/>
              </a:lnSpc>
              <a:spcBef>
                <a:spcPts val="0"/>
              </a:spcBef>
              <a:spcAft>
                <a:spcPts val="0"/>
              </a:spcAft>
              <a:buNone/>
            </a:pPr>
            <a:r>
              <a:rPr lang="en-US" sz="1500" dirty="0">
                <a:solidFill>
                  <a:srgbClr val="0000FF"/>
                </a:solidFill>
                <a:latin typeface="Consolas"/>
                <a:ea typeface="Calibri"/>
                <a:cs typeface="Times New Roman"/>
              </a:rPr>
              <a:t>int</a:t>
            </a:r>
            <a:r>
              <a:rPr lang="en-US" sz="1500" dirty="0">
                <a:latin typeface="Consolas"/>
                <a:ea typeface="Calibri"/>
                <a:cs typeface="Times New Roman"/>
              </a:rPr>
              <a:t> max(</a:t>
            </a:r>
            <a:r>
              <a:rPr lang="en-US" sz="1500" dirty="0">
                <a:solidFill>
                  <a:srgbClr val="0000FF"/>
                </a:solidFill>
                <a:latin typeface="Consolas"/>
                <a:ea typeface="Calibri"/>
                <a:cs typeface="Times New Roman"/>
              </a:rPr>
              <a:t>int</a:t>
            </a:r>
            <a:r>
              <a:rPr lang="en-US" sz="1500" dirty="0">
                <a:latin typeface="Consolas"/>
                <a:ea typeface="Calibri"/>
                <a:cs typeface="Times New Roman"/>
              </a:rPr>
              <a:t> a, </a:t>
            </a:r>
            <a:r>
              <a:rPr lang="en-US" sz="1500" dirty="0">
                <a:solidFill>
                  <a:srgbClr val="0000FF"/>
                </a:solidFill>
                <a:latin typeface="Consolas"/>
                <a:ea typeface="Calibri"/>
                <a:cs typeface="Times New Roman"/>
              </a:rPr>
              <a:t>int</a:t>
            </a:r>
            <a:r>
              <a:rPr lang="en-US" sz="1500" dirty="0">
                <a:latin typeface="Consolas"/>
                <a:ea typeface="Calibri"/>
                <a:cs typeface="Times New Roman"/>
              </a:rPr>
              <a:t> b, </a:t>
            </a:r>
            <a:r>
              <a:rPr lang="en-US" sz="1500" dirty="0">
                <a:solidFill>
                  <a:srgbClr val="0000FF"/>
                </a:solidFill>
                <a:latin typeface="Consolas"/>
                <a:ea typeface="Calibri"/>
                <a:cs typeface="Times New Roman"/>
              </a:rPr>
              <a:t>int</a:t>
            </a:r>
            <a:r>
              <a:rPr lang="en-US" sz="1500" dirty="0">
                <a:latin typeface="Consolas"/>
                <a:ea typeface="Calibri"/>
                <a:cs typeface="Times New Roman"/>
              </a:rPr>
              <a:t> c)</a:t>
            </a:r>
            <a:endParaRPr lang="en-US" sz="19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a:t>
            </a:r>
            <a:endParaRPr lang="en-US" sz="19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a:solidFill>
                  <a:srgbClr val="0000FF"/>
                </a:solidFill>
                <a:latin typeface="Consolas"/>
                <a:ea typeface="Calibri"/>
                <a:cs typeface="Times New Roman"/>
              </a:rPr>
              <a:t>return</a:t>
            </a:r>
            <a:r>
              <a:rPr lang="en-US" sz="1500" dirty="0">
                <a:latin typeface="Consolas"/>
                <a:ea typeface="Calibri"/>
                <a:cs typeface="Times New Roman"/>
              </a:rPr>
              <a:t> max(max(</a:t>
            </a:r>
            <a:r>
              <a:rPr lang="en-US" sz="1500" dirty="0" err="1">
                <a:latin typeface="Consolas"/>
                <a:ea typeface="Calibri"/>
                <a:cs typeface="Times New Roman"/>
              </a:rPr>
              <a:t>a,b</a:t>
            </a:r>
            <a:r>
              <a:rPr lang="en-US" sz="1500" dirty="0">
                <a:latin typeface="Consolas"/>
                <a:ea typeface="Calibri"/>
                <a:cs typeface="Times New Roman"/>
              </a:rPr>
              <a:t>),c);</a:t>
            </a:r>
            <a:endParaRPr lang="en-US" sz="19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a:t>
            </a:r>
            <a:endParaRPr lang="en-US" sz="19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47</a:t>
            </a:fld>
            <a:endParaRPr lang="en-US"/>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7594" y="228600"/>
            <a:ext cx="4431632"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1647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pPr algn="just">
              <a:lnSpc>
                <a:spcPct val="115000"/>
              </a:lnSpc>
              <a:spcBef>
                <a:spcPts val="0"/>
              </a:spcBef>
            </a:pPr>
            <a:r>
              <a:rPr lang="en-US" dirty="0" smtClean="0">
                <a:ea typeface="Calibri"/>
                <a:cs typeface="Times New Roman"/>
              </a:rPr>
              <a:t>Write a C++ program that calculates the area of a square, rectangle, and triangle.</a:t>
            </a:r>
          </a:p>
          <a:p>
            <a:pPr algn="just">
              <a:lnSpc>
                <a:spcPct val="115000"/>
              </a:lnSpc>
              <a:spcBef>
                <a:spcPts val="0"/>
              </a:spcBef>
            </a:pPr>
            <a:endParaRPr lang="en-US" dirty="0">
              <a:ea typeface="Calibri"/>
              <a:cs typeface="Times New Roman"/>
            </a:endParaRPr>
          </a:p>
          <a:p>
            <a:pPr algn="just">
              <a:lnSpc>
                <a:spcPct val="115000"/>
              </a:lnSpc>
              <a:spcBef>
                <a:spcPts val="0"/>
              </a:spcBef>
            </a:pPr>
            <a:r>
              <a:rPr lang="en-US" dirty="0" smtClean="0">
                <a:ea typeface="Calibri"/>
                <a:cs typeface="Times New Roman"/>
              </a:rPr>
              <a:t>Make three different functions with the same name. </a:t>
            </a:r>
          </a:p>
          <a:p>
            <a:pPr algn="just">
              <a:lnSpc>
                <a:spcPct val="115000"/>
              </a:lnSpc>
              <a:spcBef>
                <a:spcPts val="0"/>
              </a:spcBef>
            </a:pPr>
            <a:endParaRPr lang="en-US" dirty="0">
              <a:ea typeface="Calibri"/>
              <a:cs typeface="Times New Roman"/>
            </a:endParaRPr>
          </a:p>
          <a:p>
            <a:pPr algn="just">
              <a:lnSpc>
                <a:spcPct val="115000"/>
              </a:lnSpc>
              <a:spcBef>
                <a:spcPts val="0"/>
              </a:spcBef>
            </a:pPr>
            <a:r>
              <a:rPr lang="en-US" dirty="0" smtClean="0">
                <a:ea typeface="Calibri"/>
                <a:cs typeface="Times New Roman"/>
              </a:rPr>
              <a:t>For the area of a square use only one parameter, for the area of rectangle should take two parameters, whereas the area of a triangle should take three parameters.</a:t>
            </a:r>
          </a:p>
        </p:txBody>
      </p:sp>
      <p:sp>
        <p:nvSpPr>
          <p:cNvPr id="4" name="Slide Number Placeholder 3"/>
          <p:cNvSpPr>
            <a:spLocks noGrp="1"/>
          </p:cNvSpPr>
          <p:nvPr>
            <p:ph type="sldNum" sz="quarter" idx="12"/>
          </p:nvPr>
        </p:nvSpPr>
        <p:spPr/>
        <p:txBody>
          <a:bodyPr/>
          <a:lstStyle/>
          <a:p>
            <a:fld id="{8EF3DC76-259D-45DC-8C0E-0F61BF712E88}" type="slidenum">
              <a:rPr lang="en-US" smtClean="0"/>
              <a:t>48</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3705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229600" cy="6705600"/>
          </a:xfrm>
        </p:spPr>
        <p:txBody>
          <a:bodyPr>
            <a:normAutofit fontScale="25000" lnSpcReduction="20000"/>
          </a:bodyPr>
          <a:lstStyle/>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#include</a:t>
            </a:r>
            <a:r>
              <a:rPr lang="en-US" sz="5200" dirty="0">
                <a:solidFill>
                  <a:srgbClr val="A31515"/>
                </a:solidFill>
                <a:latin typeface="Consolas"/>
                <a:ea typeface="Calibri"/>
                <a:cs typeface="Times New Roman"/>
              </a:rPr>
              <a:t>&lt;</a:t>
            </a:r>
            <a:r>
              <a:rPr lang="en-US" sz="5200" dirty="0" err="1">
                <a:solidFill>
                  <a:srgbClr val="A31515"/>
                </a:solidFill>
                <a:latin typeface="Consolas"/>
                <a:ea typeface="Calibri"/>
                <a:cs typeface="Times New Roman"/>
              </a:rPr>
              <a:t>iostream</a:t>
            </a:r>
            <a:r>
              <a:rPr lang="en-US" sz="5200" dirty="0">
                <a:solidFill>
                  <a:srgbClr val="A31515"/>
                </a:solidFill>
                <a:latin typeface="Consolas"/>
                <a:ea typeface="Calibri"/>
                <a:cs typeface="Times New Roman"/>
              </a:rPr>
              <a:t>&gt;</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using</a:t>
            </a:r>
            <a:r>
              <a:rPr lang="en-US" sz="5200" dirty="0">
                <a:latin typeface="Consolas"/>
                <a:ea typeface="Calibri"/>
                <a:cs typeface="Times New Roman"/>
              </a:rPr>
              <a:t> </a:t>
            </a:r>
            <a:r>
              <a:rPr lang="en-US" sz="5200" dirty="0">
                <a:solidFill>
                  <a:srgbClr val="0000FF"/>
                </a:solidFill>
                <a:latin typeface="Consolas"/>
                <a:ea typeface="Calibri"/>
                <a:cs typeface="Times New Roman"/>
              </a:rPr>
              <a:t>namespace</a:t>
            </a:r>
            <a:r>
              <a:rPr lang="en-US" sz="5200" dirty="0">
                <a:latin typeface="Consolas"/>
                <a:ea typeface="Calibri"/>
                <a:cs typeface="Times New Roman"/>
              </a:rPr>
              <a:t> </a:t>
            </a:r>
            <a:r>
              <a:rPr lang="en-US" sz="5200" dirty="0" err="1">
                <a:latin typeface="Consolas"/>
                <a:ea typeface="Calibri"/>
                <a:cs typeface="Times New Roman"/>
              </a:rPr>
              <a:t>std</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int</a:t>
            </a:r>
            <a:r>
              <a:rPr lang="en-US" sz="5200" dirty="0">
                <a:latin typeface="Consolas"/>
                <a:ea typeface="Calibri"/>
                <a:cs typeface="Times New Roman"/>
              </a:rPr>
              <a:t> area(</a:t>
            </a:r>
            <a:r>
              <a:rPr lang="en-US" sz="5200" dirty="0">
                <a:solidFill>
                  <a:srgbClr val="0000FF"/>
                </a:solidFill>
                <a:latin typeface="Consolas"/>
                <a:ea typeface="Calibri"/>
                <a:cs typeface="Times New Roman"/>
              </a:rPr>
              <a:t>int</a:t>
            </a:r>
            <a:r>
              <a:rPr lang="en-US" sz="5200" dirty="0">
                <a:latin typeface="Consolas"/>
                <a:ea typeface="Calibri"/>
                <a:cs typeface="Times New Roman"/>
              </a:rPr>
              <a:t>); </a:t>
            </a:r>
            <a:r>
              <a:rPr lang="en-US" sz="5200" dirty="0">
                <a:solidFill>
                  <a:srgbClr val="008000"/>
                </a:solidFill>
                <a:latin typeface="Consolas"/>
                <a:ea typeface="Calibri"/>
                <a:cs typeface="Times New Roman"/>
              </a:rPr>
              <a:t>//prototype</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int</a:t>
            </a:r>
            <a:r>
              <a:rPr lang="en-US" sz="5200" dirty="0">
                <a:latin typeface="Consolas"/>
                <a:ea typeface="Calibri"/>
                <a:cs typeface="Times New Roman"/>
              </a:rPr>
              <a:t> area(</a:t>
            </a:r>
            <a:r>
              <a:rPr lang="en-US" sz="5200" dirty="0">
                <a:solidFill>
                  <a:srgbClr val="0000FF"/>
                </a:solidFill>
                <a:latin typeface="Consolas"/>
                <a:ea typeface="Calibri"/>
                <a:cs typeface="Times New Roman"/>
              </a:rPr>
              <a:t>int</a:t>
            </a:r>
            <a:r>
              <a:rPr lang="en-US" sz="5200" dirty="0">
                <a:latin typeface="Consolas"/>
                <a:ea typeface="Calibri"/>
                <a:cs typeface="Times New Roman"/>
              </a:rPr>
              <a:t>, </a:t>
            </a:r>
            <a:r>
              <a:rPr lang="en-US" sz="5200" dirty="0">
                <a:solidFill>
                  <a:srgbClr val="0000FF"/>
                </a:solidFill>
                <a:latin typeface="Consolas"/>
                <a:ea typeface="Calibri"/>
                <a:cs typeface="Times New Roman"/>
              </a:rPr>
              <a:t>int</a:t>
            </a: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float</a:t>
            </a:r>
            <a:r>
              <a:rPr lang="en-US" sz="5200" dirty="0">
                <a:latin typeface="Consolas"/>
                <a:ea typeface="Calibri"/>
                <a:cs typeface="Times New Roman"/>
              </a:rPr>
              <a:t> area(</a:t>
            </a:r>
            <a:r>
              <a:rPr lang="en-US" sz="5200" dirty="0">
                <a:solidFill>
                  <a:srgbClr val="0000FF"/>
                </a:solidFill>
                <a:latin typeface="Consolas"/>
                <a:ea typeface="Calibri"/>
                <a:cs typeface="Times New Roman"/>
              </a:rPr>
              <a:t>int</a:t>
            </a:r>
            <a:r>
              <a:rPr lang="en-US" sz="5200" dirty="0">
                <a:latin typeface="Consolas"/>
                <a:ea typeface="Calibri"/>
                <a:cs typeface="Times New Roman"/>
              </a:rPr>
              <a:t>, </a:t>
            </a:r>
            <a:r>
              <a:rPr lang="en-US" sz="5200" dirty="0">
                <a:solidFill>
                  <a:srgbClr val="0000FF"/>
                </a:solidFill>
                <a:latin typeface="Consolas"/>
                <a:ea typeface="Calibri"/>
                <a:cs typeface="Times New Roman"/>
              </a:rPr>
              <a:t>int</a:t>
            </a:r>
            <a:r>
              <a:rPr lang="en-US" sz="5200" dirty="0">
                <a:latin typeface="Consolas"/>
                <a:ea typeface="Calibri"/>
                <a:cs typeface="Times New Roman"/>
              </a:rPr>
              <a:t>, </a:t>
            </a:r>
            <a:r>
              <a:rPr lang="en-US" sz="5200" dirty="0">
                <a:solidFill>
                  <a:srgbClr val="0000FF"/>
                </a:solidFill>
                <a:latin typeface="Consolas"/>
                <a:ea typeface="Calibri"/>
                <a:cs typeface="Times New Roman"/>
              </a:rPr>
              <a:t>int</a:t>
            </a:r>
            <a:r>
              <a:rPr lang="en-US" sz="5200" dirty="0" smtClean="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int</a:t>
            </a:r>
            <a:r>
              <a:rPr lang="en-US" sz="5200" dirty="0">
                <a:latin typeface="Consolas"/>
                <a:ea typeface="Calibri"/>
                <a:cs typeface="Times New Roman"/>
              </a:rPr>
              <a:t> main()</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00FF"/>
                </a:solidFill>
                <a:latin typeface="Consolas"/>
                <a:ea typeface="Calibri"/>
                <a:cs typeface="Times New Roman"/>
              </a:rPr>
              <a:t>int</a:t>
            </a:r>
            <a:r>
              <a:rPr lang="en-US" sz="5200" dirty="0">
                <a:latin typeface="Consolas"/>
                <a:ea typeface="Calibri"/>
                <a:cs typeface="Times New Roman"/>
              </a:rPr>
              <a:t> </a:t>
            </a:r>
            <a:r>
              <a:rPr lang="en-US" sz="5200" dirty="0" err="1">
                <a:latin typeface="Consolas"/>
                <a:ea typeface="Calibri"/>
                <a:cs typeface="Times New Roman"/>
              </a:rPr>
              <a:t>a,b,c</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cout&lt;&lt;</a:t>
            </a:r>
            <a:r>
              <a:rPr lang="en-US" sz="5200" dirty="0">
                <a:solidFill>
                  <a:srgbClr val="A31515"/>
                </a:solidFill>
                <a:latin typeface="Consolas"/>
                <a:ea typeface="Calibri"/>
                <a:cs typeface="Times New Roman"/>
              </a:rPr>
              <a:t>"Enter the side of square: "</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err="1">
                <a:latin typeface="Consolas"/>
                <a:ea typeface="Calibri"/>
                <a:cs typeface="Times New Roman"/>
              </a:rPr>
              <a:t>cin</a:t>
            </a:r>
            <a:r>
              <a:rPr lang="en-US" sz="5200" dirty="0">
                <a:latin typeface="Consolas"/>
                <a:ea typeface="Calibri"/>
                <a:cs typeface="Times New Roman"/>
              </a:rPr>
              <a:t>&gt;&gt;a;</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cout&lt;&lt;</a:t>
            </a:r>
            <a:r>
              <a:rPr lang="en-US" sz="5200" dirty="0">
                <a:solidFill>
                  <a:srgbClr val="A31515"/>
                </a:solidFill>
                <a:latin typeface="Consolas"/>
                <a:ea typeface="Calibri"/>
                <a:cs typeface="Times New Roman"/>
              </a:rPr>
              <a:t>"Area of square is: "</a:t>
            </a:r>
            <a:r>
              <a:rPr lang="en-US" sz="5200" dirty="0">
                <a:latin typeface="Consolas"/>
                <a:ea typeface="Calibri"/>
                <a:cs typeface="Times New Roman"/>
              </a:rPr>
              <a:t> &lt;&lt; area (a)&lt;&lt;endl;</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cout&lt;&lt;</a:t>
            </a:r>
            <a:r>
              <a:rPr lang="en-US" sz="5200" dirty="0">
                <a:solidFill>
                  <a:srgbClr val="A31515"/>
                </a:solidFill>
                <a:latin typeface="Consolas"/>
                <a:ea typeface="Calibri"/>
                <a:cs typeface="Times New Roman"/>
              </a:rPr>
              <a:t>"Enter the sides of rectangle: "</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err="1">
                <a:latin typeface="Consolas"/>
                <a:ea typeface="Calibri"/>
                <a:cs typeface="Times New Roman"/>
              </a:rPr>
              <a:t>cin</a:t>
            </a:r>
            <a:r>
              <a:rPr lang="en-US" sz="5200" dirty="0">
                <a:latin typeface="Consolas"/>
                <a:ea typeface="Calibri"/>
                <a:cs typeface="Times New Roman"/>
              </a:rPr>
              <a:t>&gt;&gt;a&gt;&gt;b;</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cout&lt;&lt;</a:t>
            </a:r>
            <a:r>
              <a:rPr lang="en-US" sz="5200" dirty="0">
                <a:solidFill>
                  <a:srgbClr val="A31515"/>
                </a:solidFill>
                <a:latin typeface="Consolas"/>
                <a:ea typeface="Calibri"/>
                <a:cs typeface="Times New Roman"/>
              </a:rPr>
              <a:t>"Area of rectangle is: "</a:t>
            </a:r>
            <a:r>
              <a:rPr lang="en-US" sz="5200" dirty="0">
                <a:latin typeface="Consolas"/>
                <a:ea typeface="Calibri"/>
                <a:cs typeface="Times New Roman"/>
              </a:rPr>
              <a:t> &lt;&lt; area (a, b)&lt;&lt;endl;</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cout&lt;&lt;</a:t>
            </a:r>
            <a:r>
              <a:rPr lang="en-US" sz="5200" dirty="0">
                <a:solidFill>
                  <a:srgbClr val="A31515"/>
                </a:solidFill>
                <a:latin typeface="Consolas"/>
                <a:ea typeface="Calibri"/>
                <a:cs typeface="Times New Roman"/>
              </a:rPr>
              <a:t>"Enter the sides of triangle: "</a:t>
            </a: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err="1">
                <a:latin typeface="Consolas"/>
                <a:ea typeface="Calibri"/>
                <a:cs typeface="Times New Roman"/>
              </a:rPr>
              <a:t>cin</a:t>
            </a:r>
            <a:r>
              <a:rPr lang="en-US" sz="5200" dirty="0">
                <a:latin typeface="Consolas"/>
                <a:ea typeface="Calibri"/>
                <a:cs typeface="Times New Roman"/>
              </a:rPr>
              <a:t>&gt;&gt;a&gt;&gt;b&gt;&gt;c;</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cout&lt;&lt;</a:t>
            </a:r>
            <a:r>
              <a:rPr lang="en-US" sz="5200" dirty="0">
                <a:solidFill>
                  <a:srgbClr val="A31515"/>
                </a:solidFill>
                <a:latin typeface="Consolas"/>
                <a:ea typeface="Calibri"/>
                <a:cs typeface="Times New Roman"/>
              </a:rPr>
              <a:t>"Area of triangle is: "</a:t>
            </a:r>
            <a:r>
              <a:rPr lang="en-US" sz="5200" dirty="0">
                <a:latin typeface="Consolas"/>
                <a:ea typeface="Calibri"/>
                <a:cs typeface="Times New Roman"/>
              </a:rPr>
              <a:t> &lt;&lt; area (a, b, c)&lt;&lt;endl;</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00FF"/>
                </a:solidFill>
                <a:latin typeface="Consolas"/>
                <a:ea typeface="Calibri"/>
                <a:cs typeface="Times New Roman"/>
              </a:rPr>
              <a:t>return</a:t>
            </a:r>
            <a:r>
              <a:rPr lang="en-US" sz="5200" dirty="0">
                <a:latin typeface="Consolas"/>
                <a:ea typeface="Calibri"/>
                <a:cs typeface="Times New Roman"/>
              </a:rPr>
              <a:t> 0;</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int</a:t>
            </a:r>
            <a:r>
              <a:rPr lang="en-US" sz="5200" dirty="0">
                <a:latin typeface="Consolas"/>
                <a:ea typeface="Calibri"/>
                <a:cs typeface="Times New Roman"/>
              </a:rPr>
              <a:t> area(</a:t>
            </a:r>
            <a:r>
              <a:rPr lang="en-US" sz="5200" dirty="0">
                <a:solidFill>
                  <a:srgbClr val="0000FF"/>
                </a:solidFill>
                <a:latin typeface="Consolas"/>
                <a:ea typeface="Calibri"/>
                <a:cs typeface="Times New Roman"/>
              </a:rPr>
              <a:t>int</a:t>
            </a:r>
            <a:r>
              <a:rPr lang="en-US" sz="5200" dirty="0">
                <a:latin typeface="Consolas"/>
                <a:ea typeface="Calibri"/>
                <a:cs typeface="Times New Roman"/>
              </a:rPr>
              <a:t> x)</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00FF"/>
                </a:solidFill>
                <a:latin typeface="Consolas"/>
                <a:ea typeface="Calibri"/>
                <a:cs typeface="Times New Roman"/>
              </a:rPr>
              <a:t>return</a:t>
            </a:r>
            <a:r>
              <a:rPr lang="en-US" sz="5200" dirty="0">
                <a:latin typeface="Consolas"/>
                <a:ea typeface="Calibri"/>
                <a:cs typeface="Times New Roman"/>
              </a:rPr>
              <a:t> (x*x);</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int</a:t>
            </a:r>
            <a:r>
              <a:rPr lang="en-US" sz="5200" dirty="0">
                <a:latin typeface="Consolas"/>
                <a:ea typeface="Calibri"/>
                <a:cs typeface="Times New Roman"/>
              </a:rPr>
              <a:t> area(</a:t>
            </a:r>
            <a:r>
              <a:rPr lang="en-US" sz="5200" dirty="0">
                <a:solidFill>
                  <a:srgbClr val="0000FF"/>
                </a:solidFill>
                <a:latin typeface="Consolas"/>
                <a:ea typeface="Calibri"/>
                <a:cs typeface="Times New Roman"/>
              </a:rPr>
              <a:t>int</a:t>
            </a:r>
            <a:r>
              <a:rPr lang="en-US" sz="5200" dirty="0">
                <a:latin typeface="Consolas"/>
                <a:ea typeface="Calibri"/>
                <a:cs typeface="Times New Roman"/>
              </a:rPr>
              <a:t> x, </a:t>
            </a:r>
            <a:r>
              <a:rPr lang="en-US" sz="5200" dirty="0">
                <a:solidFill>
                  <a:srgbClr val="0000FF"/>
                </a:solidFill>
                <a:latin typeface="Consolas"/>
                <a:ea typeface="Calibri"/>
                <a:cs typeface="Times New Roman"/>
              </a:rPr>
              <a:t>int</a:t>
            </a:r>
            <a:r>
              <a:rPr lang="en-US" sz="5200" dirty="0">
                <a:latin typeface="Consolas"/>
                <a:ea typeface="Calibri"/>
                <a:cs typeface="Times New Roman"/>
              </a:rPr>
              <a:t> y)</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00FF"/>
                </a:solidFill>
                <a:latin typeface="Consolas"/>
                <a:ea typeface="Calibri"/>
                <a:cs typeface="Times New Roman"/>
              </a:rPr>
              <a:t>return</a:t>
            </a:r>
            <a:r>
              <a:rPr lang="en-US" sz="5200" dirty="0">
                <a:latin typeface="Consolas"/>
                <a:ea typeface="Calibri"/>
                <a:cs typeface="Times New Roman"/>
              </a:rPr>
              <a:t> (x*y);</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solidFill>
                  <a:srgbClr val="0000FF"/>
                </a:solidFill>
                <a:latin typeface="Consolas"/>
                <a:ea typeface="Calibri"/>
                <a:cs typeface="Times New Roman"/>
              </a:rPr>
              <a:t>float</a:t>
            </a:r>
            <a:r>
              <a:rPr lang="en-US" sz="5200" dirty="0">
                <a:latin typeface="Consolas"/>
                <a:ea typeface="Calibri"/>
                <a:cs typeface="Times New Roman"/>
              </a:rPr>
              <a:t> area(</a:t>
            </a:r>
            <a:r>
              <a:rPr lang="en-US" sz="5200" dirty="0">
                <a:solidFill>
                  <a:srgbClr val="0000FF"/>
                </a:solidFill>
                <a:latin typeface="Consolas"/>
                <a:ea typeface="Calibri"/>
                <a:cs typeface="Times New Roman"/>
              </a:rPr>
              <a:t>int</a:t>
            </a:r>
            <a:r>
              <a:rPr lang="en-US" sz="5200" dirty="0">
                <a:latin typeface="Consolas"/>
                <a:ea typeface="Calibri"/>
                <a:cs typeface="Times New Roman"/>
              </a:rPr>
              <a:t> x, </a:t>
            </a:r>
            <a:r>
              <a:rPr lang="en-US" sz="5200" dirty="0">
                <a:solidFill>
                  <a:srgbClr val="0000FF"/>
                </a:solidFill>
                <a:latin typeface="Consolas"/>
                <a:ea typeface="Calibri"/>
                <a:cs typeface="Times New Roman"/>
              </a:rPr>
              <a:t>int</a:t>
            </a:r>
            <a:r>
              <a:rPr lang="en-US" sz="5200" dirty="0">
                <a:latin typeface="Consolas"/>
                <a:ea typeface="Calibri"/>
                <a:cs typeface="Times New Roman"/>
              </a:rPr>
              <a:t> y, </a:t>
            </a:r>
            <a:r>
              <a:rPr lang="en-US" sz="5200" dirty="0">
                <a:solidFill>
                  <a:srgbClr val="0000FF"/>
                </a:solidFill>
                <a:latin typeface="Consolas"/>
                <a:ea typeface="Calibri"/>
                <a:cs typeface="Times New Roman"/>
              </a:rPr>
              <a:t>int</a:t>
            </a:r>
            <a:r>
              <a:rPr lang="en-US" sz="5200" dirty="0">
                <a:latin typeface="Consolas"/>
                <a:ea typeface="Calibri"/>
                <a:cs typeface="Times New Roman"/>
              </a:rPr>
              <a:t> z)</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00FF"/>
                </a:solidFill>
                <a:latin typeface="Consolas"/>
                <a:ea typeface="Calibri"/>
                <a:cs typeface="Times New Roman"/>
              </a:rPr>
              <a:t>float</a:t>
            </a:r>
            <a:r>
              <a:rPr lang="en-US" sz="5200" dirty="0">
                <a:latin typeface="Consolas"/>
                <a:ea typeface="Calibri"/>
                <a:cs typeface="Times New Roman"/>
              </a:rPr>
              <a:t> s, r;</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s = (x + y + z) / 2.0;</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	</a:t>
            </a:r>
            <a:r>
              <a:rPr lang="en-US" sz="5200" dirty="0">
                <a:solidFill>
                  <a:srgbClr val="0000FF"/>
                </a:solidFill>
                <a:latin typeface="Consolas"/>
                <a:ea typeface="Calibri"/>
                <a:cs typeface="Times New Roman"/>
              </a:rPr>
              <a:t>return</a:t>
            </a:r>
            <a:r>
              <a:rPr lang="en-US" sz="5200" dirty="0">
                <a:latin typeface="Consolas"/>
                <a:ea typeface="Calibri"/>
                <a:cs typeface="Times New Roman"/>
              </a:rPr>
              <a:t> </a:t>
            </a:r>
            <a:r>
              <a:rPr lang="en-US" sz="5200" dirty="0" err="1">
                <a:latin typeface="Consolas"/>
                <a:ea typeface="Calibri"/>
                <a:cs typeface="Times New Roman"/>
              </a:rPr>
              <a:t>sqrt</a:t>
            </a:r>
            <a:r>
              <a:rPr lang="en-US" sz="5200" dirty="0">
                <a:latin typeface="Consolas"/>
                <a:ea typeface="Calibri"/>
                <a:cs typeface="Times New Roman"/>
              </a:rPr>
              <a:t>(s * (s-x) * (s-y) * (s-z));</a:t>
            </a:r>
            <a:endParaRPr lang="en-US" sz="5200" dirty="0">
              <a:ea typeface="Calibri"/>
              <a:cs typeface="Times New Roman"/>
            </a:endParaRPr>
          </a:p>
          <a:p>
            <a:pPr marL="0" marR="0" indent="0">
              <a:lnSpc>
                <a:spcPct val="115000"/>
              </a:lnSpc>
              <a:spcBef>
                <a:spcPts val="0"/>
              </a:spcBef>
              <a:spcAft>
                <a:spcPts val="0"/>
              </a:spcAft>
              <a:buNone/>
            </a:pPr>
            <a:r>
              <a:rPr lang="en-US" sz="5200" dirty="0">
                <a:latin typeface="Consolas"/>
                <a:ea typeface="Calibri"/>
                <a:cs typeface="Times New Roman"/>
              </a:rPr>
              <a:t>}</a:t>
            </a:r>
            <a:endParaRPr lang="en-US" sz="52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49</a:t>
            </a:fld>
            <a:endParaRPr lang="en-US"/>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76200"/>
            <a:ext cx="3847668" cy="1692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109" y="3941618"/>
            <a:ext cx="3695268" cy="1666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1346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Introduction</a:t>
            </a:r>
            <a:endParaRPr lang="en-US" sz="3600" dirty="0">
              <a:solidFill>
                <a:srgbClr val="CCFF33"/>
              </a:solidFill>
            </a:endParaRPr>
          </a:p>
        </p:txBody>
      </p:sp>
      <p:sp>
        <p:nvSpPr>
          <p:cNvPr id="3" name="Content Placeholder 2"/>
          <p:cNvSpPr>
            <a:spLocks noGrp="1"/>
          </p:cNvSpPr>
          <p:nvPr>
            <p:ph idx="1"/>
          </p:nvPr>
        </p:nvSpPr>
        <p:spPr/>
        <p:txBody>
          <a:bodyPr>
            <a:normAutofit/>
          </a:bodyPr>
          <a:lstStyle/>
          <a:p>
            <a:pPr marL="0" indent="0" algn="just">
              <a:buNone/>
            </a:pPr>
            <a:r>
              <a:rPr lang="en-US" dirty="0" smtClean="0"/>
              <a:t>A </a:t>
            </a:r>
            <a:r>
              <a:rPr lang="en-US" i="1" dirty="0" smtClean="0">
                <a:solidFill>
                  <a:srgbClr val="CCFF33"/>
                </a:solidFill>
              </a:rPr>
              <a:t>function</a:t>
            </a:r>
            <a:r>
              <a:rPr lang="en-US" dirty="0" smtClean="0"/>
              <a:t> is a group of instructions that perform a specific task and it is executed when it is called from any point of the program code.</a:t>
            </a:r>
          </a:p>
          <a:p>
            <a:pPr marL="0" indent="0" algn="just">
              <a:buNone/>
            </a:pPr>
            <a:endParaRPr lang="en-US" dirty="0" smtClean="0"/>
          </a:p>
          <a:p>
            <a:pPr algn="just"/>
            <a:r>
              <a:rPr lang="en-US" dirty="0" smtClean="0"/>
              <a:t>Divide and conquer approach for complex problems.</a:t>
            </a:r>
          </a:p>
          <a:p>
            <a:pPr marL="0" indent="0" algn="just">
              <a:buNone/>
            </a:pPr>
            <a:endParaRPr lang="en-US" dirty="0" smtClean="0"/>
          </a:p>
          <a:p>
            <a:pPr algn="just"/>
            <a:r>
              <a:rPr lang="en-US" dirty="0" smtClean="0"/>
              <a:t>Functions promote code re-use.</a:t>
            </a:r>
          </a:p>
          <a:p>
            <a:pPr algn="just"/>
            <a:endParaRPr lang="en-US" dirty="0"/>
          </a:p>
          <a:p>
            <a:pPr marL="0" indent="0" algn="just">
              <a:buNone/>
            </a:pPr>
            <a:endParaRPr lang="en-US" dirty="0" smtClean="0"/>
          </a:p>
          <a:p>
            <a:pPr lvl="1" algn="just"/>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5</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1471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4999"/>
            <a:ext cx="8229600" cy="1371601"/>
          </a:xfrm>
        </p:spPr>
        <p:txBody>
          <a:bodyPr/>
          <a:lstStyle/>
          <a:p>
            <a:pPr>
              <a:lnSpc>
                <a:spcPts val="5200"/>
              </a:lnSpc>
            </a:pPr>
            <a:r>
              <a:rPr lang="en-US" dirty="0" smtClean="0">
                <a:solidFill>
                  <a:srgbClr val="CCFF33"/>
                </a:solidFill>
              </a:rPr>
              <a:t>Summary</a:t>
            </a:r>
          </a:p>
        </p:txBody>
      </p:sp>
      <p:pic>
        <p:nvPicPr>
          <p:cNvPr id="176130" name="Picture 2" descr="http://www.aitsoft.net/img/Solu/b1.jpg"/>
          <p:cNvPicPr>
            <a:picLocks noChangeAspect="1" noChangeArrowheads="1"/>
          </p:cNvPicPr>
          <p:nvPr/>
        </p:nvPicPr>
        <p:blipFill>
          <a:blip r:embed="rId2" cstate="screen"/>
          <a:srcRect/>
          <a:stretch>
            <a:fillRect/>
          </a:stretch>
        </p:blipFill>
        <p:spPr bwMode="auto">
          <a:xfrm>
            <a:off x="5029200" y="4114800"/>
            <a:ext cx="3416300" cy="2219325"/>
          </a:xfrm>
          <a:prstGeom prst="rect">
            <a:avLst/>
          </a:prstGeom>
          <a:ln>
            <a:noFill/>
          </a:ln>
          <a:effectLst>
            <a:softEdge rad="112500"/>
          </a:effectLst>
        </p:spPr>
      </p:pic>
      <p:pic>
        <p:nvPicPr>
          <p:cNvPr id="176132" name="Picture 4" descr="http://www.maegogstudios.com/images/code.jpg"/>
          <p:cNvPicPr>
            <a:picLocks noChangeAspect="1" noChangeArrowheads="1"/>
          </p:cNvPicPr>
          <p:nvPr/>
        </p:nvPicPr>
        <p:blipFill>
          <a:blip r:embed="rId3" cstate="screen"/>
          <a:srcRect/>
          <a:stretch>
            <a:fillRect/>
          </a:stretch>
        </p:blipFill>
        <p:spPr bwMode="auto">
          <a:xfrm>
            <a:off x="685800" y="4114800"/>
            <a:ext cx="3429000" cy="2182761"/>
          </a:xfrm>
          <a:prstGeom prst="rect">
            <a:avLst/>
          </a:prstGeom>
          <a:ln>
            <a:noFill/>
          </a:ln>
          <a:effectLst>
            <a:softEdge rad="112500"/>
          </a:effectLst>
        </p:spPr>
      </p:pic>
      <p:pic>
        <p:nvPicPr>
          <p:cNvPr id="5" name="Picture 7" descr="C:\Users\Jon Snow\Desktop\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1522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Functions</a:t>
            </a:r>
            <a:endParaRPr lang="en-US" dirty="0">
              <a:solidFill>
                <a:srgbClr val="CCFF33"/>
              </a:solidFill>
            </a:endParaRPr>
          </a:p>
        </p:txBody>
      </p:sp>
      <p:sp>
        <p:nvSpPr>
          <p:cNvPr id="3" name="Content Placeholder 2"/>
          <p:cNvSpPr>
            <a:spLocks noGrp="1"/>
          </p:cNvSpPr>
          <p:nvPr>
            <p:ph idx="1"/>
          </p:nvPr>
        </p:nvSpPr>
        <p:spPr>
          <a:xfrm>
            <a:off x="457200" y="1600200"/>
            <a:ext cx="8229600" cy="5105400"/>
          </a:xfrm>
        </p:spPr>
        <p:txBody>
          <a:bodyPr>
            <a:normAutofit lnSpcReduction="10000"/>
          </a:bodyPr>
          <a:lstStyle/>
          <a:p>
            <a:pPr algn="just"/>
            <a:r>
              <a:rPr lang="en-US" dirty="0" smtClean="0"/>
              <a:t>A function is a group of statements which perform a specific task. </a:t>
            </a:r>
            <a:endParaRPr lang="en-US" dirty="0"/>
          </a:p>
          <a:p>
            <a:pPr marL="0" indent="0" algn="just">
              <a:buNone/>
            </a:pPr>
            <a:endParaRPr lang="en-US" dirty="0"/>
          </a:p>
          <a:p>
            <a:pPr algn="just"/>
            <a:r>
              <a:rPr lang="en-US" dirty="0" smtClean="0"/>
              <a:t>C++ provides a large number of pre-defined functions.</a:t>
            </a:r>
          </a:p>
          <a:p>
            <a:pPr algn="just"/>
            <a:endParaRPr lang="en-US" dirty="0"/>
          </a:p>
          <a:p>
            <a:pPr algn="just"/>
            <a:r>
              <a:rPr lang="en-US" dirty="0" smtClean="0"/>
              <a:t>When dealing with functions we must be careful with the method of passing arguments into function and the different types of variables according to scope.</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51</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0984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Scope</a:t>
            </a:r>
            <a:endParaRPr lang="en-US" dirty="0">
              <a:solidFill>
                <a:srgbClr val="CCFF33"/>
              </a:solidFill>
            </a:endParaRPr>
          </a:p>
        </p:txBody>
      </p:sp>
      <p:sp>
        <p:nvSpPr>
          <p:cNvPr id="3" name="Content Placeholder 2"/>
          <p:cNvSpPr>
            <a:spLocks noGrp="1"/>
          </p:cNvSpPr>
          <p:nvPr>
            <p:ph idx="1"/>
          </p:nvPr>
        </p:nvSpPr>
        <p:spPr/>
        <p:txBody>
          <a:bodyPr>
            <a:normAutofit lnSpcReduction="10000"/>
          </a:bodyPr>
          <a:lstStyle/>
          <a:p>
            <a:pPr algn="just"/>
            <a:r>
              <a:rPr lang="en-US" dirty="0" smtClean="0"/>
              <a:t>According to scope(lifetime), variables can be: local, global, and static local variables.</a:t>
            </a:r>
          </a:p>
          <a:p>
            <a:pPr algn="just"/>
            <a:endParaRPr lang="en-US" dirty="0"/>
          </a:p>
          <a:p>
            <a:pPr algn="just"/>
            <a:r>
              <a:rPr lang="en-US" dirty="0" smtClean="0"/>
              <a:t>Local variables are known(visible) only in the block of code they are defined.</a:t>
            </a:r>
          </a:p>
          <a:p>
            <a:pPr algn="just"/>
            <a:endParaRPr lang="en-US" dirty="0"/>
          </a:p>
          <a:p>
            <a:pPr algn="just"/>
            <a:r>
              <a:rPr lang="en-US" dirty="0" smtClean="0"/>
              <a:t>Global variables can be accessed from any part of the program unless a local variable is defined with the same name.</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52</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4112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Scope</a:t>
            </a:r>
            <a:endParaRPr lang="en-US" dirty="0">
              <a:solidFill>
                <a:srgbClr val="CCFF33"/>
              </a:solidFill>
            </a:endParaRPr>
          </a:p>
        </p:txBody>
      </p:sp>
      <p:sp>
        <p:nvSpPr>
          <p:cNvPr id="3" name="Content Placeholder 2"/>
          <p:cNvSpPr>
            <a:spLocks noGrp="1"/>
          </p:cNvSpPr>
          <p:nvPr>
            <p:ph idx="1"/>
          </p:nvPr>
        </p:nvSpPr>
        <p:spPr/>
        <p:txBody>
          <a:bodyPr>
            <a:normAutofit/>
          </a:bodyPr>
          <a:lstStyle/>
          <a:p>
            <a:pPr algn="just"/>
            <a:r>
              <a:rPr lang="en-US" dirty="0" smtClean="0"/>
              <a:t>Static local variables can be accessed from their own block but they exist till the end of the program. </a:t>
            </a:r>
          </a:p>
          <a:p>
            <a:pPr algn="just"/>
            <a:endParaRPr lang="en-US" dirty="0"/>
          </a:p>
          <a:p>
            <a:pPr algn="just"/>
            <a:r>
              <a:rPr lang="en-US" dirty="0" smtClean="0"/>
              <a:t>For each function call the compiler will remember the value of a static variable from the last call.</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53</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2768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Passing arguments</a:t>
            </a:r>
            <a:endParaRPr lang="en-US" dirty="0">
              <a:solidFill>
                <a:srgbClr val="CCFF33"/>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By default C++ uses the pass by value method of passing arguments to functions.</a:t>
            </a:r>
          </a:p>
          <a:p>
            <a:pPr algn="just"/>
            <a:endParaRPr lang="en-US" dirty="0"/>
          </a:p>
          <a:p>
            <a:pPr algn="just"/>
            <a:r>
              <a:rPr lang="en-US" dirty="0" smtClean="0"/>
              <a:t>Pass by value creates a copy of the argument and does not influence the variable used to call the function.</a:t>
            </a:r>
          </a:p>
          <a:p>
            <a:pPr algn="just"/>
            <a:endParaRPr lang="en-US" dirty="0"/>
          </a:p>
          <a:p>
            <a:pPr algn="just"/>
            <a:r>
              <a:rPr lang="en-US" dirty="0" smtClean="0"/>
              <a:t>Pass by reference passes the address of the variable, thus it enables altering the passed arguments value in the function.</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54</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2317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Function overloading</a:t>
            </a:r>
            <a:endParaRPr lang="en-US" dirty="0">
              <a:solidFill>
                <a:srgbClr val="CCFF33"/>
              </a:solidFill>
            </a:endParaRPr>
          </a:p>
        </p:txBody>
      </p:sp>
      <p:sp>
        <p:nvSpPr>
          <p:cNvPr id="3" name="Content Placeholder 2"/>
          <p:cNvSpPr>
            <a:spLocks noGrp="1"/>
          </p:cNvSpPr>
          <p:nvPr>
            <p:ph idx="1"/>
          </p:nvPr>
        </p:nvSpPr>
        <p:spPr/>
        <p:txBody>
          <a:bodyPr>
            <a:normAutofit/>
          </a:bodyPr>
          <a:lstStyle/>
          <a:p>
            <a:pPr algn="just"/>
            <a:r>
              <a:rPr lang="en-US" dirty="0" smtClean="0"/>
              <a:t>A function can be rewritten with the same name but different parameter list.</a:t>
            </a:r>
          </a:p>
          <a:p>
            <a:pPr algn="just"/>
            <a:endParaRPr lang="en-US" dirty="0"/>
          </a:p>
          <a:p>
            <a:pPr algn="just"/>
            <a:r>
              <a:rPr lang="en-US" dirty="0" smtClean="0"/>
              <a:t>Function overloading is suitable if the same operation with different types or amount of data is needed.</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55</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2340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4999"/>
            <a:ext cx="8229600" cy="1371601"/>
          </a:xfrm>
        </p:spPr>
        <p:txBody>
          <a:bodyPr/>
          <a:lstStyle/>
          <a:p>
            <a:pPr>
              <a:lnSpc>
                <a:spcPts val="5200"/>
              </a:lnSpc>
            </a:pPr>
            <a:r>
              <a:rPr lang="en-US" dirty="0" smtClean="0">
                <a:solidFill>
                  <a:srgbClr val="CCFF33"/>
                </a:solidFill>
              </a:rPr>
              <a:t>Review Questions</a:t>
            </a:r>
          </a:p>
        </p:txBody>
      </p:sp>
      <p:pic>
        <p:nvPicPr>
          <p:cNvPr id="176130" name="Picture 2" descr="http://www.aitsoft.net/img/Solu/b1.jpg"/>
          <p:cNvPicPr>
            <a:picLocks noChangeAspect="1" noChangeArrowheads="1"/>
          </p:cNvPicPr>
          <p:nvPr/>
        </p:nvPicPr>
        <p:blipFill>
          <a:blip r:embed="rId2" cstate="screen"/>
          <a:srcRect/>
          <a:stretch>
            <a:fillRect/>
          </a:stretch>
        </p:blipFill>
        <p:spPr bwMode="auto">
          <a:xfrm>
            <a:off x="5029200" y="4114800"/>
            <a:ext cx="3416300" cy="2219325"/>
          </a:xfrm>
          <a:prstGeom prst="rect">
            <a:avLst/>
          </a:prstGeom>
          <a:ln>
            <a:noFill/>
          </a:ln>
          <a:effectLst>
            <a:softEdge rad="112500"/>
          </a:effectLst>
        </p:spPr>
      </p:pic>
      <p:pic>
        <p:nvPicPr>
          <p:cNvPr id="176132" name="Picture 4" descr="http://www.maegogstudios.com/images/code.jpg"/>
          <p:cNvPicPr>
            <a:picLocks noChangeAspect="1" noChangeArrowheads="1"/>
          </p:cNvPicPr>
          <p:nvPr/>
        </p:nvPicPr>
        <p:blipFill>
          <a:blip r:embed="rId3" cstate="screen"/>
          <a:srcRect/>
          <a:stretch>
            <a:fillRect/>
          </a:stretch>
        </p:blipFill>
        <p:spPr bwMode="auto">
          <a:xfrm>
            <a:off x="685800" y="4114800"/>
            <a:ext cx="3429000" cy="2182761"/>
          </a:xfrm>
          <a:prstGeom prst="rect">
            <a:avLst/>
          </a:prstGeom>
          <a:ln>
            <a:noFill/>
          </a:ln>
          <a:effectLst>
            <a:softEdge rad="112500"/>
          </a:effectLst>
        </p:spPr>
      </p:pic>
      <p:pic>
        <p:nvPicPr>
          <p:cNvPr id="5" name="Picture 7" descr="C:\Users\Jon Snow\Desktop\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228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782762"/>
          </a:xfrm>
        </p:spPr>
        <p:txBody>
          <a:bodyPr>
            <a:normAutofit fontScale="90000"/>
          </a:bodyPr>
          <a:lstStyle/>
          <a:p>
            <a:r>
              <a:rPr lang="en-US" dirty="0">
                <a:solidFill>
                  <a:srgbClr val="CCFF33"/>
                </a:solidFill>
              </a:rPr>
              <a:t>What is the name of a function each C++ program must have?</a:t>
            </a:r>
            <a:r>
              <a:rPr lang="en-US" dirty="0"/>
              <a:t/>
            </a:r>
            <a:br>
              <a:rPr lang="en-US" dirty="0"/>
            </a:br>
            <a:endParaRPr lang="en-US" dirty="0"/>
          </a:p>
        </p:txBody>
      </p:sp>
      <p:sp>
        <p:nvSpPr>
          <p:cNvPr id="3" name="Content Placeholder 2"/>
          <p:cNvSpPr>
            <a:spLocks noGrp="1"/>
          </p:cNvSpPr>
          <p:nvPr>
            <p:ph idx="1"/>
          </p:nvPr>
        </p:nvSpPr>
        <p:spPr>
          <a:xfrm>
            <a:off x="457200" y="2438400"/>
            <a:ext cx="8229600" cy="3687763"/>
          </a:xfrm>
        </p:spPr>
        <p:txBody>
          <a:bodyPr/>
          <a:lstStyle/>
          <a:p>
            <a:pPr marL="971550" lvl="1" indent="-514350">
              <a:buAutoNum type="alphaLcParenR"/>
            </a:pPr>
            <a:r>
              <a:rPr lang="en-US" dirty="0" smtClean="0"/>
              <a:t>start</a:t>
            </a:r>
          </a:p>
          <a:p>
            <a:pPr marL="971550" lvl="1" indent="-514350">
              <a:buAutoNum type="alphaLcParenR"/>
            </a:pPr>
            <a:r>
              <a:rPr lang="en-US" dirty="0" smtClean="0">
                <a:solidFill>
                  <a:srgbClr val="CCFF33"/>
                </a:solidFill>
              </a:rPr>
              <a:t>main</a:t>
            </a:r>
          </a:p>
          <a:p>
            <a:pPr marL="971550" lvl="1" indent="-514350">
              <a:buAutoNum type="alphaLcParenR"/>
            </a:pPr>
            <a:r>
              <a:rPr lang="en-US" dirty="0" smtClean="0"/>
              <a:t>begin</a:t>
            </a:r>
          </a:p>
          <a:p>
            <a:pPr marL="971550" lvl="1" indent="-514350">
              <a:buAutoNum type="alphaLcParenR"/>
            </a:pPr>
            <a:r>
              <a:rPr lang="en-US" dirty="0" err="1" smtClean="0"/>
              <a:t>c++</a:t>
            </a:r>
            <a:endParaRPr lang="en-US" dirty="0" smtClean="0"/>
          </a:p>
        </p:txBody>
      </p:sp>
      <p:sp>
        <p:nvSpPr>
          <p:cNvPr id="4" name="Slide Number Placeholder 3"/>
          <p:cNvSpPr>
            <a:spLocks noGrp="1"/>
          </p:cNvSpPr>
          <p:nvPr>
            <p:ph type="sldNum" sz="quarter" idx="12"/>
          </p:nvPr>
        </p:nvSpPr>
        <p:spPr/>
        <p:txBody>
          <a:bodyPr/>
          <a:lstStyle/>
          <a:p>
            <a:fld id="{8EF3DC76-259D-45DC-8C0E-0F61BF712E88}" type="slidenum">
              <a:rPr lang="en-US" smtClean="0"/>
              <a:t>57</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4112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A __</a:t>
            </a:r>
            <a:r>
              <a:rPr lang="en-US" u="sng" dirty="0" smtClean="0">
                <a:solidFill>
                  <a:srgbClr val="CCFF33"/>
                </a:solidFill>
              </a:rPr>
              <a:t>function header</a:t>
            </a:r>
            <a:r>
              <a:rPr lang="en-US" dirty="0" smtClean="0"/>
              <a:t>___  tells the compiler the name of the function, the type of data returned by the function, the number of parameters the function expects to receive, the types of parameters, and the order in which these parameters are expected.</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58</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4112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782762"/>
          </a:xfrm>
        </p:spPr>
        <p:txBody>
          <a:bodyPr>
            <a:normAutofit fontScale="90000"/>
          </a:bodyPr>
          <a:lstStyle/>
          <a:p>
            <a:r>
              <a:rPr lang="en-US" dirty="0" smtClean="0">
                <a:solidFill>
                  <a:srgbClr val="CCFF33"/>
                </a:solidFill>
              </a:rPr>
              <a:t>The compiler uses them to validate function calls</a:t>
            </a:r>
            <a:r>
              <a:rPr lang="en-US" dirty="0"/>
              <a:t/>
            </a:r>
            <a:br>
              <a:rPr lang="en-US" dirty="0"/>
            </a:br>
            <a:endParaRPr lang="en-US" dirty="0"/>
          </a:p>
        </p:txBody>
      </p:sp>
      <p:sp>
        <p:nvSpPr>
          <p:cNvPr id="3" name="Content Placeholder 2"/>
          <p:cNvSpPr>
            <a:spLocks noGrp="1"/>
          </p:cNvSpPr>
          <p:nvPr>
            <p:ph idx="1"/>
          </p:nvPr>
        </p:nvSpPr>
        <p:spPr>
          <a:xfrm>
            <a:off x="457200" y="2438400"/>
            <a:ext cx="8229600" cy="3687763"/>
          </a:xfrm>
        </p:spPr>
        <p:txBody>
          <a:bodyPr/>
          <a:lstStyle/>
          <a:p>
            <a:pPr marL="971550" lvl="1" indent="-514350">
              <a:buAutoNum type="alphaLcParenR"/>
            </a:pPr>
            <a:r>
              <a:rPr lang="en-US" dirty="0"/>
              <a:t>f</a:t>
            </a:r>
            <a:r>
              <a:rPr lang="en-US" dirty="0" smtClean="0"/>
              <a:t>unction prototypes</a:t>
            </a:r>
          </a:p>
          <a:p>
            <a:pPr marL="971550" lvl="1" indent="-514350">
              <a:buAutoNum type="alphaLcParenR"/>
            </a:pPr>
            <a:r>
              <a:rPr lang="en-US" dirty="0" smtClean="0"/>
              <a:t>function call</a:t>
            </a:r>
          </a:p>
          <a:p>
            <a:pPr marL="971550" lvl="1" indent="-514350">
              <a:buAutoNum type="alphaLcParenR"/>
            </a:pPr>
            <a:r>
              <a:rPr lang="en-US" dirty="0" smtClean="0"/>
              <a:t>variable</a:t>
            </a:r>
          </a:p>
          <a:p>
            <a:pPr marL="971550" lvl="1" indent="-514350">
              <a:buAutoNum type="alphaLcParenR"/>
            </a:pPr>
            <a:r>
              <a:rPr lang="en-US" dirty="0" smtClean="0">
                <a:solidFill>
                  <a:srgbClr val="CCFF33"/>
                </a:solidFill>
              </a:rPr>
              <a:t>parameter</a:t>
            </a:r>
          </a:p>
        </p:txBody>
      </p:sp>
      <p:sp>
        <p:nvSpPr>
          <p:cNvPr id="4" name="Slide Number Placeholder 3"/>
          <p:cNvSpPr>
            <a:spLocks noGrp="1"/>
          </p:cNvSpPr>
          <p:nvPr>
            <p:ph type="sldNum" sz="quarter" idx="12"/>
          </p:nvPr>
        </p:nvSpPr>
        <p:spPr/>
        <p:txBody>
          <a:bodyPr/>
          <a:lstStyle/>
          <a:p>
            <a:fld id="{8EF3DC76-259D-45DC-8C0E-0F61BF712E88}" type="slidenum">
              <a:rPr lang="en-US" smtClean="0"/>
              <a:t>59</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285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Functions</a:t>
            </a:r>
            <a:endParaRPr lang="en-US" sz="3600" dirty="0">
              <a:solidFill>
                <a:srgbClr val="CCFF33"/>
              </a:solidFill>
            </a:endParaRPr>
          </a:p>
        </p:txBody>
      </p:sp>
      <p:sp>
        <p:nvSpPr>
          <p:cNvPr id="3" name="Content Placeholder 2"/>
          <p:cNvSpPr>
            <a:spLocks noGrp="1"/>
          </p:cNvSpPr>
          <p:nvPr>
            <p:ph idx="1"/>
          </p:nvPr>
        </p:nvSpPr>
        <p:spPr/>
        <p:txBody>
          <a:bodyPr>
            <a:normAutofit/>
          </a:bodyPr>
          <a:lstStyle/>
          <a:p>
            <a:pPr marL="0" indent="0" algn="just">
              <a:buNone/>
            </a:pPr>
            <a:r>
              <a:rPr lang="en-US" dirty="0" smtClean="0"/>
              <a:t>A </a:t>
            </a:r>
            <a:r>
              <a:rPr lang="en-US" i="1" dirty="0" smtClean="0">
                <a:solidFill>
                  <a:srgbClr val="CCFF33"/>
                </a:solidFill>
              </a:rPr>
              <a:t>function</a:t>
            </a:r>
            <a:r>
              <a:rPr lang="en-US" dirty="0" smtClean="0"/>
              <a:t> takes some input values, after a series of operations it returns a result.</a:t>
            </a:r>
          </a:p>
          <a:p>
            <a:pPr marL="0" indent="0" algn="just">
              <a:buNone/>
            </a:pPr>
            <a:endParaRPr lang="en-US" dirty="0"/>
          </a:p>
          <a:p>
            <a:pPr marL="0" indent="0" algn="just">
              <a:buNone/>
            </a:pPr>
            <a:r>
              <a:rPr lang="en-US" dirty="0" smtClean="0"/>
              <a:t>Functions will produce different results depending on the input values.</a:t>
            </a:r>
          </a:p>
          <a:p>
            <a:pPr algn="just"/>
            <a:endParaRPr lang="en-US" dirty="0"/>
          </a:p>
          <a:p>
            <a:pPr marL="0" indent="0" algn="just">
              <a:buNone/>
            </a:pPr>
            <a:endParaRPr lang="en-US" dirty="0" smtClean="0"/>
          </a:p>
          <a:p>
            <a:pPr lvl="1" algn="just"/>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6</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800600"/>
            <a:ext cx="36290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46127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782762"/>
          </a:xfrm>
        </p:spPr>
        <p:txBody>
          <a:bodyPr>
            <a:normAutofit fontScale="90000"/>
          </a:bodyPr>
          <a:lstStyle/>
          <a:p>
            <a:r>
              <a:rPr lang="en-US" dirty="0" smtClean="0">
                <a:solidFill>
                  <a:srgbClr val="CCFF33"/>
                </a:solidFill>
              </a:rPr>
              <a:t>Which function returns no value?</a:t>
            </a:r>
            <a:r>
              <a:rPr lang="en-US" dirty="0"/>
              <a:t/>
            </a:r>
            <a:br>
              <a:rPr lang="en-US" dirty="0"/>
            </a:br>
            <a:endParaRPr lang="en-US" dirty="0"/>
          </a:p>
        </p:txBody>
      </p:sp>
      <p:sp>
        <p:nvSpPr>
          <p:cNvPr id="3" name="Content Placeholder 2"/>
          <p:cNvSpPr>
            <a:spLocks noGrp="1"/>
          </p:cNvSpPr>
          <p:nvPr>
            <p:ph idx="1"/>
          </p:nvPr>
        </p:nvSpPr>
        <p:spPr>
          <a:xfrm>
            <a:off x="457200" y="2438400"/>
            <a:ext cx="8229600" cy="3687763"/>
          </a:xfrm>
        </p:spPr>
        <p:txBody>
          <a:bodyPr/>
          <a:lstStyle/>
          <a:p>
            <a:pPr marL="971550" lvl="1" indent="-514350">
              <a:buAutoNum type="alphaLcParenR"/>
            </a:pPr>
            <a:r>
              <a:rPr lang="en-US" dirty="0" smtClean="0"/>
              <a:t>int</a:t>
            </a:r>
          </a:p>
          <a:p>
            <a:pPr marL="971550" lvl="1" indent="-514350">
              <a:buAutoNum type="alphaLcParenR"/>
            </a:pPr>
            <a:r>
              <a:rPr lang="en-US" dirty="0" smtClean="0"/>
              <a:t>static</a:t>
            </a:r>
          </a:p>
          <a:p>
            <a:pPr marL="971550" lvl="1" indent="-514350">
              <a:buAutoNum type="alphaLcParenR"/>
            </a:pPr>
            <a:r>
              <a:rPr lang="en-US" dirty="0" smtClean="0">
                <a:solidFill>
                  <a:srgbClr val="CCFF33"/>
                </a:solidFill>
              </a:rPr>
              <a:t>void</a:t>
            </a:r>
          </a:p>
          <a:p>
            <a:pPr marL="971550" lvl="1" indent="-514350">
              <a:buAutoNum type="alphaLcParenR"/>
            </a:pPr>
            <a:r>
              <a:rPr lang="en-US" dirty="0" smtClean="0"/>
              <a:t>main</a:t>
            </a:r>
          </a:p>
        </p:txBody>
      </p:sp>
      <p:sp>
        <p:nvSpPr>
          <p:cNvPr id="4" name="Slide Number Placeholder 3"/>
          <p:cNvSpPr>
            <a:spLocks noGrp="1"/>
          </p:cNvSpPr>
          <p:nvPr>
            <p:ph type="sldNum" sz="quarter" idx="12"/>
          </p:nvPr>
        </p:nvSpPr>
        <p:spPr/>
        <p:txBody>
          <a:bodyPr/>
          <a:lstStyle/>
          <a:p>
            <a:fld id="{8EF3DC76-259D-45DC-8C0E-0F61BF712E88}" type="slidenum">
              <a:rPr lang="en-US" smtClean="0"/>
              <a:t>60</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8278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What is the output</a:t>
            </a:r>
            <a:endParaRPr lang="en-US" dirty="0">
              <a:solidFill>
                <a:srgbClr val="CCFF33"/>
              </a:solidFill>
            </a:endParaRPr>
          </a:p>
        </p:txBody>
      </p:sp>
      <p:sp>
        <p:nvSpPr>
          <p:cNvPr id="3" name="Content Placeholder 2"/>
          <p:cNvSpPr>
            <a:spLocks noGrp="1"/>
          </p:cNvSpPr>
          <p:nvPr>
            <p:ph idx="1"/>
          </p:nvPr>
        </p:nvSpPr>
        <p:spPr/>
        <p:txBody>
          <a:bodyPr>
            <a:normAutofit fontScale="55000" lnSpcReduction="20000"/>
          </a:bodyPr>
          <a:lstStyle/>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a, b;</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function()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 = a + b;</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b = a * 2;</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 = 1; b=3;</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cout&lt;&lt;a&lt;&lt;</a:t>
            </a:r>
            <a:r>
              <a:rPr lang="en-US" dirty="0">
                <a:solidFill>
                  <a:srgbClr val="A31515"/>
                </a:solidFill>
                <a:latin typeface="Consolas"/>
                <a:ea typeface="Calibri"/>
                <a:cs typeface="Times New Roman"/>
              </a:rPr>
              <a:t>" "</a:t>
            </a:r>
            <a:r>
              <a:rPr lang="en-US" dirty="0">
                <a:latin typeface="Consolas"/>
                <a:ea typeface="Calibri"/>
                <a:cs typeface="Times New Roman"/>
              </a:rPr>
              <a:t>&lt;&lt;b&lt;&lt;endl;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function();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cout&lt;&lt;a&lt;&lt;</a:t>
            </a:r>
            <a:r>
              <a:rPr lang="en-US" dirty="0">
                <a:solidFill>
                  <a:srgbClr val="A31515"/>
                </a:solidFill>
                <a:latin typeface="Consolas"/>
                <a:ea typeface="Calibri"/>
                <a:cs typeface="Times New Roman"/>
              </a:rPr>
              <a:t>" "</a:t>
            </a:r>
            <a:r>
              <a:rPr lang="en-US" dirty="0">
                <a:latin typeface="Consolas"/>
                <a:ea typeface="Calibri"/>
                <a:cs typeface="Times New Roman"/>
              </a:rPr>
              <a:t>&lt;&lt;b&lt;&lt;endl;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61</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724400"/>
            <a:ext cx="3953212" cy="128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94112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What is the output</a:t>
            </a:r>
            <a:endParaRPr lang="en-US" dirty="0">
              <a:solidFill>
                <a:srgbClr val="CCFF33"/>
              </a:solidFill>
            </a:endParaRPr>
          </a:p>
        </p:txBody>
      </p:sp>
      <p:sp>
        <p:nvSpPr>
          <p:cNvPr id="3" name="Content Placeholder 2"/>
          <p:cNvSpPr>
            <a:spLocks noGrp="1"/>
          </p:cNvSpPr>
          <p:nvPr>
            <p:ph idx="1"/>
          </p:nvPr>
        </p:nvSpPr>
        <p:spPr/>
        <p:txBody>
          <a:bodyPr>
            <a:normAutofit fontScale="55000" lnSpcReduction="20000"/>
          </a:bodyPr>
          <a:lstStyle/>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a, b;</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function()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a=3, b=2;</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cout&lt;&lt;a&lt;&lt;</a:t>
            </a:r>
            <a:r>
              <a:rPr lang="en-US" dirty="0">
                <a:solidFill>
                  <a:srgbClr val="A31515"/>
                </a:solidFill>
                <a:latin typeface="Consolas"/>
                <a:ea typeface="Calibri"/>
                <a:cs typeface="Times New Roman"/>
              </a:rPr>
              <a:t>" "</a:t>
            </a:r>
            <a:r>
              <a:rPr lang="en-US" dirty="0">
                <a:latin typeface="Consolas"/>
                <a:ea typeface="Calibri"/>
                <a:cs typeface="Times New Roman"/>
              </a:rPr>
              <a:t>&lt;&lt;b&lt;&lt;endl;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 = 1; b=3;</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cout&lt;&lt;a&lt;&lt;</a:t>
            </a:r>
            <a:r>
              <a:rPr lang="en-US" dirty="0">
                <a:solidFill>
                  <a:srgbClr val="A31515"/>
                </a:solidFill>
                <a:latin typeface="Consolas"/>
                <a:ea typeface="Calibri"/>
                <a:cs typeface="Times New Roman"/>
              </a:rPr>
              <a:t>" "</a:t>
            </a:r>
            <a:r>
              <a:rPr lang="en-US" dirty="0">
                <a:latin typeface="Consolas"/>
                <a:ea typeface="Calibri"/>
                <a:cs typeface="Times New Roman"/>
              </a:rPr>
              <a:t>&lt;&lt;b&lt;&lt;endl;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function();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cout&lt;&lt;a&lt;&lt;</a:t>
            </a:r>
            <a:r>
              <a:rPr lang="en-US" dirty="0">
                <a:solidFill>
                  <a:srgbClr val="A31515"/>
                </a:solidFill>
                <a:latin typeface="Consolas"/>
                <a:ea typeface="Calibri"/>
                <a:cs typeface="Times New Roman"/>
              </a:rPr>
              <a:t>" "</a:t>
            </a:r>
            <a:r>
              <a:rPr lang="en-US" dirty="0">
                <a:latin typeface="Consolas"/>
                <a:ea typeface="Calibri"/>
                <a:cs typeface="Times New Roman"/>
              </a:rPr>
              <a:t>&lt;&lt;b&lt;&lt;endl;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62</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836" y="4724400"/>
            <a:ext cx="3200400" cy="1137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53001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What is the output</a:t>
            </a:r>
            <a:endParaRPr lang="en-US" dirty="0">
              <a:solidFill>
                <a:srgbClr val="CCFF33"/>
              </a:solidFill>
            </a:endParaRPr>
          </a:p>
        </p:txBody>
      </p:sp>
      <p:sp>
        <p:nvSpPr>
          <p:cNvPr id="3" name="Content Placeholder 2"/>
          <p:cNvSpPr>
            <a:spLocks noGrp="1"/>
          </p:cNvSpPr>
          <p:nvPr>
            <p:ph idx="1"/>
          </p:nvPr>
        </p:nvSpPr>
        <p:spPr/>
        <p:txBody>
          <a:bodyPr>
            <a:normAutofit fontScale="55000" lnSpcReduction="20000"/>
          </a:bodyPr>
          <a:lstStyle/>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function(</a:t>
            </a:r>
            <a:r>
              <a:rPr lang="en-US" dirty="0">
                <a:solidFill>
                  <a:srgbClr val="0000FF"/>
                </a:solidFill>
                <a:latin typeface="Consolas"/>
                <a:ea typeface="Calibri"/>
                <a:cs typeface="Times New Roman"/>
              </a:rPr>
              <a:t>int</a:t>
            </a:r>
            <a:r>
              <a:rPr lang="en-US" dirty="0">
                <a:latin typeface="Consolas"/>
                <a:ea typeface="Calibri"/>
                <a:cs typeface="Times New Roman"/>
              </a:rPr>
              <a:t> x, </a:t>
            </a:r>
            <a:r>
              <a:rPr lang="en-US" dirty="0">
                <a:solidFill>
                  <a:srgbClr val="0000FF"/>
                </a:solidFill>
                <a:latin typeface="Consolas"/>
                <a:ea typeface="Calibri"/>
                <a:cs typeface="Times New Roman"/>
              </a:rPr>
              <a:t>int</a:t>
            </a:r>
            <a:r>
              <a:rPr lang="en-US" dirty="0">
                <a:latin typeface="Consolas"/>
                <a:ea typeface="Calibri"/>
                <a:cs typeface="Times New Roman"/>
              </a:rPr>
              <a:t> y)</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x + y;</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a=2, b=3;</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 = function(</a:t>
            </a:r>
            <a:r>
              <a:rPr lang="en-US" dirty="0" err="1">
                <a:latin typeface="Consolas"/>
                <a:ea typeface="Calibri"/>
                <a:cs typeface="Times New Roman"/>
              </a:rPr>
              <a:t>a,b</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b = function(function(</a:t>
            </a:r>
            <a:r>
              <a:rPr lang="en-US" dirty="0" err="1">
                <a:latin typeface="Consolas"/>
                <a:ea typeface="Calibri"/>
                <a:cs typeface="Times New Roman"/>
              </a:rPr>
              <a:t>a,b</a:t>
            </a:r>
            <a:r>
              <a:rPr lang="en-US" dirty="0">
                <a:latin typeface="Consolas"/>
                <a:ea typeface="Calibri"/>
                <a:cs typeface="Times New Roman"/>
              </a:rPr>
              <a:t>),b);</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cout&lt;&lt;a&lt;&lt;</a:t>
            </a:r>
            <a:r>
              <a:rPr lang="en-US" dirty="0">
                <a:solidFill>
                  <a:srgbClr val="A31515"/>
                </a:solidFill>
                <a:latin typeface="Consolas"/>
                <a:ea typeface="Calibri"/>
                <a:cs typeface="Times New Roman"/>
              </a:rPr>
              <a:t>" "</a:t>
            </a:r>
            <a:r>
              <a:rPr lang="en-US" dirty="0">
                <a:latin typeface="Consolas"/>
                <a:ea typeface="Calibri"/>
                <a:cs typeface="Times New Roman"/>
              </a:rPr>
              <a:t>&lt;&lt;b&lt;&lt;endl;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63</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572000"/>
            <a:ext cx="29432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29773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a:solidFill>
                  <a:srgbClr val="CCFF33"/>
                </a:solidFill>
              </a:rPr>
              <a:t>What is the output</a:t>
            </a:r>
            <a:endParaRPr lang="en-US" dirty="0"/>
          </a:p>
        </p:txBody>
      </p:sp>
      <p:sp>
        <p:nvSpPr>
          <p:cNvPr id="3" name="Content Placeholder 2"/>
          <p:cNvSpPr>
            <a:spLocks noGrp="1"/>
          </p:cNvSpPr>
          <p:nvPr>
            <p:ph idx="1"/>
          </p:nvPr>
        </p:nvSpPr>
        <p:spPr>
          <a:xfrm>
            <a:off x="457200" y="1600200"/>
            <a:ext cx="8229600" cy="5105400"/>
          </a:xfrm>
        </p:spPr>
        <p:txBody>
          <a:bodyPr>
            <a:noAutofit/>
          </a:bodyPr>
          <a:lstStyle/>
          <a:p>
            <a:pPr marL="0" marR="0" indent="0">
              <a:lnSpc>
                <a:spcPct val="115000"/>
              </a:lnSpc>
              <a:spcBef>
                <a:spcPts val="0"/>
              </a:spcBef>
              <a:spcAft>
                <a:spcPts val="0"/>
              </a:spcAft>
              <a:buNone/>
            </a:pPr>
            <a:r>
              <a:rPr lang="en-US" sz="1300" dirty="0">
                <a:solidFill>
                  <a:srgbClr val="0000FF"/>
                </a:solidFill>
                <a:latin typeface="Consolas"/>
                <a:ea typeface="Calibri"/>
                <a:cs typeface="Times New Roman"/>
              </a:rPr>
              <a:t>#include</a:t>
            </a:r>
            <a:r>
              <a:rPr lang="en-US" sz="1300" dirty="0">
                <a:solidFill>
                  <a:srgbClr val="A31515"/>
                </a:solidFill>
                <a:latin typeface="Consolas"/>
                <a:ea typeface="Calibri"/>
                <a:cs typeface="Times New Roman"/>
              </a:rPr>
              <a:t>&lt;</a:t>
            </a:r>
            <a:r>
              <a:rPr lang="en-US" sz="1300" dirty="0" err="1">
                <a:solidFill>
                  <a:srgbClr val="A31515"/>
                </a:solidFill>
                <a:latin typeface="Consolas"/>
                <a:ea typeface="Calibri"/>
                <a:cs typeface="Times New Roman"/>
              </a:rPr>
              <a:t>iostream</a:t>
            </a:r>
            <a:r>
              <a:rPr lang="en-US" sz="1300" dirty="0">
                <a:solidFill>
                  <a:srgbClr val="A31515"/>
                </a:solidFill>
                <a:latin typeface="Consolas"/>
                <a:ea typeface="Calibri"/>
                <a:cs typeface="Times New Roman"/>
              </a:rPr>
              <a:t>&gt;</a:t>
            </a:r>
            <a:endParaRPr lang="en-US" sz="1300" dirty="0">
              <a:ea typeface="Calibri"/>
              <a:cs typeface="Times New Roman"/>
            </a:endParaRPr>
          </a:p>
          <a:p>
            <a:pPr marL="0" marR="0" indent="0">
              <a:lnSpc>
                <a:spcPct val="115000"/>
              </a:lnSpc>
              <a:spcBef>
                <a:spcPts val="0"/>
              </a:spcBef>
              <a:spcAft>
                <a:spcPts val="0"/>
              </a:spcAft>
              <a:buNone/>
            </a:pPr>
            <a:r>
              <a:rPr lang="en-US" sz="1300" dirty="0">
                <a:solidFill>
                  <a:srgbClr val="0000FF"/>
                </a:solidFill>
                <a:latin typeface="Consolas"/>
                <a:ea typeface="Calibri"/>
                <a:cs typeface="Times New Roman"/>
              </a:rPr>
              <a:t>using</a:t>
            </a:r>
            <a:r>
              <a:rPr lang="en-US" sz="1300" dirty="0">
                <a:latin typeface="Consolas"/>
                <a:ea typeface="Calibri"/>
                <a:cs typeface="Times New Roman"/>
              </a:rPr>
              <a:t> </a:t>
            </a:r>
            <a:r>
              <a:rPr lang="en-US" sz="1300" dirty="0">
                <a:solidFill>
                  <a:srgbClr val="0000FF"/>
                </a:solidFill>
                <a:latin typeface="Consolas"/>
                <a:ea typeface="Calibri"/>
                <a:cs typeface="Times New Roman"/>
              </a:rPr>
              <a:t>namespace</a:t>
            </a:r>
            <a:r>
              <a:rPr lang="en-US" sz="1300" dirty="0">
                <a:latin typeface="Consolas"/>
                <a:ea typeface="Calibri"/>
                <a:cs typeface="Times New Roman"/>
              </a:rPr>
              <a:t> </a:t>
            </a:r>
            <a:r>
              <a:rPr lang="en-US" sz="1300" dirty="0" err="1">
                <a:latin typeface="Consolas"/>
                <a:ea typeface="Calibri"/>
                <a:cs typeface="Times New Roman"/>
              </a:rPr>
              <a:t>std</a:t>
            </a:r>
            <a:r>
              <a:rPr lang="en-US" sz="1300" dirty="0">
                <a:latin typeface="Consolas"/>
                <a:ea typeface="Calibri"/>
                <a:cs typeface="Times New Roman"/>
              </a:rPr>
              <a:t>;</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a:t>
            </a:r>
            <a:endParaRPr lang="en-US" sz="1300" dirty="0">
              <a:ea typeface="Calibri"/>
              <a:cs typeface="Times New Roman"/>
            </a:endParaRPr>
          </a:p>
          <a:p>
            <a:pPr marL="0" marR="0" indent="0">
              <a:lnSpc>
                <a:spcPct val="115000"/>
              </a:lnSpc>
              <a:spcBef>
                <a:spcPts val="0"/>
              </a:spcBef>
              <a:spcAft>
                <a:spcPts val="0"/>
              </a:spcAft>
              <a:buNone/>
            </a:pPr>
            <a:r>
              <a:rPr lang="en-US" sz="1300" dirty="0">
                <a:solidFill>
                  <a:srgbClr val="0000FF"/>
                </a:solidFill>
                <a:latin typeface="Consolas"/>
                <a:ea typeface="Calibri"/>
                <a:cs typeface="Times New Roman"/>
              </a:rPr>
              <a:t>int</a:t>
            </a:r>
            <a:r>
              <a:rPr lang="en-US" sz="1300" dirty="0">
                <a:latin typeface="Consolas"/>
                <a:ea typeface="Calibri"/>
                <a:cs typeface="Times New Roman"/>
              </a:rPr>
              <a:t> f1(</a:t>
            </a:r>
            <a:r>
              <a:rPr lang="en-US" sz="1300" dirty="0">
                <a:solidFill>
                  <a:srgbClr val="0000FF"/>
                </a:solidFill>
                <a:latin typeface="Consolas"/>
                <a:ea typeface="Calibri"/>
                <a:cs typeface="Times New Roman"/>
              </a:rPr>
              <a:t>int</a:t>
            </a:r>
            <a:r>
              <a:rPr lang="en-US" sz="1300" dirty="0">
                <a:latin typeface="Consolas"/>
                <a:ea typeface="Calibri"/>
                <a:cs typeface="Times New Roman"/>
              </a:rPr>
              <a:t>, </a:t>
            </a:r>
            <a:r>
              <a:rPr lang="en-US" sz="1300" dirty="0">
                <a:solidFill>
                  <a:srgbClr val="0000FF"/>
                </a:solidFill>
                <a:latin typeface="Consolas"/>
                <a:ea typeface="Calibri"/>
                <a:cs typeface="Times New Roman"/>
              </a:rPr>
              <a:t>int</a:t>
            </a:r>
            <a:r>
              <a:rPr lang="en-US" sz="1300" dirty="0">
                <a:latin typeface="Consolas"/>
                <a:ea typeface="Calibri"/>
                <a:cs typeface="Times New Roman"/>
              </a:rPr>
              <a:t>);</a:t>
            </a:r>
            <a:endParaRPr lang="en-US" sz="1300" dirty="0">
              <a:ea typeface="Calibri"/>
              <a:cs typeface="Times New Roman"/>
            </a:endParaRPr>
          </a:p>
          <a:p>
            <a:pPr marL="0" marR="0" indent="0">
              <a:lnSpc>
                <a:spcPct val="115000"/>
              </a:lnSpc>
              <a:spcBef>
                <a:spcPts val="0"/>
              </a:spcBef>
              <a:spcAft>
                <a:spcPts val="0"/>
              </a:spcAft>
              <a:buNone/>
            </a:pPr>
            <a:r>
              <a:rPr lang="en-US" sz="1300" dirty="0">
                <a:solidFill>
                  <a:srgbClr val="0000FF"/>
                </a:solidFill>
                <a:latin typeface="Consolas"/>
                <a:ea typeface="Calibri"/>
                <a:cs typeface="Times New Roman"/>
              </a:rPr>
              <a:t>int</a:t>
            </a:r>
            <a:r>
              <a:rPr lang="en-US" sz="1300" dirty="0">
                <a:latin typeface="Consolas"/>
                <a:ea typeface="Calibri"/>
                <a:cs typeface="Times New Roman"/>
              </a:rPr>
              <a:t> f2(</a:t>
            </a:r>
            <a:r>
              <a:rPr lang="en-US" sz="1300" dirty="0" err="1">
                <a:solidFill>
                  <a:srgbClr val="0000FF"/>
                </a:solidFill>
                <a:latin typeface="Consolas"/>
                <a:ea typeface="Calibri"/>
                <a:cs typeface="Times New Roman"/>
              </a:rPr>
              <a:t>int</a:t>
            </a:r>
            <a:r>
              <a:rPr lang="en-US" sz="1300" dirty="0" err="1">
                <a:latin typeface="Consolas"/>
                <a:ea typeface="Calibri"/>
                <a:cs typeface="Times New Roman"/>
              </a:rPr>
              <a:t>,</a:t>
            </a:r>
            <a:r>
              <a:rPr lang="en-US" sz="1300" dirty="0" err="1">
                <a:solidFill>
                  <a:srgbClr val="0000FF"/>
                </a:solidFill>
                <a:latin typeface="Consolas"/>
                <a:ea typeface="Calibri"/>
                <a:cs typeface="Times New Roman"/>
              </a:rPr>
              <a:t>int</a:t>
            </a:r>
            <a:r>
              <a:rPr lang="en-US" sz="1300" dirty="0" smtClean="0">
                <a:latin typeface="Consolas"/>
                <a:ea typeface="Calibri"/>
                <a:cs typeface="Times New Roman"/>
              </a:rPr>
              <a:t>);</a:t>
            </a:r>
            <a:endParaRPr lang="en-US" sz="1300" dirty="0">
              <a:ea typeface="Calibri"/>
              <a:cs typeface="Times New Roman"/>
            </a:endParaRPr>
          </a:p>
          <a:p>
            <a:pPr marL="0" marR="0" indent="0">
              <a:lnSpc>
                <a:spcPct val="115000"/>
              </a:lnSpc>
              <a:spcBef>
                <a:spcPts val="0"/>
              </a:spcBef>
              <a:spcAft>
                <a:spcPts val="0"/>
              </a:spcAft>
              <a:buNone/>
            </a:pPr>
            <a:r>
              <a:rPr lang="en-US" sz="1300" dirty="0">
                <a:solidFill>
                  <a:srgbClr val="0000FF"/>
                </a:solidFill>
                <a:latin typeface="Consolas"/>
                <a:ea typeface="Calibri"/>
                <a:cs typeface="Times New Roman"/>
              </a:rPr>
              <a:t>int</a:t>
            </a:r>
            <a:r>
              <a:rPr lang="en-US" sz="1300" dirty="0">
                <a:latin typeface="Consolas"/>
                <a:ea typeface="Calibri"/>
                <a:cs typeface="Times New Roman"/>
              </a:rPr>
              <a:t> main()</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a:t>
            </a:r>
            <a:r>
              <a:rPr lang="en-US" sz="1300" dirty="0">
                <a:solidFill>
                  <a:srgbClr val="0000FF"/>
                </a:solidFill>
                <a:latin typeface="Consolas"/>
                <a:ea typeface="Calibri"/>
                <a:cs typeface="Times New Roman"/>
              </a:rPr>
              <a:t>int</a:t>
            </a:r>
            <a:r>
              <a:rPr lang="en-US" sz="1300" dirty="0">
                <a:latin typeface="Consolas"/>
                <a:ea typeface="Calibri"/>
                <a:cs typeface="Times New Roman"/>
              </a:rPr>
              <a:t> a=2, b=1;</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a = f1(</a:t>
            </a:r>
            <a:r>
              <a:rPr lang="en-US" sz="1300" dirty="0" err="1">
                <a:latin typeface="Consolas"/>
                <a:ea typeface="Calibri"/>
                <a:cs typeface="Times New Roman"/>
              </a:rPr>
              <a:t>a,a</a:t>
            </a:r>
            <a:r>
              <a:rPr lang="en-US" sz="1300" dirty="0">
                <a:latin typeface="Consolas"/>
                <a:ea typeface="Calibri"/>
                <a:cs typeface="Times New Roman"/>
              </a:rPr>
              <a:t>);</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b = f2(</a:t>
            </a:r>
            <a:r>
              <a:rPr lang="en-US" sz="1300" dirty="0" err="1">
                <a:latin typeface="Consolas"/>
                <a:ea typeface="Calibri"/>
                <a:cs typeface="Times New Roman"/>
              </a:rPr>
              <a:t>b,a</a:t>
            </a:r>
            <a:r>
              <a:rPr lang="en-US" sz="1300" dirty="0">
                <a:latin typeface="Consolas"/>
                <a:ea typeface="Calibri"/>
                <a:cs typeface="Times New Roman"/>
              </a:rPr>
              <a:t>);</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cout&lt;&lt;a&lt;&lt;</a:t>
            </a:r>
            <a:r>
              <a:rPr lang="en-US" sz="1300" dirty="0">
                <a:solidFill>
                  <a:srgbClr val="A31515"/>
                </a:solidFill>
                <a:latin typeface="Consolas"/>
                <a:ea typeface="Calibri"/>
                <a:cs typeface="Times New Roman"/>
              </a:rPr>
              <a:t>" "</a:t>
            </a:r>
            <a:r>
              <a:rPr lang="en-US" sz="1300" dirty="0">
                <a:latin typeface="Consolas"/>
                <a:ea typeface="Calibri"/>
                <a:cs typeface="Times New Roman"/>
              </a:rPr>
              <a:t>&lt;&lt;b&lt;&lt;endl;</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a:t>
            </a:r>
            <a:r>
              <a:rPr lang="en-US" sz="1300" dirty="0">
                <a:solidFill>
                  <a:srgbClr val="0000FF"/>
                </a:solidFill>
                <a:latin typeface="Consolas"/>
                <a:ea typeface="Calibri"/>
                <a:cs typeface="Times New Roman"/>
              </a:rPr>
              <a:t>return</a:t>
            </a:r>
            <a:r>
              <a:rPr lang="en-US" sz="1300" dirty="0">
                <a:latin typeface="Consolas"/>
                <a:ea typeface="Calibri"/>
                <a:cs typeface="Times New Roman"/>
              </a:rPr>
              <a:t> 0;</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a:t>
            </a:r>
            <a:endParaRPr lang="en-US" sz="1300" dirty="0">
              <a:ea typeface="Calibri"/>
              <a:cs typeface="Times New Roman"/>
            </a:endParaRPr>
          </a:p>
          <a:p>
            <a:pPr marL="0" marR="0" indent="0">
              <a:lnSpc>
                <a:spcPct val="115000"/>
              </a:lnSpc>
              <a:spcBef>
                <a:spcPts val="0"/>
              </a:spcBef>
              <a:spcAft>
                <a:spcPts val="0"/>
              </a:spcAft>
              <a:buNone/>
            </a:pPr>
            <a:r>
              <a:rPr lang="en-US" sz="1300" dirty="0">
                <a:solidFill>
                  <a:srgbClr val="0000FF"/>
                </a:solidFill>
                <a:latin typeface="Consolas"/>
                <a:ea typeface="Calibri"/>
                <a:cs typeface="Times New Roman"/>
              </a:rPr>
              <a:t>int</a:t>
            </a:r>
            <a:r>
              <a:rPr lang="en-US" sz="1300" dirty="0">
                <a:latin typeface="Consolas"/>
                <a:ea typeface="Calibri"/>
                <a:cs typeface="Times New Roman"/>
              </a:rPr>
              <a:t> f1(</a:t>
            </a:r>
            <a:r>
              <a:rPr lang="en-US" sz="1300" dirty="0">
                <a:solidFill>
                  <a:srgbClr val="0000FF"/>
                </a:solidFill>
                <a:latin typeface="Consolas"/>
                <a:ea typeface="Calibri"/>
                <a:cs typeface="Times New Roman"/>
              </a:rPr>
              <a:t>int</a:t>
            </a:r>
            <a:r>
              <a:rPr lang="en-US" sz="1300" dirty="0">
                <a:latin typeface="Consolas"/>
                <a:ea typeface="Calibri"/>
                <a:cs typeface="Times New Roman"/>
              </a:rPr>
              <a:t> x, </a:t>
            </a:r>
            <a:r>
              <a:rPr lang="en-US" sz="1300" dirty="0">
                <a:solidFill>
                  <a:srgbClr val="0000FF"/>
                </a:solidFill>
                <a:latin typeface="Consolas"/>
                <a:ea typeface="Calibri"/>
                <a:cs typeface="Times New Roman"/>
              </a:rPr>
              <a:t>int</a:t>
            </a:r>
            <a:r>
              <a:rPr lang="en-US" sz="1300" dirty="0">
                <a:latin typeface="Consolas"/>
                <a:ea typeface="Calibri"/>
                <a:cs typeface="Times New Roman"/>
              </a:rPr>
              <a:t> y)</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a:t>
            </a:r>
            <a:r>
              <a:rPr lang="en-US" sz="1300" dirty="0">
                <a:solidFill>
                  <a:srgbClr val="0000FF"/>
                </a:solidFill>
                <a:latin typeface="Consolas"/>
                <a:ea typeface="Calibri"/>
                <a:cs typeface="Times New Roman"/>
              </a:rPr>
              <a:t>return</a:t>
            </a:r>
            <a:r>
              <a:rPr lang="en-US" sz="1300" dirty="0">
                <a:latin typeface="Consolas"/>
                <a:ea typeface="Calibri"/>
                <a:cs typeface="Times New Roman"/>
              </a:rPr>
              <a:t> </a:t>
            </a:r>
            <a:r>
              <a:rPr lang="en-US" sz="1300" dirty="0" err="1">
                <a:latin typeface="Consolas"/>
                <a:ea typeface="Calibri"/>
                <a:cs typeface="Times New Roman"/>
              </a:rPr>
              <a:t>x+y</a:t>
            </a:r>
            <a:r>
              <a:rPr lang="en-US" sz="1300" dirty="0">
                <a:latin typeface="Consolas"/>
                <a:ea typeface="Calibri"/>
                <a:cs typeface="Times New Roman"/>
              </a:rPr>
              <a:t>;</a:t>
            </a:r>
            <a:endParaRPr lang="en-US" sz="1300" dirty="0">
              <a:ea typeface="Calibri"/>
              <a:cs typeface="Times New Roman"/>
            </a:endParaRPr>
          </a:p>
          <a:p>
            <a:pPr marL="0" marR="0" indent="0">
              <a:lnSpc>
                <a:spcPct val="115000"/>
              </a:lnSpc>
              <a:spcBef>
                <a:spcPts val="0"/>
              </a:spcBef>
              <a:spcAft>
                <a:spcPts val="0"/>
              </a:spcAft>
              <a:buNone/>
            </a:pPr>
            <a:r>
              <a:rPr lang="en-US" sz="1300" dirty="0" smtClean="0">
                <a:latin typeface="Consolas"/>
                <a:ea typeface="Calibri"/>
                <a:cs typeface="Times New Roman"/>
              </a:rPr>
              <a:t>}</a:t>
            </a:r>
            <a:endParaRPr lang="en-US" sz="1300" dirty="0">
              <a:ea typeface="Calibri"/>
              <a:cs typeface="Times New Roman"/>
            </a:endParaRPr>
          </a:p>
          <a:p>
            <a:pPr marL="0" marR="0" indent="0">
              <a:lnSpc>
                <a:spcPct val="115000"/>
              </a:lnSpc>
              <a:spcBef>
                <a:spcPts val="0"/>
              </a:spcBef>
              <a:spcAft>
                <a:spcPts val="0"/>
              </a:spcAft>
              <a:buNone/>
            </a:pPr>
            <a:r>
              <a:rPr lang="en-US" sz="1300" dirty="0">
                <a:solidFill>
                  <a:srgbClr val="0000FF"/>
                </a:solidFill>
                <a:latin typeface="Consolas"/>
                <a:ea typeface="Calibri"/>
                <a:cs typeface="Times New Roman"/>
              </a:rPr>
              <a:t>int</a:t>
            </a:r>
            <a:r>
              <a:rPr lang="en-US" sz="1300" dirty="0">
                <a:latin typeface="Consolas"/>
                <a:ea typeface="Calibri"/>
                <a:cs typeface="Times New Roman"/>
              </a:rPr>
              <a:t> f2(</a:t>
            </a:r>
            <a:r>
              <a:rPr lang="en-US" sz="1300" dirty="0">
                <a:solidFill>
                  <a:srgbClr val="0000FF"/>
                </a:solidFill>
                <a:latin typeface="Consolas"/>
                <a:ea typeface="Calibri"/>
                <a:cs typeface="Times New Roman"/>
              </a:rPr>
              <a:t>int</a:t>
            </a:r>
            <a:r>
              <a:rPr lang="en-US" sz="1300" dirty="0">
                <a:latin typeface="Consolas"/>
                <a:ea typeface="Calibri"/>
                <a:cs typeface="Times New Roman"/>
              </a:rPr>
              <a:t> x, </a:t>
            </a:r>
            <a:r>
              <a:rPr lang="en-US" sz="1300" dirty="0">
                <a:solidFill>
                  <a:srgbClr val="0000FF"/>
                </a:solidFill>
                <a:latin typeface="Consolas"/>
                <a:ea typeface="Calibri"/>
                <a:cs typeface="Times New Roman"/>
              </a:rPr>
              <a:t>int</a:t>
            </a:r>
            <a:r>
              <a:rPr lang="en-US" sz="1300" dirty="0">
                <a:latin typeface="Consolas"/>
                <a:ea typeface="Calibri"/>
                <a:cs typeface="Times New Roman"/>
              </a:rPr>
              <a:t> y)</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	</a:t>
            </a:r>
            <a:r>
              <a:rPr lang="en-US" sz="1300" dirty="0">
                <a:solidFill>
                  <a:srgbClr val="0000FF"/>
                </a:solidFill>
                <a:latin typeface="Consolas"/>
                <a:ea typeface="Calibri"/>
                <a:cs typeface="Times New Roman"/>
              </a:rPr>
              <a:t>return</a:t>
            </a:r>
            <a:r>
              <a:rPr lang="en-US" sz="1300" dirty="0">
                <a:latin typeface="Consolas"/>
                <a:ea typeface="Calibri"/>
                <a:cs typeface="Times New Roman"/>
              </a:rPr>
              <a:t> x*f1(</a:t>
            </a:r>
            <a:r>
              <a:rPr lang="en-US" sz="1300" dirty="0" err="1">
                <a:latin typeface="Consolas"/>
                <a:ea typeface="Calibri"/>
                <a:cs typeface="Times New Roman"/>
              </a:rPr>
              <a:t>x,y</a:t>
            </a:r>
            <a:r>
              <a:rPr lang="en-US" sz="1300" dirty="0">
                <a:latin typeface="Consolas"/>
                <a:ea typeface="Calibri"/>
                <a:cs typeface="Times New Roman"/>
              </a:rPr>
              <a:t>);</a:t>
            </a:r>
            <a:endParaRPr lang="en-US" sz="1300" dirty="0">
              <a:ea typeface="Calibri"/>
              <a:cs typeface="Times New Roman"/>
            </a:endParaRPr>
          </a:p>
          <a:p>
            <a:pPr marL="0" marR="0" indent="0">
              <a:lnSpc>
                <a:spcPct val="115000"/>
              </a:lnSpc>
              <a:spcBef>
                <a:spcPts val="0"/>
              </a:spcBef>
              <a:spcAft>
                <a:spcPts val="0"/>
              </a:spcAft>
              <a:buNone/>
            </a:pPr>
            <a:r>
              <a:rPr lang="en-US" sz="1300" dirty="0">
                <a:latin typeface="Consolas"/>
                <a:ea typeface="Calibri"/>
                <a:cs typeface="Times New Roman"/>
              </a:rPr>
              <a:t>}</a:t>
            </a:r>
            <a:endParaRPr lang="en-US" sz="13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64</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657600"/>
            <a:ext cx="3048000" cy="93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94112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What does this program do?</a:t>
            </a:r>
            <a:endParaRPr lang="en-US" dirty="0">
              <a:solidFill>
                <a:srgbClr val="CCFF33"/>
              </a:solidFill>
            </a:endParaRPr>
          </a:p>
        </p:txBody>
      </p:sp>
      <p:sp>
        <p:nvSpPr>
          <p:cNvPr id="3" name="Content Placeholder 2"/>
          <p:cNvSpPr>
            <a:spLocks noGrp="1"/>
          </p:cNvSpPr>
          <p:nvPr>
            <p:ph idx="1"/>
          </p:nvPr>
        </p:nvSpPr>
        <p:spPr>
          <a:xfrm>
            <a:off x="138544" y="1787232"/>
            <a:ext cx="4966856" cy="4842168"/>
          </a:xfrm>
        </p:spPr>
        <p:txBody>
          <a:bodyPr>
            <a:normAutofit/>
          </a:bodyPr>
          <a:lstStyle/>
          <a:p>
            <a:pPr marL="0" marR="0" indent="0">
              <a:lnSpc>
                <a:spcPct val="115000"/>
              </a:lnSpc>
              <a:spcBef>
                <a:spcPts val="0"/>
              </a:spcBef>
              <a:spcAft>
                <a:spcPts val="0"/>
              </a:spcAft>
              <a:buNone/>
            </a:pPr>
            <a:r>
              <a:rPr lang="en-US" sz="1500" dirty="0">
                <a:solidFill>
                  <a:srgbClr val="0000FF"/>
                </a:solidFill>
                <a:latin typeface="Consolas"/>
                <a:ea typeface="Calibri"/>
                <a:cs typeface="Times New Roman"/>
              </a:rPr>
              <a:t>#include</a:t>
            </a:r>
            <a:r>
              <a:rPr lang="en-US" sz="1500" dirty="0">
                <a:solidFill>
                  <a:srgbClr val="A31515"/>
                </a:solidFill>
                <a:latin typeface="Consolas"/>
                <a:ea typeface="Calibri"/>
                <a:cs typeface="Times New Roman"/>
              </a:rPr>
              <a:t>&lt;</a:t>
            </a:r>
            <a:r>
              <a:rPr lang="en-US" sz="1500" dirty="0" err="1">
                <a:solidFill>
                  <a:srgbClr val="A31515"/>
                </a:solidFill>
                <a:latin typeface="Consolas"/>
                <a:ea typeface="Calibri"/>
                <a:cs typeface="Times New Roman"/>
              </a:rPr>
              <a:t>iostream</a:t>
            </a:r>
            <a:r>
              <a:rPr lang="en-US" sz="1500" dirty="0">
                <a:solidFill>
                  <a:srgbClr val="A31515"/>
                </a:solidFill>
                <a:latin typeface="Consolas"/>
                <a:ea typeface="Calibri"/>
                <a:cs typeface="Times New Roman"/>
              </a:rPr>
              <a:t>&gt;</a:t>
            </a:r>
            <a:endParaRPr lang="en-US" sz="1500" dirty="0">
              <a:ea typeface="Calibri"/>
              <a:cs typeface="Times New Roman"/>
            </a:endParaRPr>
          </a:p>
          <a:p>
            <a:pPr marL="0" marR="0" indent="0">
              <a:lnSpc>
                <a:spcPct val="115000"/>
              </a:lnSpc>
              <a:spcBef>
                <a:spcPts val="0"/>
              </a:spcBef>
              <a:spcAft>
                <a:spcPts val="0"/>
              </a:spcAft>
              <a:buNone/>
            </a:pPr>
            <a:r>
              <a:rPr lang="en-US" sz="1500" dirty="0">
                <a:solidFill>
                  <a:srgbClr val="0000FF"/>
                </a:solidFill>
                <a:latin typeface="Consolas"/>
                <a:ea typeface="Calibri"/>
                <a:cs typeface="Times New Roman"/>
              </a:rPr>
              <a:t>using</a:t>
            </a:r>
            <a:r>
              <a:rPr lang="en-US" sz="1500" dirty="0">
                <a:latin typeface="Consolas"/>
                <a:ea typeface="Calibri"/>
                <a:cs typeface="Times New Roman"/>
              </a:rPr>
              <a:t> </a:t>
            </a:r>
            <a:r>
              <a:rPr lang="en-US" sz="1500" dirty="0">
                <a:solidFill>
                  <a:srgbClr val="0000FF"/>
                </a:solidFill>
                <a:latin typeface="Consolas"/>
                <a:ea typeface="Calibri"/>
                <a:cs typeface="Times New Roman"/>
              </a:rPr>
              <a:t>namespace</a:t>
            </a:r>
            <a:r>
              <a:rPr lang="en-US" sz="1500" dirty="0">
                <a:latin typeface="Consolas"/>
                <a:ea typeface="Calibri"/>
                <a:cs typeface="Times New Roman"/>
              </a:rPr>
              <a:t> </a:t>
            </a:r>
            <a:r>
              <a:rPr lang="en-US" sz="1500" dirty="0" err="1">
                <a:latin typeface="Consolas"/>
                <a:ea typeface="Calibri"/>
                <a:cs typeface="Times New Roman"/>
              </a:rPr>
              <a:t>std</a:t>
            </a:r>
            <a:r>
              <a:rPr lang="en-US" sz="1500" dirty="0">
                <a:latin typeface="Consolas"/>
                <a:ea typeface="Calibri"/>
                <a:cs typeface="Times New Roman"/>
              </a:rPr>
              <a:t>;</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endParaRPr lang="en-US" sz="1500" dirty="0">
              <a:ea typeface="Calibri"/>
              <a:cs typeface="Times New Roman"/>
            </a:endParaRPr>
          </a:p>
          <a:p>
            <a:pPr marL="0" marR="0" indent="0">
              <a:lnSpc>
                <a:spcPct val="115000"/>
              </a:lnSpc>
              <a:spcBef>
                <a:spcPts val="0"/>
              </a:spcBef>
              <a:spcAft>
                <a:spcPts val="0"/>
              </a:spcAft>
              <a:buNone/>
            </a:pPr>
            <a:r>
              <a:rPr lang="en-US" sz="1500" dirty="0">
                <a:solidFill>
                  <a:srgbClr val="0000FF"/>
                </a:solidFill>
                <a:latin typeface="Consolas"/>
                <a:ea typeface="Calibri"/>
                <a:cs typeface="Times New Roman"/>
              </a:rPr>
              <a:t>void</a:t>
            </a:r>
            <a:r>
              <a:rPr lang="en-US" sz="1500" dirty="0">
                <a:latin typeface="Consolas"/>
                <a:ea typeface="Calibri"/>
                <a:cs typeface="Times New Roman"/>
              </a:rPr>
              <a:t> go(</a:t>
            </a:r>
            <a:r>
              <a:rPr lang="en-US" sz="1500" dirty="0">
                <a:solidFill>
                  <a:srgbClr val="0000FF"/>
                </a:solidFill>
                <a:latin typeface="Consolas"/>
                <a:ea typeface="Calibri"/>
                <a:cs typeface="Times New Roman"/>
              </a:rPr>
              <a:t>int</a:t>
            </a:r>
            <a:r>
              <a:rPr lang="en-US" sz="1500" dirty="0">
                <a:latin typeface="Consolas"/>
                <a:ea typeface="Calibri"/>
                <a:cs typeface="Times New Roman"/>
              </a:rPr>
              <a:t> &amp;, </a:t>
            </a:r>
            <a:r>
              <a:rPr lang="en-US" sz="1500" dirty="0">
                <a:solidFill>
                  <a:srgbClr val="0000FF"/>
                </a:solidFill>
                <a:latin typeface="Consolas"/>
                <a:ea typeface="Calibri"/>
                <a:cs typeface="Times New Roman"/>
              </a:rPr>
              <a:t>int</a:t>
            </a:r>
            <a:r>
              <a:rPr lang="en-US" sz="1500" dirty="0">
                <a:latin typeface="Consolas"/>
                <a:ea typeface="Calibri"/>
                <a:cs typeface="Times New Roman"/>
              </a:rPr>
              <a:t> &amp;);</a:t>
            </a:r>
            <a:endParaRPr lang="en-US" sz="1500" dirty="0">
              <a:ea typeface="Calibri"/>
              <a:cs typeface="Times New Roman"/>
            </a:endParaRPr>
          </a:p>
          <a:p>
            <a:pPr marL="0" marR="0" indent="0">
              <a:lnSpc>
                <a:spcPct val="115000"/>
              </a:lnSpc>
              <a:spcBef>
                <a:spcPts val="0"/>
              </a:spcBef>
              <a:spcAft>
                <a:spcPts val="0"/>
              </a:spcAft>
              <a:buNone/>
            </a:pPr>
            <a:r>
              <a:rPr lang="en-US" sz="1500" dirty="0">
                <a:solidFill>
                  <a:srgbClr val="0000FF"/>
                </a:solidFill>
                <a:latin typeface="Consolas"/>
                <a:ea typeface="Calibri"/>
                <a:cs typeface="Times New Roman"/>
              </a:rPr>
              <a:t>void</a:t>
            </a:r>
            <a:r>
              <a:rPr lang="en-US" sz="1500" dirty="0">
                <a:latin typeface="Consolas"/>
                <a:ea typeface="Calibri"/>
                <a:cs typeface="Times New Roman"/>
              </a:rPr>
              <a:t> go(</a:t>
            </a:r>
            <a:r>
              <a:rPr lang="en-US" sz="1500" dirty="0">
                <a:solidFill>
                  <a:srgbClr val="0000FF"/>
                </a:solidFill>
                <a:latin typeface="Consolas"/>
                <a:ea typeface="Calibri"/>
                <a:cs typeface="Times New Roman"/>
              </a:rPr>
              <a:t>int</a:t>
            </a:r>
            <a:r>
              <a:rPr lang="en-US" sz="1500" dirty="0">
                <a:latin typeface="Consolas"/>
                <a:ea typeface="Calibri"/>
                <a:cs typeface="Times New Roman"/>
              </a:rPr>
              <a:t> &amp;, </a:t>
            </a:r>
            <a:r>
              <a:rPr lang="en-US" sz="1500" dirty="0">
                <a:solidFill>
                  <a:srgbClr val="0000FF"/>
                </a:solidFill>
                <a:latin typeface="Consolas"/>
                <a:ea typeface="Calibri"/>
                <a:cs typeface="Times New Roman"/>
              </a:rPr>
              <a:t>int</a:t>
            </a:r>
            <a:r>
              <a:rPr lang="en-US" sz="1500" dirty="0">
                <a:latin typeface="Consolas"/>
                <a:ea typeface="Calibri"/>
                <a:cs typeface="Times New Roman"/>
              </a:rPr>
              <a:t> &amp;, </a:t>
            </a:r>
            <a:r>
              <a:rPr lang="en-US" sz="1500" dirty="0">
                <a:solidFill>
                  <a:srgbClr val="0000FF"/>
                </a:solidFill>
                <a:latin typeface="Consolas"/>
                <a:ea typeface="Calibri"/>
                <a:cs typeface="Times New Roman"/>
              </a:rPr>
              <a:t>int</a:t>
            </a:r>
            <a:r>
              <a:rPr lang="en-US" sz="1500" dirty="0">
                <a:latin typeface="Consolas"/>
                <a:ea typeface="Calibri"/>
                <a:cs typeface="Times New Roman"/>
              </a:rPr>
              <a:t> &amp;);</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endParaRPr lang="en-US" sz="1500" dirty="0">
              <a:ea typeface="Calibri"/>
              <a:cs typeface="Times New Roman"/>
            </a:endParaRPr>
          </a:p>
          <a:p>
            <a:pPr marL="0" marR="0" indent="0">
              <a:lnSpc>
                <a:spcPct val="115000"/>
              </a:lnSpc>
              <a:spcBef>
                <a:spcPts val="0"/>
              </a:spcBef>
              <a:spcAft>
                <a:spcPts val="0"/>
              </a:spcAft>
              <a:buNone/>
            </a:pPr>
            <a:r>
              <a:rPr lang="en-US" sz="1500" dirty="0">
                <a:solidFill>
                  <a:srgbClr val="0000FF"/>
                </a:solidFill>
                <a:latin typeface="Consolas"/>
                <a:ea typeface="Calibri"/>
                <a:cs typeface="Times New Roman"/>
              </a:rPr>
              <a:t>int</a:t>
            </a:r>
            <a:r>
              <a:rPr lang="en-US" sz="1500" dirty="0">
                <a:latin typeface="Consolas"/>
                <a:ea typeface="Calibri"/>
                <a:cs typeface="Times New Roman"/>
              </a:rPr>
              <a:t> main()</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a:solidFill>
                  <a:srgbClr val="0000FF"/>
                </a:solidFill>
                <a:latin typeface="Consolas"/>
                <a:ea typeface="Calibri"/>
                <a:cs typeface="Times New Roman"/>
              </a:rPr>
              <a:t>int</a:t>
            </a:r>
            <a:r>
              <a:rPr lang="en-US" sz="1500" dirty="0">
                <a:latin typeface="Consolas"/>
                <a:ea typeface="Calibri"/>
                <a:cs typeface="Times New Roman"/>
              </a:rPr>
              <a:t> a, b, c;</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cout&lt;&lt;</a:t>
            </a:r>
            <a:r>
              <a:rPr lang="en-US" sz="1500" dirty="0">
                <a:solidFill>
                  <a:srgbClr val="A31515"/>
                </a:solidFill>
                <a:latin typeface="Consolas"/>
                <a:ea typeface="Calibri"/>
                <a:cs typeface="Times New Roman"/>
              </a:rPr>
              <a:t>"Enter three integers: "</a:t>
            </a:r>
            <a:r>
              <a:rPr lang="en-US" sz="1500" dirty="0">
                <a:latin typeface="Consolas"/>
                <a:ea typeface="Calibri"/>
                <a:cs typeface="Times New Roman"/>
              </a:rPr>
              <a:t>;</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err="1">
                <a:latin typeface="Consolas"/>
                <a:ea typeface="Calibri"/>
                <a:cs typeface="Times New Roman"/>
              </a:rPr>
              <a:t>cin</a:t>
            </a:r>
            <a:r>
              <a:rPr lang="en-US" sz="1500" dirty="0">
                <a:latin typeface="Consolas"/>
                <a:ea typeface="Calibri"/>
                <a:cs typeface="Times New Roman"/>
              </a:rPr>
              <a:t>&gt;&gt;a&gt;&gt;b&gt;&gt;c;</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go(</a:t>
            </a:r>
            <a:r>
              <a:rPr lang="en-US" sz="1500" dirty="0" err="1">
                <a:latin typeface="Consolas"/>
                <a:ea typeface="Calibri"/>
                <a:cs typeface="Times New Roman"/>
              </a:rPr>
              <a:t>a,b,c</a:t>
            </a:r>
            <a:r>
              <a:rPr lang="en-US" sz="1500" dirty="0">
                <a:latin typeface="Consolas"/>
                <a:ea typeface="Calibri"/>
                <a:cs typeface="Times New Roman"/>
              </a:rPr>
              <a:t>);</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cout&lt;&lt;a&lt;&lt;</a:t>
            </a:r>
            <a:r>
              <a:rPr lang="en-US" sz="1500" dirty="0">
                <a:solidFill>
                  <a:srgbClr val="A31515"/>
                </a:solidFill>
                <a:latin typeface="Consolas"/>
                <a:ea typeface="Calibri"/>
                <a:cs typeface="Times New Roman"/>
              </a:rPr>
              <a:t>" "</a:t>
            </a:r>
            <a:r>
              <a:rPr lang="en-US" sz="1500" dirty="0">
                <a:latin typeface="Consolas"/>
                <a:ea typeface="Calibri"/>
                <a:cs typeface="Times New Roman"/>
              </a:rPr>
              <a:t>&lt;&lt;b&lt;&lt;</a:t>
            </a:r>
            <a:r>
              <a:rPr lang="en-US" sz="1500" dirty="0">
                <a:solidFill>
                  <a:srgbClr val="A31515"/>
                </a:solidFill>
                <a:latin typeface="Consolas"/>
                <a:ea typeface="Calibri"/>
                <a:cs typeface="Times New Roman"/>
              </a:rPr>
              <a:t>" "</a:t>
            </a:r>
            <a:r>
              <a:rPr lang="en-US" sz="1500" dirty="0">
                <a:latin typeface="Consolas"/>
                <a:ea typeface="Calibri"/>
                <a:cs typeface="Times New Roman"/>
              </a:rPr>
              <a:t>&lt;&lt;c&lt;&lt;endl;</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a:solidFill>
                  <a:srgbClr val="0000FF"/>
                </a:solidFill>
                <a:latin typeface="Consolas"/>
                <a:ea typeface="Calibri"/>
                <a:cs typeface="Times New Roman"/>
              </a:rPr>
              <a:t>return</a:t>
            </a:r>
            <a:r>
              <a:rPr lang="en-US" sz="1500" dirty="0">
                <a:latin typeface="Consolas"/>
                <a:ea typeface="Calibri"/>
                <a:cs typeface="Times New Roman"/>
              </a:rPr>
              <a:t> 0;</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endParaRPr lang="en-US" sz="15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65</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4876800" y="1752597"/>
            <a:ext cx="4114800" cy="4525963"/>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5000"/>
              </a:lnSpc>
              <a:spcBef>
                <a:spcPts val="0"/>
              </a:spcBef>
              <a:buFont typeface="Arial" pitchFamily="34" charset="0"/>
              <a:buNone/>
            </a:pPr>
            <a:r>
              <a:rPr lang="en-US" sz="2700" dirty="0" smtClean="0">
                <a:solidFill>
                  <a:srgbClr val="0000FF"/>
                </a:solidFill>
                <a:latin typeface="Consolas"/>
                <a:ea typeface="Calibri"/>
                <a:cs typeface="Times New Roman"/>
              </a:rPr>
              <a:t>void</a:t>
            </a:r>
            <a:r>
              <a:rPr lang="en-US" sz="2700" dirty="0" smtClean="0">
                <a:latin typeface="Consolas"/>
                <a:ea typeface="Calibri"/>
                <a:cs typeface="Times New Roman"/>
              </a:rPr>
              <a:t> go(</a:t>
            </a:r>
            <a:r>
              <a:rPr lang="en-US" sz="2700" dirty="0" smtClean="0">
                <a:solidFill>
                  <a:srgbClr val="0000FF"/>
                </a:solidFill>
                <a:latin typeface="Consolas"/>
                <a:ea typeface="Calibri"/>
                <a:cs typeface="Times New Roman"/>
              </a:rPr>
              <a:t>int</a:t>
            </a:r>
            <a:r>
              <a:rPr lang="en-US" sz="2700" dirty="0" smtClean="0">
                <a:latin typeface="Consolas"/>
                <a:ea typeface="Calibri"/>
                <a:cs typeface="Times New Roman"/>
              </a:rPr>
              <a:t> &amp;x, </a:t>
            </a:r>
            <a:r>
              <a:rPr lang="en-US" sz="2700" dirty="0" smtClean="0">
                <a:solidFill>
                  <a:srgbClr val="0000FF"/>
                </a:solidFill>
                <a:latin typeface="Consolas"/>
                <a:ea typeface="Calibri"/>
                <a:cs typeface="Times New Roman"/>
              </a:rPr>
              <a:t>int</a:t>
            </a:r>
            <a:r>
              <a:rPr lang="en-US" sz="2700" dirty="0" smtClean="0">
                <a:latin typeface="Consolas"/>
                <a:ea typeface="Calibri"/>
                <a:cs typeface="Times New Roman"/>
              </a:rPr>
              <a:t> &amp;y)</a:t>
            </a:r>
            <a:endParaRPr lang="en-US" sz="2700" dirty="0" smtClean="0">
              <a:ea typeface="Calibri"/>
              <a:cs typeface="Times New Roman"/>
            </a:endParaRPr>
          </a:p>
          <a:p>
            <a:pPr marL="0" indent="0">
              <a:lnSpc>
                <a:spcPct val="115000"/>
              </a:lnSpc>
              <a:spcBef>
                <a:spcPts val="0"/>
              </a:spcBef>
              <a:buFont typeface="Arial" pitchFamily="34" charset="0"/>
              <a:buNone/>
            </a:pPr>
            <a:r>
              <a:rPr lang="en-US" sz="2700" dirty="0" smtClean="0">
                <a:latin typeface="Consolas"/>
                <a:ea typeface="Calibri"/>
                <a:cs typeface="Times New Roman"/>
              </a:rPr>
              <a:t>{</a:t>
            </a:r>
            <a:endParaRPr lang="en-US" sz="2700" dirty="0" smtClean="0">
              <a:ea typeface="Calibri"/>
              <a:cs typeface="Times New Roman"/>
            </a:endParaRPr>
          </a:p>
          <a:p>
            <a:pPr marL="0" indent="0">
              <a:lnSpc>
                <a:spcPct val="115000"/>
              </a:lnSpc>
              <a:spcBef>
                <a:spcPts val="0"/>
              </a:spcBef>
              <a:buFont typeface="Arial" pitchFamily="34" charset="0"/>
              <a:buNone/>
            </a:pPr>
            <a:r>
              <a:rPr lang="en-US" sz="2700" dirty="0" smtClean="0">
                <a:latin typeface="Consolas"/>
                <a:ea typeface="Calibri"/>
                <a:cs typeface="Times New Roman"/>
              </a:rPr>
              <a:t>	</a:t>
            </a:r>
            <a:r>
              <a:rPr lang="en-US" sz="2700" dirty="0" smtClean="0">
                <a:solidFill>
                  <a:srgbClr val="0000FF"/>
                </a:solidFill>
                <a:latin typeface="Consolas"/>
                <a:ea typeface="Calibri"/>
                <a:cs typeface="Times New Roman"/>
              </a:rPr>
              <a:t>int</a:t>
            </a:r>
            <a:r>
              <a:rPr lang="en-US" sz="2700" dirty="0" smtClean="0">
                <a:latin typeface="Consolas"/>
                <a:ea typeface="Calibri"/>
                <a:cs typeface="Times New Roman"/>
              </a:rPr>
              <a:t> temp = x;</a:t>
            </a:r>
            <a:endParaRPr lang="en-US" sz="2700" dirty="0" smtClean="0">
              <a:ea typeface="Calibri"/>
              <a:cs typeface="Times New Roman"/>
            </a:endParaRPr>
          </a:p>
          <a:p>
            <a:pPr marL="0" indent="0">
              <a:lnSpc>
                <a:spcPct val="115000"/>
              </a:lnSpc>
              <a:spcBef>
                <a:spcPts val="0"/>
              </a:spcBef>
              <a:buFont typeface="Arial" pitchFamily="34" charset="0"/>
              <a:buNone/>
            </a:pPr>
            <a:r>
              <a:rPr lang="en-US" sz="2700" dirty="0" smtClean="0">
                <a:latin typeface="Consolas"/>
                <a:ea typeface="Calibri"/>
                <a:cs typeface="Times New Roman"/>
              </a:rPr>
              <a:t>	x = y;</a:t>
            </a:r>
            <a:endParaRPr lang="en-US" sz="2700" dirty="0" smtClean="0">
              <a:ea typeface="Calibri"/>
              <a:cs typeface="Times New Roman"/>
            </a:endParaRPr>
          </a:p>
          <a:p>
            <a:pPr marL="0" indent="0">
              <a:lnSpc>
                <a:spcPct val="115000"/>
              </a:lnSpc>
              <a:spcBef>
                <a:spcPts val="0"/>
              </a:spcBef>
              <a:buFont typeface="Arial" pitchFamily="34" charset="0"/>
              <a:buNone/>
            </a:pPr>
            <a:r>
              <a:rPr lang="en-US" sz="2700" dirty="0" smtClean="0">
                <a:latin typeface="Consolas"/>
                <a:ea typeface="Calibri"/>
                <a:cs typeface="Times New Roman"/>
              </a:rPr>
              <a:t>	y = temp;</a:t>
            </a:r>
            <a:endParaRPr lang="en-US" sz="2700" dirty="0" smtClean="0">
              <a:ea typeface="Calibri"/>
              <a:cs typeface="Times New Roman"/>
            </a:endParaRPr>
          </a:p>
          <a:p>
            <a:pPr marL="0" indent="0">
              <a:lnSpc>
                <a:spcPct val="115000"/>
              </a:lnSpc>
              <a:spcBef>
                <a:spcPts val="0"/>
              </a:spcBef>
              <a:buFont typeface="Arial" pitchFamily="34" charset="0"/>
              <a:buNone/>
            </a:pPr>
            <a:r>
              <a:rPr lang="en-US" sz="2700" dirty="0" smtClean="0">
                <a:latin typeface="Consolas"/>
                <a:ea typeface="Calibri"/>
                <a:cs typeface="Times New Roman"/>
              </a:rPr>
              <a:t>}</a:t>
            </a:r>
            <a:endParaRPr lang="en-US" sz="2700" dirty="0" smtClean="0">
              <a:ea typeface="Calibri"/>
              <a:cs typeface="Times New Roman"/>
            </a:endParaRPr>
          </a:p>
          <a:p>
            <a:pPr marL="0" indent="0">
              <a:lnSpc>
                <a:spcPct val="115000"/>
              </a:lnSpc>
              <a:spcBef>
                <a:spcPts val="0"/>
              </a:spcBef>
              <a:buFont typeface="Arial" pitchFamily="34" charset="0"/>
              <a:buNone/>
            </a:pPr>
            <a:r>
              <a:rPr lang="en-US" sz="2700" dirty="0" smtClean="0">
                <a:latin typeface="Consolas"/>
                <a:ea typeface="Calibri"/>
                <a:cs typeface="Times New Roman"/>
              </a:rPr>
              <a:t> </a:t>
            </a:r>
            <a:endParaRPr lang="en-US" sz="2700" dirty="0" smtClean="0">
              <a:ea typeface="Calibri"/>
              <a:cs typeface="Times New Roman"/>
            </a:endParaRPr>
          </a:p>
          <a:p>
            <a:pPr marL="0" indent="0">
              <a:lnSpc>
                <a:spcPct val="115000"/>
              </a:lnSpc>
              <a:spcBef>
                <a:spcPts val="0"/>
              </a:spcBef>
              <a:buFont typeface="Arial" pitchFamily="34" charset="0"/>
              <a:buNone/>
            </a:pPr>
            <a:r>
              <a:rPr lang="en-US" sz="2700" dirty="0" smtClean="0">
                <a:solidFill>
                  <a:srgbClr val="0000FF"/>
                </a:solidFill>
                <a:latin typeface="Consolas"/>
                <a:ea typeface="Calibri"/>
                <a:cs typeface="Times New Roman"/>
              </a:rPr>
              <a:t>void</a:t>
            </a:r>
            <a:r>
              <a:rPr lang="en-US" sz="2700" dirty="0" smtClean="0">
                <a:latin typeface="Consolas"/>
                <a:ea typeface="Calibri"/>
                <a:cs typeface="Times New Roman"/>
              </a:rPr>
              <a:t> go(</a:t>
            </a:r>
            <a:r>
              <a:rPr lang="en-US" sz="2700" dirty="0" smtClean="0">
                <a:solidFill>
                  <a:srgbClr val="0000FF"/>
                </a:solidFill>
                <a:latin typeface="Consolas"/>
                <a:ea typeface="Calibri"/>
                <a:cs typeface="Times New Roman"/>
              </a:rPr>
              <a:t>int</a:t>
            </a:r>
            <a:r>
              <a:rPr lang="en-US" sz="2700" dirty="0" smtClean="0">
                <a:latin typeface="Consolas"/>
                <a:ea typeface="Calibri"/>
                <a:cs typeface="Times New Roman"/>
              </a:rPr>
              <a:t> &amp;x, </a:t>
            </a:r>
            <a:r>
              <a:rPr lang="en-US" sz="2700" dirty="0" smtClean="0">
                <a:solidFill>
                  <a:srgbClr val="0000FF"/>
                </a:solidFill>
                <a:latin typeface="Consolas"/>
                <a:ea typeface="Calibri"/>
                <a:cs typeface="Times New Roman"/>
              </a:rPr>
              <a:t>int</a:t>
            </a:r>
            <a:r>
              <a:rPr lang="en-US" sz="2700" dirty="0" smtClean="0">
                <a:latin typeface="Consolas"/>
                <a:ea typeface="Calibri"/>
                <a:cs typeface="Times New Roman"/>
              </a:rPr>
              <a:t> &amp;y, </a:t>
            </a:r>
            <a:r>
              <a:rPr lang="en-US" sz="2700" dirty="0" smtClean="0">
                <a:solidFill>
                  <a:srgbClr val="0000FF"/>
                </a:solidFill>
                <a:latin typeface="Consolas"/>
                <a:ea typeface="Calibri"/>
                <a:cs typeface="Times New Roman"/>
              </a:rPr>
              <a:t>int</a:t>
            </a:r>
            <a:r>
              <a:rPr lang="en-US" sz="2700" dirty="0" smtClean="0">
                <a:latin typeface="Consolas"/>
                <a:ea typeface="Calibri"/>
                <a:cs typeface="Times New Roman"/>
              </a:rPr>
              <a:t> &amp;z)</a:t>
            </a:r>
            <a:endParaRPr lang="en-US" sz="2700" dirty="0" smtClean="0">
              <a:ea typeface="Calibri"/>
              <a:cs typeface="Times New Roman"/>
            </a:endParaRPr>
          </a:p>
          <a:p>
            <a:pPr marL="0" indent="0">
              <a:lnSpc>
                <a:spcPct val="115000"/>
              </a:lnSpc>
              <a:spcBef>
                <a:spcPts val="0"/>
              </a:spcBef>
              <a:buFont typeface="Arial" pitchFamily="34" charset="0"/>
              <a:buNone/>
            </a:pPr>
            <a:r>
              <a:rPr lang="en-US" sz="2700" dirty="0" smtClean="0">
                <a:latin typeface="Consolas"/>
                <a:ea typeface="Calibri"/>
                <a:cs typeface="Times New Roman"/>
              </a:rPr>
              <a:t>{</a:t>
            </a:r>
            <a:endParaRPr lang="en-US" sz="2700" dirty="0" smtClean="0">
              <a:ea typeface="Calibri"/>
              <a:cs typeface="Times New Roman"/>
            </a:endParaRPr>
          </a:p>
          <a:p>
            <a:pPr marL="0" indent="0">
              <a:lnSpc>
                <a:spcPct val="115000"/>
              </a:lnSpc>
              <a:spcBef>
                <a:spcPts val="0"/>
              </a:spcBef>
              <a:buFont typeface="Arial" pitchFamily="34" charset="0"/>
              <a:buNone/>
            </a:pPr>
            <a:r>
              <a:rPr lang="en-US" sz="2700" dirty="0" smtClean="0">
                <a:latin typeface="Consolas"/>
                <a:ea typeface="Calibri"/>
                <a:cs typeface="Times New Roman"/>
              </a:rPr>
              <a:t>	</a:t>
            </a:r>
            <a:r>
              <a:rPr lang="en-US" sz="2700" dirty="0" smtClean="0">
                <a:solidFill>
                  <a:srgbClr val="0000FF"/>
                </a:solidFill>
                <a:latin typeface="Consolas"/>
                <a:ea typeface="Calibri"/>
                <a:cs typeface="Times New Roman"/>
              </a:rPr>
              <a:t>if</a:t>
            </a:r>
            <a:r>
              <a:rPr lang="en-US" sz="2700" dirty="0" smtClean="0">
                <a:latin typeface="Consolas"/>
                <a:ea typeface="Calibri"/>
                <a:cs typeface="Times New Roman"/>
              </a:rPr>
              <a:t> ( x &gt; y)</a:t>
            </a:r>
            <a:endParaRPr lang="en-US" sz="2700" dirty="0" smtClean="0">
              <a:ea typeface="Calibri"/>
              <a:cs typeface="Times New Roman"/>
            </a:endParaRPr>
          </a:p>
          <a:p>
            <a:pPr marL="0" indent="0">
              <a:lnSpc>
                <a:spcPct val="115000"/>
              </a:lnSpc>
              <a:spcBef>
                <a:spcPts val="0"/>
              </a:spcBef>
              <a:buFont typeface="Arial" pitchFamily="34" charset="0"/>
              <a:buNone/>
            </a:pPr>
            <a:r>
              <a:rPr lang="en-US" sz="2700" dirty="0" smtClean="0">
                <a:latin typeface="Consolas"/>
                <a:ea typeface="Calibri"/>
                <a:cs typeface="Times New Roman"/>
              </a:rPr>
              <a:t>		go(</a:t>
            </a:r>
            <a:r>
              <a:rPr lang="en-US" sz="2700" dirty="0" err="1" smtClean="0">
                <a:latin typeface="Consolas"/>
                <a:ea typeface="Calibri"/>
                <a:cs typeface="Times New Roman"/>
              </a:rPr>
              <a:t>x,y</a:t>
            </a:r>
            <a:r>
              <a:rPr lang="en-US" sz="2700" dirty="0" smtClean="0">
                <a:latin typeface="Consolas"/>
                <a:ea typeface="Calibri"/>
                <a:cs typeface="Times New Roman"/>
              </a:rPr>
              <a:t>);</a:t>
            </a:r>
            <a:endParaRPr lang="en-US" sz="2700" dirty="0" smtClean="0">
              <a:ea typeface="Calibri"/>
              <a:cs typeface="Times New Roman"/>
            </a:endParaRPr>
          </a:p>
          <a:p>
            <a:pPr marL="0" indent="0">
              <a:lnSpc>
                <a:spcPct val="115000"/>
              </a:lnSpc>
              <a:spcBef>
                <a:spcPts val="0"/>
              </a:spcBef>
              <a:buFont typeface="Arial" pitchFamily="34" charset="0"/>
              <a:buNone/>
            </a:pPr>
            <a:r>
              <a:rPr lang="en-US" sz="2700" dirty="0" smtClean="0">
                <a:latin typeface="Consolas"/>
                <a:ea typeface="Calibri"/>
                <a:cs typeface="Times New Roman"/>
              </a:rPr>
              <a:t>	</a:t>
            </a:r>
            <a:r>
              <a:rPr lang="en-US" sz="2700" dirty="0" smtClean="0">
                <a:solidFill>
                  <a:srgbClr val="0000FF"/>
                </a:solidFill>
                <a:latin typeface="Consolas"/>
                <a:ea typeface="Calibri"/>
                <a:cs typeface="Times New Roman"/>
              </a:rPr>
              <a:t>if</a:t>
            </a:r>
            <a:r>
              <a:rPr lang="en-US" sz="2700" dirty="0" smtClean="0">
                <a:latin typeface="Consolas"/>
                <a:ea typeface="Calibri"/>
                <a:cs typeface="Times New Roman"/>
              </a:rPr>
              <a:t>(x&gt;z)</a:t>
            </a:r>
            <a:endParaRPr lang="en-US" sz="2700" dirty="0" smtClean="0">
              <a:ea typeface="Calibri"/>
              <a:cs typeface="Times New Roman"/>
            </a:endParaRPr>
          </a:p>
          <a:p>
            <a:pPr marL="0" indent="0">
              <a:lnSpc>
                <a:spcPct val="115000"/>
              </a:lnSpc>
              <a:spcBef>
                <a:spcPts val="0"/>
              </a:spcBef>
              <a:buFont typeface="Arial" pitchFamily="34" charset="0"/>
              <a:buNone/>
            </a:pPr>
            <a:r>
              <a:rPr lang="en-US" sz="2700" dirty="0" smtClean="0">
                <a:latin typeface="Consolas"/>
                <a:ea typeface="Calibri"/>
                <a:cs typeface="Times New Roman"/>
              </a:rPr>
              <a:t>		go(</a:t>
            </a:r>
            <a:r>
              <a:rPr lang="en-US" sz="2700" dirty="0" err="1" smtClean="0">
                <a:latin typeface="Consolas"/>
                <a:ea typeface="Calibri"/>
                <a:cs typeface="Times New Roman"/>
              </a:rPr>
              <a:t>x,z</a:t>
            </a:r>
            <a:r>
              <a:rPr lang="en-US" sz="2700" dirty="0" smtClean="0">
                <a:latin typeface="Consolas"/>
                <a:ea typeface="Calibri"/>
                <a:cs typeface="Times New Roman"/>
              </a:rPr>
              <a:t>);</a:t>
            </a:r>
            <a:endParaRPr lang="en-US" sz="2700" dirty="0" smtClean="0">
              <a:ea typeface="Calibri"/>
              <a:cs typeface="Times New Roman"/>
            </a:endParaRPr>
          </a:p>
          <a:p>
            <a:pPr marL="0" indent="0">
              <a:lnSpc>
                <a:spcPct val="115000"/>
              </a:lnSpc>
              <a:spcBef>
                <a:spcPts val="0"/>
              </a:spcBef>
              <a:buFont typeface="Arial" pitchFamily="34" charset="0"/>
              <a:buNone/>
            </a:pPr>
            <a:r>
              <a:rPr lang="en-US" sz="2700" dirty="0" smtClean="0">
                <a:latin typeface="Consolas"/>
                <a:ea typeface="Calibri"/>
                <a:cs typeface="Times New Roman"/>
              </a:rPr>
              <a:t>	</a:t>
            </a:r>
            <a:r>
              <a:rPr lang="en-US" sz="2700" dirty="0" smtClean="0">
                <a:solidFill>
                  <a:srgbClr val="0000FF"/>
                </a:solidFill>
                <a:latin typeface="Consolas"/>
                <a:ea typeface="Calibri"/>
                <a:cs typeface="Times New Roman"/>
              </a:rPr>
              <a:t>if</a:t>
            </a:r>
            <a:r>
              <a:rPr lang="en-US" sz="2700" dirty="0" smtClean="0">
                <a:latin typeface="Consolas"/>
                <a:ea typeface="Calibri"/>
                <a:cs typeface="Times New Roman"/>
              </a:rPr>
              <a:t>(y&gt;z)</a:t>
            </a:r>
            <a:endParaRPr lang="en-US" sz="2700" dirty="0" smtClean="0">
              <a:ea typeface="Calibri"/>
              <a:cs typeface="Times New Roman"/>
            </a:endParaRPr>
          </a:p>
          <a:p>
            <a:pPr marL="0" indent="0">
              <a:lnSpc>
                <a:spcPct val="115000"/>
              </a:lnSpc>
              <a:spcBef>
                <a:spcPts val="0"/>
              </a:spcBef>
              <a:buFont typeface="Arial" pitchFamily="34" charset="0"/>
              <a:buNone/>
            </a:pPr>
            <a:r>
              <a:rPr lang="en-US" sz="2700" dirty="0" smtClean="0">
                <a:latin typeface="Consolas"/>
                <a:ea typeface="Calibri"/>
                <a:cs typeface="Times New Roman"/>
              </a:rPr>
              <a:t>		go(</a:t>
            </a:r>
            <a:r>
              <a:rPr lang="en-US" sz="2700" dirty="0" err="1" smtClean="0">
                <a:latin typeface="Consolas"/>
                <a:ea typeface="Calibri"/>
                <a:cs typeface="Times New Roman"/>
              </a:rPr>
              <a:t>y,z</a:t>
            </a:r>
            <a:r>
              <a:rPr lang="en-US" sz="2700" dirty="0" smtClean="0">
                <a:latin typeface="Consolas"/>
                <a:ea typeface="Calibri"/>
                <a:cs typeface="Times New Roman"/>
              </a:rPr>
              <a:t>);</a:t>
            </a:r>
            <a:endParaRPr lang="en-US" sz="2700" dirty="0" smtClean="0">
              <a:ea typeface="Calibri"/>
              <a:cs typeface="Times New Roman"/>
            </a:endParaRPr>
          </a:p>
          <a:p>
            <a:pPr marL="0" indent="0">
              <a:lnSpc>
                <a:spcPct val="115000"/>
              </a:lnSpc>
              <a:spcBef>
                <a:spcPts val="0"/>
              </a:spcBef>
              <a:buFont typeface="Arial" pitchFamily="34" charset="0"/>
              <a:buNone/>
            </a:pPr>
            <a:r>
              <a:rPr lang="en-US" sz="2700" dirty="0" smtClean="0">
                <a:latin typeface="Consolas"/>
                <a:ea typeface="Calibri"/>
                <a:cs typeface="Times New Roman"/>
              </a:rPr>
              <a:t>}</a:t>
            </a:r>
            <a:endParaRPr lang="en-US" sz="2700" dirty="0" smtClean="0">
              <a:ea typeface="Calibri"/>
              <a:cs typeface="Times New Roman"/>
            </a:endParaRPr>
          </a:p>
          <a:p>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 y="5953125"/>
            <a:ext cx="27908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8594" y="5953124"/>
            <a:ext cx="27908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9419" y="5953125"/>
            <a:ext cx="28670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94112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What does this program do?</a:t>
            </a:r>
            <a:endParaRPr lang="en-US" dirty="0">
              <a:solidFill>
                <a:srgbClr val="CCFF33"/>
              </a:solidFill>
            </a:endParaRPr>
          </a:p>
        </p:txBody>
      </p:sp>
      <p:sp>
        <p:nvSpPr>
          <p:cNvPr id="3" name="Content Placeholder 2"/>
          <p:cNvSpPr>
            <a:spLocks noGrp="1"/>
          </p:cNvSpPr>
          <p:nvPr>
            <p:ph idx="1"/>
          </p:nvPr>
        </p:nvSpPr>
        <p:spPr>
          <a:xfrm>
            <a:off x="457200" y="1600200"/>
            <a:ext cx="4724400" cy="5029200"/>
          </a:xfrm>
        </p:spPr>
        <p:txBody>
          <a:bodyPr>
            <a:normAutofit fontScale="47500" lnSpcReduction="20000"/>
          </a:bodyPr>
          <a:lstStyle/>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xyz(</a:t>
            </a:r>
            <a:r>
              <a:rPr lang="en-US" dirty="0">
                <a:solidFill>
                  <a:srgbClr val="0000FF"/>
                </a:solidFill>
                <a:latin typeface="Consolas"/>
                <a:ea typeface="Calibri"/>
                <a:cs typeface="Times New Roman"/>
              </a:rPr>
              <a:t>int</a:t>
            </a:r>
            <a:r>
              <a:rPr lang="en-US" dirty="0">
                <a:latin typeface="Consolas"/>
                <a:ea typeface="Calibri"/>
                <a:cs typeface="Times New Roman"/>
              </a:rPr>
              <a:t> &amp;);</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a:t>
            </a:r>
            <a:r>
              <a:rPr lang="en-US" dirty="0" err="1">
                <a:latin typeface="Consolas"/>
                <a:ea typeface="Calibri"/>
                <a:cs typeface="Times New Roman"/>
              </a:rPr>
              <a:t>num</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"Enter a </a:t>
            </a:r>
            <a:r>
              <a:rPr lang="en-US" dirty="0" err="1">
                <a:solidFill>
                  <a:srgbClr val="A31515"/>
                </a:solidFill>
                <a:latin typeface="Consolas"/>
                <a:ea typeface="Calibri"/>
                <a:cs typeface="Times New Roman"/>
              </a:rPr>
              <a:t>postive</a:t>
            </a:r>
            <a:r>
              <a:rPr lang="en-US" dirty="0">
                <a:solidFill>
                  <a:srgbClr val="A31515"/>
                </a:solidFill>
                <a:latin typeface="Consolas"/>
                <a:ea typeface="Calibri"/>
                <a:cs typeface="Times New Roman"/>
              </a:rPr>
              <a:t> </a:t>
            </a:r>
            <a:r>
              <a:rPr lang="en-US" dirty="0" err="1">
                <a:solidFill>
                  <a:srgbClr val="A31515"/>
                </a:solidFill>
                <a:latin typeface="Consolas"/>
                <a:ea typeface="Calibri"/>
                <a:cs typeface="Times New Roman"/>
              </a:rPr>
              <a:t>num</a:t>
            </a:r>
            <a:r>
              <a:rPr lang="en-US" dirty="0">
                <a:solidFill>
                  <a:srgbClr val="A31515"/>
                </a:solidFill>
                <a:latin typeface="Consolas"/>
                <a:ea typeface="Calibri"/>
                <a:cs typeface="Times New Roman"/>
              </a:rPr>
              <a:t>: "</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cin</a:t>
            </a:r>
            <a:r>
              <a:rPr lang="en-US" dirty="0">
                <a:latin typeface="Consolas"/>
                <a:ea typeface="Calibri"/>
                <a:cs typeface="Times New Roman"/>
              </a:rPr>
              <a:t>&gt;&gt;</a:t>
            </a:r>
            <a:r>
              <a:rPr lang="en-US" dirty="0" err="1">
                <a:latin typeface="Consolas"/>
                <a:ea typeface="Calibri"/>
                <a:cs typeface="Times New Roman"/>
              </a:rPr>
              <a:t>num</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while</a:t>
            </a:r>
            <a:r>
              <a:rPr lang="en-US" dirty="0">
                <a:latin typeface="Consolas"/>
                <a:ea typeface="Calibri"/>
                <a:cs typeface="Times New Roman"/>
              </a:rPr>
              <a:t> (</a:t>
            </a:r>
            <a:r>
              <a:rPr lang="en-US" dirty="0" err="1">
                <a:latin typeface="Consolas"/>
                <a:ea typeface="Calibri"/>
                <a:cs typeface="Times New Roman"/>
              </a:rPr>
              <a:t>num</a:t>
            </a:r>
            <a:r>
              <a:rPr lang="en-US" dirty="0">
                <a:latin typeface="Consolas"/>
                <a:ea typeface="Calibri"/>
                <a:cs typeface="Times New Roman"/>
              </a:rPr>
              <a:t>!=0)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cout&lt;&lt;xyz(</a:t>
            </a:r>
            <a:r>
              <a:rPr lang="en-US" dirty="0" err="1">
                <a:latin typeface="Consolas"/>
                <a:ea typeface="Calibri"/>
                <a:cs typeface="Times New Roman"/>
              </a:rPr>
              <a:t>num</a:t>
            </a:r>
            <a:r>
              <a:rPr lang="en-US" dirty="0">
                <a:latin typeface="Consolas"/>
                <a:ea typeface="Calibri"/>
                <a:cs typeface="Times New Roman"/>
              </a:rPr>
              <a:t>)&lt;&lt;</a:t>
            </a:r>
            <a:r>
              <a:rPr lang="en-US" dirty="0">
                <a:solidFill>
                  <a:srgbClr val="A31515"/>
                </a:solidFill>
                <a:latin typeface="Consolas"/>
                <a:ea typeface="Calibri"/>
                <a:cs typeface="Times New Roman"/>
              </a:rPr>
              <a:t>" "</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xyz(</a:t>
            </a:r>
            <a:r>
              <a:rPr lang="en-US" dirty="0">
                <a:solidFill>
                  <a:srgbClr val="0000FF"/>
                </a:solidFill>
                <a:latin typeface="Consolas"/>
                <a:ea typeface="Calibri"/>
                <a:cs typeface="Times New Roman"/>
              </a:rPr>
              <a:t>int</a:t>
            </a:r>
            <a:r>
              <a:rPr lang="en-US" dirty="0">
                <a:latin typeface="Consolas"/>
                <a:ea typeface="Calibri"/>
                <a:cs typeface="Times New Roman"/>
              </a:rPr>
              <a:t> &amp;n)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d = n %10;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n /= 10;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d;</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66</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372032"/>
            <a:ext cx="28670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6618" y="2184687"/>
            <a:ext cx="29432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199" y="3002971"/>
            <a:ext cx="31718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4326" y="3824288"/>
            <a:ext cx="30956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0025" y="4724400"/>
            <a:ext cx="33242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199" y="5638800"/>
            <a:ext cx="32480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49511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What does this program do?</a:t>
            </a:r>
            <a:endParaRPr lang="en-US" dirty="0">
              <a:solidFill>
                <a:srgbClr val="CCFF33"/>
              </a:solidFill>
            </a:endParaRPr>
          </a:p>
        </p:txBody>
      </p:sp>
      <p:sp>
        <p:nvSpPr>
          <p:cNvPr id="3" name="Content Placeholder 2"/>
          <p:cNvSpPr>
            <a:spLocks noGrp="1"/>
          </p:cNvSpPr>
          <p:nvPr>
            <p:ph idx="1"/>
          </p:nvPr>
        </p:nvSpPr>
        <p:spPr>
          <a:xfrm>
            <a:off x="152400" y="1436392"/>
            <a:ext cx="4966856" cy="4842168"/>
          </a:xfrm>
        </p:spPr>
        <p:txBody>
          <a:bodyPr>
            <a:normAutofit fontScale="92500" lnSpcReduction="10000"/>
          </a:bodyPr>
          <a:lstStyle/>
          <a:p>
            <a:pPr marL="0" marR="0" indent="0">
              <a:lnSpc>
                <a:spcPct val="115000"/>
              </a:lnSpc>
              <a:spcBef>
                <a:spcPts val="0"/>
              </a:spcBef>
              <a:spcAft>
                <a:spcPts val="0"/>
              </a:spcAft>
              <a:buNone/>
            </a:pPr>
            <a:r>
              <a:rPr lang="en-US" sz="1500" dirty="0">
                <a:latin typeface="Consolas"/>
                <a:ea typeface="Calibri"/>
                <a:cs typeface="Times New Roman"/>
              </a:rPr>
              <a:t> </a:t>
            </a:r>
            <a:r>
              <a:rPr lang="en-US" sz="1600" dirty="0">
                <a:solidFill>
                  <a:srgbClr val="0000FF"/>
                </a:solidFill>
                <a:latin typeface="Consolas"/>
                <a:ea typeface="Calibri"/>
                <a:cs typeface="Times New Roman"/>
              </a:rPr>
              <a:t>#include</a:t>
            </a:r>
            <a:r>
              <a:rPr lang="en-US" sz="1600" dirty="0">
                <a:solidFill>
                  <a:srgbClr val="A31515"/>
                </a:solidFill>
                <a:latin typeface="Consolas"/>
                <a:ea typeface="Calibri"/>
                <a:cs typeface="Times New Roman"/>
              </a:rPr>
              <a:t>&lt;</a:t>
            </a:r>
            <a:r>
              <a:rPr lang="en-US" sz="1600" dirty="0" err="1">
                <a:solidFill>
                  <a:srgbClr val="A31515"/>
                </a:solidFill>
                <a:latin typeface="Consolas"/>
                <a:ea typeface="Calibri"/>
                <a:cs typeface="Times New Roman"/>
              </a:rPr>
              <a:t>iostream</a:t>
            </a:r>
            <a:r>
              <a:rPr lang="en-US" sz="1600" dirty="0">
                <a:solidFill>
                  <a:srgbClr val="A31515"/>
                </a:solidFill>
                <a:latin typeface="Consolas"/>
                <a:ea typeface="Calibri"/>
                <a:cs typeface="Times New Roman"/>
              </a:rPr>
              <a:t>&gt;</a:t>
            </a:r>
            <a:endParaRPr lang="en-US" sz="2000" dirty="0">
              <a:ea typeface="Calibri"/>
              <a:cs typeface="Times New Roman"/>
            </a:endParaRPr>
          </a:p>
          <a:p>
            <a:pPr marL="0" marR="0" indent="0">
              <a:lnSpc>
                <a:spcPct val="115000"/>
              </a:lnSpc>
              <a:spcBef>
                <a:spcPts val="0"/>
              </a:spcBef>
              <a:spcAft>
                <a:spcPts val="0"/>
              </a:spcAft>
              <a:buNone/>
            </a:pPr>
            <a:r>
              <a:rPr lang="en-US" sz="1600" dirty="0">
                <a:solidFill>
                  <a:srgbClr val="0000FF"/>
                </a:solidFill>
                <a:latin typeface="Consolas"/>
                <a:ea typeface="Calibri"/>
                <a:cs typeface="Times New Roman"/>
              </a:rPr>
              <a:t>using</a:t>
            </a:r>
            <a:r>
              <a:rPr lang="en-US" sz="1600" dirty="0">
                <a:latin typeface="Consolas"/>
                <a:ea typeface="Calibri"/>
                <a:cs typeface="Times New Roman"/>
              </a:rPr>
              <a:t> </a:t>
            </a:r>
            <a:r>
              <a:rPr lang="en-US" sz="1600" dirty="0">
                <a:solidFill>
                  <a:srgbClr val="0000FF"/>
                </a:solidFill>
                <a:latin typeface="Consolas"/>
                <a:ea typeface="Calibri"/>
                <a:cs typeface="Times New Roman"/>
              </a:rPr>
              <a:t>namespace</a:t>
            </a:r>
            <a:r>
              <a:rPr lang="en-US" sz="1600" dirty="0">
                <a:latin typeface="Consolas"/>
                <a:ea typeface="Calibri"/>
                <a:cs typeface="Times New Roman"/>
              </a:rPr>
              <a:t> </a:t>
            </a:r>
            <a:r>
              <a:rPr lang="en-US" sz="1600" dirty="0" err="1">
                <a:latin typeface="Consolas"/>
                <a:ea typeface="Calibri"/>
                <a:cs typeface="Times New Roman"/>
              </a:rPr>
              <a:t>std</a:t>
            </a:r>
            <a:r>
              <a:rPr lang="en-US" sz="16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2000" dirty="0">
              <a:ea typeface="Calibri"/>
              <a:cs typeface="Times New Roman"/>
            </a:endParaRPr>
          </a:p>
          <a:p>
            <a:pPr marL="0" marR="0" indent="0">
              <a:lnSpc>
                <a:spcPct val="115000"/>
              </a:lnSpc>
              <a:spcBef>
                <a:spcPts val="0"/>
              </a:spcBef>
              <a:spcAft>
                <a:spcPts val="0"/>
              </a:spcAft>
              <a:buNone/>
            </a:pPr>
            <a:r>
              <a:rPr lang="en-US" sz="1600" dirty="0">
                <a:solidFill>
                  <a:srgbClr val="0000FF"/>
                </a:solidFill>
                <a:latin typeface="Consolas"/>
                <a:ea typeface="Calibri"/>
                <a:cs typeface="Times New Roman"/>
              </a:rPr>
              <a:t>int</a:t>
            </a:r>
            <a:r>
              <a:rPr lang="en-US" sz="1600" dirty="0">
                <a:latin typeface="Consolas"/>
                <a:ea typeface="Calibri"/>
                <a:cs typeface="Times New Roman"/>
              </a:rPr>
              <a:t> mystery(</a:t>
            </a:r>
            <a:r>
              <a:rPr lang="en-US" sz="1600" dirty="0">
                <a:solidFill>
                  <a:srgbClr val="0000FF"/>
                </a:solidFill>
                <a:latin typeface="Consolas"/>
                <a:ea typeface="Calibri"/>
                <a:cs typeface="Times New Roman"/>
              </a:rPr>
              <a:t>int</a:t>
            </a:r>
            <a:r>
              <a:rPr lang="en-US" sz="1600" dirty="0">
                <a:latin typeface="Consolas"/>
                <a:ea typeface="Calibri"/>
                <a:cs typeface="Times New Roman"/>
              </a:rPr>
              <a:t> a);</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2000" dirty="0">
              <a:ea typeface="Calibri"/>
              <a:cs typeface="Times New Roman"/>
            </a:endParaRPr>
          </a:p>
          <a:p>
            <a:pPr marL="0" marR="0" indent="0">
              <a:lnSpc>
                <a:spcPct val="115000"/>
              </a:lnSpc>
              <a:spcBef>
                <a:spcPts val="0"/>
              </a:spcBef>
              <a:spcAft>
                <a:spcPts val="0"/>
              </a:spcAft>
              <a:buNone/>
            </a:pPr>
            <a:r>
              <a:rPr lang="en-US" sz="1600" dirty="0">
                <a:solidFill>
                  <a:srgbClr val="0000FF"/>
                </a:solidFill>
                <a:latin typeface="Consolas"/>
                <a:ea typeface="Calibri"/>
                <a:cs typeface="Times New Roman"/>
              </a:rPr>
              <a:t>int</a:t>
            </a:r>
            <a:r>
              <a:rPr lang="en-US" sz="1600" dirty="0">
                <a:latin typeface="Consolas"/>
                <a:ea typeface="Calibri"/>
                <a:cs typeface="Times New Roman"/>
              </a:rPr>
              <a:t> main()</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int</a:t>
            </a:r>
            <a:r>
              <a:rPr lang="en-US" sz="1600" dirty="0">
                <a:latin typeface="Consolas"/>
                <a:ea typeface="Calibri"/>
                <a:cs typeface="Times New Roman"/>
              </a:rPr>
              <a:t> N, result = 2;</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cout&lt;&lt;</a:t>
            </a:r>
            <a:r>
              <a:rPr lang="en-US" sz="1600" dirty="0">
                <a:solidFill>
                  <a:srgbClr val="A31515"/>
                </a:solidFill>
                <a:latin typeface="Consolas"/>
                <a:ea typeface="Calibri"/>
                <a:cs typeface="Times New Roman"/>
              </a:rPr>
              <a:t>"N = ? "</a:t>
            </a:r>
            <a:r>
              <a:rPr lang="en-US" sz="1600" dirty="0">
                <a:latin typeface="Consolas"/>
                <a:ea typeface="Calibri"/>
                <a:cs typeface="Times New Roman"/>
              </a:rPr>
              <a:t>;</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err="1">
                <a:latin typeface="Consolas"/>
                <a:ea typeface="Calibri"/>
                <a:cs typeface="Times New Roman"/>
              </a:rPr>
              <a:t>cin</a:t>
            </a:r>
            <a:r>
              <a:rPr lang="en-US" sz="1600" dirty="0">
                <a:latin typeface="Consolas"/>
                <a:ea typeface="Calibri"/>
                <a:cs typeface="Times New Roman"/>
              </a:rPr>
              <a:t>&gt;&gt;N;</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for</a:t>
            </a:r>
            <a:r>
              <a:rPr lang="en-US" sz="1600" dirty="0">
                <a:latin typeface="Consolas"/>
                <a:ea typeface="Calibri"/>
                <a:cs typeface="Times New Roman"/>
              </a:rPr>
              <a:t> (</a:t>
            </a:r>
            <a:r>
              <a:rPr lang="en-US" sz="1600" dirty="0">
                <a:solidFill>
                  <a:srgbClr val="0000FF"/>
                </a:solidFill>
                <a:latin typeface="Consolas"/>
                <a:ea typeface="Calibri"/>
                <a:cs typeface="Times New Roman"/>
              </a:rPr>
              <a:t>int</a:t>
            </a:r>
            <a:r>
              <a:rPr lang="en-US" sz="1600" dirty="0">
                <a:latin typeface="Consolas"/>
                <a:ea typeface="Calibri"/>
                <a:cs typeface="Times New Roman"/>
              </a:rPr>
              <a:t> i=3; i&lt;=N; i++)</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result += mystery(i);</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cout&lt;&lt;result&lt;&lt;endl;</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	</a:t>
            </a:r>
            <a:r>
              <a:rPr lang="en-US" sz="1600" dirty="0">
                <a:solidFill>
                  <a:srgbClr val="0000FF"/>
                </a:solidFill>
                <a:latin typeface="Consolas"/>
                <a:ea typeface="Calibri"/>
                <a:cs typeface="Times New Roman"/>
              </a:rPr>
              <a:t>return</a:t>
            </a:r>
            <a:r>
              <a:rPr lang="en-US" sz="1600" dirty="0">
                <a:latin typeface="Consolas"/>
                <a:ea typeface="Calibri"/>
                <a:cs typeface="Times New Roman"/>
              </a:rPr>
              <a:t> 0;</a:t>
            </a:r>
            <a:endParaRPr lang="en-US" sz="2000" dirty="0">
              <a:ea typeface="Calibri"/>
              <a:cs typeface="Times New Roman"/>
            </a:endParaRPr>
          </a:p>
          <a:p>
            <a:pPr marL="0" marR="0" indent="0">
              <a:lnSpc>
                <a:spcPct val="115000"/>
              </a:lnSpc>
              <a:spcBef>
                <a:spcPts val="0"/>
              </a:spcBef>
              <a:spcAft>
                <a:spcPts val="0"/>
              </a:spcAft>
              <a:buNone/>
            </a:pPr>
            <a:r>
              <a:rPr lang="en-US" sz="1600" dirty="0">
                <a:latin typeface="Consolas"/>
                <a:ea typeface="Calibri"/>
                <a:cs typeface="Times New Roman"/>
              </a:rPr>
              <a:t>}</a:t>
            </a:r>
            <a:endParaRPr lang="en-US" sz="2000" dirty="0">
              <a:ea typeface="Calibri"/>
              <a:cs typeface="Times New Roman"/>
            </a:endParaRPr>
          </a:p>
          <a:p>
            <a:pPr marL="0" indent="0">
              <a:lnSpc>
                <a:spcPct val="115000"/>
              </a:lnSpc>
              <a:spcBef>
                <a:spcPts val="0"/>
              </a:spcBef>
              <a:buNone/>
            </a:pPr>
            <a:endParaRPr lang="en-US" sz="15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67</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4876800" y="1524000"/>
            <a:ext cx="411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indent="0">
              <a:lnSpc>
                <a:spcPct val="115000"/>
              </a:lnSpc>
              <a:spcBef>
                <a:spcPts val="0"/>
              </a:spcBef>
              <a:spcAft>
                <a:spcPts val="0"/>
              </a:spcAft>
              <a:buNone/>
            </a:pPr>
            <a:r>
              <a:rPr lang="en-US" sz="1500" dirty="0">
                <a:solidFill>
                  <a:srgbClr val="0000FF"/>
                </a:solidFill>
                <a:latin typeface="Consolas"/>
                <a:ea typeface="Calibri"/>
                <a:cs typeface="Times New Roman"/>
              </a:rPr>
              <a:t>int</a:t>
            </a:r>
            <a:r>
              <a:rPr lang="en-US" sz="1500" dirty="0">
                <a:latin typeface="Consolas"/>
                <a:ea typeface="Calibri"/>
                <a:cs typeface="Times New Roman"/>
              </a:rPr>
              <a:t> mystery(</a:t>
            </a:r>
            <a:r>
              <a:rPr lang="en-US" sz="1500" dirty="0">
                <a:solidFill>
                  <a:srgbClr val="0000FF"/>
                </a:solidFill>
                <a:latin typeface="Consolas"/>
                <a:ea typeface="Calibri"/>
                <a:cs typeface="Times New Roman"/>
              </a:rPr>
              <a:t>int</a:t>
            </a:r>
            <a:r>
              <a:rPr lang="en-US" sz="1500" dirty="0">
                <a:latin typeface="Consolas"/>
                <a:ea typeface="Calibri"/>
                <a:cs typeface="Times New Roman"/>
              </a:rPr>
              <a:t> x)</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a:solidFill>
                  <a:srgbClr val="0000FF"/>
                </a:solidFill>
                <a:latin typeface="Consolas"/>
                <a:ea typeface="Calibri"/>
                <a:cs typeface="Times New Roman"/>
              </a:rPr>
              <a:t>for</a:t>
            </a:r>
            <a:r>
              <a:rPr lang="en-US" sz="1500" dirty="0">
                <a:latin typeface="Consolas"/>
                <a:ea typeface="Calibri"/>
                <a:cs typeface="Times New Roman"/>
              </a:rPr>
              <a:t>(</a:t>
            </a:r>
            <a:r>
              <a:rPr lang="en-US" sz="1500" dirty="0">
                <a:solidFill>
                  <a:srgbClr val="0000FF"/>
                </a:solidFill>
                <a:latin typeface="Consolas"/>
                <a:ea typeface="Calibri"/>
                <a:cs typeface="Times New Roman"/>
              </a:rPr>
              <a:t>int</a:t>
            </a:r>
            <a:r>
              <a:rPr lang="en-US" sz="1500" dirty="0">
                <a:latin typeface="Consolas"/>
                <a:ea typeface="Calibri"/>
                <a:cs typeface="Times New Roman"/>
              </a:rPr>
              <a:t> i=2; i*i&lt;=x; i++)</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a:solidFill>
                  <a:srgbClr val="0000FF"/>
                </a:solidFill>
                <a:latin typeface="Consolas"/>
                <a:ea typeface="Calibri"/>
                <a:cs typeface="Times New Roman"/>
              </a:rPr>
              <a:t>if</a:t>
            </a:r>
            <a:r>
              <a:rPr lang="en-US" sz="1500" dirty="0">
                <a:latin typeface="Consolas"/>
                <a:ea typeface="Calibri"/>
                <a:cs typeface="Times New Roman"/>
              </a:rPr>
              <a:t>( x % i == 0)</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a:solidFill>
                  <a:srgbClr val="0000FF"/>
                </a:solidFill>
                <a:latin typeface="Consolas"/>
                <a:ea typeface="Calibri"/>
                <a:cs typeface="Times New Roman"/>
              </a:rPr>
              <a:t>return</a:t>
            </a:r>
            <a:r>
              <a:rPr lang="en-US" sz="1500" dirty="0">
                <a:latin typeface="Consolas"/>
                <a:ea typeface="Calibri"/>
                <a:cs typeface="Times New Roman"/>
              </a:rPr>
              <a:t> 0;</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a:solidFill>
                  <a:srgbClr val="0000FF"/>
                </a:solidFill>
                <a:latin typeface="Consolas"/>
                <a:ea typeface="Calibri"/>
                <a:cs typeface="Times New Roman"/>
              </a:rPr>
              <a:t>return</a:t>
            </a:r>
            <a:r>
              <a:rPr lang="en-US" sz="1500" dirty="0">
                <a:latin typeface="Consolas"/>
                <a:ea typeface="Calibri"/>
                <a:cs typeface="Times New Roman"/>
              </a:rPr>
              <a:t> x;</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a:t>
            </a:r>
            <a:endParaRPr lang="en-US" sz="1500" dirty="0">
              <a:ea typeface="Calibri"/>
              <a:cs typeface="Times New Roman"/>
            </a:endParaRP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99217676"/>
              </p:ext>
            </p:extLst>
          </p:nvPr>
        </p:nvGraphicFramePr>
        <p:xfrm>
          <a:off x="381001" y="6049963"/>
          <a:ext cx="8610598" cy="741680"/>
        </p:xfrm>
        <a:graphic>
          <a:graphicData uri="http://schemas.openxmlformats.org/drawingml/2006/table">
            <a:tbl>
              <a:tblPr firstRow="1" bandRow="1">
                <a:tableStyleId>{5C22544A-7EE6-4342-B048-85BDC9FD1C3A}</a:tableStyleId>
              </a:tblPr>
              <a:tblGrid>
                <a:gridCol w="1558815"/>
                <a:gridCol w="742293"/>
                <a:gridCol w="519605"/>
                <a:gridCol w="593834"/>
                <a:gridCol w="1039210"/>
                <a:gridCol w="742293"/>
                <a:gridCol w="1336128"/>
                <a:gridCol w="742293"/>
                <a:gridCol w="1336127"/>
              </a:tblGrid>
              <a:tr h="370840">
                <a:tc>
                  <a:txBody>
                    <a:bodyPr/>
                    <a:lstStyle/>
                    <a:p>
                      <a:pPr algn="ctr"/>
                      <a:r>
                        <a:rPr lang="en-US" dirty="0" smtClean="0"/>
                        <a:t>N</a:t>
                      </a:r>
                      <a:endParaRPr lang="en-US" dirty="0"/>
                    </a:p>
                  </a:txBody>
                  <a:tcPr/>
                </a:tc>
                <a:tc>
                  <a:txBody>
                    <a:bodyPr/>
                    <a:lstStyle/>
                    <a:p>
                      <a:pPr algn="ctr"/>
                      <a:r>
                        <a:rPr lang="en-US" dirty="0" smtClean="0"/>
                        <a:t>1,2</a:t>
                      </a:r>
                      <a:endParaRPr lang="en-US" dirty="0"/>
                    </a:p>
                  </a:txBody>
                  <a:tcPr/>
                </a:tc>
                <a:tc>
                  <a:txBody>
                    <a:bodyPr/>
                    <a:lstStyle/>
                    <a:p>
                      <a:pPr algn="ctr"/>
                      <a:r>
                        <a:rPr lang="en-US" dirty="0" smtClean="0"/>
                        <a:t>3,4</a:t>
                      </a:r>
                      <a:endParaRPr lang="en-US" dirty="0"/>
                    </a:p>
                  </a:txBody>
                  <a:tcPr/>
                </a:tc>
                <a:tc>
                  <a:txBody>
                    <a:bodyPr/>
                    <a:lstStyle/>
                    <a:p>
                      <a:pPr algn="ctr"/>
                      <a:r>
                        <a:rPr lang="en-US" dirty="0" smtClean="0"/>
                        <a:t>5,6</a:t>
                      </a:r>
                      <a:endParaRPr lang="en-US" dirty="0"/>
                    </a:p>
                  </a:txBody>
                  <a:tcPr/>
                </a:tc>
                <a:tc>
                  <a:txBody>
                    <a:bodyPr/>
                    <a:lstStyle/>
                    <a:p>
                      <a:pPr algn="ctr"/>
                      <a:r>
                        <a:rPr lang="en-US" dirty="0" smtClean="0"/>
                        <a:t>7,8,9,10</a:t>
                      </a:r>
                      <a:endParaRPr lang="en-US" dirty="0"/>
                    </a:p>
                  </a:txBody>
                  <a:tcPr/>
                </a:tc>
                <a:tc>
                  <a:txBody>
                    <a:bodyPr/>
                    <a:lstStyle/>
                    <a:p>
                      <a:pPr algn="ctr"/>
                      <a:r>
                        <a:rPr lang="en-US" dirty="0" smtClean="0"/>
                        <a:t>11,12</a:t>
                      </a:r>
                      <a:endParaRPr lang="en-US" dirty="0"/>
                    </a:p>
                  </a:txBody>
                  <a:tcPr/>
                </a:tc>
                <a:tc>
                  <a:txBody>
                    <a:bodyPr/>
                    <a:lstStyle/>
                    <a:p>
                      <a:pPr algn="ctr"/>
                      <a:r>
                        <a:rPr lang="en-US" dirty="0" smtClean="0"/>
                        <a:t>13,14,15,16</a:t>
                      </a:r>
                      <a:endParaRPr lang="en-US" dirty="0"/>
                    </a:p>
                  </a:txBody>
                  <a:tcPr/>
                </a:tc>
                <a:tc>
                  <a:txBody>
                    <a:bodyPr/>
                    <a:lstStyle/>
                    <a:p>
                      <a:pPr algn="ctr"/>
                      <a:r>
                        <a:rPr lang="en-US" dirty="0" smtClean="0"/>
                        <a:t>17,18</a:t>
                      </a:r>
                      <a:endParaRPr lang="en-US" dirty="0"/>
                    </a:p>
                  </a:txBody>
                  <a:tcPr/>
                </a:tc>
                <a:tc>
                  <a:txBody>
                    <a:bodyPr/>
                    <a:lstStyle/>
                    <a:p>
                      <a:pPr algn="ctr"/>
                      <a:r>
                        <a:rPr lang="en-US" dirty="0" smtClean="0"/>
                        <a:t>19,20,21,22</a:t>
                      </a:r>
                      <a:endParaRPr lang="en-US" dirty="0"/>
                    </a:p>
                  </a:txBody>
                  <a:tcPr/>
                </a:tc>
              </a:tr>
              <a:tr h="370840">
                <a:tc>
                  <a:txBody>
                    <a:bodyPr/>
                    <a:lstStyle/>
                    <a:p>
                      <a:pPr algn="ctr"/>
                      <a:r>
                        <a:rPr lang="en-US" dirty="0" smtClean="0"/>
                        <a:t>result</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10</a:t>
                      </a:r>
                      <a:endParaRPr lang="en-US" dirty="0"/>
                    </a:p>
                  </a:txBody>
                  <a:tcPr/>
                </a:tc>
                <a:tc>
                  <a:txBody>
                    <a:bodyPr/>
                    <a:lstStyle/>
                    <a:p>
                      <a:pPr algn="ctr"/>
                      <a:r>
                        <a:rPr lang="en-US" dirty="0" smtClean="0"/>
                        <a:t>17</a:t>
                      </a:r>
                      <a:endParaRPr lang="en-US" dirty="0"/>
                    </a:p>
                  </a:txBody>
                  <a:tcPr/>
                </a:tc>
                <a:tc>
                  <a:txBody>
                    <a:bodyPr/>
                    <a:lstStyle/>
                    <a:p>
                      <a:pPr algn="ctr"/>
                      <a:r>
                        <a:rPr lang="en-US" dirty="0" smtClean="0"/>
                        <a:t>28</a:t>
                      </a:r>
                      <a:endParaRPr lang="en-US" dirty="0"/>
                    </a:p>
                  </a:txBody>
                  <a:tcPr/>
                </a:tc>
                <a:tc>
                  <a:txBody>
                    <a:bodyPr/>
                    <a:lstStyle/>
                    <a:p>
                      <a:pPr algn="ctr"/>
                      <a:r>
                        <a:rPr lang="en-US" dirty="0" smtClean="0"/>
                        <a:t>41</a:t>
                      </a:r>
                      <a:endParaRPr lang="en-US" dirty="0"/>
                    </a:p>
                  </a:txBody>
                  <a:tcPr/>
                </a:tc>
                <a:tc>
                  <a:txBody>
                    <a:bodyPr/>
                    <a:lstStyle/>
                    <a:p>
                      <a:pPr algn="ctr"/>
                      <a:r>
                        <a:rPr lang="en-US" dirty="0" smtClean="0"/>
                        <a:t>58</a:t>
                      </a:r>
                      <a:endParaRPr lang="en-US" dirty="0"/>
                    </a:p>
                  </a:txBody>
                  <a:tcPr/>
                </a:tc>
                <a:tc>
                  <a:txBody>
                    <a:bodyPr/>
                    <a:lstStyle/>
                    <a:p>
                      <a:pPr algn="ctr"/>
                      <a:r>
                        <a:rPr lang="en-US" dirty="0" smtClean="0"/>
                        <a:t>77</a:t>
                      </a:r>
                      <a:endParaRPr lang="en-US" dirty="0"/>
                    </a:p>
                  </a:txBody>
                  <a:tcPr/>
                </a:tc>
              </a:tr>
            </a:tbl>
          </a:graphicData>
        </a:graphic>
      </p:graphicFrame>
    </p:spTree>
    <p:extLst>
      <p:ext uri="{BB962C8B-B14F-4D97-AF65-F5344CB8AC3E}">
        <p14:creationId xmlns:p14="http://schemas.microsoft.com/office/powerpoint/2010/main" val="34485642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What does this program do?</a:t>
            </a:r>
            <a:endParaRPr lang="en-US" dirty="0">
              <a:solidFill>
                <a:srgbClr val="CCFF33"/>
              </a:solidFill>
            </a:endParaRPr>
          </a:p>
        </p:txBody>
      </p:sp>
      <p:sp>
        <p:nvSpPr>
          <p:cNvPr id="3" name="Content Placeholder 2"/>
          <p:cNvSpPr>
            <a:spLocks noGrp="1"/>
          </p:cNvSpPr>
          <p:nvPr>
            <p:ph idx="1"/>
          </p:nvPr>
        </p:nvSpPr>
        <p:spPr/>
        <p:txBody>
          <a:bodyPr>
            <a:normAutofit fontScale="47500" lnSpcReduction="20000"/>
          </a:bodyPr>
          <a:lstStyle/>
          <a:p>
            <a:pPr marL="0" marR="0">
              <a:lnSpc>
                <a:spcPct val="115000"/>
              </a:lnSpc>
              <a:spcBef>
                <a:spcPts val="0"/>
              </a:spcBef>
              <a:spcAft>
                <a:spcPts val="0"/>
              </a:spcAft>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what(</a:t>
            </a:r>
            <a:r>
              <a:rPr lang="en-US" dirty="0" err="1">
                <a:solidFill>
                  <a:srgbClr val="0000FF"/>
                </a:solidFill>
                <a:latin typeface="Consolas"/>
                <a:ea typeface="Calibri"/>
                <a:cs typeface="Times New Roman"/>
              </a:rPr>
              <a:t>int</a:t>
            </a:r>
            <a:r>
              <a:rPr lang="en-US" dirty="0" err="1">
                <a:latin typeface="Consolas"/>
                <a:ea typeface="Calibri"/>
                <a:cs typeface="Times New Roman"/>
              </a:rPr>
              <a:t>,</a:t>
            </a:r>
            <a:r>
              <a:rPr lang="en-US" dirty="0" err="1">
                <a:solidFill>
                  <a:srgbClr val="0000FF"/>
                </a:solidFill>
                <a:latin typeface="Consolas"/>
                <a:ea typeface="Calibri"/>
                <a:cs typeface="Times New Roman"/>
              </a:rPr>
              <a:t>int</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b, p;</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"Enter two integers: "</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cin</a:t>
            </a:r>
            <a:r>
              <a:rPr lang="en-US" dirty="0">
                <a:latin typeface="Consolas"/>
                <a:ea typeface="Calibri"/>
                <a:cs typeface="Times New Roman"/>
              </a:rPr>
              <a:t>&gt;&gt;b&gt;&gt;p;</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cout&lt;&lt;what(</a:t>
            </a:r>
            <a:r>
              <a:rPr lang="en-US" dirty="0" err="1">
                <a:latin typeface="Consolas"/>
                <a:ea typeface="Calibri"/>
                <a:cs typeface="Times New Roman"/>
              </a:rPr>
              <a:t>b,p</a:t>
            </a:r>
            <a:r>
              <a:rPr lang="en-US" dirty="0">
                <a:latin typeface="Consolas"/>
                <a:ea typeface="Calibri"/>
                <a:cs typeface="Times New Roman"/>
              </a:rPr>
              <a:t>)&lt;&lt;endl;</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what(</a:t>
            </a:r>
            <a:r>
              <a:rPr lang="en-US" dirty="0">
                <a:solidFill>
                  <a:srgbClr val="0000FF"/>
                </a:solidFill>
                <a:latin typeface="Consolas"/>
                <a:ea typeface="Calibri"/>
                <a:cs typeface="Times New Roman"/>
              </a:rPr>
              <a:t>int</a:t>
            </a:r>
            <a:r>
              <a:rPr lang="en-US" dirty="0">
                <a:latin typeface="Consolas"/>
                <a:ea typeface="Calibri"/>
                <a:cs typeface="Times New Roman"/>
              </a:rPr>
              <a:t> x, </a:t>
            </a:r>
            <a:r>
              <a:rPr lang="en-US" dirty="0">
                <a:solidFill>
                  <a:srgbClr val="0000FF"/>
                </a:solidFill>
                <a:latin typeface="Consolas"/>
                <a:ea typeface="Calibri"/>
                <a:cs typeface="Times New Roman"/>
              </a:rPr>
              <a:t>int</a:t>
            </a:r>
            <a:r>
              <a:rPr lang="en-US" dirty="0">
                <a:latin typeface="Consolas"/>
                <a:ea typeface="Calibri"/>
                <a:cs typeface="Times New Roman"/>
              </a:rPr>
              <a:t> y)</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(y&gt;0 ? x*what(x,y-1) : 1);</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68</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00200"/>
            <a:ext cx="27146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524125"/>
            <a:ext cx="27908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3429000"/>
            <a:ext cx="27908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4333875"/>
            <a:ext cx="27146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1699" y="5238750"/>
            <a:ext cx="27908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49511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normAutofit/>
          </a:bodyPr>
          <a:lstStyle/>
          <a:p>
            <a:r>
              <a:rPr lang="en-US" dirty="0">
                <a:solidFill>
                  <a:srgbClr val="CCFF33"/>
                </a:solidFill>
              </a:rPr>
              <a:t>What </a:t>
            </a:r>
            <a:r>
              <a:rPr lang="en-US" dirty="0" smtClean="0">
                <a:solidFill>
                  <a:srgbClr val="CCFF33"/>
                </a:solidFill>
              </a:rPr>
              <a:t>does this program do?</a:t>
            </a:r>
            <a:endParaRPr lang="en-US" dirty="0">
              <a:solidFill>
                <a:srgbClr val="CCFF33"/>
              </a:solidFill>
            </a:endParaRPr>
          </a:p>
        </p:txBody>
      </p:sp>
      <p:sp>
        <p:nvSpPr>
          <p:cNvPr id="3" name="Content Placeholder 2"/>
          <p:cNvSpPr>
            <a:spLocks noGrp="1"/>
          </p:cNvSpPr>
          <p:nvPr>
            <p:ph idx="1"/>
          </p:nvPr>
        </p:nvSpPr>
        <p:spPr>
          <a:xfrm>
            <a:off x="152400" y="1436392"/>
            <a:ext cx="5105400" cy="4842168"/>
          </a:xfrm>
        </p:spPr>
        <p:txBody>
          <a:bodyPr>
            <a:normAutofit/>
          </a:bodyPr>
          <a:lstStyle/>
          <a:p>
            <a:pPr marL="0" marR="0" indent="0">
              <a:lnSpc>
                <a:spcPct val="115000"/>
              </a:lnSpc>
              <a:spcBef>
                <a:spcPts val="0"/>
              </a:spcBef>
              <a:spcAft>
                <a:spcPts val="0"/>
              </a:spcAft>
              <a:buNone/>
            </a:pPr>
            <a:r>
              <a:rPr lang="en-US" sz="1500" dirty="0">
                <a:solidFill>
                  <a:srgbClr val="0000FF"/>
                </a:solidFill>
                <a:latin typeface="Consolas"/>
                <a:ea typeface="Calibri"/>
                <a:cs typeface="Times New Roman"/>
              </a:rPr>
              <a:t>#include</a:t>
            </a:r>
            <a:r>
              <a:rPr lang="en-US" sz="1500" dirty="0">
                <a:solidFill>
                  <a:srgbClr val="A31515"/>
                </a:solidFill>
                <a:latin typeface="Consolas"/>
                <a:ea typeface="Calibri"/>
                <a:cs typeface="Times New Roman"/>
              </a:rPr>
              <a:t>&lt;</a:t>
            </a:r>
            <a:r>
              <a:rPr lang="en-US" sz="1500" dirty="0" err="1">
                <a:solidFill>
                  <a:srgbClr val="A31515"/>
                </a:solidFill>
                <a:latin typeface="Consolas"/>
                <a:ea typeface="Calibri"/>
                <a:cs typeface="Times New Roman"/>
              </a:rPr>
              <a:t>iostream</a:t>
            </a:r>
            <a:r>
              <a:rPr lang="en-US" sz="1500" dirty="0">
                <a:solidFill>
                  <a:srgbClr val="A31515"/>
                </a:solidFill>
                <a:latin typeface="Consolas"/>
                <a:ea typeface="Calibri"/>
                <a:cs typeface="Times New Roman"/>
              </a:rPr>
              <a:t>&gt;</a:t>
            </a:r>
            <a:endParaRPr lang="en-US" sz="1500" dirty="0">
              <a:ea typeface="Calibri"/>
              <a:cs typeface="Times New Roman"/>
            </a:endParaRPr>
          </a:p>
          <a:p>
            <a:pPr marL="0" marR="0" indent="0">
              <a:lnSpc>
                <a:spcPct val="115000"/>
              </a:lnSpc>
              <a:spcBef>
                <a:spcPts val="0"/>
              </a:spcBef>
              <a:spcAft>
                <a:spcPts val="0"/>
              </a:spcAft>
              <a:buNone/>
            </a:pPr>
            <a:r>
              <a:rPr lang="en-US" sz="1500" dirty="0">
                <a:solidFill>
                  <a:srgbClr val="0000FF"/>
                </a:solidFill>
                <a:latin typeface="Consolas"/>
                <a:ea typeface="Calibri"/>
                <a:cs typeface="Times New Roman"/>
              </a:rPr>
              <a:t>using</a:t>
            </a:r>
            <a:r>
              <a:rPr lang="en-US" sz="1500" dirty="0">
                <a:latin typeface="Consolas"/>
                <a:ea typeface="Calibri"/>
                <a:cs typeface="Times New Roman"/>
              </a:rPr>
              <a:t> </a:t>
            </a:r>
            <a:r>
              <a:rPr lang="en-US" sz="1500" dirty="0">
                <a:solidFill>
                  <a:srgbClr val="0000FF"/>
                </a:solidFill>
                <a:latin typeface="Consolas"/>
                <a:ea typeface="Calibri"/>
                <a:cs typeface="Times New Roman"/>
              </a:rPr>
              <a:t>namespace</a:t>
            </a:r>
            <a:r>
              <a:rPr lang="en-US" sz="1500" dirty="0">
                <a:latin typeface="Consolas"/>
                <a:ea typeface="Calibri"/>
                <a:cs typeface="Times New Roman"/>
              </a:rPr>
              <a:t> </a:t>
            </a:r>
            <a:r>
              <a:rPr lang="en-US" sz="1500" dirty="0" err="1">
                <a:latin typeface="Consolas"/>
                <a:ea typeface="Calibri"/>
                <a:cs typeface="Times New Roman"/>
              </a:rPr>
              <a:t>std</a:t>
            </a:r>
            <a:r>
              <a:rPr lang="en-US" sz="1500" dirty="0">
                <a:latin typeface="Consolas"/>
                <a:ea typeface="Calibri"/>
                <a:cs typeface="Times New Roman"/>
              </a:rPr>
              <a:t>;</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endParaRPr lang="en-US" sz="1500" dirty="0">
              <a:ea typeface="Calibri"/>
              <a:cs typeface="Times New Roman"/>
            </a:endParaRPr>
          </a:p>
          <a:p>
            <a:pPr marL="0" marR="0" indent="0">
              <a:lnSpc>
                <a:spcPct val="115000"/>
              </a:lnSpc>
              <a:spcBef>
                <a:spcPts val="0"/>
              </a:spcBef>
              <a:spcAft>
                <a:spcPts val="0"/>
              </a:spcAft>
              <a:buNone/>
            </a:pPr>
            <a:r>
              <a:rPr lang="en-US" sz="1500" dirty="0">
                <a:solidFill>
                  <a:srgbClr val="0000FF"/>
                </a:solidFill>
                <a:latin typeface="Consolas"/>
                <a:ea typeface="Calibri"/>
                <a:cs typeface="Times New Roman"/>
              </a:rPr>
              <a:t>void</a:t>
            </a:r>
            <a:r>
              <a:rPr lang="en-US" sz="1500" dirty="0">
                <a:latin typeface="Consolas"/>
                <a:ea typeface="Calibri"/>
                <a:cs typeface="Times New Roman"/>
              </a:rPr>
              <a:t> fib(</a:t>
            </a:r>
            <a:r>
              <a:rPr lang="en-US" sz="1500" dirty="0">
                <a:solidFill>
                  <a:srgbClr val="0000FF"/>
                </a:solidFill>
                <a:latin typeface="Consolas"/>
                <a:ea typeface="Calibri"/>
                <a:cs typeface="Times New Roman"/>
              </a:rPr>
              <a:t>int</a:t>
            </a:r>
            <a:r>
              <a:rPr lang="en-US" sz="1500" dirty="0">
                <a:latin typeface="Consolas"/>
                <a:ea typeface="Calibri"/>
                <a:cs typeface="Times New Roman"/>
              </a:rPr>
              <a:t>);</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endParaRPr lang="en-US" sz="1500" dirty="0">
              <a:ea typeface="Calibri"/>
              <a:cs typeface="Times New Roman"/>
            </a:endParaRPr>
          </a:p>
          <a:p>
            <a:pPr marL="0" marR="0" indent="0">
              <a:lnSpc>
                <a:spcPct val="115000"/>
              </a:lnSpc>
              <a:spcBef>
                <a:spcPts val="0"/>
              </a:spcBef>
              <a:spcAft>
                <a:spcPts val="0"/>
              </a:spcAft>
              <a:buNone/>
            </a:pPr>
            <a:r>
              <a:rPr lang="en-US" sz="1500" dirty="0">
                <a:solidFill>
                  <a:srgbClr val="0000FF"/>
                </a:solidFill>
                <a:latin typeface="Consolas"/>
                <a:ea typeface="Calibri"/>
                <a:cs typeface="Times New Roman"/>
              </a:rPr>
              <a:t>int</a:t>
            </a:r>
            <a:r>
              <a:rPr lang="en-US" sz="1500" dirty="0">
                <a:latin typeface="Consolas"/>
                <a:ea typeface="Calibri"/>
                <a:cs typeface="Times New Roman"/>
              </a:rPr>
              <a:t> main()</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a:solidFill>
                  <a:srgbClr val="0000FF"/>
                </a:solidFill>
                <a:latin typeface="Consolas"/>
                <a:ea typeface="Calibri"/>
                <a:cs typeface="Times New Roman"/>
              </a:rPr>
              <a:t>int</a:t>
            </a:r>
            <a:r>
              <a:rPr lang="en-US" sz="1500" dirty="0">
                <a:latin typeface="Consolas"/>
                <a:ea typeface="Calibri"/>
                <a:cs typeface="Times New Roman"/>
              </a:rPr>
              <a:t> n;</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cout&lt;&lt;</a:t>
            </a:r>
            <a:r>
              <a:rPr lang="en-US" sz="1500" dirty="0">
                <a:solidFill>
                  <a:srgbClr val="A31515"/>
                </a:solidFill>
                <a:latin typeface="Consolas"/>
                <a:ea typeface="Calibri"/>
                <a:cs typeface="Times New Roman"/>
              </a:rPr>
              <a:t>"N=? "</a:t>
            </a:r>
            <a:r>
              <a:rPr lang="en-US" sz="1500" dirty="0">
                <a:latin typeface="Consolas"/>
                <a:ea typeface="Calibri"/>
                <a:cs typeface="Times New Roman"/>
              </a:rPr>
              <a:t>;</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err="1">
                <a:latin typeface="Consolas"/>
                <a:ea typeface="Calibri"/>
                <a:cs typeface="Times New Roman"/>
              </a:rPr>
              <a:t>cin</a:t>
            </a:r>
            <a:r>
              <a:rPr lang="en-US" sz="1500" dirty="0">
                <a:latin typeface="Consolas"/>
                <a:ea typeface="Calibri"/>
                <a:cs typeface="Times New Roman"/>
              </a:rPr>
              <a:t>&gt;&gt;n;</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cout&lt;&lt;</a:t>
            </a:r>
            <a:r>
              <a:rPr lang="en-US" sz="1500" dirty="0">
                <a:solidFill>
                  <a:srgbClr val="A31515"/>
                </a:solidFill>
                <a:latin typeface="Consolas"/>
                <a:ea typeface="Calibri"/>
                <a:cs typeface="Times New Roman"/>
              </a:rPr>
              <a:t>"The first "</a:t>
            </a:r>
            <a:r>
              <a:rPr lang="en-US" sz="1500" dirty="0">
                <a:latin typeface="Consolas"/>
                <a:ea typeface="Calibri"/>
                <a:cs typeface="Times New Roman"/>
              </a:rPr>
              <a:t>&lt;&lt;n&lt;&lt;</a:t>
            </a:r>
            <a:r>
              <a:rPr lang="en-US" sz="1500" dirty="0">
                <a:solidFill>
                  <a:srgbClr val="A31515"/>
                </a:solidFill>
                <a:latin typeface="Consolas"/>
                <a:ea typeface="Calibri"/>
                <a:cs typeface="Times New Roman"/>
              </a:rPr>
              <a:t>" Fibonacci numbers are: "</a:t>
            </a:r>
            <a:r>
              <a:rPr lang="en-US" sz="1500" dirty="0">
                <a:latin typeface="Consolas"/>
                <a:ea typeface="Calibri"/>
                <a:cs typeface="Times New Roman"/>
              </a:rPr>
              <a:t>&lt;&lt;endl;</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fib(n);</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a:solidFill>
                  <a:srgbClr val="0000FF"/>
                </a:solidFill>
                <a:latin typeface="Consolas"/>
                <a:ea typeface="Calibri"/>
                <a:cs typeface="Times New Roman"/>
              </a:rPr>
              <a:t>return</a:t>
            </a:r>
            <a:r>
              <a:rPr lang="en-US" sz="1500" dirty="0">
                <a:latin typeface="Consolas"/>
                <a:ea typeface="Calibri"/>
                <a:cs typeface="Times New Roman"/>
              </a:rPr>
              <a:t> 0;</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a:t>
            </a:r>
            <a:endParaRPr lang="en-US" sz="1500" dirty="0">
              <a:ea typeface="Calibri"/>
              <a:cs typeface="Times New Roman"/>
            </a:endParaRPr>
          </a:p>
          <a:p>
            <a:pPr marL="0" indent="0">
              <a:lnSpc>
                <a:spcPct val="115000"/>
              </a:lnSpc>
              <a:spcBef>
                <a:spcPts val="0"/>
              </a:spcBef>
              <a:buNone/>
            </a:pPr>
            <a:endParaRPr lang="en-US" sz="15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69</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4876800" y="1524000"/>
            <a:ext cx="411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5029200" y="1524000"/>
            <a:ext cx="4572000" cy="3527441"/>
          </a:xfrm>
          <a:prstGeom prst="rect">
            <a:avLst/>
          </a:prstGeom>
        </p:spPr>
        <p:txBody>
          <a:bodyPr>
            <a:spAutoFit/>
          </a:bodyPr>
          <a:lstStyle/>
          <a:p>
            <a:pPr>
              <a:lnSpc>
                <a:spcPct val="115000"/>
              </a:lnSpc>
            </a:pPr>
            <a:r>
              <a:rPr lang="en-US" sz="1500" dirty="0">
                <a:solidFill>
                  <a:srgbClr val="0000FF"/>
                </a:solidFill>
                <a:latin typeface="Consolas"/>
                <a:ea typeface="Calibri"/>
                <a:cs typeface="Times New Roman"/>
              </a:rPr>
              <a:t>void</a:t>
            </a:r>
            <a:r>
              <a:rPr lang="en-US" sz="1500" dirty="0">
                <a:latin typeface="Consolas"/>
                <a:ea typeface="Calibri"/>
                <a:cs typeface="Times New Roman"/>
              </a:rPr>
              <a:t> fib( </a:t>
            </a:r>
            <a:r>
              <a:rPr lang="en-US" sz="1500" dirty="0">
                <a:solidFill>
                  <a:srgbClr val="0000FF"/>
                </a:solidFill>
                <a:latin typeface="Consolas"/>
                <a:ea typeface="Calibri"/>
                <a:cs typeface="Times New Roman"/>
              </a:rPr>
              <a:t>int</a:t>
            </a:r>
            <a:r>
              <a:rPr lang="en-US" sz="1500" dirty="0">
                <a:latin typeface="Consolas"/>
                <a:ea typeface="Calibri"/>
                <a:cs typeface="Times New Roman"/>
              </a:rPr>
              <a:t> n)</a:t>
            </a:r>
            <a:endParaRPr lang="en-US" sz="1500" dirty="0">
              <a:ea typeface="Calibri"/>
              <a:cs typeface="Times New Roman"/>
            </a:endParaRPr>
          </a:p>
          <a:p>
            <a:pPr>
              <a:lnSpc>
                <a:spcPct val="115000"/>
              </a:lnSpc>
            </a:pPr>
            <a:r>
              <a:rPr lang="en-US" sz="1500" dirty="0">
                <a:latin typeface="Consolas"/>
                <a:ea typeface="Calibri"/>
                <a:cs typeface="Times New Roman"/>
              </a:rPr>
              <a:t>{</a:t>
            </a:r>
            <a:endParaRPr lang="en-US" sz="1500" dirty="0">
              <a:ea typeface="Calibri"/>
              <a:cs typeface="Times New Roman"/>
            </a:endParaRPr>
          </a:p>
          <a:p>
            <a:pPr>
              <a:lnSpc>
                <a:spcPct val="115000"/>
              </a:lnSpc>
            </a:pPr>
            <a:r>
              <a:rPr lang="en-US" sz="1500" dirty="0">
                <a:latin typeface="Consolas"/>
                <a:ea typeface="Calibri"/>
                <a:cs typeface="Times New Roman"/>
              </a:rPr>
              <a:t>	</a:t>
            </a:r>
            <a:r>
              <a:rPr lang="en-US" sz="1500" dirty="0">
                <a:solidFill>
                  <a:srgbClr val="0000FF"/>
                </a:solidFill>
                <a:latin typeface="Consolas"/>
                <a:ea typeface="Calibri"/>
                <a:cs typeface="Times New Roman"/>
              </a:rPr>
              <a:t>int</a:t>
            </a:r>
            <a:r>
              <a:rPr lang="en-US" sz="1500" dirty="0">
                <a:latin typeface="Consolas"/>
                <a:ea typeface="Calibri"/>
                <a:cs typeface="Times New Roman"/>
              </a:rPr>
              <a:t> </a:t>
            </a:r>
            <a:r>
              <a:rPr lang="en-US" sz="1500" dirty="0" err="1">
                <a:latin typeface="Consolas"/>
                <a:ea typeface="Calibri"/>
                <a:cs typeface="Times New Roman"/>
              </a:rPr>
              <a:t>prev</a:t>
            </a:r>
            <a:r>
              <a:rPr lang="en-US" sz="1500" dirty="0">
                <a:latin typeface="Consolas"/>
                <a:ea typeface="Calibri"/>
                <a:cs typeface="Times New Roman"/>
              </a:rPr>
              <a:t>=0, next = 1;</a:t>
            </a:r>
            <a:endParaRPr lang="en-US" sz="1500" dirty="0">
              <a:ea typeface="Calibri"/>
              <a:cs typeface="Times New Roman"/>
            </a:endParaRPr>
          </a:p>
          <a:p>
            <a:pPr>
              <a:lnSpc>
                <a:spcPct val="115000"/>
              </a:lnSpc>
            </a:pPr>
            <a:r>
              <a:rPr lang="en-US" sz="1500" dirty="0">
                <a:latin typeface="Consolas"/>
                <a:ea typeface="Calibri"/>
                <a:cs typeface="Times New Roman"/>
              </a:rPr>
              <a:t>	cout&lt;&lt;0&lt;&lt; </a:t>
            </a:r>
            <a:r>
              <a:rPr lang="en-US" sz="1500" dirty="0">
                <a:solidFill>
                  <a:srgbClr val="A31515"/>
                </a:solidFill>
                <a:latin typeface="Consolas"/>
                <a:ea typeface="Calibri"/>
                <a:cs typeface="Times New Roman"/>
              </a:rPr>
              <a:t>" "</a:t>
            </a:r>
            <a:r>
              <a:rPr lang="en-US" sz="1500" dirty="0">
                <a:latin typeface="Consolas"/>
                <a:ea typeface="Calibri"/>
                <a:cs typeface="Times New Roman"/>
              </a:rPr>
              <a:t>;</a:t>
            </a:r>
            <a:endParaRPr lang="en-US" sz="1500" dirty="0">
              <a:ea typeface="Calibri"/>
              <a:cs typeface="Times New Roman"/>
            </a:endParaRPr>
          </a:p>
          <a:p>
            <a:pPr>
              <a:lnSpc>
                <a:spcPct val="115000"/>
              </a:lnSpc>
            </a:pPr>
            <a:r>
              <a:rPr lang="en-US" sz="1500" dirty="0">
                <a:latin typeface="Consolas"/>
                <a:ea typeface="Calibri"/>
                <a:cs typeface="Times New Roman"/>
              </a:rPr>
              <a:t>	</a:t>
            </a:r>
            <a:endParaRPr lang="en-US" sz="1500" dirty="0">
              <a:ea typeface="Calibri"/>
              <a:cs typeface="Times New Roman"/>
            </a:endParaRPr>
          </a:p>
          <a:p>
            <a:pPr>
              <a:lnSpc>
                <a:spcPct val="115000"/>
              </a:lnSpc>
            </a:pPr>
            <a:r>
              <a:rPr lang="en-US" sz="1500" dirty="0">
                <a:latin typeface="Consolas"/>
                <a:ea typeface="Calibri"/>
                <a:cs typeface="Times New Roman"/>
              </a:rPr>
              <a:t>	</a:t>
            </a:r>
            <a:r>
              <a:rPr lang="en-US" sz="1500" dirty="0">
                <a:solidFill>
                  <a:srgbClr val="0000FF"/>
                </a:solidFill>
                <a:latin typeface="Consolas"/>
                <a:ea typeface="Calibri"/>
                <a:cs typeface="Times New Roman"/>
              </a:rPr>
              <a:t>while</a:t>
            </a:r>
            <a:r>
              <a:rPr lang="en-US" sz="1500" dirty="0">
                <a:latin typeface="Consolas"/>
                <a:ea typeface="Calibri"/>
                <a:cs typeface="Times New Roman"/>
              </a:rPr>
              <a:t>( next &lt;= n)</a:t>
            </a:r>
            <a:endParaRPr lang="en-US" sz="1500" dirty="0">
              <a:ea typeface="Calibri"/>
              <a:cs typeface="Times New Roman"/>
            </a:endParaRPr>
          </a:p>
          <a:p>
            <a:pPr>
              <a:lnSpc>
                <a:spcPct val="115000"/>
              </a:lnSpc>
            </a:pPr>
            <a:r>
              <a:rPr lang="en-US" sz="1500" dirty="0">
                <a:latin typeface="Consolas"/>
                <a:ea typeface="Calibri"/>
                <a:cs typeface="Times New Roman"/>
              </a:rPr>
              <a:t>	{</a:t>
            </a:r>
            <a:endParaRPr lang="en-US" sz="1500" dirty="0">
              <a:ea typeface="Calibri"/>
              <a:cs typeface="Times New Roman"/>
            </a:endParaRPr>
          </a:p>
          <a:p>
            <a:pPr>
              <a:lnSpc>
                <a:spcPct val="115000"/>
              </a:lnSpc>
            </a:pPr>
            <a:r>
              <a:rPr lang="en-US" sz="1500" dirty="0">
                <a:latin typeface="Consolas"/>
                <a:ea typeface="Calibri"/>
                <a:cs typeface="Times New Roman"/>
              </a:rPr>
              <a:t>		cout&lt;&lt;next&lt;&lt;</a:t>
            </a:r>
            <a:r>
              <a:rPr lang="en-US" sz="1500" dirty="0">
                <a:solidFill>
                  <a:srgbClr val="A31515"/>
                </a:solidFill>
                <a:latin typeface="Consolas"/>
                <a:ea typeface="Calibri"/>
                <a:cs typeface="Times New Roman"/>
              </a:rPr>
              <a:t>" "</a:t>
            </a:r>
            <a:r>
              <a:rPr lang="en-US" sz="1500" dirty="0">
                <a:latin typeface="Consolas"/>
                <a:ea typeface="Calibri"/>
                <a:cs typeface="Times New Roman"/>
              </a:rPr>
              <a:t>;</a:t>
            </a:r>
            <a:endParaRPr lang="en-US" sz="1500" dirty="0">
              <a:ea typeface="Calibri"/>
              <a:cs typeface="Times New Roman"/>
            </a:endParaRPr>
          </a:p>
          <a:p>
            <a:pPr>
              <a:lnSpc>
                <a:spcPct val="115000"/>
              </a:lnSpc>
            </a:pPr>
            <a:r>
              <a:rPr lang="en-US" sz="1500" dirty="0">
                <a:latin typeface="Consolas"/>
                <a:ea typeface="Calibri"/>
                <a:cs typeface="Times New Roman"/>
              </a:rPr>
              <a:t>		</a:t>
            </a:r>
            <a:r>
              <a:rPr lang="en-US" sz="1500" dirty="0">
                <a:solidFill>
                  <a:srgbClr val="0000FF"/>
                </a:solidFill>
                <a:latin typeface="Consolas"/>
                <a:ea typeface="Calibri"/>
                <a:cs typeface="Times New Roman"/>
              </a:rPr>
              <a:t>int</a:t>
            </a:r>
            <a:r>
              <a:rPr lang="en-US" sz="1500" dirty="0">
                <a:latin typeface="Consolas"/>
                <a:ea typeface="Calibri"/>
                <a:cs typeface="Times New Roman"/>
              </a:rPr>
              <a:t> temp = next;</a:t>
            </a:r>
            <a:endParaRPr lang="en-US" sz="1500" dirty="0">
              <a:ea typeface="Calibri"/>
              <a:cs typeface="Times New Roman"/>
            </a:endParaRPr>
          </a:p>
          <a:p>
            <a:pPr>
              <a:lnSpc>
                <a:spcPct val="115000"/>
              </a:lnSpc>
            </a:pPr>
            <a:r>
              <a:rPr lang="en-US" sz="1500" dirty="0">
                <a:latin typeface="Consolas"/>
                <a:ea typeface="Calibri"/>
                <a:cs typeface="Times New Roman"/>
              </a:rPr>
              <a:t>		next += </a:t>
            </a:r>
            <a:r>
              <a:rPr lang="en-US" sz="1500" dirty="0" err="1">
                <a:latin typeface="Consolas"/>
                <a:ea typeface="Calibri"/>
                <a:cs typeface="Times New Roman"/>
              </a:rPr>
              <a:t>prev</a:t>
            </a:r>
            <a:r>
              <a:rPr lang="en-US" sz="1500" dirty="0">
                <a:latin typeface="Consolas"/>
                <a:ea typeface="Calibri"/>
                <a:cs typeface="Times New Roman"/>
              </a:rPr>
              <a:t>;</a:t>
            </a:r>
            <a:endParaRPr lang="en-US" sz="1500" dirty="0">
              <a:ea typeface="Calibri"/>
              <a:cs typeface="Times New Roman"/>
            </a:endParaRPr>
          </a:p>
          <a:p>
            <a:pPr>
              <a:lnSpc>
                <a:spcPct val="115000"/>
              </a:lnSpc>
            </a:pPr>
            <a:r>
              <a:rPr lang="en-US" sz="1500" dirty="0">
                <a:latin typeface="Consolas"/>
                <a:ea typeface="Calibri"/>
                <a:cs typeface="Times New Roman"/>
              </a:rPr>
              <a:t>		</a:t>
            </a:r>
            <a:r>
              <a:rPr lang="en-US" sz="1500" dirty="0" err="1">
                <a:latin typeface="Consolas"/>
                <a:ea typeface="Calibri"/>
                <a:cs typeface="Times New Roman"/>
              </a:rPr>
              <a:t>prev</a:t>
            </a:r>
            <a:r>
              <a:rPr lang="en-US" sz="1500" dirty="0">
                <a:latin typeface="Consolas"/>
                <a:ea typeface="Calibri"/>
                <a:cs typeface="Times New Roman"/>
              </a:rPr>
              <a:t> = temp;</a:t>
            </a:r>
            <a:endParaRPr lang="en-US" sz="1500" dirty="0">
              <a:ea typeface="Calibri"/>
              <a:cs typeface="Times New Roman"/>
            </a:endParaRPr>
          </a:p>
          <a:p>
            <a:pPr>
              <a:lnSpc>
                <a:spcPct val="115000"/>
              </a:lnSpc>
            </a:pPr>
            <a:r>
              <a:rPr lang="en-US" sz="1500" dirty="0">
                <a:latin typeface="Consolas"/>
                <a:ea typeface="Calibri"/>
                <a:cs typeface="Times New Roman"/>
              </a:rPr>
              <a:t>	}</a:t>
            </a:r>
            <a:endParaRPr lang="en-US" sz="1500" dirty="0">
              <a:ea typeface="Calibri"/>
              <a:cs typeface="Times New Roman"/>
            </a:endParaRPr>
          </a:p>
          <a:p>
            <a:pPr>
              <a:lnSpc>
                <a:spcPct val="115000"/>
              </a:lnSpc>
            </a:pPr>
            <a:r>
              <a:rPr lang="en-US" sz="1500" dirty="0">
                <a:latin typeface="Consolas"/>
                <a:ea typeface="Calibri"/>
                <a:cs typeface="Times New Roman"/>
              </a:rPr>
              <a:t>}</a:t>
            </a:r>
            <a:endParaRPr lang="en-US" sz="1500" dirty="0">
              <a:ea typeface="Calibri"/>
              <a:cs typeface="Times New Roman"/>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486400"/>
            <a:ext cx="50006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6603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Program flow</a:t>
            </a:r>
            <a:endParaRPr lang="en-US" sz="3600" dirty="0">
              <a:solidFill>
                <a:srgbClr val="CCFF33"/>
              </a:solidFill>
            </a:endParaRPr>
          </a:p>
        </p:txBody>
      </p:sp>
      <p:sp>
        <p:nvSpPr>
          <p:cNvPr id="3" name="Content Placeholder 2"/>
          <p:cNvSpPr>
            <a:spLocks noGrp="1"/>
          </p:cNvSpPr>
          <p:nvPr>
            <p:ph idx="1"/>
          </p:nvPr>
        </p:nvSpPr>
        <p:spPr/>
        <p:txBody>
          <a:bodyPr>
            <a:normAutofit/>
          </a:bodyPr>
          <a:lstStyle/>
          <a:p>
            <a:pPr algn="just"/>
            <a:r>
              <a:rPr lang="en-US" dirty="0"/>
              <a:t>The program flow starts from the main() function</a:t>
            </a:r>
            <a:r>
              <a:rPr lang="en-US" dirty="0" smtClean="0"/>
              <a:t>.</a:t>
            </a:r>
          </a:p>
          <a:p>
            <a:pPr algn="just"/>
            <a:endParaRPr lang="en-US" dirty="0"/>
          </a:p>
          <a:p>
            <a:pPr algn="just"/>
            <a:r>
              <a:rPr lang="en-US" dirty="0"/>
              <a:t>As any functions is called, all local variables from the main() functions are stacked(saved in memory), and the program flow continues to the code in the function body that was called.</a:t>
            </a:r>
          </a:p>
          <a:p>
            <a:pPr algn="just"/>
            <a:endParaRPr lang="en-US" dirty="0"/>
          </a:p>
          <a:p>
            <a:pPr marL="0" indent="0" algn="just">
              <a:buNone/>
            </a:pPr>
            <a:endParaRPr lang="en-US" dirty="0" smtClean="0"/>
          </a:p>
          <a:p>
            <a:pPr lvl="1" algn="just"/>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7</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3530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normAutofit/>
          </a:bodyPr>
          <a:lstStyle/>
          <a:p>
            <a:r>
              <a:rPr lang="en-US" dirty="0">
                <a:solidFill>
                  <a:srgbClr val="CCFF33"/>
                </a:solidFill>
              </a:rPr>
              <a:t>What </a:t>
            </a:r>
            <a:r>
              <a:rPr lang="en-US" dirty="0" smtClean="0">
                <a:solidFill>
                  <a:srgbClr val="CCFF33"/>
                </a:solidFill>
              </a:rPr>
              <a:t>does this program do?</a:t>
            </a:r>
            <a:endParaRPr lang="en-US" dirty="0">
              <a:solidFill>
                <a:srgbClr val="CCFF33"/>
              </a:solidFill>
            </a:endParaRPr>
          </a:p>
        </p:txBody>
      </p:sp>
      <p:sp>
        <p:nvSpPr>
          <p:cNvPr id="3" name="Content Placeholder 2"/>
          <p:cNvSpPr>
            <a:spLocks noGrp="1"/>
          </p:cNvSpPr>
          <p:nvPr>
            <p:ph idx="1"/>
          </p:nvPr>
        </p:nvSpPr>
        <p:spPr>
          <a:xfrm>
            <a:off x="152400" y="1436392"/>
            <a:ext cx="5105400" cy="4842168"/>
          </a:xfrm>
        </p:spPr>
        <p:txBody>
          <a:bodyPr>
            <a:normAutofit/>
          </a:bodyPr>
          <a:lstStyle/>
          <a:p>
            <a:pPr marL="0" marR="0" indent="0">
              <a:lnSpc>
                <a:spcPct val="115000"/>
              </a:lnSpc>
              <a:spcBef>
                <a:spcPts val="0"/>
              </a:spcBef>
              <a:spcAft>
                <a:spcPts val="0"/>
              </a:spcAft>
              <a:buNone/>
            </a:pPr>
            <a:r>
              <a:rPr lang="en-US" sz="1500" dirty="0">
                <a:solidFill>
                  <a:srgbClr val="0000FF"/>
                </a:solidFill>
                <a:latin typeface="Consolas"/>
                <a:ea typeface="Calibri"/>
                <a:cs typeface="Times New Roman"/>
              </a:rPr>
              <a:t>#include</a:t>
            </a:r>
            <a:r>
              <a:rPr lang="en-US" sz="1500" dirty="0">
                <a:solidFill>
                  <a:srgbClr val="A31515"/>
                </a:solidFill>
                <a:latin typeface="Consolas"/>
                <a:ea typeface="Calibri"/>
                <a:cs typeface="Times New Roman"/>
              </a:rPr>
              <a:t>&lt;</a:t>
            </a:r>
            <a:r>
              <a:rPr lang="en-US" sz="1500" dirty="0" err="1">
                <a:solidFill>
                  <a:srgbClr val="A31515"/>
                </a:solidFill>
                <a:latin typeface="Consolas"/>
                <a:ea typeface="Calibri"/>
                <a:cs typeface="Times New Roman"/>
              </a:rPr>
              <a:t>iostream</a:t>
            </a:r>
            <a:r>
              <a:rPr lang="en-US" sz="1500" dirty="0">
                <a:solidFill>
                  <a:srgbClr val="A31515"/>
                </a:solidFill>
                <a:latin typeface="Consolas"/>
                <a:ea typeface="Calibri"/>
                <a:cs typeface="Times New Roman"/>
              </a:rPr>
              <a:t>&gt;</a:t>
            </a:r>
            <a:endParaRPr lang="en-US" sz="1500" dirty="0">
              <a:ea typeface="Calibri"/>
              <a:cs typeface="Times New Roman"/>
            </a:endParaRPr>
          </a:p>
          <a:p>
            <a:pPr marL="0" marR="0" indent="0">
              <a:lnSpc>
                <a:spcPct val="115000"/>
              </a:lnSpc>
              <a:spcBef>
                <a:spcPts val="0"/>
              </a:spcBef>
              <a:spcAft>
                <a:spcPts val="0"/>
              </a:spcAft>
              <a:buNone/>
            </a:pPr>
            <a:r>
              <a:rPr lang="en-US" sz="1500" dirty="0">
                <a:solidFill>
                  <a:srgbClr val="0000FF"/>
                </a:solidFill>
                <a:latin typeface="Consolas"/>
                <a:ea typeface="Calibri"/>
                <a:cs typeface="Times New Roman"/>
              </a:rPr>
              <a:t>using</a:t>
            </a:r>
            <a:r>
              <a:rPr lang="en-US" sz="1500" dirty="0">
                <a:latin typeface="Consolas"/>
                <a:ea typeface="Calibri"/>
                <a:cs typeface="Times New Roman"/>
              </a:rPr>
              <a:t> </a:t>
            </a:r>
            <a:r>
              <a:rPr lang="en-US" sz="1500" dirty="0">
                <a:solidFill>
                  <a:srgbClr val="0000FF"/>
                </a:solidFill>
                <a:latin typeface="Consolas"/>
                <a:ea typeface="Calibri"/>
                <a:cs typeface="Times New Roman"/>
              </a:rPr>
              <a:t>namespace</a:t>
            </a:r>
            <a:r>
              <a:rPr lang="en-US" sz="1500" dirty="0">
                <a:latin typeface="Consolas"/>
                <a:ea typeface="Calibri"/>
                <a:cs typeface="Times New Roman"/>
              </a:rPr>
              <a:t> </a:t>
            </a:r>
            <a:r>
              <a:rPr lang="en-US" sz="1500" dirty="0" err="1">
                <a:latin typeface="Consolas"/>
                <a:ea typeface="Calibri"/>
                <a:cs typeface="Times New Roman"/>
              </a:rPr>
              <a:t>std</a:t>
            </a:r>
            <a:r>
              <a:rPr lang="en-US" sz="1500" dirty="0">
                <a:latin typeface="Consolas"/>
                <a:ea typeface="Calibri"/>
                <a:cs typeface="Times New Roman"/>
              </a:rPr>
              <a:t>;</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endParaRPr lang="en-US" sz="1500" dirty="0">
              <a:ea typeface="Calibri"/>
              <a:cs typeface="Times New Roman"/>
            </a:endParaRPr>
          </a:p>
          <a:p>
            <a:pPr marL="0" marR="0" indent="0">
              <a:lnSpc>
                <a:spcPct val="115000"/>
              </a:lnSpc>
              <a:spcBef>
                <a:spcPts val="0"/>
              </a:spcBef>
              <a:spcAft>
                <a:spcPts val="0"/>
              </a:spcAft>
              <a:buNone/>
            </a:pPr>
            <a:r>
              <a:rPr lang="en-US" sz="1500" dirty="0">
                <a:solidFill>
                  <a:srgbClr val="0000FF"/>
                </a:solidFill>
                <a:latin typeface="Consolas"/>
                <a:ea typeface="Calibri"/>
                <a:cs typeface="Times New Roman"/>
              </a:rPr>
              <a:t>void</a:t>
            </a:r>
            <a:r>
              <a:rPr lang="en-US" sz="1500" dirty="0">
                <a:latin typeface="Consolas"/>
                <a:ea typeface="Calibri"/>
                <a:cs typeface="Times New Roman"/>
              </a:rPr>
              <a:t> fib(</a:t>
            </a:r>
            <a:r>
              <a:rPr lang="en-US" sz="1500" dirty="0">
                <a:solidFill>
                  <a:srgbClr val="0000FF"/>
                </a:solidFill>
                <a:latin typeface="Consolas"/>
                <a:ea typeface="Calibri"/>
                <a:cs typeface="Times New Roman"/>
              </a:rPr>
              <a:t>int</a:t>
            </a:r>
            <a:r>
              <a:rPr lang="en-US" sz="1500" dirty="0">
                <a:latin typeface="Consolas"/>
                <a:ea typeface="Calibri"/>
                <a:cs typeface="Times New Roman"/>
              </a:rPr>
              <a:t>);</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endParaRPr lang="en-US" sz="1500" dirty="0">
              <a:ea typeface="Calibri"/>
              <a:cs typeface="Times New Roman"/>
            </a:endParaRPr>
          </a:p>
          <a:p>
            <a:pPr marL="0" marR="0" indent="0">
              <a:lnSpc>
                <a:spcPct val="115000"/>
              </a:lnSpc>
              <a:spcBef>
                <a:spcPts val="0"/>
              </a:spcBef>
              <a:spcAft>
                <a:spcPts val="0"/>
              </a:spcAft>
              <a:buNone/>
            </a:pPr>
            <a:r>
              <a:rPr lang="en-US" sz="1500" dirty="0">
                <a:solidFill>
                  <a:srgbClr val="0000FF"/>
                </a:solidFill>
                <a:latin typeface="Consolas"/>
                <a:ea typeface="Calibri"/>
                <a:cs typeface="Times New Roman"/>
              </a:rPr>
              <a:t>int</a:t>
            </a:r>
            <a:r>
              <a:rPr lang="en-US" sz="1500" dirty="0">
                <a:latin typeface="Consolas"/>
                <a:ea typeface="Calibri"/>
                <a:cs typeface="Times New Roman"/>
              </a:rPr>
              <a:t> main()</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a:solidFill>
                  <a:srgbClr val="0000FF"/>
                </a:solidFill>
                <a:latin typeface="Consolas"/>
                <a:ea typeface="Calibri"/>
                <a:cs typeface="Times New Roman"/>
              </a:rPr>
              <a:t>int</a:t>
            </a:r>
            <a:r>
              <a:rPr lang="en-US" sz="1500" dirty="0">
                <a:latin typeface="Consolas"/>
                <a:ea typeface="Calibri"/>
                <a:cs typeface="Times New Roman"/>
              </a:rPr>
              <a:t> n;</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cout&lt;&lt;</a:t>
            </a:r>
            <a:r>
              <a:rPr lang="en-US" sz="1500" dirty="0">
                <a:solidFill>
                  <a:srgbClr val="A31515"/>
                </a:solidFill>
                <a:latin typeface="Consolas"/>
                <a:ea typeface="Calibri"/>
                <a:cs typeface="Times New Roman"/>
              </a:rPr>
              <a:t>"N=? "</a:t>
            </a:r>
            <a:r>
              <a:rPr lang="en-US" sz="1500" dirty="0">
                <a:latin typeface="Consolas"/>
                <a:ea typeface="Calibri"/>
                <a:cs typeface="Times New Roman"/>
              </a:rPr>
              <a:t>;</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err="1">
                <a:latin typeface="Consolas"/>
                <a:ea typeface="Calibri"/>
                <a:cs typeface="Times New Roman"/>
              </a:rPr>
              <a:t>cin</a:t>
            </a:r>
            <a:r>
              <a:rPr lang="en-US" sz="1500" dirty="0">
                <a:latin typeface="Consolas"/>
                <a:ea typeface="Calibri"/>
                <a:cs typeface="Times New Roman"/>
              </a:rPr>
              <a:t>&gt;&gt;n;</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cout&lt;&lt;</a:t>
            </a:r>
            <a:r>
              <a:rPr lang="en-US" sz="1500" dirty="0">
                <a:solidFill>
                  <a:srgbClr val="A31515"/>
                </a:solidFill>
                <a:latin typeface="Consolas"/>
                <a:ea typeface="Calibri"/>
                <a:cs typeface="Times New Roman"/>
              </a:rPr>
              <a:t>"The first "</a:t>
            </a:r>
            <a:r>
              <a:rPr lang="en-US" sz="1500" dirty="0">
                <a:latin typeface="Consolas"/>
                <a:ea typeface="Calibri"/>
                <a:cs typeface="Times New Roman"/>
              </a:rPr>
              <a:t>&lt;&lt;n&lt;&lt;</a:t>
            </a:r>
            <a:r>
              <a:rPr lang="en-US" sz="1500" dirty="0">
                <a:solidFill>
                  <a:srgbClr val="A31515"/>
                </a:solidFill>
                <a:latin typeface="Consolas"/>
                <a:ea typeface="Calibri"/>
                <a:cs typeface="Times New Roman"/>
              </a:rPr>
              <a:t>" Fibonacci numbers are: "</a:t>
            </a:r>
            <a:r>
              <a:rPr lang="en-US" sz="1500" dirty="0">
                <a:latin typeface="Consolas"/>
                <a:ea typeface="Calibri"/>
                <a:cs typeface="Times New Roman"/>
              </a:rPr>
              <a:t>&lt;&lt;endl;</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fib(n);</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	</a:t>
            </a:r>
            <a:r>
              <a:rPr lang="en-US" sz="1500" dirty="0">
                <a:solidFill>
                  <a:srgbClr val="0000FF"/>
                </a:solidFill>
                <a:latin typeface="Consolas"/>
                <a:ea typeface="Calibri"/>
                <a:cs typeface="Times New Roman"/>
              </a:rPr>
              <a:t>return</a:t>
            </a:r>
            <a:r>
              <a:rPr lang="en-US" sz="1500" dirty="0">
                <a:latin typeface="Consolas"/>
                <a:ea typeface="Calibri"/>
                <a:cs typeface="Times New Roman"/>
              </a:rPr>
              <a:t> 0;</a:t>
            </a:r>
            <a:endParaRPr lang="en-US" sz="1500" dirty="0">
              <a:ea typeface="Calibri"/>
              <a:cs typeface="Times New Roman"/>
            </a:endParaRPr>
          </a:p>
          <a:p>
            <a:pPr marL="0" marR="0" indent="0">
              <a:lnSpc>
                <a:spcPct val="115000"/>
              </a:lnSpc>
              <a:spcBef>
                <a:spcPts val="0"/>
              </a:spcBef>
              <a:spcAft>
                <a:spcPts val="0"/>
              </a:spcAft>
              <a:buNone/>
            </a:pPr>
            <a:r>
              <a:rPr lang="en-US" sz="1500" dirty="0">
                <a:latin typeface="Consolas"/>
                <a:ea typeface="Calibri"/>
                <a:cs typeface="Times New Roman"/>
              </a:rPr>
              <a:t>}</a:t>
            </a:r>
            <a:endParaRPr lang="en-US" sz="1500" dirty="0">
              <a:ea typeface="Calibri"/>
              <a:cs typeface="Times New Roman"/>
            </a:endParaRPr>
          </a:p>
          <a:p>
            <a:pPr marL="0" indent="0">
              <a:lnSpc>
                <a:spcPct val="115000"/>
              </a:lnSpc>
              <a:spcBef>
                <a:spcPts val="0"/>
              </a:spcBef>
              <a:buNone/>
            </a:pPr>
            <a:endParaRPr lang="en-US" sz="15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70</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4876800" y="1524000"/>
            <a:ext cx="411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9" name="Rectangle 8"/>
          <p:cNvSpPr/>
          <p:nvPr/>
        </p:nvSpPr>
        <p:spPr>
          <a:xfrm>
            <a:off x="5029200" y="1524000"/>
            <a:ext cx="4572000" cy="4074192"/>
          </a:xfrm>
          <a:prstGeom prst="rect">
            <a:avLst/>
          </a:prstGeom>
        </p:spPr>
        <p:txBody>
          <a:bodyPr>
            <a:spAutoFit/>
          </a:bodyPr>
          <a:lstStyle/>
          <a:p>
            <a:pPr>
              <a:lnSpc>
                <a:spcPct val="115000"/>
              </a:lnSpc>
            </a:pPr>
            <a:r>
              <a:rPr lang="en-US" sz="1500" dirty="0">
                <a:solidFill>
                  <a:srgbClr val="0000FF"/>
                </a:solidFill>
                <a:latin typeface="Consolas"/>
                <a:ea typeface="Calibri"/>
                <a:cs typeface="Times New Roman"/>
              </a:rPr>
              <a:t>void</a:t>
            </a:r>
            <a:r>
              <a:rPr lang="en-US" sz="1500" dirty="0">
                <a:latin typeface="Consolas"/>
                <a:ea typeface="Calibri"/>
                <a:cs typeface="Times New Roman"/>
              </a:rPr>
              <a:t> fib( </a:t>
            </a:r>
            <a:r>
              <a:rPr lang="en-US" sz="1500" dirty="0">
                <a:solidFill>
                  <a:srgbClr val="0000FF"/>
                </a:solidFill>
                <a:latin typeface="Consolas"/>
                <a:ea typeface="Calibri"/>
                <a:cs typeface="Times New Roman"/>
              </a:rPr>
              <a:t>int</a:t>
            </a:r>
            <a:r>
              <a:rPr lang="en-US" sz="1500" dirty="0">
                <a:latin typeface="Consolas"/>
                <a:ea typeface="Calibri"/>
                <a:cs typeface="Times New Roman"/>
              </a:rPr>
              <a:t> n)</a:t>
            </a:r>
            <a:endParaRPr lang="en-US" sz="1500" dirty="0">
              <a:ea typeface="Calibri"/>
              <a:cs typeface="Times New Roman"/>
            </a:endParaRPr>
          </a:p>
          <a:p>
            <a:pPr>
              <a:lnSpc>
                <a:spcPct val="115000"/>
              </a:lnSpc>
            </a:pPr>
            <a:r>
              <a:rPr lang="en-US" sz="1500" dirty="0">
                <a:latin typeface="Consolas"/>
                <a:ea typeface="Calibri"/>
                <a:cs typeface="Times New Roman"/>
              </a:rPr>
              <a:t>{</a:t>
            </a:r>
            <a:endParaRPr lang="en-US" sz="1500" dirty="0">
              <a:ea typeface="Calibri"/>
              <a:cs typeface="Times New Roman"/>
            </a:endParaRPr>
          </a:p>
          <a:p>
            <a:pPr>
              <a:lnSpc>
                <a:spcPct val="115000"/>
              </a:lnSpc>
            </a:pPr>
            <a:r>
              <a:rPr lang="en-US" sz="1500" dirty="0">
                <a:latin typeface="Consolas"/>
                <a:ea typeface="Calibri"/>
                <a:cs typeface="Times New Roman"/>
              </a:rPr>
              <a:t>	</a:t>
            </a:r>
            <a:r>
              <a:rPr lang="en-US" sz="1500" dirty="0">
                <a:solidFill>
                  <a:srgbClr val="0000FF"/>
                </a:solidFill>
                <a:latin typeface="Consolas"/>
                <a:ea typeface="Calibri"/>
                <a:cs typeface="Times New Roman"/>
              </a:rPr>
              <a:t>int</a:t>
            </a:r>
            <a:r>
              <a:rPr lang="en-US" sz="1500" dirty="0">
                <a:latin typeface="Consolas"/>
                <a:ea typeface="Calibri"/>
                <a:cs typeface="Times New Roman"/>
              </a:rPr>
              <a:t> </a:t>
            </a:r>
            <a:r>
              <a:rPr lang="en-US" sz="1500" dirty="0" err="1">
                <a:latin typeface="Consolas"/>
                <a:ea typeface="Calibri"/>
                <a:cs typeface="Times New Roman"/>
              </a:rPr>
              <a:t>prev</a:t>
            </a:r>
            <a:r>
              <a:rPr lang="en-US" sz="1500" dirty="0">
                <a:latin typeface="Consolas"/>
                <a:ea typeface="Calibri"/>
                <a:cs typeface="Times New Roman"/>
              </a:rPr>
              <a:t>=0, next = 1;</a:t>
            </a:r>
            <a:endParaRPr lang="en-US" sz="1500" dirty="0">
              <a:ea typeface="Calibri"/>
              <a:cs typeface="Times New Roman"/>
            </a:endParaRPr>
          </a:p>
          <a:p>
            <a:pPr>
              <a:lnSpc>
                <a:spcPct val="115000"/>
              </a:lnSpc>
            </a:pPr>
            <a:r>
              <a:rPr lang="en-US" sz="1500" dirty="0">
                <a:latin typeface="Consolas"/>
                <a:ea typeface="Calibri"/>
                <a:cs typeface="Times New Roman"/>
              </a:rPr>
              <a:t>	cout&lt;&lt;0&lt;&lt; </a:t>
            </a:r>
            <a:r>
              <a:rPr lang="en-US" sz="1500" dirty="0">
                <a:solidFill>
                  <a:srgbClr val="A31515"/>
                </a:solidFill>
                <a:latin typeface="Consolas"/>
                <a:ea typeface="Calibri"/>
                <a:cs typeface="Times New Roman"/>
              </a:rPr>
              <a:t>" </a:t>
            </a:r>
            <a:r>
              <a:rPr lang="en-US" sz="1500" dirty="0" smtClean="0">
                <a:solidFill>
                  <a:srgbClr val="A31515"/>
                </a:solidFill>
                <a:latin typeface="Consolas"/>
                <a:ea typeface="Calibri"/>
                <a:cs typeface="Times New Roman"/>
              </a:rPr>
              <a:t>"</a:t>
            </a:r>
            <a:r>
              <a:rPr lang="en-US" sz="1500" dirty="0" smtClean="0">
                <a:latin typeface="Consolas"/>
                <a:ea typeface="Calibri"/>
                <a:cs typeface="Times New Roman"/>
              </a:rPr>
              <a:t>;</a:t>
            </a:r>
          </a:p>
          <a:p>
            <a:pPr>
              <a:lnSpc>
                <a:spcPct val="115000"/>
              </a:lnSpc>
            </a:pPr>
            <a:endParaRPr lang="en-US" sz="1500" dirty="0">
              <a:ea typeface="Calibri"/>
              <a:cs typeface="Times New Roman"/>
            </a:endParaRPr>
          </a:p>
          <a:p>
            <a:pPr>
              <a:lnSpc>
                <a:spcPct val="115000"/>
              </a:lnSpc>
            </a:pPr>
            <a:r>
              <a:rPr lang="en-US" sz="1500" dirty="0">
                <a:latin typeface="Consolas"/>
                <a:ea typeface="Calibri"/>
                <a:cs typeface="Times New Roman"/>
              </a:rPr>
              <a:t>	</a:t>
            </a:r>
            <a:r>
              <a:rPr lang="en-US" sz="1500" dirty="0" smtClean="0">
                <a:latin typeface="Consolas"/>
                <a:ea typeface="Calibri"/>
                <a:cs typeface="Times New Roman"/>
              </a:rPr>
              <a:t>int i = 1;</a:t>
            </a:r>
            <a:endParaRPr lang="en-US" sz="1500" dirty="0">
              <a:ea typeface="Calibri"/>
              <a:cs typeface="Times New Roman"/>
            </a:endParaRPr>
          </a:p>
          <a:p>
            <a:pPr>
              <a:lnSpc>
                <a:spcPct val="115000"/>
              </a:lnSpc>
            </a:pPr>
            <a:r>
              <a:rPr lang="en-US" sz="1500" dirty="0">
                <a:latin typeface="Consolas"/>
                <a:ea typeface="Calibri"/>
                <a:cs typeface="Times New Roman"/>
              </a:rPr>
              <a:t>	</a:t>
            </a:r>
            <a:r>
              <a:rPr lang="en-US" sz="1500" dirty="0">
                <a:solidFill>
                  <a:srgbClr val="0000FF"/>
                </a:solidFill>
                <a:latin typeface="Consolas"/>
                <a:ea typeface="Calibri"/>
                <a:cs typeface="Times New Roman"/>
              </a:rPr>
              <a:t>while</a:t>
            </a:r>
            <a:r>
              <a:rPr lang="en-US" sz="1500" dirty="0">
                <a:latin typeface="Consolas"/>
                <a:ea typeface="Calibri"/>
                <a:cs typeface="Times New Roman"/>
              </a:rPr>
              <a:t>( </a:t>
            </a:r>
            <a:r>
              <a:rPr lang="en-US" sz="1500" dirty="0" smtClean="0">
                <a:latin typeface="Consolas"/>
                <a:ea typeface="Calibri"/>
                <a:cs typeface="Times New Roman"/>
              </a:rPr>
              <a:t>i &lt; </a:t>
            </a:r>
            <a:r>
              <a:rPr lang="en-US" sz="1500" dirty="0">
                <a:latin typeface="Consolas"/>
                <a:ea typeface="Calibri"/>
                <a:cs typeface="Times New Roman"/>
              </a:rPr>
              <a:t>n)</a:t>
            </a:r>
            <a:endParaRPr lang="en-US" sz="1500" dirty="0">
              <a:ea typeface="Calibri"/>
              <a:cs typeface="Times New Roman"/>
            </a:endParaRPr>
          </a:p>
          <a:p>
            <a:pPr>
              <a:lnSpc>
                <a:spcPct val="115000"/>
              </a:lnSpc>
            </a:pPr>
            <a:r>
              <a:rPr lang="en-US" sz="1500" dirty="0">
                <a:latin typeface="Consolas"/>
                <a:ea typeface="Calibri"/>
                <a:cs typeface="Times New Roman"/>
              </a:rPr>
              <a:t>	{</a:t>
            </a:r>
            <a:endParaRPr lang="en-US" sz="1500" dirty="0">
              <a:ea typeface="Calibri"/>
              <a:cs typeface="Times New Roman"/>
            </a:endParaRPr>
          </a:p>
          <a:p>
            <a:pPr>
              <a:lnSpc>
                <a:spcPct val="115000"/>
              </a:lnSpc>
            </a:pPr>
            <a:r>
              <a:rPr lang="en-US" sz="1500" dirty="0">
                <a:latin typeface="Consolas"/>
                <a:ea typeface="Calibri"/>
                <a:cs typeface="Times New Roman"/>
              </a:rPr>
              <a:t>		cout&lt;&lt;next&lt;&lt;</a:t>
            </a:r>
            <a:r>
              <a:rPr lang="en-US" sz="1500" dirty="0">
                <a:solidFill>
                  <a:srgbClr val="A31515"/>
                </a:solidFill>
                <a:latin typeface="Consolas"/>
                <a:ea typeface="Calibri"/>
                <a:cs typeface="Times New Roman"/>
              </a:rPr>
              <a:t>" "</a:t>
            </a:r>
            <a:r>
              <a:rPr lang="en-US" sz="1500" dirty="0">
                <a:latin typeface="Consolas"/>
                <a:ea typeface="Calibri"/>
                <a:cs typeface="Times New Roman"/>
              </a:rPr>
              <a:t>;</a:t>
            </a:r>
            <a:endParaRPr lang="en-US" sz="1500" dirty="0">
              <a:ea typeface="Calibri"/>
              <a:cs typeface="Times New Roman"/>
            </a:endParaRPr>
          </a:p>
          <a:p>
            <a:pPr>
              <a:lnSpc>
                <a:spcPct val="115000"/>
              </a:lnSpc>
            </a:pPr>
            <a:r>
              <a:rPr lang="en-US" sz="1500" dirty="0">
                <a:latin typeface="Consolas"/>
                <a:ea typeface="Calibri"/>
                <a:cs typeface="Times New Roman"/>
              </a:rPr>
              <a:t>		</a:t>
            </a:r>
            <a:r>
              <a:rPr lang="en-US" sz="1500" dirty="0">
                <a:solidFill>
                  <a:srgbClr val="0000FF"/>
                </a:solidFill>
                <a:latin typeface="Consolas"/>
                <a:ea typeface="Calibri"/>
                <a:cs typeface="Times New Roman"/>
              </a:rPr>
              <a:t>int</a:t>
            </a:r>
            <a:r>
              <a:rPr lang="en-US" sz="1500" dirty="0">
                <a:latin typeface="Consolas"/>
                <a:ea typeface="Calibri"/>
                <a:cs typeface="Times New Roman"/>
              </a:rPr>
              <a:t> temp = next;</a:t>
            </a:r>
            <a:endParaRPr lang="en-US" sz="1500" dirty="0">
              <a:ea typeface="Calibri"/>
              <a:cs typeface="Times New Roman"/>
            </a:endParaRPr>
          </a:p>
          <a:p>
            <a:pPr>
              <a:lnSpc>
                <a:spcPct val="115000"/>
              </a:lnSpc>
            </a:pPr>
            <a:r>
              <a:rPr lang="en-US" sz="1500" dirty="0">
                <a:latin typeface="Consolas"/>
                <a:ea typeface="Calibri"/>
                <a:cs typeface="Times New Roman"/>
              </a:rPr>
              <a:t>		next += </a:t>
            </a:r>
            <a:r>
              <a:rPr lang="en-US" sz="1500" dirty="0" err="1">
                <a:latin typeface="Consolas"/>
                <a:ea typeface="Calibri"/>
                <a:cs typeface="Times New Roman"/>
              </a:rPr>
              <a:t>prev</a:t>
            </a:r>
            <a:r>
              <a:rPr lang="en-US" sz="1500" dirty="0">
                <a:latin typeface="Consolas"/>
                <a:ea typeface="Calibri"/>
                <a:cs typeface="Times New Roman"/>
              </a:rPr>
              <a:t>;</a:t>
            </a:r>
            <a:endParaRPr lang="en-US" sz="1500" dirty="0">
              <a:ea typeface="Calibri"/>
              <a:cs typeface="Times New Roman"/>
            </a:endParaRPr>
          </a:p>
          <a:p>
            <a:pPr>
              <a:lnSpc>
                <a:spcPct val="115000"/>
              </a:lnSpc>
            </a:pPr>
            <a:r>
              <a:rPr lang="en-US" sz="1500" dirty="0">
                <a:latin typeface="Consolas"/>
                <a:ea typeface="Calibri"/>
                <a:cs typeface="Times New Roman"/>
              </a:rPr>
              <a:t>		</a:t>
            </a:r>
            <a:r>
              <a:rPr lang="en-US" sz="1500" dirty="0" err="1">
                <a:latin typeface="Consolas"/>
                <a:ea typeface="Calibri"/>
                <a:cs typeface="Times New Roman"/>
              </a:rPr>
              <a:t>prev</a:t>
            </a:r>
            <a:r>
              <a:rPr lang="en-US" sz="1500" dirty="0">
                <a:latin typeface="Consolas"/>
                <a:ea typeface="Calibri"/>
                <a:cs typeface="Times New Roman"/>
              </a:rPr>
              <a:t> = temp</a:t>
            </a:r>
            <a:r>
              <a:rPr lang="en-US" sz="1500" dirty="0" smtClean="0">
                <a:latin typeface="Consolas"/>
                <a:ea typeface="Calibri"/>
                <a:cs typeface="Times New Roman"/>
              </a:rPr>
              <a:t>;</a:t>
            </a:r>
          </a:p>
          <a:p>
            <a:pPr>
              <a:lnSpc>
                <a:spcPct val="115000"/>
              </a:lnSpc>
            </a:pPr>
            <a:r>
              <a:rPr lang="en-US" sz="1500" dirty="0" smtClean="0">
                <a:latin typeface="Consolas"/>
                <a:ea typeface="Calibri"/>
                <a:cs typeface="Times New Roman"/>
              </a:rPr>
              <a:t>		i++;</a:t>
            </a:r>
            <a:endParaRPr lang="en-US" sz="1500" dirty="0">
              <a:ea typeface="Calibri"/>
              <a:cs typeface="Times New Roman"/>
            </a:endParaRPr>
          </a:p>
          <a:p>
            <a:pPr>
              <a:lnSpc>
                <a:spcPct val="115000"/>
              </a:lnSpc>
            </a:pPr>
            <a:r>
              <a:rPr lang="en-US" sz="1500" dirty="0">
                <a:latin typeface="Consolas"/>
                <a:ea typeface="Calibri"/>
                <a:cs typeface="Times New Roman"/>
              </a:rPr>
              <a:t>	}</a:t>
            </a:r>
            <a:endParaRPr lang="en-US" sz="1500" dirty="0">
              <a:ea typeface="Calibri"/>
              <a:cs typeface="Times New Roman"/>
            </a:endParaRPr>
          </a:p>
          <a:p>
            <a:pPr>
              <a:lnSpc>
                <a:spcPct val="115000"/>
              </a:lnSpc>
            </a:pPr>
            <a:r>
              <a:rPr lang="en-US" sz="1500" dirty="0">
                <a:latin typeface="Consolas"/>
                <a:ea typeface="Calibri"/>
                <a:cs typeface="Times New Roman"/>
              </a:rPr>
              <a:t>}</a:t>
            </a:r>
            <a:endParaRPr lang="en-US" sz="1500" dirty="0">
              <a:ea typeface="Calibri"/>
              <a:cs typeface="Times New Roman"/>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00" y="5612524"/>
            <a:ext cx="36290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7364" y="5577410"/>
            <a:ext cx="38576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93539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normAutofit fontScale="90000"/>
          </a:bodyPr>
          <a:lstStyle/>
          <a:p>
            <a:r>
              <a:rPr lang="en-US" dirty="0">
                <a:solidFill>
                  <a:srgbClr val="CCFF33"/>
                </a:solidFill>
              </a:rPr>
              <a:t>What </a:t>
            </a:r>
            <a:r>
              <a:rPr lang="en-US" dirty="0" smtClean="0">
                <a:solidFill>
                  <a:srgbClr val="CCFF33"/>
                </a:solidFill>
              </a:rPr>
              <a:t>is wrong with this program?</a:t>
            </a:r>
            <a:endParaRPr lang="en-US" dirty="0">
              <a:solidFill>
                <a:srgbClr val="CCFF33"/>
              </a:solidFill>
            </a:endParaRPr>
          </a:p>
        </p:txBody>
      </p:sp>
      <p:sp>
        <p:nvSpPr>
          <p:cNvPr id="3" name="Content Placeholder 2"/>
          <p:cNvSpPr>
            <a:spLocks noGrp="1"/>
          </p:cNvSpPr>
          <p:nvPr>
            <p:ph idx="1"/>
          </p:nvPr>
        </p:nvSpPr>
        <p:spPr>
          <a:xfrm>
            <a:off x="152400" y="1436392"/>
            <a:ext cx="5486400" cy="5345408"/>
          </a:xfrm>
        </p:spPr>
        <p:txBody>
          <a:bodyPr>
            <a:normAutofit fontScale="85000" lnSpcReduction="20000"/>
          </a:bodyPr>
          <a:lstStyle/>
          <a:p>
            <a:pPr marL="0" marR="0" indent="0">
              <a:lnSpc>
                <a:spcPct val="115000"/>
              </a:lnSpc>
              <a:spcBef>
                <a:spcPts val="0"/>
              </a:spcBef>
              <a:spcAft>
                <a:spcPts val="0"/>
              </a:spcAft>
              <a:buNone/>
            </a:pPr>
            <a:r>
              <a:rPr lang="en-US" sz="1800" dirty="0" smtClean="0">
                <a:solidFill>
                  <a:srgbClr val="0000FF"/>
                </a:solidFill>
                <a:latin typeface="Consolas"/>
                <a:ea typeface="Calibri"/>
                <a:cs typeface="Times New Roman"/>
              </a:rPr>
              <a:t>#</a:t>
            </a:r>
            <a:r>
              <a:rPr lang="en-US" sz="1800" dirty="0">
                <a:solidFill>
                  <a:srgbClr val="0000FF"/>
                </a:solidFill>
                <a:latin typeface="Consolas"/>
                <a:ea typeface="Calibri"/>
                <a:cs typeface="Times New Roman"/>
              </a:rPr>
              <a:t>include</a:t>
            </a:r>
            <a:r>
              <a:rPr lang="en-US" sz="1800" dirty="0">
                <a:solidFill>
                  <a:srgbClr val="A31515"/>
                </a:solidFill>
                <a:latin typeface="Consolas"/>
                <a:ea typeface="Calibri"/>
                <a:cs typeface="Times New Roman"/>
              </a:rPr>
              <a:t>&lt;</a:t>
            </a:r>
            <a:r>
              <a:rPr lang="en-US" sz="1800" dirty="0" err="1">
                <a:solidFill>
                  <a:srgbClr val="A31515"/>
                </a:solidFill>
                <a:latin typeface="Consolas"/>
                <a:ea typeface="Calibri"/>
                <a:cs typeface="Times New Roman"/>
              </a:rPr>
              <a:t>iostream</a:t>
            </a:r>
            <a:r>
              <a:rPr lang="en-US" sz="1800" dirty="0">
                <a:solidFill>
                  <a:srgbClr val="A31515"/>
                </a:solidFill>
                <a:latin typeface="Consolas"/>
                <a:ea typeface="Calibri"/>
                <a:cs typeface="Times New Roman"/>
              </a:rPr>
              <a:t>&gt;</a:t>
            </a:r>
            <a:endParaRPr lang="en-US" sz="1800" dirty="0">
              <a:ea typeface="Calibri"/>
              <a:cs typeface="Times New Roman"/>
            </a:endParaRPr>
          </a:p>
          <a:p>
            <a:pPr marL="0" marR="0" indent="0">
              <a:lnSpc>
                <a:spcPct val="115000"/>
              </a:lnSpc>
              <a:spcBef>
                <a:spcPts val="0"/>
              </a:spcBef>
              <a:spcAft>
                <a:spcPts val="0"/>
              </a:spcAft>
              <a:buNone/>
            </a:pPr>
            <a:r>
              <a:rPr lang="en-US" sz="1800" dirty="0">
                <a:solidFill>
                  <a:srgbClr val="0000FF"/>
                </a:solidFill>
                <a:latin typeface="Consolas"/>
                <a:ea typeface="Calibri"/>
                <a:cs typeface="Times New Roman"/>
              </a:rPr>
              <a:t>using</a:t>
            </a:r>
            <a:r>
              <a:rPr lang="en-US" sz="1800" dirty="0">
                <a:latin typeface="Consolas"/>
                <a:ea typeface="Calibri"/>
                <a:cs typeface="Times New Roman"/>
              </a:rPr>
              <a:t> </a:t>
            </a:r>
            <a:r>
              <a:rPr lang="en-US" sz="1800" dirty="0">
                <a:solidFill>
                  <a:srgbClr val="0000FF"/>
                </a:solidFill>
                <a:latin typeface="Consolas"/>
                <a:ea typeface="Calibri"/>
                <a:cs typeface="Times New Roman"/>
              </a:rPr>
              <a:t>namespace</a:t>
            </a:r>
            <a:r>
              <a:rPr lang="en-US" sz="1800" dirty="0">
                <a:latin typeface="Consolas"/>
                <a:ea typeface="Calibri"/>
                <a:cs typeface="Times New Roman"/>
              </a:rPr>
              <a:t> </a:t>
            </a:r>
            <a:r>
              <a:rPr lang="en-US" sz="1800" dirty="0" err="1">
                <a:latin typeface="Consolas"/>
                <a:ea typeface="Calibri"/>
                <a:cs typeface="Times New Roman"/>
              </a:rPr>
              <a:t>std</a:t>
            </a:r>
            <a:r>
              <a:rPr lang="en-US" sz="1800" dirty="0">
                <a:latin typeface="Consolas"/>
                <a:ea typeface="Calibri"/>
                <a:cs typeface="Times New Roman"/>
              </a:rPr>
              <a:t>;</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endParaRPr lang="en-US" sz="1800" dirty="0">
              <a:ea typeface="Calibri"/>
              <a:cs typeface="Times New Roman"/>
            </a:endParaRPr>
          </a:p>
          <a:p>
            <a:pPr marL="0" marR="0" indent="0">
              <a:lnSpc>
                <a:spcPct val="115000"/>
              </a:lnSpc>
              <a:spcBef>
                <a:spcPts val="0"/>
              </a:spcBef>
              <a:spcAft>
                <a:spcPts val="0"/>
              </a:spcAft>
              <a:buNone/>
            </a:pPr>
            <a:r>
              <a:rPr lang="en-US" sz="1800" dirty="0">
                <a:solidFill>
                  <a:srgbClr val="0000FF"/>
                </a:solidFill>
                <a:latin typeface="Consolas"/>
                <a:ea typeface="Calibri"/>
                <a:cs typeface="Times New Roman"/>
              </a:rPr>
              <a:t>int</a:t>
            </a:r>
            <a:r>
              <a:rPr lang="en-US" sz="1800" dirty="0">
                <a:latin typeface="Consolas"/>
                <a:ea typeface="Calibri"/>
                <a:cs typeface="Times New Roman"/>
              </a:rPr>
              <a:t> go(</a:t>
            </a:r>
            <a:r>
              <a:rPr lang="en-US" sz="1800" dirty="0">
                <a:solidFill>
                  <a:srgbClr val="0000FF"/>
                </a:solidFill>
                <a:latin typeface="Consolas"/>
                <a:ea typeface="Calibri"/>
                <a:cs typeface="Times New Roman"/>
              </a:rPr>
              <a:t>int</a:t>
            </a:r>
            <a:r>
              <a:rPr lang="en-US" sz="1800" dirty="0">
                <a:latin typeface="Consolas"/>
                <a:ea typeface="Calibri"/>
                <a:cs typeface="Times New Roman"/>
              </a:rPr>
              <a:t> &amp;);</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endParaRPr lang="en-US" sz="1800" dirty="0">
              <a:ea typeface="Calibri"/>
              <a:cs typeface="Times New Roman"/>
            </a:endParaRPr>
          </a:p>
          <a:p>
            <a:pPr marL="0" marR="0" indent="0">
              <a:lnSpc>
                <a:spcPct val="115000"/>
              </a:lnSpc>
              <a:spcBef>
                <a:spcPts val="0"/>
              </a:spcBef>
              <a:spcAft>
                <a:spcPts val="0"/>
              </a:spcAft>
              <a:buNone/>
            </a:pPr>
            <a:r>
              <a:rPr lang="en-US" sz="1800" dirty="0">
                <a:solidFill>
                  <a:srgbClr val="0000FF"/>
                </a:solidFill>
                <a:latin typeface="Consolas"/>
                <a:ea typeface="Calibri"/>
                <a:cs typeface="Times New Roman"/>
              </a:rPr>
              <a:t>int</a:t>
            </a:r>
            <a:r>
              <a:rPr lang="en-US" sz="1800" dirty="0">
                <a:latin typeface="Consolas"/>
                <a:ea typeface="Calibri"/>
                <a:cs typeface="Times New Roman"/>
              </a:rPr>
              <a:t> main()</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a:solidFill>
                  <a:srgbClr val="0000FF"/>
                </a:solidFill>
                <a:latin typeface="Consolas"/>
                <a:ea typeface="Calibri"/>
                <a:cs typeface="Times New Roman"/>
              </a:rPr>
              <a:t>int</a:t>
            </a:r>
            <a:r>
              <a:rPr lang="en-US" sz="1800" dirty="0">
                <a:latin typeface="Consolas"/>
                <a:ea typeface="Calibri"/>
                <a:cs typeface="Times New Roman"/>
              </a:rPr>
              <a:t> n, sum = 0;</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a:t>
            </a:r>
            <a:r>
              <a:rPr lang="en-US" sz="1800" dirty="0">
                <a:solidFill>
                  <a:srgbClr val="A31515"/>
                </a:solidFill>
                <a:latin typeface="Consolas"/>
                <a:ea typeface="Calibri"/>
                <a:cs typeface="Times New Roman"/>
              </a:rPr>
              <a:t>"N = ? "</a:t>
            </a:r>
            <a:r>
              <a:rPr lang="en-US" sz="1800" dirty="0">
                <a:latin typeface="Consolas"/>
                <a:ea typeface="Calibri"/>
                <a:cs typeface="Times New Roman"/>
              </a:rPr>
              <a:t>;</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err="1">
                <a:latin typeface="Consolas"/>
                <a:ea typeface="Calibri"/>
                <a:cs typeface="Times New Roman"/>
              </a:rPr>
              <a:t>cin</a:t>
            </a:r>
            <a:r>
              <a:rPr lang="en-US" sz="1800" dirty="0">
                <a:latin typeface="Consolas"/>
                <a:ea typeface="Calibri"/>
                <a:cs typeface="Times New Roman"/>
              </a:rPr>
              <a:t>&gt;&gt;n;</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a:solidFill>
                  <a:srgbClr val="0000FF"/>
                </a:solidFill>
                <a:latin typeface="Consolas"/>
                <a:ea typeface="Calibri"/>
                <a:cs typeface="Times New Roman"/>
              </a:rPr>
              <a:t>while</a:t>
            </a:r>
            <a:r>
              <a:rPr lang="en-US" sz="1800" dirty="0">
                <a:latin typeface="Consolas"/>
                <a:ea typeface="Calibri"/>
                <a:cs typeface="Times New Roman"/>
              </a:rPr>
              <a:t> (n&gt;0)</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sum += go(n);</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cout&lt;&lt;sum&lt;&lt;endl;</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a:solidFill>
                  <a:srgbClr val="0000FF"/>
                </a:solidFill>
                <a:latin typeface="Consolas"/>
                <a:ea typeface="Calibri"/>
                <a:cs typeface="Times New Roman"/>
              </a:rPr>
              <a:t>return</a:t>
            </a:r>
            <a:r>
              <a:rPr lang="en-US" sz="1800" dirty="0">
                <a:latin typeface="Consolas"/>
                <a:ea typeface="Calibri"/>
                <a:cs typeface="Times New Roman"/>
              </a:rPr>
              <a:t> 0;</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endParaRPr lang="en-US" sz="1800" dirty="0">
              <a:ea typeface="Calibri"/>
              <a:cs typeface="Times New Roman"/>
            </a:endParaRPr>
          </a:p>
          <a:p>
            <a:pPr marL="0" marR="0" indent="0">
              <a:lnSpc>
                <a:spcPct val="115000"/>
              </a:lnSpc>
              <a:spcBef>
                <a:spcPts val="0"/>
              </a:spcBef>
              <a:spcAft>
                <a:spcPts val="0"/>
              </a:spcAft>
              <a:buNone/>
            </a:pPr>
            <a:r>
              <a:rPr lang="en-US" sz="1800" dirty="0">
                <a:solidFill>
                  <a:srgbClr val="0000FF"/>
                </a:solidFill>
                <a:latin typeface="Consolas"/>
                <a:ea typeface="Calibri"/>
                <a:cs typeface="Times New Roman"/>
              </a:rPr>
              <a:t>int</a:t>
            </a:r>
            <a:r>
              <a:rPr lang="en-US" sz="1800" dirty="0">
                <a:latin typeface="Consolas"/>
                <a:ea typeface="Calibri"/>
                <a:cs typeface="Times New Roman"/>
              </a:rPr>
              <a:t> go(</a:t>
            </a:r>
            <a:r>
              <a:rPr lang="en-US" sz="1800" dirty="0">
                <a:solidFill>
                  <a:srgbClr val="0000FF"/>
                </a:solidFill>
                <a:latin typeface="Consolas"/>
                <a:ea typeface="Calibri"/>
                <a:cs typeface="Times New Roman"/>
              </a:rPr>
              <a:t>int</a:t>
            </a:r>
            <a:r>
              <a:rPr lang="en-US" sz="1800" dirty="0">
                <a:latin typeface="Consolas"/>
                <a:ea typeface="Calibri"/>
                <a:cs typeface="Times New Roman"/>
              </a:rPr>
              <a:t> &amp;x)</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a:solidFill>
                  <a:srgbClr val="0000FF"/>
                </a:solidFill>
                <a:latin typeface="Consolas"/>
                <a:ea typeface="Calibri"/>
                <a:cs typeface="Times New Roman"/>
              </a:rPr>
              <a:t>return</a:t>
            </a:r>
            <a:r>
              <a:rPr lang="en-US" sz="1800" dirty="0">
                <a:latin typeface="Consolas"/>
                <a:ea typeface="Calibri"/>
                <a:cs typeface="Times New Roman"/>
              </a:rPr>
              <a:t> (x % 10);</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x /= 10;</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a:t>
            </a:r>
            <a:endParaRPr lang="en-US" sz="1800" dirty="0">
              <a:ea typeface="Calibri"/>
              <a:cs typeface="Times New Roman"/>
            </a:endParaRPr>
          </a:p>
          <a:p>
            <a:pPr marL="0" indent="0">
              <a:lnSpc>
                <a:spcPct val="115000"/>
              </a:lnSpc>
              <a:spcBef>
                <a:spcPts val="0"/>
              </a:spcBef>
              <a:buNone/>
            </a:pPr>
            <a:endParaRPr lang="en-US" sz="15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71</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4876800" y="1524000"/>
            <a:ext cx="411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8192133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normAutofit fontScale="90000"/>
          </a:bodyPr>
          <a:lstStyle/>
          <a:p>
            <a:r>
              <a:rPr lang="en-US" dirty="0">
                <a:solidFill>
                  <a:srgbClr val="CCFF33"/>
                </a:solidFill>
              </a:rPr>
              <a:t>What </a:t>
            </a:r>
            <a:r>
              <a:rPr lang="en-US" dirty="0" smtClean="0">
                <a:solidFill>
                  <a:srgbClr val="CCFF33"/>
                </a:solidFill>
              </a:rPr>
              <a:t>is wrong with this program?</a:t>
            </a:r>
            <a:endParaRPr lang="en-US" dirty="0">
              <a:solidFill>
                <a:srgbClr val="CCFF33"/>
              </a:solidFill>
            </a:endParaRPr>
          </a:p>
        </p:txBody>
      </p:sp>
      <p:sp>
        <p:nvSpPr>
          <p:cNvPr id="3" name="Content Placeholder 2"/>
          <p:cNvSpPr>
            <a:spLocks noGrp="1"/>
          </p:cNvSpPr>
          <p:nvPr>
            <p:ph idx="1"/>
          </p:nvPr>
        </p:nvSpPr>
        <p:spPr>
          <a:xfrm>
            <a:off x="152400" y="1436392"/>
            <a:ext cx="5486400" cy="5345408"/>
          </a:xfrm>
        </p:spPr>
        <p:txBody>
          <a:bodyPr>
            <a:normAutofit fontScale="85000" lnSpcReduction="20000"/>
          </a:bodyPr>
          <a:lstStyle/>
          <a:p>
            <a:pPr marL="0" marR="0" indent="0">
              <a:lnSpc>
                <a:spcPct val="115000"/>
              </a:lnSpc>
              <a:spcBef>
                <a:spcPts val="0"/>
              </a:spcBef>
              <a:spcAft>
                <a:spcPts val="0"/>
              </a:spcAft>
              <a:buNone/>
            </a:pPr>
            <a:r>
              <a:rPr lang="en-US" sz="1800" dirty="0" smtClean="0">
                <a:solidFill>
                  <a:srgbClr val="0000FF"/>
                </a:solidFill>
                <a:latin typeface="Consolas"/>
                <a:ea typeface="Calibri"/>
                <a:cs typeface="Times New Roman"/>
              </a:rPr>
              <a:t>#</a:t>
            </a:r>
            <a:r>
              <a:rPr lang="en-US" sz="1800" dirty="0">
                <a:solidFill>
                  <a:srgbClr val="0000FF"/>
                </a:solidFill>
                <a:latin typeface="Consolas"/>
                <a:ea typeface="Calibri"/>
                <a:cs typeface="Times New Roman"/>
              </a:rPr>
              <a:t>include</a:t>
            </a:r>
            <a:r>
              <a:rPr lang="en-US" sz="1800" dirty="0">
                <a:solidFill>
                  <a:srgbClr val="A31515"/>
                </a:solidFill>
                <a:latin typeface="Consolas"/>
                <a:ea typeface="Calibri"/>
                <a:cs typeface="Times New Roman"/>
              </a:rPr>
              <a:t>&lt;</a:t>
            </a:r>
            <a:r>
              <a:rPr lang="en-US" sz="1800" dirty="0" err="1">
                <a:solidFill>
                  <a:srgbClr val="A31515"/>
                </a:solidFill>
                <a:latin typeface="Consolas"/>
                <a:ea typeface="Calibri"/>
                <a:cs typeface="Times New Roman"/>
              </a:rPr>
              <a:t>iostream</a:t>
            </a:r>
            <a:r>
              <a:rPr lang="en-US" sz="1800" dirty="0">
                <a:solidFill>
                  <a:srgbClr val="A31515"/>
                </a:solidFill>
                <a:latin typeface="Consolas"/>
                <a:ea typeface="Calibri"/>
                <a:cs typeface="Times New Roman"/>
              </a:rPr>
              <a:t>&gt;</a:t>
            </a:r>
            <a:endParaRPr lang="en-US" sz="1800" dirty="0">
              <a:ea typeface="Calibri"/>
              <a:cs typeface="Times New Roman"/>
            </a:endParaRPr>
          </a:p>
          <a:p>
            <a:pPr marL="0" marR="0" indent="0">
              <a:lnSpc>
                <a:spcPct val="115000"/>
              </a:lnSpc>
              <a:spcBef>
                <a:spcPts val="0"/>
              </a:spcBef>
              <a:spcAft>
                <a:spcPts val="0"/>
              </a:spcAft>
              <a:buNone/>
            </a:pPr>
            <a:r>
              <a:rPr lang="en-US" sz="1800" dirty="0">
                <a:solidFill>
                  <a:srgbClr val="0000FF"/>
                </a:solidFill>
                <a:latin typeface="Consolas"/>
                <a:ea typeface="Calibri"/>
                <a:cs typeface="Times New Roman"/>
              </a:rPr>
              <a:t>using</a:t>
            </a:r>
            <a:r>
              <a:rPr lang="en-US" sz="1800" dirty="0">
                <a:latin typeface="Consolas"/>
                <a:ea typeface="Calibri"/>
                <a:cs typeface="Times New Roman"/>
              </a:rPr>
              <a:t> </a:t>
            </a:r>
            <a:r>
              <a:rPr lang="en-US" sz="1800" dirty="0">
                <a:solidFill>
                  <a:srgbClr val="0000FF"/>
                </a:solidFill>
                <a:latin typeface="Consolas"/>
                <a:ea typeface="Calibri"/>
                <a:cs typeface="Times New Roman"/>
              </a:rPr>
              <a:t>namespace</a:t>
            </a:r>
            <a:r>
              <a:rPr lang="en-US" sz="1800" dirty="0">
                <a:latin typeface="Consolas"/>
                <a:ea typeface="Calibri"/>
                <a:cs typeface="Times New Roman"/>
              </a:rPr>
              <a:t> </a:t>
            </a:r>
            <a:r>
              <a:rPr lang="en-US" sz="1800" dirty="0" err="1">
                <a:latin typeface="Consolas"/>
                <a:ea typeface="Calibri"/>
                <a:cs typeface="Times New Roman"/>
              </a:rPr>
              <a:t>std</a:t>
            </a:r>
            <a:r>
              <a:rPr lang="en-US" sz="1800" dirty="0">
                <a:latin typeface="Consolas"/>
                <a:ea typeface="Calibri"/>
                <a:cs typeface="Times New Roman"/>
              </a:rPr>
              <a:t>;</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endParaRPr lang="en-US" sz="1800" dirty="0">
              <a:ea typeface="Calibri"/>
              <a:cs typeface="Times New Roman"/>
            </a:endParaRPr>
          </a:p>
          <a:p>
            <a:pPr marL="0" marR="0" indent="0">
              <a:lnSpc>
                <a:spcPct val="115000"/>
              </a:lnSpc>
              <a:spcBef>
                <a:spcPts val="0"/>
              </a:spcBef>
              <a:spcAft>
                <a:spcPts val="0"/>
              </a:spcAft>
              <a:buNone/>
            </a:pPr>
            <a:r>
              <a:rPr lang="en-US" sz="1800" dirty="0">
                <a:solidFill>
                  <a:srgbClr val="0000FF"/>
                </a:solidFill>
                <a:latin typeface="Consolas"/>
                <a:ea typeface="Calibri"/>
                <a:cs typeface="Times New Roman"/>
              </a:rPr>
              <a:t>int</a:t>
            </a:r>
            <a:r>
              <a:rPr lang="en-US" sz="1800" dirty="0">
                <a:latin typeface="Consolas"/>
                <a:ea typeface="Calibri"/>
                <a:cs typeface="Times New Roman"/>
              </a:rPr>
              <a:t> go(</a:t>
            </a:r>
            <a:r>
              <a:rPr lang="en-US" sz="1800" dirty="0">
                <a:solidFill>
                  <a:srgbClr val="0000FF"/>
                </a:solidFill>
                <a:latin typeface="Consolas"/>
                <a:ea typeface="Calibri"/>
                <a:cs typeface="Times New Roman"/>
              </a:rPr>
              <a:t>int</a:t>
            </a:r>
            <a:r>
              <a:rPr lang="en-US" sz="1800" dirty="0">
                <a:latin typeface="Consolas"/>
                <a:ea typeface="Calibri"/>
                <a:cs typeface="Times New Roman"/>
              </a:rPr>
              <a:t> &amp;);</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endParaRPr lang="en-US" sz="1800" dirty="0">
              <a:ea typeface="Calibri"/>
              <a:cs typeface="Times New Roman"/>
            </a:endParaRPr>
          </a:p>
          <a:p>
            <a:pPr marL="0" marR="0" indent="0">
              <a:lnSpc>
                <a:spcPct val="115000"/>
              </a:lnSpc>
              <a:spcBef>
                <a:spcPts val="0"/>
              </a:spcBef>
              <a:spcAft>
                <a:spcPts val="0"/>
              </a:spcAft>
              <a:buNone/>
            </a:pPr>
            <a:r>
              <a:rPr lang="en-US" sz="1800" dirty="0">
                <a:solidFill>
                  <a:srgbClr val="0000FF"/>
                </a:solidFill>
                <a:latin typeface="Consolas"/>
                <a:ea typeface="Calibri"/>
                <a:cs typeface="Times New Roman"/>
              </a:rPr>
              <a:t>int</a:t>
            </a:r>
            <a:r>
              <a:rPr lang="en-US" sz="1800" dirty="0">
                <a:latin typeface="Consolas"/>
                <a:ea typeface="Calibri"/>
                <a:cs typeface="Times New Roman"/>
              </a:rPr>
              <a:t> main()</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a:solidFill>
                  <a:srgbClr val="0000FF"/>
                </a:solidFill>
                <a:latin typeface="Consolas"/>
                <a:ea typeface="Calibri"/>
                <a:cs typeface="Times New Roman"/>
              </a:rPr>
              <a:t>int</a:t>
            </a:r>
            <a:r>
              <a:rPr lang="en-US" sz="1800" dirty="0">
                <a:latin typeface="Consolas"/>
                <a:ea typeface="Calibri"/>
                <a:cs typeface="Times New Roman"/>
              </a:rPr>
              <a:t> n, sum = 0;</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a:t>
            </a:r>
            <a:r>
              <a:rPr lang="en-US" sz="1800" dirty="0">
                <a:solidFill>
                  <a:srgbClr val="A31515"/>
                </a:solidFill>
                <a:latin typeface="Consolas"/>
                <a:ea typeface="Calibri"/>
                <a:cs typeface="Times New Roman"/>
              </a:rPr>
              <a:t>"N = ? "</a:t>
            </a:r>
            <a:r>
              <a:rPr lang="en-US" sz="1800" dirty="0">
                <a:latin typeface="Consolas"/>
                <a:ea typeface="Calibri"/>
                <a:cs typeface="Times New Roman"/>
              </a:rPr>
              <a:t>;</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err="1">
                <a:latin typeface="Consolas"/>
                <a:ea typeface="Calibri"/>
                <a:cs typeface="Times New Roman"/>
              </a:rPr>
              <a:t>cin</a:t>
            </a:r>
            <a:r>
              <a:rPr lang="en-US" sz="1800" dirty="0">
                <a:latin typeface="Consolas"/>
                <a:ea typeface="Calibri"/>
                <a:cs typeface="Times New Roman"/>
              </a:rPr>
              <a:t>&gt;&gt;n;</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a:solidFill>
                  <a:srgbClr val="0000FF"/>
                </a:solidFill>
                <a:latin typeface="Consolas"/>
                <a:ea typeface="Calibri"/>
                <a:cs typeface="Times New Roman"/>
              </a:rPr>
              <a:t>while</a:t>
            </a:r>
            <a:r>
              <a:rPr lang="en-US" sz="1800" dirty="0">
                <a:latin typeface="Consolas"/>
                <a:ea typeface="Calibri"/>
                <a:cs typeface="Times New Roman"/>
              </a:rPr>
              <a:t> (n&gt;0)</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sum += go(n</a:t>
            </a:r>
            <a:r>
              <a:rPr lang="en-US" sz="1800" dirty="0" smtClean="0">
                <a:latin typeface="Consolas"/>
                <a:ea typeface="Calibri"/>
                <a:cs typeface="Times New Roman"/>
              </a:rPr>
              <a:t>);</a:t>
            </a:r>
          </a:p>
          <a:p>
            <a:pPr marL="0" indent="0">
              <a:lnSpc>
                <a:spcPct val="115000"/>
              </a:lnSpc>
              <a:spcBef>
                <a:spcPts val="0"/>
              </a:spcBef>
              <a:buNone/>
            </a:pPr>
            <a:r>
              <a:rPr lang="en-US" sz="1800" dirty="0">
                <a:latin typeface="Consolas"/>
                <a:ea typeface="Calibri"/>
                <a:cs typeface="Times New Roman"/>
              </a:rPr>
              <a:t>	</a:t>
            </a:r>
            <a:r>
              <a:rPr lang="en-US" sz="1800" dirty="0" smtClean="0">
                <a:latin typeface="Consolas"/>
                <a:ea typeface="Calibri"/>
                <a:cs typeface="Times New Roman"/>
              </a:rPr>
              <a:t>	n </a:t>
            </a:r>
            <a:r>
              <a:rPr lang="en-US" sz="1800" dirty="0">
                <a:latin typeface="Consolas"/>
                <a:ea typeface="Calibri"/>
                <a:cs typeface="Times New Roman"/>
              </a:rPr>
              <a:t>/= 10</a:t>
            </a:r>
            <a:r>
              <a:rPr lang="en-US" sz="1800" dirty="0" smtClean="0">
                <a:latin typeface="Consolas"/>
                <a:ea typeface="Calibri"/>
                <a:cs typeface="Times New Roman"/>
              </a:rPr>
              <a:t>;</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cout&lt;&lt;sum&lt;&lt;endl;</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a:solidFill>
                  <a:srgbClr val="0000FF"/>
                </a:solidFill>
                <a:latin typeface="Consolas"/>
                <a:ea typeface="Calibri"/>
                <a:cs typeface="Times New Roman"/>
              </a:rPr>
              <a:t>return</a:t>
            </a:r>
            <a:r>
              <a:rPr lang="en-US" sz="1800" dirty="0">
                <a:latin typeface="Consolas"/>
                <a:ea typeface="Calibri"/>
                <a:cs typeface="Times New Roman"/>
              </a:rPr>
              <a:t> 0;</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endParaRPr lang="en-US" sz="1800" dirty="0">
              <a:ea typeface="Calibri"/>
              <a:cs typeface="Times New Roman"/>
            </a:endParaRPr>
          </a:p>
          <a:p>
            <a:pPr marL="0" marR="0" indent="0">
              <a:lnSpc>
                <a:spcPct val="115000"/>
              </a:lnSpc>
              <a:spcBef>
                <a:spcPts val="0"/>
              </a:spcBef>
              <a:spcAft>
                <a:spcPts val="0"/>
              </a:spcAft>
              <a:buNone/>
            </a:pPr>
            <a:r>
              <a:rPr lang="en-US" sz="1800" dirty="0">
                <a:solidFill>
                  <a:srgbClr val="0000FF"/>
                </a:solidFill>
                <a:latin typeface="Consolas"/>
                <a:ea typeface="Calibri"/>
                <a:cs typeface="Times New Roman"/>
              </a:rPr>
              <a:t>int</a:t>
            </a:r>
            <a:r>
              <a:rPr lang="en-US" sz="1800" dirty="0">
                <a:latin typeface="Consolas"/>
                <a:ea typeface="Calibri"/>
                <a:cs typeface="Times New Roman"/>
              </a:rPr>
              <a:t> go(</a:t>
            </a:r>
            <a:r>
              <a:rPr lang="en-US" sz="1800" dirty="0">
                <a:solidFill>
                  <a:srgbClr val="0000FF"/>
                </a:solidFill>
                <a:latin typeface="Consolas"/>
                <a:ea typeface="Calibri"/>
                <a:cs typeface="Times New Roman"/>
              </a:rPr>
              <a:t>int</a:t>
            </a:r>
            <a:r>
              <a:rPr lang="en-US" sz="1800" dirty="0">
                <a:latin typeface="Consolas"/>
                <a:ea typeface="Calibri"/>
                <a:cs typeface="Times New Roman"/>
              </a:rPr>
              <a:t> &amp;x)</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a:t>
            </a:r>
            <a:endParaRPr lang="en-US" sz="1800" dirty="0">
              <a:ea typeface="Calibri"/>
              <a:cs typeface="Times New Roman"/>
            </a:endParaRPr>
          </a:p>
          <a:p>
            <a:pPr marL="0" marR="0" indent="0">
              <a:lnSpc>
                <a:spcPct val="115000"/>
              </a:lnSpc>
              <a:spcBef>
                <a:spcPts val="0"/>
              </a:spcBef>
              <a:spcAft>
                <a:spcPts val="0"/>
              </a:spcAft>
              <a:buNone/>
            </a:pPr>
            <a:r>
              <a:rPr lang="en-US" sz="1800" dirty="0">
                <a:latin typeface="Consolas"/>
                <a:ea typeface="Calibri"/>
                <a:cs typeface="Times New Roman"/>
              </a:rPr>
              <a:t>	</a:t>
            </a:r>
            <a:r>
              <a:rPr lang="en-US" sz="1800" dirty="0">
                <a:solidFill>
                  <a:srgbClr val="0000FF"/>
                </a:solidFill>
                <a:latin typeface="Consolas"/>
                <a:ea typeface="Calibri"/>
                <a:cs typeface="Times New Roman"/>
              </a:rPr>
              <a:t>return</a:t>
            </a:r>
            <a:r>
              <a:rPr lang="en-US" sz="1800" dirty="0">
                <a:latin typeface="Consolas"/>
                <a:ea typeface="Calibri"/>
                <a:cs typeface="Times New Roman"/>
              </a:rPr>
              <a:t> (x % 10);</a:t>
            </a:r>
            <a:endParaRPr lang="en-US" sz="1800" dirty="0">
              <a:ea typeface="Calibri"/>
              <a:cs typeface="Times New Roman"/>
            </a:endParaRPr>
          </a:p>
          <a:p>
            <a:pPr marL="0" marR="0" indent="0">
              <a:lnSpc>
                <a:spcPct val="115000"/>
              </a:lnSpc>
              <a:spcBef>
                <a:spcPts val="0"/>
              </a:spcBef>
              <a:spcAft>
                <a:spcPts val="0"/>
              </a:spcAft>
              <a:buNone/>
            </a:pPr>
            <a:r>
              <a:rPr lang="en-US" sz="1800" dirty="0" smtClean="0">
                <a:latin typeface="Consolas"/>
                <a:ea typeface="Calibri"/>
                <a:cs typeface="Times New Roman"/>
              </a:rPr>
              <a:t>}</a:t>
            </a:r>
            <a:endParaRPr lang="en-US" sz="1800" dirty="0">
              <a:ea typeface="Calibri"/>
              <a:cs typeface="Times New Roman"/>
            </a:endParaRPr>
          </a:p>
          <a:p>
            <a:pPr marL="0" indent="0">
              <a:lnSpc>
                <a:spcPct val="115000"/>
              </a:lnSpc>
              <a:spcBef>
                <a:spcPts val="0"/>
              </a:spcBef>
              <a:buNone/>
            </a:pPr>
            <a:endParaRPr lang="en-US" sz="1500" dirty="0">
              <a:ea typeface="Calibri"/>
              <a:cs typeface="Times New Roman"/>
            </a:endParaRPr>
          </a:p>
        </p:txBody>
      </p:sp>
      <p:sp>
        <p:nvSpPr>
          <p:cNvPr id="4" name="Slide Number Placeholder 3"/>
          <p:cNvSpPr>
            <a:spLocks noGrp="1"/>
          </p:cNvSpPr>
          <p:nvPr>
            <p:ph type="sldNum" sz="quarter" idx="12"/>
          </p:nvPr>
        </p:nvSpPr>
        <p:spPr/>
        <p:txBody>
          <a:bodyPr/>
          <a:lstStyle/>
          <a:p>
            <a:fld id="{8EF3DC76-259D-45DC-8C0E-0F61BF712E88}" type="slidenum">
              <a:rPr lang="en-US" smtClean="0"/>
              <a:t>72</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4876800" y="1524000"/>
            <a:ext cx="411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4419600"/>
            <a:ext cx="3453005" cy="1089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98706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4999"/>
            <a:ext cx="8229600" cy="1371601"/>
          </a:xfrm>
        </p:spPr>
        <p:txBody>
          <a:bodyPr/>
          <a:lstStyle/>
          <a:p>
            <a:pPr>
              <a:lnSpc>
                <a:spcPts val="5200"/>
              </a:lnSpc>
            </a:pPr>
            <a:r>
              <a:rPr lang="en-US" dirty="0" smtClean="0">
                <a:solidFill>
                  <a:srgbClr val="CCFF33"/>
                </a:solidFill>
              </a:rPr>
              <a:t>Programming Problems</a:t>
            </a:r>
          </a:p>
        </p:txBody>
      </p:sp>
      <p:pic>
        <p:nvPicPr>
          <p:cNvPr id="176130" name="Picture 2" descr="http://www.aitsoft.net/img/Solu/b1.jpg"/>
          <p:cNvPicPr>
            <a:picLocks noChangeAspect="1" noChangeArrowheads="1"/>
          </p:cNvPicPr>
          <p:nvPr/>
        </p:nvPicPr>
        <p:blipFill>
          <a:blip r:embed="rId2" cstate="screen"/>
          <a:srcRect/>
          <a:stretch>
            <a:fillRect/>
          </a:stretch>
        </p:blipFill>
        <p:spPr bwMode="auto">
          <a:xfrm>
            <a:off x="5029200" y="4114800"/>
            <a:ext cx="3416300" cy="2219325"/>
          </a:xfrm>
          <a:prstGeom prst="rect">
            <a:avLst/>
          </a:prstGeom>
          <a:ln>
            <a:noFill/>
          </a:ln>
          <a:effectLst>
            <a:softEdge rad="112500"/>
          </a:effectLst>
        </p:spPr>
      </p:pic>
      <p:pic>
        <p:nvPicPr>
          <p:cNvPr id="176132" name="Picture 4" descr="http://www.maegogstudios.com/images/code.jpg"/>
          <p:cNvPicPr>
            <a:picLocks noChangeAspect="1" noChangeArrowheads="1"/>
          </p:cNvPicPr>
          <p:nvPr/>
        </p:nvPicPr>
        <p:blipFill>
          <a:blip r:embed="rId3" cstate="screen"/>
          <a:srcRect/>
          <a:stretch>
            <a:fillRect/>
          </a:stretch>
        </p:blipFill>
        <p:spPr bwMode="auto">
          <a:xfrm>
            <a:off x="685800" y="4114800"/>
            <a:ext cx="3429000" cy="2182761"/>
          </a:xfrm>
          <a:prstGeom prst="rect">
            <a:avLst/>
          </a:prstGeom>
          <a:ln>
            <a:noFill/>
          </a:ln>
          <a:effectLst>
            <a:softEdge rad="112500"/>
          </a:effectLst>
        </p:spPr>
      </p:pic>
      <p:pic>
        <p:nvPicPr>
          <p:cNvPr id="5" name="Picture 7" descr="C:\Users\Jon Snow\Desktop\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2282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Geometric Mean</a:t>
            </a:r>
            <a:endParaRPr lang="en-US" dirty="0">
              <a:solidFill>
                <a:srgbClr val="CCFF33"/>
              </a:solidFill>
            </a:endParaRPr>
          </a:p>
        </p:txBody>
      </p:sp>
      <p:sp>
        <p:nvSpPr>
          <p:cNvPr id="3" name="Content Placeholder 2"/>
          <p:cNvSpPr>
            <a:spLocks noGrp="1"/>
          </p:cNvSpPr>
          <p:nvPr>
            <p:ph idx="1"/>
          </p:nvPr>
        </p:nvSpPr>
        <p:spPr/>
        <p:txBody>
          <a:bodyPr>
            <a:normAutofit lnSpcReduction="10000"/>
          </a:bodyPr>
          <a:lstStyle/>
          <a:p>
            <a:pPr algn="just"/>
            <a:r>
              <a:rPr lang="en-US" dirty="0" smtClean="0"/>
              <a:t>Write a program that repeatedly asks the user to enter pairs of numbers until one of the pairs is zero.</a:t>
            </a:r>
          </a:p>
          <a:p>
            <a:pPr marL="0" indent="0" algn="just">
              <a:buNone/>
            </a:pPr>
            <a:endParaRPr lang="en-US" dirty="0" smtClean="0"/>
          </a:p>
          <a:p>
            <a:pPr algn="just"/>
            <a:r>
              <a:rPr lang="en-US" dirty="0" smtClean="0"/>
              <a:t>For each pair, the program should use a function to calculate geometric mean of the numbers.</a:t>
            </a:r>
          </a:p>
          <a:p>
            <a:pPr marL="0" indent="0" algn="just">
              <a:buNone/>
            </a:pPr>
            <a:r>
              <a:rPr lang="en-US" dirty="0" smtClean="0"/>
              <a:t>	</a:t>
            </a:r>
          </a:p>
          <a:p>
            <a:pPr marL="0" indent="0" algn="just">
              <a:buNone/>
            </a:pPr>
            <a:r>
              <a:rPr lang="en-US" dirty="0" smtClean="0"/>
              <a:t>Geometric Mean = </a:t>
            </a:r>
            <a:r>
              <a:rPr lang="en-US" dirty="0" err="1" smtClean="0"/>
              <a:t>sqrt</a:t>
            </a:r>
            <a:r>
              <a:rPr lang="en-US" dirty="0" smtClean="0"/>
              <a:t>( x1 * x2)</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74</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41126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Pascal Triangle</a:t>
            </a:r>
            <a:endParaRPr lang="en-US" dirty="0">
              <a:solidFill>
                <a:srgbClr val="CCFF33"/>
              </a:solidFill>
            </a:endParaRPr>
          </a:p>
        </p:txBody>
      </p:sp>
      <p:sp>
        <p:nvSpPr>
          <p:cNvPr id="3" name="Content Placeholder 2"/>
          <p:cNvSpPr>
            <a:spLocks noGrp="1"/>
          </p:cNvSpPr>
          <p:nvPr>
            <p:ph idx="1"/>
          </p:nvPr>
        </p:nvSpPr>
        <p:spPr/>
        <p:txBody>
          <a:bodyPr/>
          <a:lstStyle/>
          <a:p>
            <a:pPr algn="just"/>
            <a:r>
              <a:rPr lang="en-US" dirty="0" smtClean="0"/>
              <a:t>Write a program which displays the Pascal Triangle with a certain number of rows.</a:t>
            </a:r>
          </a:p>
          <a:p>
            <a:pPr algn="just"/>
            <a:r>
              <a:rPr lang="en-US" dirty="0" smtClean="0"/>
              <a:t>You need to write a factorial (n!) function and a combination function c(</a:t>
            </a:r>
            <a:r>
              <a:rPr lang="en-US" dirty="0" err="1" smtClean="0"/>
              <a:t>n,m</a:t>
            </a:r>
            <a:r>
              <a:rPr lang="en-US" dirty="0" smtClean="0"/>
              <a:t>) = n!/(n(n-r)! r!)</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75</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191000"/>
            <a:ext cx="2571750"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94112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Line intersection</a:t>
            </a:r>
            <a:endParaRPr lang="en-US" dirty="0">
              <a:solidFill>
                <a:srgbClr val="CCFF33"/>
              </a:solidFill>
            </a:endParaRPr>
          </a:p>
        </p:txBody>
      </p:sp>
      <p:sp>
        <p:nvSpPr>
          <p:cNvPr id="3" name="Content Placeholder 2"/>
          <p:cNvSpPr>
            <a:spLocks noGrp="1"/>
          </p:cNvSpPr>
          <p:nvPr>
            <p:ph idx="1"/>
          </p:nvPr>
        </p:nvSpPr>
        <p:spPr>
          <a:xfrm>
            <a:off x="457200" y="1600201"/>
            <a:ext cx="8229600" cy="3047999"/>
          </a:xfrm>
        </p:spPr>
        <p:txBody>
          <a:bodyPr>
            <a:normAutofit lnSpcReduction="10000"/>
          </a:bodyPr>
          <a:lstStyle/>
          <a:p>
            <a:pPr algn="just"/>
            <a:r>
              <a:rPr lang="en-US" dirty="0" smtClean="0"/>
              <a:t>Write a program that finds the coordinates of the intersection point for two lines</a:t>
            </a:r>
          </a:p>
          <a:p>
            <a:pPr algn="just"/>
            <a:endParaRPr lang="en-US" dirty="0"/>
          </a:p>
          <a:p>
            <a:pPr algn="just"/>
            <a:r>
              <a:rPr lang="en-US" dirty="0" smtClean="0"/>
              <a:t>The program reads two points from each line and prints the coordinates of the intersection point.</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76</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157230"/>
            <a:ext cx="486727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94112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Mined Area</a:t>
            </a:r>
            <a:endParaRPr lang="en-US" dirty="0">
              <a:solidFill>
                <a:srgbClr val="CCFF33"/>
              </a:solidFill>
            </a:endParaRPr>
          </a:p>
        </p:txBody>
      </p:sp>
      <p:sp>
        <p:nvSpPr>
          <p:cNvPr id="3" name="Content Placeholder 2"/>
          <p:cNvSpPr>
            <a:spLocks noGrp="1"/>
          </p:cNvSpPr>
          <p:nvPr>
            <p:ph idx="1"/>
          </p:nvPr>
        </p:nvSpPr>
        <p:spPr/>
        <p:txBody>
          <a:bodyPr>
            <a:noAutofit/>
          </a:bodyPr>
          <a:lstStyle/>
          <a:p>
            <a:pPr algn="just"/>
            <a:r>
              <a:rPr lang="en-US" sz="2200" dirty="0" smtClean="0"/>
              <a:t>You need to land a helicopter in a place where the war is going on. But you have been informed that a triangular area had been mined by enemy forces. </a:t>
            </a:r>
            <a:endParaRPr lang="en-US" sz="2200" dirty="0"/>
          </a:p>
          <a:p>
            <a:pPr algn="just"/>
            <a:endParaRPr lang="en-US" sz="2200" dirty="0" smtClean="0"/>
          </a:p>
          <a:p>
            <a:pPr algn="just"/>
            <a:r>
              <a:rPr lang="en-US" sz="2200" dirty="0" smtClean="0"/>
              <a:t>You are given the coordinates of corner points of the triangular area and the coordinates of the landing point.</a:t>
            </a:r>
          </a:p>
          <a:p>
            <a:pPr algn="just"/>
            <a:endParaRPr lang="en-US" sz="2200" dirty="0"/>
          </a:p>
          <a:p>
            <a:pPr algn="just"/>
            <a:r>
              <a:rPr lang="en-US" sz="2200" dirty="0" smtClean="0"/>
              <a:t>Write a program that determines weather the landing is safe.</a:t>
            </a:r>
            <a:endParaRPr lang="en-US" sz="2200" dirty="0"/>
          </a:p>
        </p:txBody>
      </p:sp>
      <p:sp>
        <p:nvSpPr>
          <p:cNvPr id="4" name="Slide Number Placeholder 3"/>
          <p:cNvSpPr>
            <a:spLocks noGrp="1"/>
          </p:cNvSpPr>
          <p:nvPr>
            <p:ph type="sldNum" sz="quarter" idx="12"/>
          </p:nvPr>
        </p:nvSpPr>
        <p:spPr/>
        <p:txBody>
          <a:bodyPr/>
          <a:lstStyle/>
          <a:p>
            <a:fld id="{8EF3DC76-259D-45DC-8C0E-0F61BF712E88}" type="slidenum">
              <a:rPr lang="en-US" smtClean="0"/>
              <a:t>77</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800600"/>
            <a:ext cx="2971800"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94112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Highway</a:t>
            </a:r>
            <a:endParaRPr lang="en-US" dirty="0">
              <a:solidFill>
                <a:srgbClr val="CCFF33"/>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You are hired to calculate the total length of illuminated part of highway. </a:t>
            </a:r>
          </a:p>
          <a:p>
            <a:pPr algn="just"/>
            <a:endParaRPr lang="en-US" dirty="0" smtClean="0"/>
          </a:p>
          <a:p>
            <a:pPr algn="just"/>
            <a:r>
              <a:rPr lang="en-US" dirty="0"/>
              <a:t>The length of the highway is L km and there are currently N number of </a:t>
            </a:r>
            <a:r>
              <a:rPr lang="en-US" dirty="0" smtClean="0"/>
              <a:t>lamps </a:t>
            </a:r>
            <a:r>
              <a:rPr lang="en-US" dirty="0"/>
              <a:t>which are used on the highway</a:t>
            </a:r>
            <a:r>
              <a:rPr lang="en-US" dirty="0" smtClean="0"/>
              <a:t>.</a:t>
            </a:r>
          </a:p>
          <a:p>
            <a:pPr algn="just"/>
            <a:endParaRPr lang="en-US" dirty="0"/>
          </a:p>
          <a:p>
            <a:pPr algn="just"/>
            <a:r>
              <a:rPr lang="en-US" dirty="0" smtClean="0"/>
              <a:t>Write a program that calculates the total length of the illuminated interval. Overlaps will be calculated only once.</a:t>
            </a: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78</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4112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7264400" cy="1143000"/>
          </a:xfrm>
        </p:spPr>
        <p:txBody>
          <a:bodyPr/>
          <a:lstStyle/>
          <a:p>
            <a:r>
              <a:rPr lang="en-US" dirty="0" smtClean="0">
                <a:solidFill>
                  <a:srgbClr val="CCFF33"/>
                </a:solidFill>
              </a:rPr>
              <a:t>Highway</a:t>
            </a:r>
            <a:endParaRPr lang="en-US" dirty="0">
              <a:solidFill>
                <a:srgbClr val="CCFF33"/>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77647601"/>
              </p:ext>
            </p:extLst>
          </p:nvPr>
        </p:nvGraphicFramePr>
        <p:xfrm>
          <a:off x="3505200" y="4371571"/>
          <a:ext cx="1295400" cy="2458720"/>
        </p:xfrm>
        <a:graphic>
          <a:graphicData uri="http://schemas.openxmlformats.org/drawingml/2006/table">
            <a:tbl>
              <a:tblPr firstRow="1" bandRow="1">
                <a:tableStyleId>{5C22544A-7EE6-4342-B048-85BDC9FD1C3A}</a:tableStyleId>
              </a:tblPr>
              <a:tblGrid>
                <a:gridCol w="1295400"/>
              </a:tblGrid>
              <a:tr h="382701">
                <a:tc>
                  <a:txBody>
                    <a:bodyPr/>
                    <a:lstStyle/>
                    <a:p>
                      <a:r>
                        <a:rPr lang="en-US" dirty="0" smtClean="0"/>
                        <a:t>highway.in</a:t>
                      </a:r>
                      <a:endParaRPr lang="en-US" dirty="0"/>
                    </a:p>
                  </a:txBody>
                  <a:tcPr/>
                </a:tc>
              </a:tr>
              <a:tr h="2076019">
                <a:tc>
                  <a:txBody>
                    <a:bodyPr/>
                    <a:lstStyle/>
                    <a:p>
                      <a:r>
                        <a:rPr lang="en-US" dirty="0" smtClean="0"/>
                        <a:t>15 6</a:t>
                      </a:r>
                    </a:p>
                    <a:p>
                      <a:r>
                        <a:rPr lang="en-US" dirty="0" smtClean="0"/>
                        <a:t>0 1</a:t>
                      </a:r>
                    </a:p>
                    <a:p>
                      <a:r>
                        <a:rPr lang="en-US" dirty="0" smtClean="0"/>
                        <a:t>2 4</a:t>
                      </a:r>
                    </a:p>
                    <a:p>
                      <a:r>
                        <a:rPr lang="en-US" dirty="0" smtClean="0"/>
                        <a:t>6 9</a:t>
                      </a:r>
                    </a:p>
                    <a:p>
                      <a:r>
                        <a:rPr lang="en-US" dirty="0" smtClean="0"/>
                        <a:t>6 10</a:t>
                      </a:r>
                    </a:p>
                    <a:p>
                      <a:r>
                        <a:rPr lang="en-US" dirty="0" smtClean="0"/>
                        <a:t>11 14</a:t>
                      </a:r>
                    </a:p>
                    <a:p>
                      <a:r>
                        <a:rPr lang="en-US" dirty="0" smtClean="0"/>
                        <a:t>12 13</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8EF3DC76-259D-45DC-8C0E-0F61BF712E88}" type="slidenum">
              <a:rPr lang="en-US" smtClean="0"/>
              <a:t>79</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2708786665"/>
              </p:ext>
            </p:extLst>
          </p:nvPr>
        </p:nvGraphicFramePr>
        <p:xfrm>
          <a:off x="5486400" y="4419600"/>
          <a:ext cx="1371600" cy="741680"/>
        </p:xfrm>
        <a:graphic>
          <a:graphicData uri="http://schemas.openxmlformats.org/drawingml/2006/table">
            <a:tbl>
              <a:tblPr firstRow="1" bandRow="1">
                <a:tableStyleId>{5C22544A-7EE6-4342-B048-85BDC9FD1C3A}</a:tableStyleId>
              </a:tblPr>
              <a:tblGrid>
                <a:gridCol w="1371600"/>
              </a:tblGrid>
              <a:tr h="370840">
                <a:tc>
                  <a:txBody>
                    <a:bodyPr/>
                    <a:lstStyle/>
                    <a:p>
                      <a:r>
                        <a:rPr lang="en-US" dirty="0" err="1" smtClean="0"/>
                        <a:t>highway.out</a:t>
                      </a:r>
                      <a:endParaRPr lang="en-US" dirty="0"/>
                    </a:p>
                  </a:txBody>
                  <a:tcPr/>
                </a:tc>
              </a:tr>
              <a:tr h="370840">
                <a:tc>
                  <a:txBody>
                    <a:bodyPr/>
                    <a:lstStyle/>
                    <a:p>
                      <a:r>
                        <a:rPr lang="en-US" dirty="0" smtClean="0"/>
                        <a:t>10</a:t>
                      </a:r>
                      <a:endParaRPr lang="en-US" dirty="0"/>
                    </a:p>
                  </a:txBody>
                  <a:tcPr/>
                </a:tc>
              </a:tr>
            </a:tbl>
          </a:graphicData>
        </a:graphic>
      </p:graphicFrame>
      <p:sp>
        <p:nvSpPr>
          <p:cNvPr id="8" name="TextBox 7"/>
          <p:cNvSpPr txBox="1"/>
          <p:nvPr/>
        </p:nvSpPr>
        <p:spPr>
          <a:xfrm>
            <a:off x="685800" y="1676400"/>
            <a:ext cx="8077200" cy="2308324"/>
          </a:xfrm>
          <a:prstGeom prst="rect">
            <a:avLst/>
          </a:prstGeom>
          <a:noFill/>
        </p:spPr>
        <p:txBody>
          <a:bodyPr wrap="square" rtlCol="0">
            <a:spAutoFit/>
          </a:bodyPr>
          <a:lstStyle/>
          <a:p>
            <a:pPr marL="342900" indent="-342900" algn="just">
              <a:buFont typeface="Arial" pitchFamily="34" charset="0"/>
              <a:buChar char="•"/>
            </a:pPr>
            <a:r>
              <a:rPr lang="en-US" sz="2400" dirty="0" smtClean="0"/>
              <a:t>In the first line there are two integers;</a:t>
            </a:r>
          </a:p>
          <a:p>
            <a:pPr algn="just"/>
            <a:r>
              <a:rPr lang="en-US" sz="2400" dirty="0" smtClean="0"/>
              <a:t> L (1&lt;=L&lt;=100) for length of highway in meters, and   </a:t>
            </a:r>
          </a:p>
          <a:p>
            <a:pPr algn="just"/>
            <a:r>
              <a:rPr lang="en-US" sz="2400" dirty="0"/>
              <a:t> </a:t>
            </a:r>
            <a:r>
              <a:rPr lang="en-US" sz="2400" dirty="0" smtClean="0"/>
              <a:t>N(1&lt;=N&lt;=1000) for the number of lamps.</a:t>
            </a:r>
          </a:p>
          <a:p>
            <a:pPr marL="342900" indent="-342900" algn="just">
              <a:buFont typeface="Arial" pitchFamily="34" charset="0"/>
              <a:buChar char="•"/>
            </a:pPr>
            <a:endParaRPr lang="en-US" sz="2400" dirty="0"/>
          </a:p>
          <a:p>
            <a:pPr marL="342900" indent="-342900" algn="just">
              <a:buFont typeface="Arial" pitchFamily="34" charset="0"/>
              <a:buChar char="•"/>
            </a:pPr>
            <a:r>
              <a:rPr lang="en-US" sz="2400" dirty="0" smtClean="0"/>
              <a:t>Each of the following N lines contains two integers that denote the interval illuminated by a lamp.</a:t>
            </a:r>
            <a:endParaRPr lang="en-US" sz="2400" dirty="0"/>
          </a:p>
        </p:txBody>
      </p:sp>
    </p:spTree>
    <p:extLst>
      <p:ext uri="{BB962C8B-B14F-4D97-AF65-F5344CB8AC3E}">
        <p14:creationId xmlns:p14="http://schemas.microsoft.com/office/powerpoint/2010/main" val="1057640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Program flow</a:t>
            </a:r>
            <a:endParaRPr lang="en-US" sz="3600" dirty="0">
              <a:solidFill>
                <a:srgbClr val="CCFF33"/>
              </a:solidFill>
            </a:endParaRPr>
          </a:p>
        </p:txBody>
      </p:sp>
      <p:sp>
        <p:nvSpPr>
          <p:cNvPr id="3" name="Content Placeholder 2"/>
          <p:cNvSpPr>
            <a:spLocks noGrp="1"/>
          </p:cNvSpPr>
          <p:nvPr>
            <p:ph idx="1"/>
          </p:nvPr>
        </p:nvSpPr>
        <p:spPr/>
        <p:txBody>
          <a:bodyPr>
            <a:normAutofit fontScale="47500" lnSpcReduction="20000"/>
          </a:bodyPr>
          <a:lstStyle/>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8000"/>
                </a:solidFill>
                <a:latin typeface="Consolas"/>
                <a:ea typeface="Calibri"/>
                <a:cs typeface="Times New Roman"/>
              </a:rPr>
              <a:t>//</a:t>
            </a:r>
            <a:r>
              <a:rPr lang="en-US" dirty="0" err="1">
                <a:solidFill>
                  <a:srgbClr val="008000"/>
                </a:solidFill>
                <a:latin typeface="Consolas"/>
                <a:ea typeface="Calibri"/>
                <a:cs typeface="Times New Roman"/>
              </a:rPr>
              <a:t>defintion</a:t>
            </a:r>
            <a:r>
              <a:rPr lang="en-US" dirty="0">
                <a:solidFill>
                  <a:srgbClr val="008000"/>
                </a:solidFill>
                <a:latin typeface="Consolas"/>
                <a:ea typeface="Calibri"/>
                <a:cs typeface="Times New Roman"/>
              </a:rPr>
              <a:t> of function A</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a:t>
            </a:r>
            <a:r>
              <a:rPr lang="en-US" dirty="0" err="1">
                <a:latin typeface="Consolas"/>
                <a:ea typeface="Calibri"/>
                <a:cs typeface="Times New Roman"/>
              </a:rPr>
              <a:t>function_A</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"Hello from </a:t>
            </a:r>
            <a:r>
              <a:rPr lang="en-US" dirty="0" err="1">
                <a:solidFill>
                  <a:srgbClr val="A31515"/>
                </a:solidFill>
                <a:latin typeface="Consolas"/>
                <a:ea typeface="Calibri"/>
                <a:cs typeface="Times New Roman"/>
              </a:rPr>
              <a:t>function_A</a:t>
            </a:r>
            <a:r>
              <a:rPr lang="en-US" dirty="0">
                <a:solidFill>
                  <a:srgbClr val="A31515"/>
                </a:solidFill>
                <a:latin typeface="Consolas"/>
                <a:ea typeface="Calibri"/>
                <a:cs typeface="Times New Roman"/>
              </a:rPr>
              <a:t>!\n"</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"Hello from Main() function!\n"</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//call function A</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function_A</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"Hello from Main() function!\n"</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457200" lvl="1"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8</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406236"/>
            <a:ext cx="3476625" cy="1235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1844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748416" y="2971799"/>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76807"/>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765843" y="134107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658485" y="836467"/>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604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1666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2921606" y="22040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pic>
        <p:nvPicPr>
          <p:cNvPr id="17"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2"/>
          <p:cNvSpPr>
            <a:spLocks noGrp="1" noChangeArrowheads="1"/>
          </p:cNvSpPr>
          <p:nvPr>
            <p:ph type="title"/>
          </p:nvPr>
        </p:nvSpPr>
        <p:spPr>
          <a:xfrm>
            <a:off x="1828800" y="152400"/>
            <a:ext cx="7086600" cy="914400"/>
          </a:xfrm>
        </p:spPr>
        <p:txBody>
          <a:bodyPr>
            <a:normAutofit/>
          </a:bodyPr>
          <a:lstStyle/>
          <a:p>
            <a:r>
              <a:rPr lang="en-US" dirty="0" smtClean="0">
                <a:solidFill>
                  <a:srgbClr val="CCFF33"/>
                </a:solidFill>
              </a:rPr>
              <a:t>Programming with C++</a:t>
            </a:r>
            <a:endParaRPr lang="bg-BG" dirty="0">
              <a:solidFill>
                <a:srgbClr val="CCFF33"/>
              </a:solidFill>
            </a:endParaRPr>
          </a:p>
        </p:txBody>
      </p:sp>
      <p:sp>
        <p:nvSpPr>
          <p:cNvPr id="3" name="Slide Number Placeholder 2"/>
          <p:cNvSpPr>
            <a:spLocks noGrp="1"/>
          </p:cNvSpPr>
          <p:nvPr>
            <p:ph type="sldNum" sz="quarter" idx="12"/>
          </p:nvPr>
        </p:nvSpPr>
        <p:spPr/>
        <p:txBody>
          <a:bodyPr/>
          <a:lstStyle/>
          <a:p>
            <a:fld id="{8EF3DC76-259D-45DC-8C0E-0F61BF712E88}" type="slidenum">
              <a:rPr lang="en-US" smtClean="0"/>
              <a:t>80</a:t>
            </a:fld>
            <a:endParaRPr lang="en-US"/>
          </a:p>
        </p:txBody>
      </p:sp>
      <p:sp>
        <p:nvSpPr>
          <p:cNvPr id="16" name="Title 1"/>
          <p:cNvSpPr txBox="1">
            <a:spLocks/>
          </p:cNvSpPr>
          <p:nvPr/>
        </p:nvSpPr>
        <p:spPr>
          <a:xfrm>
            <a:off x="388139" y="5776658"/>
            <a:ext cx="8305800" cy="108134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CCFF33"/>
                </a:solidFill>
              </a:rPr>
              <a:t>© 2012 </a:t>
            </a:r>
            <a:r>
              <a:rPr lang="en-US" sz="3200" dirty="0" err="1" smtClean="0">
                <a:solidFill>
                  <a:srgbClr val="CCFF33"/>
                </a:solidFill>
              </a:rPr>
              <a:t>Bujar</a:t>
            </a:r>
            <a:r>
              <a:rPr lang="en-US" sz="3200" dirty="0" smtClean="0">
                <a:solidFill>
                  <a:srgbClr val="CCFF33"/>
                </a:solidFill>
              </a:rPr>
              <a:t> </a:t>
            </a:r>
            <a:r>
              <a:rPr lang="en-US" sz="3200" dirty="0" err="1" smtClean="0">
                <a:solidFill>
                  <a:srgbClr val="CCFF33"/>
                </a:solidFill>
              </a:rPr>
              <a:t>Mamudi</a:t>
            </a:r>
            <a:endParaRPr lang="en-US" sz="3200" dirty="0">
              <a:solidFill>
                <a:srgbClr val="CCFF33"/>
              </a:solidFill>
            </a:endParaRPr>
          </a:p>
        </p:txBody>
      </p:sp>
    </p:spTree>
    <p:extLst>
      <p:ext uri="{BB962C8B-B14F-4D97-AF65-F5344CB8AC3E}">
        <p14:creationId xmlns:p14="http://schemas.microsoft.com/office/powerpoint/2010/main" val="60056617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rgbClr val="CCFF33"/>
                </a:solidFill>
              </a:rPr>
              <a:t>Program flow</a:t>
            </a:r>
            <a:endParaRPr lang="en-US" sz="3600" dirty="0">
              <a:solidFill>
                <a:srgbClr val="CCFF33"/>
              </a:solidFill>
            </a:endParaRPr>
          </a:p>
        </p:txBody>
      </p:sp>
      <p:sp>
        <p:nvSpPr>
          <p:cNvPr id="3" name="Content Placeholder 2"/>
          <p:cNvSpPr>
            <a:spLocks noGrp="1"/>
          </p:cNvSpPr>
          <p:nvPr>
            <p:ph idx="1"/>
          </p:nvPr>
        </p:nvSpPr>
        <p:spPr/>
        <p:txBody>
          <a:bodyPr>
            <a:normAutofit fontScale="40000" lnSpcReduction="20000"/>
          </a:bodyPr>
          <a:lstStyle/>
          <a:p>
            <a:pPr marL="0" marR="0" indent="0">
              <a:lnSpc>
                <a:spcPct val="115000"/>
              </a:lnSpc>
              <a:spcBef>
                <a:spcPts val="0"/>
              </a:spcBef>
              <a:spcAft>
                <a:spcPts val="0"/>
              </a:spcAft>
              <a:buNone/>
            </a:pPr>
            <a:r>
              <a:rPr lang="en-US" dirty="0">
                <a:solidFill>
                  <a:srgbClr val="0000FF"/>
                </a:solidFill>
                <a:latin typeface="Consolas"/>
                <a:ea typeface="Calibri"/>
                <a:cs typeface="Times New Roman"/>
              </a:rPr>
              <a:t>#include</a:t>
            </a:r>
            <a:r>
              <a:rPr lang="en-US" dirty="0">
                <a:solidFill>
                  <a:srgbClr val="A31515"/>
                </a:solidFill>
                <a:latin typeface="Consolas"/>
                <a:ea typeface="Calibri"/>
                <a:cs typeface="Times New Roman"/>
              </a:rPr>
              <a:t>&lt;</a:t>
            </a:r>
            <a:r>
              <a:rPr lang="en-US" dirty="0" err="1">
                <a:solidFill>
                  <a:srgbClr val="A31515"/>
                </a:solidFill>
                <a:latin typeface="Consolas"/>
                <a:ea typeface="Calibri"/>
                <a:cs typeface="Times New Roman"/>
              </a:rPr>
              <a:t>iostream</a:t>
            </a:r>
            <a:r>
              <a:rPr lang="en-US" dirty="0">
                <a:solidFill>
                  <a:srgbClr val="A31515"/>
                </a:solidFill>
                <a:latin typeface="Consolas"/>
                <a:ea typeface="Calibri"/>
                <a:cs typeface="Times New Roman"/>
              </a:rPr>
              <a:t>&gt;</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using</a:t>
            </a:r>
            <a:r>
              <a:rPr lang="en-US" dirty="0">
                <a:latin typeface="Consolas"/>
                <a:ea typeface="Calibri"/>
                <a:cs typeface="Times New Roman"/>
              </a:rPr>
              <a:t> </a:t>
            </a:r>
            <a:r>
              <a:rPr lang="en-US" dirty="0">
                <a:solidFill>
                  <a:srgbClr val="0000FF"/>
                </a:solidFill>
                <a:latin typeface="Consolas"/>
                <a:ea typeface="Calibri"/>
                <a:cs typeface="Times New Roman"/>
              </a:rPr>
              <a:t>namespace</a:t>
            </a:r>
            <a:r>
              <a:rPr lang="en-US" dirty="0">
                <a:latin typeface="Consolas"/>
                <a:ea typeface="Calibri"/>
                <a:cs typeface="Times New Roman"/>
              </a:rPr>
              <a:t> </a:t>
            </a:r>
            <a:r>
              <a:rPr lang="en-US" dirty="0" err="1">
                <a:latin typeface="Consolas"/>
                <a:ea typeface="Calibri"/>
                <a:cs typeface="Times New Roman"/>
              </a:rPr>
              <a:t>std</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8000"/>
                </a:solidFill>
                <a:latin typeface="Consolas"/>
                <a:ea typeface="Calibri"/>
                <a:cs typeface="Times New Roman"/>
              </a:rPr>
              <a:t>//</a:t>
            </a:r>
            <a:r>
              <a:rPr lang="en-US" dirty="0" err="1">
                <a:solidFill>
                  <a:srgbClr val="008000"/>
                </a:solidFill>
                <a:latin typeface="Consolas"/>
                <a:ea typeface="Calibri"/>
                <a:cs typeface="Times New Roman"/>
              </a:rPr>
              <a:t>defintion</a:t>
            </a:r>
            <a:r>
              <a:rPr lang="en-US" dirty="0">
                <a:solidFill>
                  <a:srgbClr val="008000"/>
                </a:solidFill>
                <a:latin typeface="Consolas"/>
                <a:ea typeface="Calibri"/>
                <a:cs typeface="Times New Roman"/>
              </a:rPr>
              <a:t> of function A</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void</a:t>
            </a:r>
            <a:r>
              <a:rPr lang="en-US" dirty="0">
                <a:latin typeface="Consolas"/>
                <a:ea typeface="Calibri"/>
                <a:cs typeface="Times New Roman"/>
              </a:rPr>
              <a:t> </a:t>
            </a:r>
            <a:r>
              <a:rPr lang="en-US" dirty="0" err="1">
                <a:latin typeface="Consolas"/>
                <a:ea typeface="Calibri"/>
                <a:cs typeface="Times New Roman"/>
              </a:rPr>
              <a:t>function_A</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//variable declaration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x=100;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"Hello from </a:t>
            </a:r>
            <a:r>
              <a:rPr lang="en-US" dirty="0" err="1">
                <a:solidFill>
                  <a:srgbClr val="A31515"/>
                </a:solidFill>
                <a:latin typeface="Consolas"/>
                <a:ea typeface="Calibri"/>
                <a:cs typeface="Times New Roman"/>
              </a:rPr>
              <a:t>function_A</a:t>
            </a:r>
            <a:r>
              <a:rPr lang="en-US" dirty="0">
                <a:solidFill>
                  <a:srgbClr val="A31515"/>
                </a:solidFill>
                <a:latin typeface="Consolas"/>
                <a:ea typeface="Calibri"/>
                <a:cs typeface="Times New Roman"/>
              </a:rPr>
              <a:t>! "</a:t>
            </a:r>
            <a:r>
              <a:rPr lang="en-US" dirty="0">
                <a:latin typeface="Consolas"/>
                <a:ea typeface="Calibri"/>
                <a:cs typeface="Times New Roman"/>
              </a:rPr>
              <a:t>&lt;&lt;</a:t>
            </a:r>
            <a:r>
              <a:rPr lang="en-US" dirty="0">
                <a:solidFill>
                  <a:srgbClr val="A31515"/>
                </a:solidFill>
                <a:latin typeface="Consolas"/>
                <a:ea typeface="Calibri"/>
                <a:cs typeface="Times New Roman"/>
              </a:rPr>
              <a:t>"x = "</a:t>
            </a:r>
            <a:r>
              <a:rPr lang="en-US" dirty="0">
                <a:latin typeface="Consolas"/>
                <a:ea typeface="Calibri"/>
                <a:cs typeface="Times New Roman"/>
              </a:rPr>
              <a:t>&lt;&lt;x&lt;&lt;</a:t>
            </a:r>
            <a:r>
              <a:rPr lang="en-US" dirty="0">
                <a:solidFill>
                  <a:srgbClr val="A31515"/>
                </a:solidFill>
                <a:latin typeface="Consolas"/>
                <a:ea typeface="Calibri"/>
                <a:cs typeface="Times New Roman"/>
              </a:rPr>
              <a:t>"\n"</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solidFill>
                  <a:srgbClr val="0000FF"/>
                </a:solidFill>
                <a:latin typeface="Consolas"/>
                <a:ea typeface="Calibri"/>
                <a:cs typeface="Times New Roman"/>
              </a:rPr>
              <a:t>int</a:t>
            </a:r>
            <a:r>
              <a:rPr lang="en-US" dirty="0">
                <a:latin typeface="Consolas"/>
                <a:ea typeface="Calibri"/>
                <a:cs typeface="Times New Roman"/>
              </a:rPr>
              <a:t> main()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//variable declaration</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int</a:t>
            </a:r>
            <a:r>
              <a:rPr lang="en-US" dirty="0">
                <a:latin typeface="Consolas"/>
                <a:ea typeface="Calibri"/>
                <a:cs typeface="Times New Roman"/>
              </a:rPr>
              <a:t> x=5;</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"Hello from Main() function! "</a:t>
            </a:r>
            <a:r>
              <a:rPr lang="en-US" dirty="0">
                <a:latin typeface="Consolas"/>
                <a:ea typeface="Calibri"/>
                <a:cs typeface="Times New Roman"/>
              </a:rPr>
              <a:t>&lt;&lt;</a:t>
            </a:r>
            <a:r>
              <a:rPr lang="en-US" dirty="0">
                <a:solidFill>
                  <a:srgbClr val="A31515"/>
                </a:solidFill>
                <a:latin typeface="Consolas"/>
                <a:ea typeface="Calibri"/>
                <a:cs typeface="Times New Roman"/>
              </a:rPr>
              <a:t>"x = "</a:t>
            </a:r>
            <a:r>
              <a:rPr lang="en-US" dirty="0">
                <a:latin typeface="Consolas"/>
                <a:ea typeface="Calibri"/>
                <a:cs typeface="Times New Roman"/>
              </a:rPr>
              <a:t>&lt;&lt;x&lt;&lt;</a:t>
            </a:r>
            <a:r>
              <a:rPr lang="en-US" dirty="0">
                <a:solidFill>
                  <a:srgbClr val="A31515"/>
                </a:solidFill>
                <a:latin typeface="Consolas"/>
                <a:ea typeface="Calibri"/>
                <a:cs typeface="Times New Roman"/>
              </a:rPr>
              <a:t>"\n"</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8000"/>
                </a:solidFill>
                <a:latin typeface="Consolas"/>
                <a:ea typeface="Calibri"/>
                <a:cs typeface="Times New Roman"/>
              </a:rPr>
              <a:t>//call function A</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err="1">
                <a:latin typeface="Consolas"/>
                <a:ea typeface="Calibri"/>
                <a:cs typeface="Times New Roman"/>
              </a:rPr>
              <a:t>function_A</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cout&lt;&lt;</a:t>
            </a:r>
            <a:r>
              <a:rPr lang="en-US" dirty="0">
                <a:solidFill>
                  <a:srgbClr val="A31515"/>
                </a:solidFill>
                <a:latin typeface="Consolas"/>
                <a:ea typeface="Calibri"/>
                <a:cs typeface="Times New Roman"/>
              </a:rPr>
              <a:t>"Hello from Main() function! "</a:t>
            </a:r>
            <a:r>
              <a:rPr lang="en-US" dirty="0">
                <a:latin typeface="Consolas"/>
                <a:ea typeface="Calibri"/>
                <a:cs typeface="Times New Roman"/>
              </a:rPr>
              <a:t>&lt;&lt;</a:t>
            </a:r>
            <a:r>
              <a:rPr lang="en-US" dirty="0">
                <a:solidFill>
                  <a:srgbClr val="A31515"/>
                </a:solidFill>
                <a:latin typeface="Consolas"/>
                <a:ea typeface="Calibri"/>
                <a:cs typeface="Times New Roman"/>
              </a:rPr>
              <a:t>"x = "</a:t>
            </a:r>
            <a:r>
              <a:rPr lang="en-US" dirty="0">
                <a:latin typeface="Consolas"/>
                <a:ea typeface="Calibri"/>
                <a:cs typeface="Times New Roman"/>
              </a:rPr>
              <a:t>&lt;&lt;x&lt;&lt;</a:t>
            </a:r>
            <a:r>
              <a:rPr lang="en-US" dirty="0">
                <a:solidFill>
                  <a:srgbClr val="A31515"/>
                </a:solidFill>
                <a:latin typeface="Consolas"/>
                <a:ea typeface="Calibri"/>
                <a:cs typeface="Times New Roman"/>
              </a:rPr>
              <a:t>"\n"</a:t>
            </a:r>
            <a:r>
              <a:rPr lang="en-US" dirty="0">
                <a:latin typeface="Consolas"/>
                <a:ea typeface="Calibri"/>
                <a:cs typeface="Times New Roman"/>
              </a:rPr>
              <a:t>;</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	</a:t>
            </a:r>
            <a:r>
              <a:rPr lang="en-US" dirty="0">
                <a:solidFill>
                  <a:srgbClr val="0000FF"/>
                </a:solidFill>
                <a:latin typeface="Consolas"/>
                <a:ea typeface="Calibri"/>
                <a:cs typeface="Times New Roman"/>
              </a:rPr>
              <a:t>return</a:t>
            </a:r>
            <a:r>
              <a:rPr lang="en-US" dirty="0">
                <a:latin typeface="Consolas"/>
                <a:ea typeface="Calibri"/>
                <a:cs typeface="Times New Roman"/>
              </a:rPr>
              <a:t> 0;</a:t>
            </a:r>
            <a:endParaRPr lang="en-US" sz="4000" dirty="0">
              <a:ea typeface="Calibri"/>
              <a:cs typeface="Times New Roman"/>
            </a:endParaRPr>
          </a:p>
          <a:p>
            <a:pPr marL="0" marR="0" indent="0">
              <a:lnSpc>
                <a:spcPct val="115000"/>
              </a:lnSpc>
              <a:spcBef>
                <a:spcPts val="0"/>
              </a:spcBef>
              <a:spcAft>
                <a:spcPts val="0"/>
              </a:spcAft>
              <a:buNone/>
            </a:pPr>
            <a:r>
              <a:rPr lang="en-US" dirty="0">
                <a:latin typeface="Consolas"/>
                <a:ea typeface="Calibri"/>
                <a:cs typeface="Times New Roman"/>
              </a:rPr>
              <a:t>}</a:t>
            </a:r>
            <a:endParaRPr lang="en-US" sz="4000" dirty="0">
              <a:ea typeface="Calibri"/>
              <a:cs typeface="Times New Roman"/>
            </a:endParaRPr>
          </a:p>
          <a:p>
            <a:pPr marL="457200" lvl="1" indent="0">
              <a:buNone/>
            </a:pPr>
            <a:endParaRPr lang="en-US" dirty="0"/>
          </a:p>
        </p:txBody>
      </p:sp>
      <p:sp>
        <p:nvSpPr>
          <p:cNvPr id="4" name="Slide Number Placeholder 3"/>
          <p:cNvSpPr>
            <a:spLocks noGrp="1"/>
          </p:cNvSpPr>
          <p:nvPr>
            <p:ph type="sldNum" sz="quarter" idx="12"/>
          </p:nvPr>
        </p:nvSpPr>
        <p:spPr/>
        <p:txBody>
          <a:bodyPr/>
          <a:lstStyle/>
          <a:p>
            <a:fld id="{8EF3DC76-259D-45DC-8C0E-0F61BF712E88}" type="slidenum">
              <a:rPr lang="en-US" smtClean="0"/>
              <a:t>9</a:t>
            </a:fld>
            <a:endParaRPr lang="en-US"/>
          </a:p>
        </p:txBody>
      </p:sp>
      <p:pic>
        <p:nvPicPr>
          <p:cNvPr id="5" name="Picture 7" descr="C:\Users\Jon Snow\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6236"/>
            <a:ext cx="1270000" cy="12700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143000"/>
            <a:ext cx="4238625" cy="1361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7207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1945</TotalTime>
  <Words>2242</Words>
  <Application>Microsoft Office PowerPoint</Application>
  <PresentationFormat>On-screen Show (4:3)</PresentationFormat>
  <Paragraphs>1151</Paragraphs>
  <Slides>80</Slides>
  <Notes>0</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Office Theme</vt:lpstr>
      <vt:lpstr>Programming with C++</vt:lpstr>
      <vt:lpstr>Contents:</vt:lpstr>
      <vt:lpstr>PowerPoint Presentation</vt:lpstr>
      <vt:lpstr>Introduction</vt:lpstr>
      <vt:lpstr>Introduction</vt:lpstr>
      <vt:lpstr>Functions</vt:lpstr>
      <vt:lpstr>Program flow</vt:lpstr>
      <vt:lpstr>Program flow</vt:lpstr>
      <vt:lpstr>Program flow</vt:lpstr>
      <vt:lpstr>Pre-defined C++ functions</vt:lpstr>
      <vt:lpstr>Area of triangle with Heron’s Formula</vt:lpstr>
      <vt:lpstr>Area of triangle with Heron’s Formula</vt:lpstr>
      <vt:lpstr>PowerPoint Presentation</vt:lpstr>
      <vt:lpstr>The structure of a function</vt:lpstr>
      <vt:lpstr>Rolling of Dice</vt:lpstr>
      <vt:lpstr>Rolling of Dice</vt:lpstr>
      <vt:lpstr>Hypotenuse</vt:lpstr>
      <vt:lpstr>Hypotenuse</vt:lpstr>
      <vt:lpstr>Using functions</vt:lpstr>
      <vt:lpstr>Example: findSum()</vt:lpstr>
      <vt:lpstr>Call + Definition</vt:lpstr>
      <vt:lpstr>Prototype + Call + Definition</vt:lpstr>
      <vt:lpstr>The return statement</vt:lpstr>
      <vt:lpstr>Example: findLargest()</vt:lpstr>
      <vt:lpstr>PowerPoint Presentation</vt:lpstr>
      <vt:lpstr>Passing arguments to functions</vt:lpstr>
      <vt:lpstr>Example:  findSum(int, int);</vt:lpstr>
      <vt:lpstr>Pass by value ( working with copies )</vt:lpstr>
      <vt:lpstr>Pass by value</vt:lpstr>
      <vt:lpstr>Pass by value</vt:lpstr>
      <vt:lpstr>Pass by reference  ( using memory address )</vt:lpstr>
      <vt:lpstr>Pass by reference</vt:lpstr>
      <vt:lpstr>Pass by reference</vt:lpstr>
      <vt:lpstr>Example: findSum()</vt:lpstr>
      <vt:lpstr>findSum(int, int, int &amp;)</vt:lpstr>
      <vt:lpstr>mySwap(int &amp;,int &amp;)</vt:lpstr>
      <vt:lpstr>PowerPoint Presentation</vt:lpstr>
      <vt:lpstr>Scope of variables</vt:lpstr>
      <vt:lpstr>Local variables</vt:lpstr>
      <vt:lpstr>Global variables</vt:lpstr>
      <vt:lpstr>PowerPoint Presentation</vt:lpstr>
      <vt:lpstr>findSeconds(int, int ,int)</vt:lpstr>
      <vt:lpstr>PowerPoint Presentation</vt:lpstr>
      <vt:lpstr>Static local variables</vt:lpstr>
      <vt:lpstr>PowerPoint Presentation</vt:lpstr>
      <vt:lpstr>Overloading functions</vt:lpstr>
      <vt:lpstr>PowerPoint Presentation</vt:lpstr>
      <vt:lpstr>Area</vt:lpstr>
      <vt:lpstr>PowerPoint Presentation</vt:lpstr>
      <vt:lpstr>Summary</vt:lpstr>
      <vt:lpstr>Functions</vt:lpstr>
      <vt:lpstr>Scope</vt:lpstr>
      <vt:lpstr>Scope</vt:lpstr>
      <vt:lpstr>Passing arguments</vt:lpstr>
      <vt:lpstr>Function overloading</vt:lpstr>
      <vt:lpstr>Review Questions</vt:lpstr>
      <vt:lpstr>What is the name of a function each C++ program must have? </vt:lpstr>
      <vt:lpstr>PowerPoint Presentation</vt:lpstr>
      <vt:lpstr>The compiler uses them to validate function calls </vt:lpstr>
      <vt:lpstr>Which function returns no value? </vt:lpstr>
      <vt:lpstr>What is the output</vt:lpstr>
      <vt:lpstr>What is the output</vt:lpstr>
      <vt:lpstr>What is the output</vt:lpstr>
      <vt:lpstr>What is the output</vt:lpstr>
      <vt:lpstr>What does this program do?</vt:lpstr>
      <vt:lpstr>What does this program do?</vt:lpstr>
      <vt:lpstr>What does this program do?</vt:lpstr>
      <vt:lpstr>What does this program do?</vt:lpstr>
      <vt:lpstr>What does this program do?</vt:lpstr>
      <vt:lpstr>What does this program do?</vt:lpstr>
      <vt:lpstr>What is wrong with this program?</vt:lpstr>
      <vt:lpstr>What is wrong with this program?</vt:lpstr>
      <vt:lpstr>Programming Problems</vt:lpstr>
      <vt:lpstr>Geometric Mean</vt:lpstr>
      <vt:lpstr>Pascal Triangle</vt:lpstr>
      <vt:lpstr>Line intersection</vt:lpstr>
      <vt:lpstr>Mined Area</vt:lpstr>
      <vt:lpstr>Highway</vt:lpstr>
      <vt:lpstr>Highway</vt:lpstr>
      <vt:lpstr>Programming with 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High-Quality Programming Code Construction</dc:title>
  <dc:creator>Jon Snow</dc:creator>
  <cp:lastModifiedBy>Jon Snow</cp:lastModifiedBy>
  <cp:revision>376</cp:revision>
  <dcterms:created xsi:type="dcterms:W3CDTF">2012-02-06T21:45:36Z</dcterms:created>
  <dcterms:modified xsi:type="dcterms:W3CDTF">2012-10-05T18:06:13Z</dcterms:modified>
</cp:coreProperties>
</file>