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94"/>
  </p:notesMasterIdLst>
  <p:sldIdLst>
    <p:sldId id="257" r:id="rId2"/>
    <p:sldId id="258" r:id="rId3"/>
    <p:sldId id="459" r:id="rId4"/>
    <p:sldId id="460" r:id="rId5"/>
    <p:sldId id="462" r:id="rId6"/>
    <p:sldId id="463" r:id="rId7"/>
    <p:sldId id="465" r:id="rId8"/>
    <p:sldId id="464" r:id="rId9"/>
    <p:sldId id="468" r:id="rId10"/>
    <p:sldId id="466" r:id="rId11"/>
    <p:sldId id="467" r:id="rId12"/>
    <p:sldId id="469" r:id="rId13"/>
    <p:sldId id="470" r:id="rId14"/>
    <p:sldId id="471" r:id="rId15"/>
    <p:sldId id="472" r:id="rId16"/>
    <p:sldId id="474" r:id="rId17"/>
    <p:sldId id="473" r:id="rId18"/>
    <p:sldId id="475" r:id="rId19"/>
    <p:sldId id="476" r:id="rId20"/>
    <p:sldId id="477" r:id="rId21"/>
    <p:sldId id="479" r:id="rId22"/>
    <p:sldId id="480" r:id="rId23"/>
    <p:sldId id="650" r:id="rId24"/>
    <p:sldId id="651" r:id="rId25"/>
    <p:sldId id="652" r:id="rId26"/>
    <p:sldId id="653" r:id="rId27"/>
    <p:sldId id="654" r:id="rId28"/>
    <p:sldId id="655" r:id="rId29"/>
    <p:sldId id="657" r:id="rId30"/>
    <p:sldId id="656" r:id="rId31"/>
    <p:sldId id="461" r:id="rId32"/>
    <p:sldId id="481" r:id="rId33"/>
    <p:sldId id="482" r:id="rId34"/>
    <p:sldId id="497" r:id="rId35"/>
    <p:sldId id="483" r:id="rId36"/>
    <p:sldId id="484" r:id="rId37"/>
    <p:sldId id="486" r:id="rId38"/>
    <p:sldId id="485" r:id="rId39"/>
    <p:sldId id="487" r:id="rId40"/>
    <p:sldId id="488" r:id="rId41"/>
    <p:sldId id="500" r:id="rId42"/>
    <p:sldId id="501" r:id="rId43"/>
    <p:sldId id="489" r:id="rId44"/>
    <p:sldId id="490" r:id="rId45"/>
    <p:sldId id="496" r:id="rId46"/>
    <p:sldId id="492" r:id="rId47"/>
    <p:sldId id="494" r:id="rId48"/>
    <p:sldId id="493" r:id="rId49"/>
    <p:sldId id="495" r:id="rId50"/>
    <p:sldId id="502" r:id="rId51"/>
    <p:sldId id="503" r:id="rId52"/>
    <p:sldId id="504" r:id="rId53"/>
    <p:sldId id="508" r:id="rId54"/>
    <p:sldId id="510" r:id="rId55"/>
    <p:sldId id="512" r:id="rId56"/>
    <p:sldId id="511" r:id="rId57"/>
    <p:sldId id="513" r:id="rId58"/>
    <p:sldId id="514" r:id="rId59"/>
    <p:sldId id="507" r:id="rId60"/>
    <p:sldId id="515" r:id="rId61"/>
    <p:sldId id="505" r:id="rId62"/>
    <p:sldId id="506" r:id="rId63"/>
    <p:sldId id="516" r:id="rId64"/>
    <p:sldId id="517" r:id="rId65"/>
    <p:sldId id="518" r:id="rId66"/>
    <p:sldId id="519" r:id="rId67"/>
    <p:sldId id="520" r:id="rId68"/>
    <p:sldId id="521" r:id="rId69"/>
    <p:sldId id="522" r:id="rId70"/>
    <p:sldId id="523" r:id="rId71"/>
    <p:sldId id="524" r:id="rId72"/>
    <p:sldId id="499" r:id="rId73"/>
    <p:sldId id="491" r:id="rId74"/>
    <p:sldId id="528" r:id="rId75"/>
    <p:sldId id="529" r:id="rId76"/>
    <p:sldId id="531" r:id="rId77"/>
    <p:sldId id="530" r:id="rId78"/>
    <p:sldId id="532" r:id="rId79"/>
    <p:sldId id="533" r:id="rId80"/>
    <p:sldId id="527" r:id="rId81"/>
    <p:sldId id="538" r:id="rId82"/>
    <p:sldId id="539" r:id="rId83"/>
    <p:sldId id="540" r:id="rId84"/>
    <p:sldId id="534" r:id="rId85"/>
    <p:sldId id="548" r:id="rId86"/>
    <p:sldId id="541" r:id="rId87"/>
    <p:sldId id="549" r:id="rId88"/>
    <p:sldId id="547" r:id="rId89"/>
    <p:sldId id="550" r:id="rId90"/>
    <p:sldId id="543" r:id="rId91"/>
    <p:sldId id="552" r:id="rId92"/>
    <p:sldId id="554" r:id="rId93"/>
    <p:sldId id="555" r:id="rId94"/>
    <p:sldId id="556" r:id="rId95"/>
    <p:sldId id="553" r:id="rId96"/>
    <p:sldId id="542" r:id="rId97"/>
    <p:sldId id="551" r:id="rId98"/>
    <p:sldId id="546" r:id="rId99"/>
    <p:sldId id="557" r:id="rId100"/>
    <p:sldId id="558" r:id="rId101"/>
    <p:sldId id="559" r:id="rId102"/>
    <p:sldId id="544" r:id="rId103"/>
    <p:sldId id="537" r:id="rId104"/>
    <p:sldId id="560" r:id="rId105"/>
    <p:sldId id="572" r:id="rId106"/>
    <p:sldId id="573" r:id="rId107"/>
    <p:sldId id="561" r:id="rId108"/>
    <p:sldId id="562" r:id="rId109"/>
    <p:sldId id="563" r:id="rId110"/>
    <p:sldId id="564" r:id="rId111"/>
    <p:sldId id="565" r:id="rId112"/>
    <p:sldId id="574" r:id="rId113"/>
    <p:sldId id="566" r:id="rId114"/>
    <p:sldId id="575" r:id="rId115"/>
    <p:sldId id="576" r:id="rId116"/>
    <p:sldId id="568" r:id="rId117"/>
    <p:sldId id="583" r:id="rId118"/>
    <p:sldId id="567" r:id="rId119"/>
    <p:sldId id="584" r:id="rId120"/>
    <p:sldId id="570" r:id="rId121"/>
    <p:sldId id="585" r:id="rId122"/>
    <p:sldId id="586" r:id="rId123"/>
    <p:sldId id="569" r:id="rId124"/>
    <p:sldId id="571" r:id="rId125"/>
    <p:sldId id="587" r:id="rId126"/>
    <p:sldId id="588" r:id="rId127"/>
    <p:sldId id="589" r:id="rId128"/>
    <p:sldId id="590" r:id="rId129"/>
    <p:sldId id="577" r:id="rId130"/>
    <p:sldId id="591" r:id="rId131"/>
    <p:sldId id="592" r:id="rId132"/>
    <p:sldId id="593" r:id="rId133"/>
    <p:sldId id="594" r:id="rId134"/>
    <p:sldId id="578" r:id="rId135"/>
    <p:sldId id="579" r:id="rId136"/>
    <p:sldId id="580" r:id="rId137"/>
    <p:sldId id="581" r:id="rId138"/>
    <p:sldId id="582" r:id="rId139"/>
    <p:sldId id="525" r:id="rId140"/>
    <p:sldId id="526" r:id="rId141"/>
    <p:sldId id="596" r:id="rId142"/>
    <p:sldId id="597" r:id="rId143"/>
    <p:sldId id="598" r:id="rId144"/>
    <p:sldId id="600" r:id="rId145"/>
    <p:sldId id="602" r:id="rId146"/>
    <p:sldId id="603" r:id="rId147"/>
    <p:sldId id="604" r:id="rId148"/>
    <p:sldId id="605" r:id="rId149"/>
    <p:sldId id="609" r:id="rId150"/>
    <p:sldId id="610" r:id="rId151"/>
    <p:sldId id="606" r:id="rId152"/>
    <p:sldId id="611" r:id="rId153"/>
    <p:sldId id="612" r:id="rId154"/>
    <p:sldId id="613" r:id="rId155"/>
    <p:sldId id="627" r:id="rId156"/>
    <p:sldId id="628" r:id="rId157"/>
    <p:sldId id="607" r:id="rId158"/>
    <p:sldId id="614" r:id="rId159"/>
    <p:sldId id="615" r:id="rId160"/>
    <p:sldId id="617" r:id="rId161"/>
    <p:sldId id="618" r:id="rId162"/>
    <p:sldId id="619" r:id="rId163"/>
    <p:sldId id="620" r:id="rId164"/>
    <p:sldId id="621" r:id="rId165"/>
    <p:sldId id="608" r:id="rId166"/>
    <p:sldId id="622" r:id="rId167"/>
    <p:sldId id="625" r:id="rId168"/>
    <p:sldId id="626" r:id="rId169"/>
    <p:sldId id="629" r:id="rId170"/>
    <p:sldId id="601" r:id="rId171"/>
    <p:sldId id="630" r:id="rId172"/>
    <p:sldId id="599" r:id="rId173"/>
    <p:sldId id="631" r:id="rId174"/>
    <p:sldId id="632" r:id="rId175"/>
    <p:sldId id="633" r:id="rId176"/>
    <p:sldId id="634" r:id="rId177"/>
    <p:sldId id="635" r:id="rId178"/>
    <p:sldId id="636" r:id="rId179"/>
    <p:sldId id="637" r:id="rId180"/>
    <p:sldId id="638" r:id="rId181"/>
    <p:sldId id="639" r:id="rId182"/>
    <p:sldId id="640" r:id="rId183"/>
    <p:sldId id="641" r:id="rId184"/>
    <p:sldId id="642" r:id="rId185"/>
    <p:sldId id="643" r:id="rId186"/>
    <p:sldId id="644" r:id="rId187"/>
    <p:sldId id="645" r:id="rId188"/>
    <p:sldId id="646" r:id="rId189"/>
    <p:sldId id="647" r:id="rId190"/>
    <p:sldId id="648" r:id="rId191"/>
    <p:sldId id="649" r:id="rId192"/>
    <p:sldId id="439" r:id="rId1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71" autoAdjust="0"/>
  </p:normalViewPr>
  <p:slideViewPr>
    <p:cSldViewPr>
      <p:cViewPr>
        <p:scale>
          <a:sx n="66" d="100"/>
          <a:sy n="66" d="100"/>
        </p:scale>
        <p:origin x="-1536" y="-180"/>
      </p:cViewPr>
      <p:guideLst>
        <p:guide orient="horz" pos="2160"/>
        <p:guide pos="2880"/>
      </p:guideLst>
    </p:cSldViewPr>
  </p:slideViewPr>
  <p:outlineViewPr>
    <p:cViewPr>
      <p:scale>
        <a:sx n="33" d="100"/>
        <a:sy n="33" d="100"/>
      </p:scale>
      <p:origin x="0" y="1145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2BE97A-0A9C-4F34-9C54-AF3A777539AC}" type="datetimeFigureOut">
              <a:rPr lang="en-US" smtClean="0"/>
              <a:t>11/16/2012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59BE9-FCCE-4D05-8C62-DB394FC803AF}" type="slidenum">
              <a:rPr lang="en-US" smtClean="0"/>
              <a:t>‹#›</a:t>
            </a:fld>
            <a:endParaRPr lang="en-US"/>
          </a:p>
        </p:txBody>
      </p:sp>
    </p:spTree>
    <p:extLst>
      <p:ext uri="{BB962C8B-B14F-4D97-AF65-F5344CB8AC3E}">
        <p14:creationId xmlns:p14="http://schemas.microsoft.com/office/powerpoint/2010/main" val="202338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C59BE9-FCCE-4D05-8C62-DB394FC803AF}" type="slidenum">
              <a:rPr lang="en-US" smtClean="0"/>
              <a:t>138</a:t>
            </a:fld>
            <a:endParaRPr lang="en-US"/>
          </a:p>
        </p:txBody>
      </p:sp>
    </p:spTree>
    <p:extLst>
      <p:ext uri="{BB962C8B-B14F-4D97-AF65-F5344CB8AC3E}">
        <p14:creationId xmlns:p14="http://schemas.microsoft.com/office/powerpoint/2010/main" val="338391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C59BE9-FCCE-4D05-8C62-DB394FC803AF}" type="slidenum">
              <a:rPr lang="en-US" smtClean="0"/>
              <a:t>188</a:t>
            </a:fld>
            <a:endParaRPr lang="en-US"/>
          </a:p>
        </p:txBody>
      </p:sp>
    </p:spTree>
    <p:extLst>
      <p:ext uri="{BB962C8B-B14F-4D97-AF65-F5344CB8AC3E}">
        <p14:creationId xmlns:p14="http://schemas.microsoft.com/office/powerpoint/2010/main" val="338391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337270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159294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3797593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775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214282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405608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23149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87904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95529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188528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8336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423651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3DC76-259D-45DC-8C0E-0F61BF712E88}" type="slidenum">
              <a:rPr lang="en-US" smtClean="0"/>
              <a:t>‹#›</a:t>
            </a:fld>
            <a:endParaRPr lang="en-US"/>
          </a:p>
        </p:txBody>
      </p:sp>
    </p:spTree>
    <p:extLst>
      <p:ext uri="{BB962C8B-B14F-4D97-AF65-F5344CB8AC3E}">
        <p14:creationId xmlns:p14="http://schemas.microsoft.com/office/powerpoint/2010/main" val="424877883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1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msdn.microsoft.com/en-us/library/7wtc81z6.aspx"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msdn.microsoft.com/en-us/library/7wtc81z6.aspx"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1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hyperlink" Target="http://msdn.microsoft.com/en-us/library/7wtc81z6.aspx"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15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6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hyperlink" Target="http://msdn.microsoft.com/en-us/library/7wtc81z6.aspx"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16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1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81000" y="1524000"/>
            <a:ext cx="8305800" cy="1524000"/>
          </a:xfrm>
        </p:spPr>
        <p:txBody>
          <a:bodyPr>
            <a:normAutofit/>
          </a:bodyPr>
          <a:lstStyle/>
          <a:p>
            <a:r>
              <a:rPr lang="en-US" sz="6800" dirty="0" smtClean="0">
                <a:solidFill>
                  <a:srgbClr val="CCFF33"/>
                </a:solidFill>
              </a:rPr>
              <a:t>Programming with C++</a:t>
            </a:r>
            <a:endParaRPr lang="en-US" sz="6800" dirty="0">
              <a:solidFill>
                <a:srgbClr val="CCFF33"/>
              </a:solidFill>
            </a:endParaRPr>
          </a:p>
        </p:txBody>
      </p:sp>
      <p:sp>
        <p:nvSpPr>
          <p:cNvPr id="3" name="Subtitle 2"/>
          <p:cNvSpPr>
            <a:spLocks noGrp="1"/>
          </p:cNvSpPr>
          <p:nvPr>
            <p:ph type="subTitle" idx="1"/>
          </p:nvPr>
        </p:nvSpPr>
        <p:spPr>
          <a:xfrm>
            <a:off x="381000" y="3240880"/>
            <a:ext cx="8229600" cy="569120"/>
          </a:xfrm>
        </p:spPr>
        <p:txBody>
          <a:bodyPr/>
          <a:lstStyle/>
          <a:p>
            <a:r>
              <a:rPr lang="en-US" dirty="0" smtClean="0"/>
              <a:t>Chapter 5: Arrays &amp; Strings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err="1" smtClean="0"/>
              <a:t>Bujar</a:t>
            </a:r>
            <a:r>
              <a:rPr lang="en-US" dirty="0" smtClean="0"/>
              <a:t> </a:t>
            </a:r>
            <a:r>
              <a:rPr lang="en-US" dirty="0" err="1" smtClean="0"/>
              <a:t>Mamudi</a:t>
            </a:r>
            <a:endParaRPr lang="en-US" dirty="0"/>
          </a:p>
          <a:p>
            <a:endParaRPr lang="en-US" dirty="0"/>
          </a:p>
        </p:txBody>
      </p:sp>
      <p:sp>
        <p:nvSpPr>
          <p:cNvPr id="5" name="Text Placeholder 4"/>
          <p:cNvSpPr>
            <a:spLocks noGrp="1"/>
          </p:cNvSpPr>
          <p:nvPr>
            <p:ph type="body" sz="quarter" idx="11"/>
          </p:nvPr>
        </p:nvSpPr>
        <p:spPr>
          <a:xfrm>
            <a:off x="457200" y="5757446"/>
            <a:ext cx="2137508" cy="923330"/>
          </a:xfrm>
        </p:spPr>
        <p:txBody>
          <a:bodyPr/>
          <a:lstStyle/>
          <a:p>
            <a:r>
              <a:rPr lang="en-US" dirty="0" err="1" smtClean="0">
                <a:solidFill>
                  <a:srgbClr val="CCFF33"/>
                </a:solidFill>
                <a:latin typeface="+mj-lt"/>
              </a:rPr>
              <a:t>Yahya</a:t>
            </a:r>
            <a:r>
              <a:rPr lang="en-US" dirty="0" smtClean="0">
                <a:solidFill>
                  <a:srgbClr val="CCFF33"/>
                </a:solidFill>
                <a:latin typeface="+mj-lt"/>
              </a:rPr>
              <a:t> Kemal College</a:t>
            </a:r>
          </a:p>
          <a:p>
            <a:r>
              <a:rPr lang="en-US" dirty="0" smtClean="0">
                <a:solidFill>
                  <a:srgbClr val="CCFF33"/>
                </a:solidFill>
                <a:latin typeface="+mj-lt"/>
              </a:rPr>
              <a:t>Fall </a:t>
            </a:r>
            <a:r>
              <a:rPr lang="en-US" dirty="0" smtClean="0">
                <a:solidFill>
                  <a:srgbClr val="CCFF33"/>
                </a:solidFill>
                <a:latin typeface="+mj-lt"/>
              </a:rPr>
              <a:t>2012</a:t>
            </a:r>
            <a:endParaRPr lang="en-US" dirty="0">
              <a:solidFill>
                <a:srgbClr val="CCFF33"/>
              </a:solidFill>
              <a:latin typeface="+mj-lt"/>
            </a:endParaRPr>
          </a:p>
          <a:p>
            <a:endParaRPr lang="en-US" dirty="0"/>
          </a:p>
        </p:txBody>
      </p:sp>
      <p:pic>
        <p:nvPicPr>
          <p:cNvPr id="180226" name="Picture 2" descr="http://degreedirectory.org/cimages/multimages/2/technology.jpg"/>
          <p:cNvPicPr>
            <a:picLocks noChangeAspect="1" noChangeArrowheads="1"/>
          </p:cNvPicPr>
          <p:nvPr/>
        </p:nvPicPr>
        <p:blipFill>
          <a:blip r:embed="rId3" cstate="screen"/>
          <a:srcRect/>
          <a:stretch>
            <a:fillRect/>
          </a:stretch>
        </p:blipFill>
        <p:spPr bwMode="auto">
          <a:xfrm>
            <a:off x="3114675" y="4533900"/>
            <a:ext cx="5572125" cy="1866900"/>
          </a:xfrm>
          <a:prstGeom prst="rect">
            <a:avLst/>
          </a:prstGeom>
          <a:ln>
            <a:noFill/>
          </a:ln>
          <a:effectLst>
            <a:softEdge rad="112500"/>
          </a:effectLst>
        </p:spPr>
      </p:pic>
    </p:spTree>
    <p:extLst>
      <p:ext uri="{BB962C8B-B14F-4D97-AF65-F5344CB8AC3E}">
        <p14:creationId xmlns:p14="http://schemas.microsoft.com/office/powerpoint/2010/main" val="320854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0" marR="0" indent="0">
              <a:lnSpc>
                <a:spcPct val="115000"/>
              </a:lnSpc>
              <a:spcBef>
                <a:spcPts val="0"/>
              </a:spcBef>
              <a:spcAft>
                <a:spcPts val="0"/>
              </a:spcAft>
              <a:buNone/>
            </a:pPr>
            <a:r>
              <a:rPr lang="en-US" sz="1800" dirty="0">
                <a:solidFill>
                  <a:srgbClr val="008000"/>
                </a:solidFill>
                <a:latin typeface="Consolas"/>
                <a:ea typeface="Calibri"/>
                <a:cs typeface="Times New Roman"/>
              </a:rPr>
              <a:t>//DESCRIPTION: function called three times</a:t>
            </a:r>
            <a:endParaRPr lang="en-US" sz="24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#include</a:t>
            </a:r>
            <a:r>
              <a:rPr lang="en-US" sz="1800" dirty="0">
                <a:solidFill>
                  <a:srgbClr val="A31515"/>
                </a:solidFill>
                <a:latin typeface="Consolas"/>
                <a:ea typeface="Calibri"/>
                <a:cs typeface="Times New Roman"/>
              </a:rPr>
              <a:t>&lt;</a:t>
            </a:r>
            <a:r>
              <a:rPr lang="en-US" sz="1800" dirty="0" err="1">
                <a:solidFill>
                  <a:srgbClr val="A31515"/>
                </a:solidFill>
                <a:latin typeface="Consolas"/>
                <a:ea typeface="Calibri"/>
                <a:cs typeface="Times New Roman"/>
              </a:rPr>
              <a:t>iostream</a:t>
            </a:r>
            <a:r>
              <a:rPr lang="en-US" sz="1800" dirty="0">
                <a:solidFill>
                  <a:srgbClr val="A31515"/>
                </a:solidFill>
                <a:latin typeface="Consolas"/>
                <a:ea typeface="Calibri"/>
                <a:cs typeface="Times New Roman"/>
              </a:rPr>
              <a:t>&gt;</a:t>
            </a:r>
            <a:endParaRPr lang="en-US" sz="24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using</a:t>
            </a:r>
            <a:r>
              <a:rPr lang="en-US" sz="1800" dirty="0">
                <a:latin typeface="Consolas"/>
                <a:ea typeface="Calibri"/>
                <a:cs typeface="Times New Roman"/>
              </a:rPr>
              <a:t> </a:t>
            </a:r>
            <a:r>
              <a:rPr lang="en-US" sz="1800" dirty="0">
                <a:solidFill>
                  <a:srgbClr val="0000FF"/>
                </a:solidFill>
                <a:latin typeface="Consolas"/>
                <a:ea typeface="Calibri"/>
                <a:cs typeface="Times New Roman"/>
              </a:rPr>
              <a:t>namespace</a:t>
            </a:r>
            <a:r>
              <a:rPr lang="en-US" sz="1800" dirty="0">
                <a:latin typeface="Consolas"/>
                <a:ea typeface="Calibri"/>
                <a:cs typeface="Times New Roman"/>
              </a:rPr>
              <a:t> </a:t>
            </a:r>
            <a:r>
              <a:rPr lang="en-US" sz="1800" dirty="0" err="1">
                <a:latin typeface="Consolas"/>
                <a:ea typeface="Calibri"/>
                <a:cs typeface="Times New Roman"/>
              </a:rPr>
              <a:t>std</a:t>
            </a: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1800" dirty="0">
                <a:solidFill>
                  <a:srgbClr val="008000"/>
                </a:solidFill>
                <a:latin typeface="Consolas"/>
                <a:ea typeface="Calibri"/>
                <a:cs typeface="Times New Roman"/>
              </a:rPr>
              <a:t>//function </a:t>
            </a:r>
            <a:r>
              <a:rPr lang="en-US" sz="1800" dirty="0" err="1">
                <a:solidFill>
                  <a:srgbClr val="008000"/>
                </a:solidFill>
                <a:latin typeface="Consolas"/>
                <a:ea typeface="Calibri"/>
                <a:cs typeface="Times New Roman"/>
              </a:rPr>
              <a:t>defintion</a:t>
            </a:r>
            <a:endParaRPr lang="en-US" sz="24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void</a:t>
            </a:r>
            <a:r>
              <a:rPr lang="en-US" sz="1800" dirty="0">
                <a:latin typeface="Consolas"/>
                <a:ea typeface="Calibri"/>
                <a:cs typeface="Times New Roman"/>
              </a:rPr>
              <a:t> </a:t>
            </a:r>
            <a:r>
              <a:rPr lang="en-US" sz="1800" dirty="0" err="1">
                <a:latin typeface="Consolas"/>
                <a:ea typeface="Calibri"/>
                <a:cs typeface="Times New Roman"/>
              </a:rPr>
              <a:t>showHelloWorld</a:t>
            </a: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a:t>
            </a:r>
            <a:r>
              <a:rPr lang="en-US" sz="1800" dirty="0">
                <a:solidFill>
                  <a:srgbClr val="A31515"/>
                </a:solidFill>
                <a:latin typeface="Consolas"/>
                <a:ea typeface="Calibri"/>
                <a:cs typeface="Times New Roman"/>
              </a:rPr>
              <a:t>"Hello World!\n\n"</a:t>
            </a: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main()</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8000"/>
                </a:solidFill>
                <a:latin typeface="Consolas"/>
                <a:ea typeface="Calibri"/>
                <a:cs typeface="Times New Roman"/>
              </a:rPr>
              <a:t>//function called three times</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err="1">
                <a:latin typeface="Consolas"/>
                <a:ea typeface="Calibri"/>
                <a:cs typeface="Times New Roman"/>
              </a:rPr>
              <a:t>showHelloWorld</a:t>
            </a: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err="1">
                <a:latin typeface="Consolas"/>
                <a:ea typeface="Calibri"/>
                <a:cs typeface="Times New Roman"/>
              </a:rPr>
              <a:t>showHelloWorld</a:t>
            </a: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err="1">
                <a:latin typeface="Consolas"/>
                <a:ea typeface="Calibri"/>
                <a:cs typeface="Times New Roman"/>
              </a:rPr>
              <a:t>showHelloWorld</a:t>
            </a: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24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00" y="4572000"/>
            <a:ext cx="27908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01058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sz="3600" dirty="0" err="1" smtClean="0">
                <a:solidFill>
                  <a:srgbClr val="CCFF33"/>
                </a:solidFill>
              </a:rPr>
              <a:t>myVector.insert</a:t>
            </a:r>
            <a:r>
              <a:rPr lang="en-US" sz="3600" dirty="0" smtClean="0">
                <a:solidFill>
                  <a:srgbClr val="CCFF33"/>
                </a:solidFill>
              </a:rPr>
              <a:t>(where, first, last);</a:t>
            </a:r>
            <a:endParaRPr lang="en-US" sz="3600" dirty="0">
              <a:solidFill>
                <a:srgbClr val="CCFF33"/>
              </a:solidFill>
            </a:endParaRPr>
          </a:p>
        </p:txBody>
      </p:sp>
      <p:sp>
        <p:nvSpPr>
          <p:cNvPr id="3" name="Content Placeholder 2"/>
          <p:cNvSpPr>
            <a:spLocks noGrp="1"/>
          </p:cNvSpPr>
          <p:nvPr>
            <p:ph idx="1"/>
          </p:nvPr>
        </p:nvSpPr>
        <p:spPr>
          <a:xfrm>
            <a:off x="457200" y="1406236"/>
            <a:ext cx="8229600" cy="5451764"/>
          </a:xfrm>
        </p:spPr>
        <p:txBody>
          <a:bodyPr>
            <a:normAutofit fontScale="25000" lnSpcReduction="20000"/>
          </a:bodyPr>
          <a:lstStyle/>
          <a:p>
            <a:pPr algn="just"/>
            <a:r>
              <a:rPr lang="en-US" sz="9600" dirty="0"/>
              <a:t>Inserts an element or a number of elements or a range of elements into the vector at a specified position</a:t>
            </a:r>
            <a:r>
              <a:rPr lang="en-US" sz="9600" dirty="0" smtClean="0"/>
              <a:t>.</a:t>
            </a:r>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a:t>
            </a:r>
            <a:r>
              <a:rPr lang="en-US" sz="5600" dirty="0" err="1">
                <a:latin typeface="Consolas"/>
                <a:ea typeface="Calibri"/>
                <a:cs typeface="Times New Roman"/>
              </a:rPr>
              <a:t>myVector</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(1); 	</a:t>
            </a:r>
            <a:r>
              <a:rPr lang="en-US" sz="5600" dirty="0" err="1">
                <a:latin typeface="Consolas"/>
                <a:ea typeface="Calibri"/>
                <a:cs typeface="Times New Roman"/>
              </a:rPr>
              <a:t>myVector.push_back</a:t>
            </a:r>
            <a:r>
              <a:rPr lang="en-US" sz="5600" dirty="0">
                <a:latin typeface="Consolas"/>
                <a:ea typeface="Calibri"/>
                <a:cs typeface="Times New Roman"/>
              </a:rPr>
              <a:t>(2);</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(3); 	</a:t>
            </a:r>
            <a:r>
              <a:rPr lang="en-US" sz="5600" dirty="0" err="1">
                <a:latin typeface="Consolas"/>
                <a:ea typeface="Calibri"/>
                <a:cs typeface="Times New Roman"/>
              </a:rPr>
              <a:t>myVector.push_back</a:t>
            </a:r>
            <a:r>
              <a:rPr lang="en-US" sz="5600" dirty="0">
                <a:latin typeface="Consolas"/>
                <a:ea typeface="Calibri"/>
                <a:cs typeface="Times New Roman"/>
              </a:rPr>
              <a:t>(4);</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[i]&lt;&lt;</a:t>
            </a:r>
            <a:r>
              <a:rPr lang="en-US" sz="5600" dirty="0">
                <a:solidFill>
                  <a:srgbClr val="A31515"/>
                </a:solidFill>
                <a:latin typeface="Consolas"/>
                <a:ea typeface="Calibri"/>
                <a:cs typeface="Times New Roman"/>
              </a:rPr>
              <a:t>" "</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smtClean="0">
                <a:solidFill>
                  <a:srgbClr val="008000"/>
                </a:solidFill>
                <a:latin typeface="Consolas"/>
                <a:ea typeface="Calibri"/>
                <a:cs typeface="Times New Roman"/>
              </a:rPr>
              <a:t>//</a:t>
            </a:r>
            <a:r>
              <a:rPr lang="en-US" sz="5600" dirty="0">
                <a:solidFill>
                  <a:srgbClr val="008000"/>
                </a:solidFill>
                <a:latin typeface="Consolas"/>
                <a:ea typeface="Calibri"/>
                <a:cs typeface="Times New Roman"/>
              </a:rPr>
              <a:t>insert at third position, range from first until fourth</a:t>
            </a:r>
            <a:endParaRPr lang="en-US" sz="5600" dirty="0">
              <a:ea typeface="Calibri"/>
              <a:cs typeface="Times New Roman"/>
            </a:endParaRPr>
          </a:p>
          <a:p>
            <a:pPr marL="0" marR="0" indent="0">
              <a:lnSpc>
                <a:spcPct val="115000"/>
              </a:lnSpc>
              <a:spcBef>
                <a:spcPts val="0"/>
              </a:spcBef>
              <a:spcAft>
                <a:spcPts val="0"/>
              </a:spcAft>
              <a:buNone/>
            </a:pPr>
            <a:r>
              <a:rPr lang="en-US" sz="5600" dirty="0" err="1" smtClean="0">
                <a:latin typeface="Consolas"/>
                <a:ea typeface="Calibri"/>
                <a:cs typeface="Times New Roman"/>
              </a:rPr>
              <a:t>myVector.insert</a:t>
            </a:r>
            <a:r>
              <a:rPr lang="en-US" sz="5600" dirty="0" smtClean="0">
                <a:latin typeface="Consolas"/>
                <a:ea typeface="Calibri"/>
                <a:cs typeface="Times New Roman"/>
              </a:rPr>
              <a:t>(</a:t>
            </a:r>
            <a:r>
              <a:rPr lang="en-US" sz="5600" dirty="0" err="1" smtClean="0">
                <a:latin typeface="Consolas"/>
                <a:ea typeface="Calibri"/>
                <a:cs typeface="Times New Roman"/>
              </a:rPr>
              <a:t>myVector.begin</a:t>
            </a:r>
            <a:r>
              <a:rPr lang="en-US" sz="5600" dirty="0">
                <a:latin typeface="Consolas"/>
                <a:ea typeface="Calibri"/>
                <a:cs typeface="Times New Roman"/>
              </a:rPr>
              <a:t>()+2 ,</a:t>
            </a:r>
            <a:r>
              <a:rPr lang="en-US" sz="5600" dirty="0" err="1">
                <a:latin typeface="Consolas"/>
                <a:ea typeface="Calibri"/>
                <a:cs typeface="Times New Roman"/>
              </a:rPr>
              <a:t>myVector.begin</a:t>
            </a:r>
            <a:r>
              <a:rPr lang="en-US" sz="5600" dirty="0">
                <a:latin typeface="Consolas"/>
                <a:ea typeface="Calibri"/>
                <a:cs typeface="Times New Roman"/>
              </a:rPr>
              <a:t>(), </a:t>
            </a:r>
            <a:r>
              <a:rPr lang="en-US" sz="5600" dirty="0" err="1">
                <a:latin typeface="Consolas"/>
                <a:ea typeface="Calibri"/>
                <a:cs typeface="Times New Roman"/>
              </a:rPr>
              <a:t>myVector.begin</a:t>
            </a:r>
            <a:r>
              <a:rPr lang="en-US" sz="5600" dirty="0">
                <a:latin typeface="Consolas"/>
                <a:ea typeface="Calibri"/>
                <a:cs typeface="Times New Roman"/>
              </a:rPr>
              <a:t>()+4);</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[i]&lt;&lt;</a:t>
            </a:r>
            <a:r>
              <a:rPr lang="en-US" sz="5600" dirty="0">
                <a:solidFill>
                  <a:srgbClr val="A31515"/>
                </a:solidFill>
                <a:latin typeface="Consolas"/>
                <a:ea typeface="Calibri"/>
                <a:cs typeface="Times New Roman"/>
              </a:rPr>
              <a:t>" "</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r>
              <a:rPr lang="en-US" sz="5600" dirty="0" smtClean="0">
                <a:latin typeface="Consolas"/>
                <a:ea typeface="Calibri"/>
                <a:cs typeface="Times New Roman"/>
              </a:rPr>
              <a:t>;</a:t>
            </a:r>
            <a:endParaRPr lang="en-US" sz="56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100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5562600"/>
            <a:ext cx="388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562231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err="1" smtClean="0">
                <a:solidFill>
                  <a:srgbClr val="CCFF33"/>
                </a:solidFill>
              </a:rPr>
              <a:t>myVector.assign</a:t>
            </a:r>
            <a:r>
              <a:rPr lang="en-US" dirty="0" smtClean="0">
                <a:solidFill>
                  <a:srgbClr val="CCFF33"/>
                </a:solidFill>
              </a:rPr>
              <a:t>(</a:t>
            </a:r>
            <a:r>
              <a:rPr lang="en-US" dirty="0" err="1" smtClean="0">
                <a:solidFill>
                  <a:srgbClr val="CCFF33"/>
                </a:solidFill>
              </a:rPr>
              <a:t>count,value</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457200" y="1406236"/>
            <a:ext cx="8229600" cy="5451764"/>
          </a:xfrm>
        </p:spPr>
        <p:txBody>
          <a:bodyPr>
            <a:normAutofit fontScale="70000" lnSpcReduction="20000"/>
          </a:bodyPr>
          <a:lstStyle/>
          <a:p>
            <a:pPr algn="just"/>
            <a:r>
              <a:rPr lang="en-US" sz="5200" dirty="0"/>
              <a:t>Erases a vector and copies the specified elements to the empty vector</a:t>
            </a:r>
            <a:r>
              <a:rPr lang="en-US" sz="5200" dirty="0" smtClean="0"/>
              <a:t>.</a:t>
            </a:r>
          </a:p>
          <a:p>
            <a:pPr algn="just"/>
            <a:endParaRPr lang="en-US" dirty="0"/>
          </a:p>
          <a:p>
            <a:pPr marL="0" marR="0" indent="0">
              <a:lnSpc>
                <a:spcPct val="115000"/>
              </a:lnSpc>
              <a:spcBef>
                <a:spcPts val="0"/>
              </a:spcBef>
              <a:spcAft>
                <a:spcPts val="0"/>
              </a:spcAft>
              <a:buNone/>
            </a:pPr>
            <a:r>
              <a:rPr lang="en-US" dirty="0">
                <a:latin typeface="Consolas"/>
                <a:ea typeface="Calibri"/>
                <a:cs typeface="Times New Roman"/>
              </a:rPr>
              <a:t>	</a:t>
            </a:r>
            <a:r>
              <a:rPr lang="en-US" dirty="0" smtClean="0">
                <a:latin typeface="Consolas"/>
                <a:ea typeface="Calibri"/>
                <a:cs typeface="Times New Roman"/>
              </a:rPr>
              <a:t>vector&lt;</a:t>
            </a:r>
            <a:r>
              <a:rPr lang="en-US" dirty="0" smtClean="0">
                <a:solidFill>
                  <a:srgbClr val="0000FF"/>
                </a:solidFill>
                <a:latin typeface="Consolas"/>
                <a:ea typeface="Calibri"/>
                <a:cs typeface="Times New Roman"/>
              </a:rPr>
              <a:t>int</a:t>
            </a:r>
            <a:r>
              <a:rPr lang="en-US" dirty="0">
                <a:latin typeface="Consolas"/>
                <a:ea typeface="Calibri"/>
                <a:cs typeface="Times New Roman"/>
              </a:rPr>
              <a:t>&gt; </a:t>
            </a:r>
            <a:r>
              <a:rPr lang="en-US" dirty="0" err="1">
                <a:latin typeface="Consolas"/>
                <a:ea typeface="Calibri"/>
                <a:cs typeface="Times New Roman"/>
              </a:rPr>
              <a:t>vectorA</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//assign to vector A, seven times value 10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vectorA.assign</a:t>
            </a:r>
            <a:r>
              <a:rPr lang="en-US" dirty="0">
                <a:latin typeface="Consolas"/>
                <a:ea typeface="Calibri"/>
                <a:cs typeface="Times New Roman"/>
              </a:rPr>
              <a:t>(7, 10);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for</a:t>
            </a:r>
            <a:r>
              <a:rPr lang="en-US" dirty="0">
                <a:latin typeface="Consolas"/>
                <a:ea typeface="Calibri"/>
                <a:cs typeface="Times New Roman"/>
              </a:rPr>
              <a:t>(</a:t>
            </a:r>
            <a:r>
              <a:rPr lang="en-US" dirty="0">
                <a:solidFill>
                  <a:srgbClr val="0000FF"/>
                </a:solidFill>
                <a:latin typeface="Consolas"/>
                <a:ea typeface="Calibri"/>
                <a:cs typeface="Times New Roman"/>
              </a:rPr>
              <a:t>int</a:t>
            </a:r>
            <a:r>
              <a:rPr lang="en-US" dirty="0">
                <a:latin typeface="Consolas"/>
                <a:ea typeface="Calibri"/>
                <a:cs typeface="Times New Roman"/>
              </a:rPr>
              <a:t> i=0; i&lt;</a:t>
            </a:r>
            <a:r>
              <a:rPr lang="en-US" dirty="0" err="1">
                <a:latin typeface="Consolas"/>
                <a:ea typeface="Calibri"/>
                <a:cs typeface="Times New Roman"/>
              </a:rPr>
              <a:t>vectorA.size</a:t>
            </a:r>
            <a:r>
              <a:rPr lang="en-US" dirty="0">
                <a:latin typeface="Consolas"/>
                <a:ea typeface="Calibri"/>
                <a:cs typeface="Times New Roman"/>
              </a:rPr>
              <a:t>(); i++)</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err="1">
                <a:latin typeface="Consolas"/>
                <a:ea typeface="Calibri"/>
                <a:cs typeface="Times New Roman"/>
              </a:rPr>
              <a:t>vectorA</a:t>
            </a:r>
            <a:r>
              <a:rPr lang="en-US" dirty="0">
                <a:latin typeface="Consolas"/>
                <a:ea typeface="Calibri"/>
                <a:cs typeface="Times New Roman"/>
              </a:rPr>
              <a:t>[i]&lt;&lt;</a:t>
            </a:r>
            <a:r>
              <a:rPr lang="en-US" dirty="0">
                <a:solidFill>
                  <a:srgbClr val="A31515"/>
                </a:solidFill>
                <a:latin typeface="Consolas"/>
                <a:ea typeface="Calibri"/>
                <a:cs typeface="Times New Roman"/>
              </a:rPr>
              <a:t>"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361" y="5762171"/>
            <a:ext cx="592523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56437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err="1" smtClean="0">
                <a:solidFill>
                  <a:srgbClr val="CCFF33"/>
                </a:solidFill>
              </a:rPr>
              <a:t>myVector.assign</a:t>
            </a:r>
            <a:r>
              <a:rPr lang="en-US" dirty="0" smtClean="0">
                <a:solidFill>
                  <a:srgbClr val="CCFF33"/>
                </a:solidFill>
              </a:rPr>
              <a:t>(</a:t>
            </a:r>
            <a:r>
              <a:rPr lang="en-US" dirty="0" err="1" smtClean="0">
                <a:solidFill>
                  <a:srgbClr val="CCFF33"/>
                </a:solidFill>
              </a:rPr>
              <a:t>first,last</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457200" y="1406236"/>
            <a:ext cx="8229600" cy="5451764"/>
          </a:xfrm>
        </p:spPr>
        <p:txBody>
          <a:bodyPr>
            <a:normAutofit fontScale="62500" lnSpcReduction="20000"/>
          </a:bodyPr>
          <a:lstStyle/>
          <a:p>
            <a:pPr algn="just"/>
            <a:r>
              <a:rPr lang="en-US" sz="5100" dirty="0"/>
              <a:t>Erases a vector and copies the specified elements to the empty vector</a:t>
            </a:r>
            <a:r>
              <a:rPr lang="en-US" sz="5100" dirty="0" smtClean="0"/>
              <a:t>.</a:t>
            </a:r>
          </a:p>
          <a:p>
            <a:pPr algn="just"/>
            <a:endParaRPr lang="en-US" dirty="0"/>
          </a:p>
          <a:p>
            <a:pPr marL="0" marR="0" indent="0">
              <a:lnSpc>
                <a:spcPct val="115000"/>
              </a:lnSpc>
              <a:spcBef>
                <a:spcPts val="0"/>
              </a:spcBef>
              <a:spcAft>
                <a:spcPts val="0"/>
              </a:spcAft>
              <a:buNone/>
            </a:pPr>
            <a:r>
              <a:rPr lang="en-US" dirty="0">
                <a:latin typeface="Consolas"/>
                <a:ea typeface="Calibri"/>
                <a:cs typeface="Times New Roman"/>
              </a:rPr>
              <a:t>	vector&lt;</a:t>
            </a:r>
            <a:r>
              <a:rPr lang="en-US" dirty="0">
                <a:solidFill>
                  <a:srgbClr val="0000FF"/>
                </a:solidFill>
                <a:latin typeface="Consolas"/>
                <a:ea typeface="Calibri"/>
                <a:cs typeface="Times New Roman"/>
              </a:rPr>
              <a:t>int</a:t>
            </a:r>
            <a:r>
              <a:rPr lang="en-US" dirty="0">
                <a:latin typeface="Consolas"/>
                <a:ea typeface="Calibri"/>
                <a:cs typeface="Times New Roman"/>
              </a:rPr>
              <a:t>&gt; </a:t>
            </a:r>
            <a:r>
              <a:rPr lang="en-US" dirty="0" err="1">
                <a:latin typeface="Consolas"/>
                <a:ea typeface="Calibri"/>
                <a:cs typeface="Times New Roman"/>
              </a:rPr>
              <a:t>vectorA</a:t>
            </a:r>
            <a:r>
              <a:rPr lang="en-US" dirty="0">
                <a:latin typeface="Consolas"/>
                <a:ea typeface="Calibri"/>
                <a:cs typeface="Times New Roman"/>
              </a:rPr>
              <a:t>, </a:t>
            </a:r>
            <a:r>
              <a:rPr lang="en-US" dirty="0" err="1">
                <a:latin typeface="Consolas"/>
                <a:ea typeface="Calibri"/>
                <a:cs typeface="Times New Roman"/>
              </a:rPr>
              <a:t>vectorB</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vectorA.push_back</a:t>
            </a:r>
            <a:r>
              <a:rPr lang="en-US" dirty="0">
                <a:latin typeface="Consolas"/>
                <a:ea typeface="Calibri"/>
                <a:cs typeface="Times New Roman"/>
              </a:rPr>
              <a:t>(1); 	</a:t>
            </a:r>
            <a:r>
              <a:rPr lang="en-US" dirty="0" err="1">
                <a:latin typeface="Consolas"/>
                <a:ea typeface="Calibri"/>
                <a:cs typeface="Times New Roman"/>
              </a:rPr>
              <a:t>vectorA.push_back</a:t>
            </a:r>
            <a:r>
              <a:rPr lang="en-US" dirty="0">
                <a:latin typeface="Consolas"/>
                <a:ea typeface="Calibri"/>
                <a:cs typeface="Times New Roman"/>
              </a:rPr>
              <a:t>(2);</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vectorA.push_back</a:t>
            </a:r>
            <a:r>
              <a:rPr lang="en-US" dirty="0">
                <a:latin typeface="Consolas"/>
                <a:ea typeface="Calibri"/>
                <a:cs typeface="Times New Roman"/>
              </a:rPr>
              <a:t>(3); 	</a:t>
            </a:r>
            <a:r>
              <a:rPr lang="en-US" dirty="0" err="1">
                <a:latin typeface="Consolas"/>
                <a:ea typeface="Calibri"/>
                <a:cs typeface="Times New Roman"/>
              </a:rPr>
              <a:t>vectorA.push_back</a:t>
            </a:r>
            <a:r>
              <a:rPr lang="en-US" dirty="0">
                <a:latin typeface="Consolas"/>
                <a:ea typeface="Calibri"/>
                <a:cs typeface="Times New Roman"/>
              </a:rPr>
              <a:t>(4);</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vectorA.push_back</a:t>
            </a:r>
            <a:r>
              <a:rPr lang="en-US" dirty="0">
                <a:latin typeface="Consolas"/>
                <a:ea typeface="Calibri"/>
                <a:cs typeface="Times New Roman"/>
              </a:rPr>
              <a:t>(5);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//show A:</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//show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//assign to vector B, all values of vector A</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vectorB.assign</a:t>
            </a:r>
            <a:r>
              <a:rPr lang="en-US" dirty="0">
                <a:latin typeface="Consolas"/>
                <a:ea typeface="Calibri"/>
                <a:cs typeface="Times New Roman"/>
              </a:rPr>
              <a:t>(</a:t>
            </a:r>
            <a:r>
              <a:rPr lang="en-US" dirty="0" err="1">
                <a:latin typeface="Consolas"/>
                <a:ea typeface="Calibri"/>
                <a:cs typeface="Times New Roman"/>
              </a:rPr>
              <a:t>vectorA.begin</a:t>
            </a:r>
            <a:r>
              <a:rPr lang="en-US" dirty="0">
                <a:latin typeface="Consolas"/>
                <a:ea typeface="Calibri"/>
                <a:cs typeface="Times New Roman"/>
              </a:rPr>
              <a:t>(), </a:t>
            </a:r>
            <a:r>
              <a:rPr lang="en-US" dirty="0" err="1">
                <a:latin typeface="Consolas"/>
                <a:ea typeface="Calibri"/>
                <a:cs typeface="Times New Roman"/>
              </a:rPr>
              <a:t>vectorA.end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//show *A:</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//show *B:</a:t>
            </a:r>
            <a:endParaRPr lang="en-US" sz="4000" dirty="0">
              <a:ea typeface="Calibri"/>
              <a:cs typeface="Times New Roman"/>
            </a:endParaRPr>
          </a:p>
          <a:p>
            <a:pPr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1" y="5527231"/>
            <a:ext cx="3276600" cy="133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85647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Merging Vectors</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Write a C++ program that merges two sorted lists of numbers.</a:t>
            </a:r>
          </a:p>
          <a:p>
            <a:pPr algn="just"/>
            <a:r>
              <a:rPr lang="en-US" dirty="0" smtClean="0"/>
              <a:t>Your program should read the list from a file and print the merged list into another file.</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 y="4267200"/>
            <a:ext cx="8338948" cy="159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9703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25000" lnSpcReduction="20000"/>
          </a:bodyPr>
          <a:lstStyle/>
          <a:p>
            <a:pPr marL="0" marR="0" indent="0">
              <a:lnSpc>
                <a:spcPct val="115000"/>
              </a:lnSpc>
              <a:spcBef>
                <a:spcPts val="0"/>
              </a:spcBef>
              <a:spcAft>
                <a:spcPts val="0"/>
              </a:spcAft>
              <a:buNone/>
            </a:pPr>
            <a:r>
              <a:rPr lang="en-US" sz="5600" dirty="0">
                <a:solidFill>
                  <a:srgbClr val="008000"/>
                </a:solidFill>
                <a:latin typeface="Consolas"/>
                <a:ea typeface="Calibri"/>
                <a:cs typeface="Times New Roman"/>
              </a:rPr>
              <a:t>//DESCRIPTION: merge two lists *WORKS ONLY IF LISTS ARE SORTED!*</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a:t>
            </a:r>
            <a:r>
              <a:rPr lang="en-US" sz="5600" dirty="0" err="1">
                <a:solidFill>
                  <a:srgbClr val="A31515"/>
                </a:solidFill>
                <a:latin typeface="Consolas"/>
                <a:ea typeface="Calibri"/>
                <a:cs typeface="Times New Roman"/>
              </a:rPr>
              <a:t>fstream</a:t>
            </a:r>
            <a:r>
              <a:rPr lang="en-US" sz="5600" dirty="0">
                <a:solidFill>
                  <a:srgbClr val="A31515"/>
                </a:solidFill>
                <a:latin typeface="Consolas"/>
                <a:ea typeface="Calibri"/>
                <a:cs typeface="Times New Roman"/>
              </a:rPr>
              <a:t>&gt;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&lt;vector&gt;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using</a:t>
            </a:r>
            <a:r>
              <a:rPr lang="en-US" sz="5600" dirty="0">
                <a:latin typeface="Consolas"/>
                <a:ea typeface="Calibri"/>
                <a:cs typeface="Times New Roman"/>
              </a:rPr>
              <a:t> </a:t>
            </a:r>
            <a:r>
              <a:rPr lang="en-US" sz="5600" dirty="0">
                <a:solidFill>
                  <a:srgbClr val="0000FF"/>
                </a:solidFill>
                <a:latin typeface="Consolas"/>
                <a:ea typeface="Calibri"/>
                <a:cs typeface="Times New Roman"/>
              </a:rPr>
              <a:t>namespace</a:t>
            </a:r>
            <a:r>
              <a:rPr lang="en-US" sz="5600" dirty="0">
                <a:latin typeface="Consolas"/>
                <a:ea typeface="Calibri"/>
                <a:cs typeface="Times New Roman"/>
              </a:rPr>
              <a:t> </a:t>
            </a:r>
            <a:r>
              <a:rPr lang="en-US" sz="5600" dirty="0" err="1">
                <a:latin typeface="Consolas"/>
                <a:ea typeface="Calibri"/>
                <a:cs typeface="Times New Roman"/>
              </a:rPr>
              <a:t>std</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int</a:t>
            </a:r>
            <a:r>
              <a:rPr lang="en-US" sz="5600" dirty="0">
                <a:latin typeface="Consolas"/>
                <a:ea typeface="Calibri"/>
                <a:cs typeface="Times New Roman"/>
              </a:rPr>
              <a:t> main()</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//open input file</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ifstream</a:t>
            </a:r>
            <a:r>
              <a:rPr lang="en-US" sz="5600" dirty="0">
                <a:latin typeface="Consolas"/>
                <a:ea typeface="Calibri"/>
                <a:cs typeface="Times New Roman"/>
              </a:rPr>
              <a:t> fin(</a:t>
            </a:r>
            <a:r>
              <a:rPr lang="en-US" sz="5600" dirty="0">
                <a:solidFill>
                  <a:srgbClr val="A31515"/>
                </a:solidFill>
                <a:latin typeface="Consolas"/>
                <a:ea typeface="Calibri"/>
                <a:cs typeface="Times New Roman"/>
              </a:rPr>
              <a:t>"merge.in"</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ofstream</a:t>
            </a:r>
            <a:r>
              <a:rPr lang="en-US" sz="5600" dirty="0">
                <a:latin typeface="Consolas"/>
                <a:ea typeface="Calibri"/>
                <a:cs typeface="Times New Roman"/>
              </a:rPr>
              <a:t> </a:t>
            </a:r>
            <a:r>
              <a:rPr lang="en-US" sz="5600" dirty="0" err="1">
                <a:latin typeface="Consolas"/>
                <a:ea typeface="Calibri"/>
                <a:cs typeface="Times New Roman"/>
              </a:rPr>
              <a:t>fout</a:t>
            </a:r>
            <a:r>
              <a:rPr lang="en-US" sz="5600" dirty="0">
                <a:latin typeface="Consolas"/>
                <a:ea typeface="Calibri"/>
                <a:cs typeface="Times New Roman"/>
              </a:rPr>
              <a:t>(</a:t>
            </a:r>
            <a:r>
              <a:rPr lang="en-US" sz="5600" dirty="0">
                <a:solidFill>
                  <a:srgbClr val="A31515"/>
                </a:solidFill>
                <a:latin typeface="Consolas"/>
                <a:ea typeface="Calibri"/>
                <a:cs typeface="Times New Roman"/>
              </a:rPr>
              <a:t>"</a:t>
            </a:r>
            <a:r>
              <a:rPr lang="en-US" sz="5600" dirty="0" err="1">
                <a:solidFill>
                  <a:srgbClr val="A31515"/>
                </a:solidFill>
                <a:latin typeface="Consolas"/>
                <a:ea typeface="Calibri"/>
                <a:cs typeface="Times New Roman"/>
              </a:rPr>
              <a:t>merge.out</a:t>
            </a:r>
            <a:r>
              <a:rPr lang="en-US" sz="5600" dirty="0">
                <a:solidFill>
                  <a:srgbClr val="A31515"/>
                </a:solidFill>
                <a:latin typeface="Consolas"/>
                <a:ea typeface="Calibri"/>
                <a:cs typeface="Times New Roman"/>
              </a:rPr>
              <a:t>"</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//get first vector</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int</a:t>
            </a:r>
            <a:r>
              <a:rPr lang="en-US" sz="5600" dirty="0">
                <a:latin typeface="Consolas"/>
                <a:ea typeface="Calibri"/>
                <a:cs typeface="Times New Roman"/>
              </a:rPr>
              <a:t> n, i, j;</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fin&gt;&gt;n;</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A;</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A.resize</a:t>
            </a:r>
            <a:r>
              <a:rPr lang="en-US" sz="5600" dirty="0">
                <a:latin typeface="Consolas"/>
                <a:ea typeface="Calibri"/>
                <a:cs typeface="Times New Roman"/>
              </a:rPr>
              <a:t>(n);</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(i=0; i&lt;n; 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fin&gt;&gt;A[i];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//get second vector</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int</a:t>
            </a:r>
            <a:r>
              <a:rPr lang="en-US" sz="5600" dirty="0">
                <a:latin typeface="Consolas"/>
                <a:ea typeface="Calibri"/>
                <a:cs typeface="Times New Roman"/>
              </a:rPr>
              <a:t> k;</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fin&gt;&gt;k;</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B;</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B.resize</a:t>
            </a:r>
            <a:r>
              <a:rPr lang="en-US" sz="5600" dirty="0">
                <a:latin typeface="Consolas"/>
                <a:ea typeface="Calibri"/>
                <a:cs typeface="Times New Roman"/>
              </a:rPr>
              <a:t>(k);</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(i=0; i&lt;k; 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fin&gt;&gt;B[i];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smtClean="0">
              <a:latin typeface="Consolas"/>
              <a:ea typeface="Calibri"/>
              <a:cs typeface="Times New Roman"/>
            </a:endParaRPr>
          </a:p>
          <a:p>
            <a:pPr marL="0" marR="0" indent="0">
              <a:lnSpc>
                <a:spcPct val="115000"/>
              </a:lnSpc>
              <a:spcBef>
                <a:spcPts val="0"/>
              </a:spcBef>
              <a:spcAft>
                <a:spcPts val="0"/>
              </a:spcAf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104</a:t>
            </a:fld>
            <a:endParaRPr lang="en-US"/>
          </a:p>
        </p:txBody>
      </p:sp>
    </p:spTree>
    <p:extLst>
      <p:ext uri="{BB962C8B-B14F-4D97-AF65-F5344CB8AC3E}">
        <p14:creationId xmlns:p14="http://schemas.microsoft.com/office/powerpoint/2010/main" val="25576990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25000" lnSpcReduction="20000"/>
          </a:bodyPr>
          <a:lstStyle/>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//declare a third vector to save the result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R;</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i=0;</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j=0;</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//compare the elements of both lists</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//stop when we reach index of array with less elements</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while</a:t>
            </a:r>
            <a:r>
              <a:rPr lang="en-US" sz="5600" dirty="0">
                <a:latin typeface="Consolas"/>
                <a:ea typeface="Calibri"/>
                <a:cs typeface="Times New Roman"/>
              </a:rPr>
              <a:t>((i&lt;</a:t>
            </a:r>
            <a:r>
              <a:rPr lang="en-US" sz="5600" dirty="0" err="1">
                <a:latin typeface="Consolas"/>
                <a:ea typeface="Calibri"/>
                <a:cs typeface="Times New Roman"/>
              </a:rPr>
              <a:t>A.size</a:t>
            </a:r>
            <a:r>
              <a:rPr lang="en-US" sz="5600" dirty="0">
                <a:latin typeface="Consolas"/>
                <a:ea typeface="Calibri"/>
                <a:cs typeface="Times New Roman"/>
              </a:rPr>
              <a:t>()) &amp;&amp; (j&lt;</a:t>
            </a:r>
            <a:r>
              <a:rPr lang="en-US" sz="5600" dirty="0" err="1">
                <a:latin typeface="Consolas"/>
                <a:ea typeface="Calibri"/>
                <a:cs typeface="Times New Roman"/>
              </a:rPr>
              <a:t>B.size</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if</a:t>
            </a:r>
            <a:r>
              <a:rPr lang="en-US" sz="5600" dirty="0">
                <a:latin typeface="Consolas"/>
                <a:ea typeface="Calibri"/>
                <a:cs typeface="Times New Roman"/>
              </a:rPr>
              <a:t> (A[i] &lt; B[j])</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//add to the end of result array</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R.push_back</a:t>
            </a:r>
            <a:r>
              <a:rPr lang="en-US" sz="5600" dirty="0">
                <a:latin typeface="Consolas"/>
                <a:ea typeface="Calibri"/>
                <a:cs typeface="Times New Roman"/>
              </a:rPr>
              <a:t>(A[i]);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//update counter</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else</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//add to the end of result array</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R.push_back</a:t>
            </a:r>
            <a:r>
              <a:rPr lang="en-US" sz="5600" dirty="0">
                <a:latin typeface="Consolas"/>
                <a:ea typeface="Calibri"/>
                <a:cs typeface="Times New Roman"/>
              </a:rPr>
              <a:t>(B[j]);</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//update counter</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j++;</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105</a:t>
            </a:fld>
            <a:endParaRPr lang="en-US"/>
          </a:p>
        </p:txBody>
      </p:sp>
    </p:spTree>
    <p:extLst>
      <p:ext uri="{BB962C8B-B14F-4D97-AF65-F5344CB8AC3E}">
        <p14:creationId xmlns:p14="http://schemas.microsoft.com/office/powerpoint/2010/main" val="1773824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25000" lnSpcReduction="20000"/>
          </a:bodyPr>
          <a:lstStyle/>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//the elements of the larger list are left out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 check if A is the larger list and if true add them to the end</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while</a:t>
            </a:r>
            <a:r>
              <a:rPr lang="en-US" sz="5600" dirty="0">
                <a:latin typeface="Consolas"/>
                <a:ea typeface="Calibri"/>
                <a:cs typeface="Times New Roman"/>
              </a:rPr>
              <a:t>(i&lt;</a:t>
            </a:r>
            <a:r>
              <a:rPr lang="en-US" sz="5600" dirty="0" err="1">
                <a:latin typeface="Consolas"/>
                <a:ea typeface="Calibri"/>
                <a:cs typeface="Times New Roman"/>
              </a:rPr>
              <a:t>A.size</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R.push_back</a:t>
            </a:r>
            <a:r>
              <a:rPr lang="en-US" sz="5600" dirty="0">
                <a:latin typeface="Consolas"/>
                <a:ea typeface="Calibri"/>
                <a:cs typeface="Times New Roman"/>
              </a:rPr>
              <a:t>(A[i]);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//the elements of the larger list are left out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 check if B is the larger list and if true add them to the end</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while</a:t>
            </a:r>
            <a:r>
              <a:rPr lang="en-US" sz="5600" dirty="0">
                <a:latin typeface="Consolas"/>
                <a:ea typeface="Calibri"/>
                <a:cs typeface="Times New Roman"/>
              </a:rPr>
              <a:t>(j&lt;</a:t>
            </a:r>
            <a:r>
              <a:rPr lang="en-US" sz="5600" dirty="0" err="1">
                <a:latin typeface="Consolas"/>
                <a:ea typeface="Calibri"/>
                <a:cs typeface="Times New Roman"/>
              </a:rPr>
              <a:t>B.size</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R.push_back</a:t>
            </a:r>
            <a:r>
              <a:rPr lang="en-US" sz="5600" dirty="0">
                <a:latin typeface="Consolas"/>
                <a:ea typeface="Calibri"/>
                <a:cs typeface="Times New Roman"/>
              </a:rPr>
              <a:t>(B[j]);</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j++;</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resulting vector</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(i=0; i&lt;</a:t>
            </a:r>
            <a:r>
              <a:rPr lang="en-US" sz="5600" dirty="0" err="1">
                <a:latin typeface="Consolas"/>
                <a:ea typeface="Calibri"/>
                <a:cs typeface="Times New Roman"/>
              </a:rPr>
              <a:t>R.size</a:t>
            </a:r>
            <a:r>
              <a:rPr lang="en-US" sz="5600" dirty="0">
                <a:latin typeface="Consolas"/>
                <a:ea typeface="Calibri"/>
                <a:cs typeface="Times New Roman"/>
              </a:rPr>
              <a:t>(); 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fout</a:t>
            </a:r>
            <a:r>
              <a:rPr lang="en-US" sz="5600" dirty="0">
                <a:latin typeface="Consolas"/>
                <a:ea typeface="Calibri"/>
                <a:cs typeface="Times New Roman"/>
              </a:rPr>
              <a:t>&lt;&lt;R[i]&lt;&lt;</a:t>
            </a:r>
            <a:r>
              <a:rPr lang="en-US" sz="5600" dirty="0">
                <a:solidFill>
                  <a:srgbClr val="A31515"/>
                </a:solidFill>
                <a:latin typeface="Consolas"/>
                <a:ea typeface="Calibri"/>
                <a:cs typeface="Times New Roman"/>
              </a:rPr>
              <a:t>" "</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//close both files</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fin.close</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fout.close</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return</a:t>
            </a:r>
            <a:r>
              <a:rPr lang="en-US" sz="5600" dirty="0">
                <a:latin typeface="Consolas"/>
                <a:ea typeface="Calibri"/>
                <a:cs typeface="Times New Roman"/>
              </a:rPr>
              <a:t> 0;</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771" y="4956629"/>
            <a:ext cx="5181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8249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Daily Temperature</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Write a C++ program that gets a daily temperature of a month and prints them in tabular format.</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08400"/>
            <a:ext cx="663133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91403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108</a:t>
            </a:fld>
            <a:endParaRPr lang="en-US"/>
          </a:p>
        </p:txBody>
      </p:sp>
    </p:spTree>
    <p:extLst>
      <p:ext uri="{BB962C8B-B14F-4D97-AF65-F5344CB8AC3E}">
        <p14:creationId xmlns:p14="http://schemas.microsoft.com/office/powerpoint/2010/main" val="321800962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Transpose Matrix</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The transpose of a matrix is the reverse orientation of the original matrix, so that the values across the rows become the values down the columns, and the values of the column become the values across the row.</a:t>
            </a:r>
          </a:p>
          <a:p>
            <a:pPr marL="0"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469302"/>
            <a:ext cx="3886200" cy="234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365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153400" cy="5562600"/>
          </a:xfrm>
        </p:spPr>
        <p:txBody>
          <a:bodyPr>
            <a:normAutofit fontScale="55000" lnSpcReduction="20000"/>
          </a:bodyPr>
          <a:lstStyle/>
          <a:p>
            <a:pPr marL="0" marR="0" indent="0">
              <a:lnSpc>
                <a:spcPct val="115000"/>
              </a:lnSpc>
              <a:spcBef>
                <a:spcPts val="0"/>
              </a:spcBef>
              <a:spcAft>
                <a:spcPts val="0"/>
              </a:spcAft>
              <a:buNone/>
            </a:pPr>
            <a:r>
              <a:rPr lang="en-US" dirty="0">
                <a:solidFill>
                  <a:srgbClr val="008000"/>
                </a:solidFill>
                <a:latin typeface="Consolas"/>
                <a:ea typeface="Calibri"/>
                <a:cs typeface="Times New Roman"/>
              </a:rPr>
              <a:t>//DESCRIPTION: function called three times</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prototype</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showHelloWorld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//function called three times</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showHelloWorld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showHelloWorld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showHelloWorld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a:t>
            </a:r>
            <a:r>
              <a:rPr lang="en-US" dirty="0" err="1">
                <a:solidFill>
                  <a:srgbClr val="008000"/>
                </a:solidFill>
                <a:latin typeface="Consolas"/>
                <a:ea typeface="Calibri"/>
                <a:cs typeface="Times New Roman"/>
              </a:rPr>
              <a:t>defintion</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showHelloWorld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World!\n\n"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81437"/>
            <a:ext cx="27908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64159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110</a:t>
            </a:fld>
            <a:endParaRPr lang="en-US"/>
          </a:p>
        </p:txBody>
      </p:sp>
    </p:spTree>
    <p:extLst>
      <p:ext uri="{BB962C8B-B14F-4D97-AF65-F5344CB8AC3E}">
        <p14:creationId xmlns:p14="http://schemas.microsoft.com/office/powerpoint/2010/main" val="48646971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The Biggest Subtotal</a:t>
            </a:r>
            <a:endParaRPr lang="en-US" dirty="0">
              <a:solidFill>
                <a:srgbClr val="CCFF33"/>
              </a:solidFill>
            </a:endParaRPr>
          </a:p>
        </p:txBody>
      </p:sp>
      <p:sp>
        <p:nvSpPr>
          <p:cNvPr id="3" name="Content Placeholder 2"/>
          <p:cNvSpPr>
            <a:spLocks noGrp="1"/>
          </p:cNvSpPr>
          <p:nvPr>
            <p:ph idx="1"/>
          </p:nvPr>
        </p:nvSpPr>
        <p:spPr>
          <a:xfrm>
            <a:off x="152400" y="1752600"/>
            <a:ext cx="8763000" cy="4419600"/>
          </a:xfrm>
        </p:spPr>
        <p:txBody>
          <a:bodyPr>
            <a:normAutofit/>
          </a:bodyPr>
          <a:lstStyle/>
          <a:p>
            <a:pPr algn="just"/>
            <a:r>
              <a:rPr lang="en-US" sz="2800" dirty="0" smtClean="0"/>
              <a:t>You have a </a:t>
            </a:r>
            <a:r>
              <a:rPr lang="en-US" sz="2800" dirty="0" err="1" smtClean="0"/>
              <a:t>NxM</a:t>
            </a:r>
            <a:r>
              <a:rPr lang="en-US" sz="2800" dirty="0" smtClean="0"/>
              <a:t> matrix filled with numbers between -100 and 100. Find the </a:t>
            </a:r>
            <a:r>
              <a:rPr lang="en-US" sz="2800" dirty="0" err="1" smtClean="0"/>
              <a:t>KxK</a:t>
            </a:r>
            <a:r>
              <a:rPr lang="en-US" sz="2800" dirty="0" smtClean="0"/>
              <a:t> sub-matrix which has the biggest sum where(K&lt;=N and K&lt;=M)</a:t>
            </a:r>
          </a:p>
          <a:p>
            <a:pPr algn="just"/>
            <a:endParaRPr lang="en-US" sz="2800" dirty="0"/>
          </a:p>
          <a:p>
            <a:pPr algn="just"/>
            <a:r>
              <a:rPr lang="en-US" sz="2800" dirty="0" smtClean="0"/>
              <a:t>First line has three integers N, M, K.</a:t>
            </a:r>
          </a:p>
          <a:p>
            <a:pPr algn="just"/>
            <a:r>
              <a:rPr lang="en-US" sz="2800" dirty="0" smtClean="0"/>
              <a:t>Each of the following N lines contain M integers.</a:t>
            </a:r>
          </a:p>
          <a:p>
            <a:pPr algn="just"/>
            <a:r>
              <a:rPr lang="en-US" sz="2800" dirty="0" smtClean="0"/>
              <a:t>Output should display the position of left-upper element in the first line, and sum in the second line. </a:t>
            </a:r>
            <a:endParaRPr lang="en-US" sz="2800" dirty="0"/>
          </a:p>
        </p:txBody>
      </p:sp>
      <p:sp>
        <p:nvSpPr>
          <p:cNvPr id="4" name="Slide Number Placeholder 3"/>
          <p:cNvSpPr>
            <a:spLocks noGrp="1"/>
          </p:cNvSpPr>
          <p:nvPr>
            <p:ph type="sldNum" sz="quarter" idx="12"/>
          </p:nvPr>
        </p:nvSpPr>
        <p:spPr/>
        <p:txBody>
          <a:bodyPr/>
          <a:lstStyle/>
          <a:p>
            <a:fld id="{8EF3DC76-259D-45DC-8C0E-0F61BF712E88}" type="slidenum">
              <a:rPr lang="en-US" smtClean="0"/>
              <a:t>111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1638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The Biggest Subtotal</a:t>
            </a:r>
            <a:endParaRPr lang="en-US" dirty="0">
              <a:solidFill>
                <a:srgbClr val="CCFF33"/>
              </a:solidFill>
            </a:endParaRPr>
          </a:p>
        </p:txBody>
      </p:sp>
      <p:sp>
        <p:nvSpPr>
          <p:cNvPr id="3" name="Content Placeholder 2"/>
          <p:cNvSpPr>
            <a:spLocks noGrp="1"/>
          </p:cNvSpPr>
          <p:nvPr>
            <p:ph idx="1"/>
          </p:nvPr>
        </p:nvSpPr>
        <p:spPr>
          <a:xfrm>
            <a:off x="152400" y="1752600"/>
            <a:ext cx="8763000" cy="4419600"/>
          </a:xfrm>
        </p:spPr>
        <p:txBody>
          <a:bodyPr>
            <a:normAutofit/>
          </a:bodyPr>
          <a:lstStyle/>
          <a:p>
            <a:pPr marL="0" indent="0" algn="just">
              <a:buNone/>
            </a:pPr>
            <a:endParaRPr lang="en-US" sz="2800" dirty="0"/>
          </a:p>
        </p:txBody>
      </p:sp>
      <p:sp>
        <p:nvSpPr>
          <p:cNvPr id="4" name="Slide Number Placeholder 3"/>
          <p:cNvSpPr>
            <a:spLocks noGrp="1"/>
          </p:cNvSpPr>
          <p:nvPr>
            <p:ph type="sldNum" sz="quarter" idx="12"/>
          </p:nvPr>
        </p:nvSpPr>
        <p:spPr/>
        <p:txBody>
          <a:bodyPr/>
          <a:lstStyle/>
          <a:p>
            <a:fld id="{8EF3DC76-259D-45DC-8C0E-0F61BF712E88}" type="slidenum">
              <a:rPr lang="en-US" smtClean="0"/>
              <a:t>112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Jon Snow\Desktop\train\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00199"/>
            <a:ext cx="4724400" cy="493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48205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113</a:t>
            </a:fld>
            <a:endParaRPr lang="en-US"/>
          </a:p>
        </p:txBody>
      </p:sp>
    </p:spTree>
    <p:extLst>
      <p:ext uri="{BB962C8B-B14F-4D97-AF65-F5344CB8AC3E}">
        <p14:creationId xmlns:p14="http://schemas.microsoft.com/office/powerpoint/2010/main" val="340511403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Sorted</a:t>
            </a:r>
            <a:endParaRPr lang="en-US" dirty="0">
              <a:solidFill>
                <a:srgbClr val="CCFF33"/>
              </a:solidFill>
            </a:endParaRPr>
          </a:p>
        </p:txBody>
      </p:sp>
      <p:sp>
        <p:nvSpPr>
          <p:cNvPr id="3" name="Content Placeholder 2"/>
          <p:cNvSpPr>
            <a:spLocks noGrp="1"/>
          </p:cNvSpPr>
          <p:nvPr>
            <p:ph idx="1"/>
          </p:nvPr>
        </p:nvSpPr>
        <p:spPr>
          <a:xfrm>
            <a:off x="152400" y="1752600"/>
            <a:ext cx="8763000" cy="4419600"/>
          </a:xfrm>
        </p:spPr>
        <p:txBody>
          <a:bodyPr>
            <a:normAutofit/>
          </a:bodyPr>
          <a:lstStyle/>
          <a:p>
            <a:pPr algn="just"/>
            <a:r>
              <a:rPr lang="en-US" sz="2800" dirty="0" smtClean="0"/>
              <a:t>Write a C++ function that return true if the vector v is sorted in no decreasing order, otherwise it returns false.</a:t>
            </a:r>
          </a:p>
          <a:p>
            <a:pPr algn="just"/>
            <a:endParaRPr lang="en-US" sz="2800" dirty="0"/>
          </a:p>
          <a:p>
            <a:pPr marL="0" indent="0" algn="just">
              <a:buNone/>
            </a:pPr>
            <a:r>
              <a:rPr lang="en-US" sz="2800" dirty="0" err="1"/>
              <a:t>b</a:t>
            </a:r>
            <a:r>
              <a:rPr lang="en-US" sz="2800" dirty="0" err="1" smtClean="0"/>
              <a:t>ool</a:t>
            </a:r>
            <a:r>
              <a:rPr lang="en-US" sz="2800" dirty="0" smtClean="0"/>
              <a:t> </a:t>
            </a:r>
            <a:r>
              <a:rPr lang="en-US" sz="2800" dirty="0" err="1" smtClean="0"/>
              <a:t>isSorted</a:t>
            </a:r>
            <a:r>
              <a:rPr lang="en-US" sz="2800" dirty="0" smtClean="0"/>
              <a:t>(vector&lt;int&gt; v)</a:t>
            </a:r>
          </a:p>
          <a:p>
            <a:pPr marL="0" indent="0" algn="just">
              <a:buNone/>
            </a:pPr>
            <a:r>
              <a:rPr lang="en-US" sz="2800" dirty="0" smtClean="0"/>
              <a:t>{</a:t>
            </a:r>
          </a:p>
          <a:p>
            <a:pPr marL="0" indent="0" algn="just">
              <a:buNone/>
            </a:pPr>
            <a:r>
              <a:rPr lang="en-US" sz="2800" dirty="0" smtClean="0"/>
              <a:t>	// sorted</a:t>
            </a:r>
          </a:p>
          <a:p>
            <a:pPr marL="0" indent="0" algn="just">
              <a:buNone/>
            </a:pP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8EF3DC76-259D-45DC-8C0E-0F61BF712E88}" type="slidenum">
              <a:rPr lang="en-US" smtClean="0"/>
              <a:t>114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97064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115</a:t>
            </a:fld>
            <a:endParaRPr lang="en-US"/>
          </a:p>
        </p:txBody>
      </p:sp>
    </p:spTree>
    <p:extLst>
      <p:ext uri="{BB962C8B-B14F-4D97-AF65-F5344CB8AC3E}">
        <p14:creationId xmlns:p14="http://schemas.microsoft.com/office/powerpoint/2010/main" val="34065984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normAutofit/>
          </a:bodyPr>
          <a:lstStyle/>
          <a:p>
            <a:pPr>
              <a:lnSpc>
                <a:spcPts val="5200"/>
              </a:lnSpc>
            </a:pPr>
            <a:r>
              <a:rPr lang="en-US" dirty="0" smtClean="0">
                <a:solidFill>
                  <a:srgbClr val="CCFF33"/>
                </a:solidFill>
              </a:rPr>
              <a:t>Searching Arrays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742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FF33"/>
                </a:solidFill>
              </a:rPr>
              <a:t>Searching Arrays</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Searching arrays for a particular value is a common activity that any programmer should know how to do.</a:t>
            </a:r>
          </a:p>
          <a:p>
            <a:pPr algn="just"/>
            <a:endParaRPr lang="en-US" dirty="0"/>
          </a:p>
          <a:p>
            <a:pPr algn="just"/>
            <a:r>
              <a:rPr lang="en-US" dirty="0" smtClean="0"/>
              <a:t>C++ provides two kind of searching:</a:t>
            </a:r>
          </a:p>
          <a:p>
            <a:pPr lvl="1" algn="just"/>
            <a:r>
              <a:rPr lang="en-US" dirty="0" smtClean="0"/>
              <a:t>Sequential (linear) search</a:t>
            </a:r>
          </a:p>
          <a:p>
            <a:pPr lvl="1" algn="just"/>
            <a:r>
              <a:rPr lang="en-US" dirty="0" smtClean="0"/>
              <a:t>Binary search</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117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9770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FF33"/>
                </a:solidFill>
              </a:rPr>
              <a:t>Linear Search</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Linear Search is best used if the array you are searching is unsorted. </a:t>
            </a:r>
          </a:p>
          <a:p>
            <a:pPr algn="just"/>
            <a:endParaRPr lang="en-US" dirty="0"/>
          </a:p>
          <a:p>
            <a:pPr algn="just"/>
            <a:r>
              <a:rPr lang="en-US" dirty="0" smtClean="0"/>
              <a:t>It compares the target value with all the elements of the array one by one starting from the first element until it finds the target value or there are no more elements to compare.</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118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4692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FF33"/>
                </a:solidFill>
              </a:rPr>
              <a:t>Linear Search</a:t>
            </a:r>
            <a:endParaRPr lang="en-US" dirty="0">
              <a:solidFill>
                <a:srgbClr val="CCFF33"/>
              </a:solidFill>
            </a:endParaRPr>
          </a:p>
        </p:txBody>
      </p:sp>
      <p:sp>
        <p:nvSpPr>
          <p:cNvPr id="3" name="Content Placeholder 2"/>
          <p:cNvSpPr>
            <a:spLocks noGrp="1"/>
          </p:cNvSpPr>
          <p:nvPr>
            <p:ph idx="1"/>
          </p:nvPr>
        </p:nvSpPr>
        <p:spPr/>
        <p:txBody>
          <a:bodyPr>
            <a:normAutofit lnSpcReduction="10000"/>
          </a:bodyPr>
          <a:lstStyle/>
          <a:p>
            <a:pPr algn="just"/>
            <a:r>
              <a:rPr lang="en-US" dirty="0" smtClean="0"/>
              <a:t>To use linear search you must include the </a:t>
            </a:r>
            <a:r>
              <a:rPr lang="en-US" sz="2800" dirty="0" smtClean="0">
                <a:solidFill>
                  <a:srgbClr val="CCFF33"/>
                </a:solidFill>
                <a:latin typeface="Consolas" pitchFamily="49" charset="0"/>
                <a:cs typeface="Consolas" pitchFamily="49" charset="0"/>
              </a:rPr>
              <a:t>&lt;algorithm&gt; </a:t>
            </a:r>
            <a:r>
              <a:rPr lang="en-US" dirty="0" smtClean="0"/>
              <a:t>header. </a:t>
            </a:r>
          </a:p>
          <a:p>
            <a:pPr algn="just"/>
            <a:r>
              <a:rPr lang="en-US" dirty="0" smtClean="0"/>
              <a:t>Here the </a:t>
            </a:r>
            <a:r>
              <a:rPr lang="en-US" sz="2800" dirty="0" smtClean="0">
                <a:solidFill>
                  <a:srgbClr val="CCFF33"/>
                </a:solidFill>
                <a:latin typeface="Consolas" pitchFamily="49" charset="0"/>
                <a:cs typeface="Consolas" pitchFamily="49" charset="0"/>
              </a:rPr>
              <a:t>find(start, end, target) </a:t>
            </a:r>
            <a:r>
              <a:rPr lang="en-US" dirty="0" smtClean="0"/>
              <a:t>method performs linear search.</a:t>
            </a:r>
          </a:p>
          <a:p>
            <a:pPr algn="just"/>
            <a:r>
              <a:rPr lang="en-US" sz="2800" dirty="0" smtClean="0">
                <a:solidFill>
                  <a:srgbClr val="CCFF33"/>
                </a:solidFill>
                <a:latin typeface="Consolas" pitchFamily="49" charset="0"/>
                <a:cs typeface="Consolas" pitchFamily="49" charset="0"/>
              </a:rPr>
              <a:t>find() </a:t>
            </a:r>
            <a:r>
              <a:rPr lang="en-US" u="sng" dirty="0" smtClean="0"/>
              <a:t>returns</a:t>
            </a:r>
            <a:r>
              <a:rPr lang="en-US" dirty="0" smtClean="0"/>
              <a:t> a read only </a:t>
            </a:r>
            <a:r>
              <a:rPr lang="en-US" u="sng" dirty="0" smtClean="0"/>
              <a:t>iterator</a:t>
            </a:r>
            <a:r>
              <a:rPr lang="en-US" dirty="0" smtClean="0"/>
              <a:t> addressing the first occurrence in the range.</a:t>
            </a:r>
          </a:p>
          <a:p>
            <a:pPr algn="just"/>
            <a:r>
              <a:rPr lang="en-US" dirty="0" smtClean="0"/>
              <a:t>If the element is not found, then the iterator will address the position one beyond the final element.</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119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87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Autofit/>
          </a:bodyPr>
          <a:lstStyle/>
          <a:p>
            <a:r>
              <a:rPr lang="en-US" sz="3200" dirty="0" smtClean="0">
                <a:solidFill>
                  <a:srgbClr val="CCFF33"/>
                </a:solidFill>
              </a:rPr>
              <a:t>Find sum, difference, product, quotient</a:t>
            </a:r>
            <a:endParaRPr lang="en-US" sz="3200" dirty="0">
              <a:solidFill>
                <a:srgbClr val="CCFF33"/>
              </a:solidFill>
            </a:endParaRPr>
          </a:p>
        </p:txBody>
      </p:sp>
      <p:sp>
        <p:nvSpPr>
          <p:cNvPr id="3" name="Content Placeholder 2"/>
          <p:cNvSpPr>
            <a:spLocks noGrp="1"/>
          </p:cNvSpPr>
          <p:nvPr>
            <p:ph idx="1"/>
          </p:nvPr>
        </p:nvSpPr>
        <p:spPr/>
        <p:txBody>
          <a:bodyPr/>
          <a:lstStyle/>
          <a:p>
            <a:pPr algn="just"/>
            <a:r>
              <a:rPr lang="en-US" dirty="0" smtClean="0"/>
              <a:t>Write a C++ program that uses functions to find the sum, difference, product, and quotient of two numbers.</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65608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25000" lnSpcReduction="20000"/>
          </a:bodyPr>
          <a:lstStyle/>
          <a:p>
            <a:pPr marL="0" marR="0" indent="0">
              <a:lnSpc>
                <a:spcPct val="115000"/>
              </a:lnSpc>
              <a:spcBef>
                <a:spcPts val="0"/>
              </a:spcBef>
              <a:spcAft>
                <a:spcPts val="0"/>
              </a:spcAft>
              <a:buNone/>
            </a:pPr>
            <a:r>
              <a:rPr lang="en-US" sz="5600" dirty="0">
                <a:solidFill>
                  <a:srgbClr val="008000"/>
                </a:solidFill>
                <a:latin typeface="Consolas"/>
                <a:ea typeface="Calibri"/>
                <a:cs typeface="Times New Roman"/>
              </a:rPr>
              <a:t>//DESCRIPTION: Linear Search</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a:t>
            </a:r>
            <a:r>
              <a:rPr lang="en-US" sz="5600" dirty="0" err="1">
                <a:solidFill>
                  <a:srgbClr val="A31515"/>
                </a:solidFill>
                <a:latin typeface="Consolas"/>
                <a:ea typeface="Calibri"/>
                <a:cs typeface="Times New Roman"/>
              </a:rPr>
              <a:t>iostream</a:t>
            </a:r>
            <a:r>
              <a:rPr lang="en-US" sz="5600" dirty="0">
                <a:solidFill>
                  <a:srgbClr val="A31515"/>
                </a:solidFill>
                <a:latin typeface="Consolas"/>
                <a:ea typeface="Calibri"/>
                <a:cs typeface="Times New Roman"/>
              </a:rPr>
              <a:t>&gt;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&lt;vector&gt;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&lt;algorithm&gt;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using</a:t>
            </a:r>
            <a:r>
              <a:rPr lang="en-US" sz="5600" dirty="0">
                <a:latin typeface="Consolas"/>
                <a:ea typeface="Calibri"/>
                <a:cs typeface="Times New Roman"/>
              </a:rPr>
              <a:t> </a:t>
            </a:r>
            <a:r>
              <a:rPr lang="en-US" sz="5600" dirty="0">
                <a:solidFill>
                  <a:srgbClr val="0000FF"/>
                </a:solidFill>
                <a:latin typeface="Consolas"/>
                <a:ea typeface="Calibri"/>
                <a:cs typeface="Times New Roman"/>
              </a:rPr>
              <a:t>namespace</a:t>
            </a:r>
            <a:r>
              <a:rPr lang="en-US" sz="5600" dirty="0">
                <a:latin typeface="Consolas"/>
                <a:ea typeface="Calibri"/>
                <a:cs typeface="Times New Roman"/>
              </a:rPr>
              <a:t> </a:t>
            </a:r>
            <a:r>
              <a:rPr lang="en-US" sz="5600" dirty="0" err="1">
                <a:latin typeface="Consolas"/>
                <a:ea typeface="Calibri"/>
                <a:cs typeface="Times New Roman"/>
              </a:rPr>
              <a:t>std</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int</a:t>
            </a:r>
            <a:r>
              <a:rPr lang="en-US" sz="5600" dirty="0">
                <a:latin typeface="Consolas"/>
                <a:ea typeface="Calibri"/>
                <a:cs typeface="Times New Roman"/>
              </a:rPr>
              <a:t> main()</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vector&lt;</a:t>
            </a:r>
            <a:r>
              <a:rPr lang="en-US" sz="5600" dirty="0" smtClean="0">
                <a:solidFill>
                  <a:srgbClr val="0000FF"/>
                </a:solidFill>
                <a:latin typeface="Consolas"/>
                <a:ea typeface="Calibri"/>
                <a:cs typeface="Times New Roman"/>
              </a:rPr>
              <a:t>int</a:t>
            </a:r>
            <a:r>
              <a:rPr lang="en-US" sz="5600" dirty="0">
                <a:latin typeface="Consolas"/>
                <a:ea typeface="Calibri"/>
                <a:cs typeface="Times New Roman"/>
              </a:rPr>
              <a:t>&gt; v</a:t>
            </a:r>
            <a:r>
              <a:rPr lang="en-US" sz="5600" dirty="0" smtClean="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vector&lt;</a:t>
            </a:r>
            <a:r>
              <a:rPr lang="en-US" sz="5600" dirty="0" smtClean="0">
                <a:solidFill>
                  <a:srgbClr val="0000FF"/>
                </a:solidFill>
                <a:latin typeface="Consolas"/>
                <a:ea typeface="Calibri"/>
                <a:cs typeface="Times New Roman"/>
              </a:rPr>
              <a:t>int</a:t>
            </a:r>
            <a:r>
              <a:rPr lang="en-US" sz="5600" dirty="0">
                <a:latin typeface="Consolas"/>
                <a:ea typeface="Calibri"/>
                <a:cs typeface="Times New Roman"/>
              </a:rPr>
              <a:t>&gt;::iterator it</a:t>
            </a:r>
            <a:r>
              <a:rPr lang="en-US" sz="5600" dirty="0" smtClean="0">
                <a:latin typeface="Consolas"/>
                <a:ea typeface="Calibri"/>
                <a:cs typeface="Times New Roman"/>
              </a:rPr>
              <a:t>;	</a:t>
            </a:r>
            <a:r>
              <a:rPr lang="en-US" sz="7200" dirty="0">
                <a:solidFill>
                  <a:srgbClr val="008000"/>
                </a:solidFill>
                <a:latin typeface="Consolas"/>
                <a:ea typeface="Calibri"/>
                <a:cs typeface="Times New Roman"/>
              </a:rPr>
              <a:t> </a:t>
            </a:r>
            <a:r>
              <a:rPr lang="en-US" sz="5600" dirty="0">
                <a:solidFill>
                  <a:srgbClr val="008000"/>
                </a:solidFill>
                <a:latin typeface="Consolas"/>
                <a:ea typeface="Calibri"/>
                <a:cs typeface="Times New Roman"/>
              </a:rPr>
              <a:t>//declare a random access iterator for a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indent="0">
              <a:lnSpc>
                <a:spcPct val="115000"/>
              </a:lnSpc>
              <a:spcBef>
                <a:spcPts val="0"/>
              </a:spcBef>
              <a:buNone/>
            </a:pPr>
            <a:r>
              <a:rPr lang="en-US" sz="5600" dirty="0" smtClean="0">
                <a:latin typeface="Consolas"/>
                <a:ea typeface="Calibri"/>
                <a:cs typeface="Times New Roman"/>
              </a:rPr>
              <a:t>   </a:t>
            </a:r>
            <a:r>
              <a:rPr lang="en-US" sz="5600" dirty="0" err="1" smtClean="0">
                <a:latin typeface="Consolas"/>
                <a:ea typeface="Calibri"/>
                <a:cs typeface="Times New Roman"/>
              </a:rPr>
              <a:t>v.push_back</a:t>
            </a:r>
            <a:r>
              <a:rPr lang="en-US" sz="5600" dirty="0" smtClean="0">
                <a:latin typeface="Consolas"/>
                <a:ea typeface="Calibri"/>
                <a:cs typeface="Times New Roman"/>
              </a:rPr>
              <a:t>(1);		 </a:t>
            </a:r>
            <a:r>
              <a:rPr lang="en-US" sz="4800" dirty="0" smtClean="0">
                <a:solidFill>
                  <a:srgbClr val="008000"/>
                </a:solidFill>
                <a:latin typeface="Consolas"/>
                <a:ea typeface="Calibri"/>
                <a:cs typeface="Times New Roman"/>
              </a:rPr>
              <a:t>//</a:t>
            </a:r>
            <a:r>
              <a:rPr lang="en-US" sz="4800" dirty="0">
                <a:solidFill>
                  <a:srgbClr val="008000"/>
                </a:solidFill>
                <a:latin typeface="Consolas"/>
                <a:ea typeface="Calibri"/>
                <a:cs typeface="Times New Roman"/>
              </a:rPr>
              <a:t>add elements to vector </a:t>
            </a:r>
            <a:r>
              <a:rPr lang="en-US" sz="4800" dirty="0" smtClean="0">
                <a:solidFill>
                  <a:srgbClr val="008000"/>
                </a:solidFill>
                <a:latin typeface="Consolas"/>
                <a:ea typeface="Calibri"/>
                <a:cs typeface="Times New Roman"/>
              </a:rPr>
              <a:t>v</a:t>
            </a:r>
            <a:endParaRPr lang="en-US" sz="4800" dirty="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a:t>
            </a:r>
            <a:r>
              <a:rPr lang="en-US" sz="5600" dirty="0" err="1" smtClean="0">
                <a:latin typeface="Consolas"/>
                <a:ea typeface="Calibri"/>
                <a:cs typeface="Times New Roman"/>
              </a:rPr>
              <a:t>v.push_back</a:t>
            </a:r>
            <a:r>
              <a:rPr lang="en-US" sz="5600" dirty="0" smtClean="0">
                <a:latin typeface="Consolas"/>
                <a:ea typeface="Calibri"/>
                <a:cs typeface="Times New Roman"/>
              </a:rPr>
              <a:t>(13</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a:t>
            </a:r>
            <a:r>
              <a:rPr lang="en-US" sz="5600" dirty="0" err="1" smtClean="0">
                <a:latin typeface="Consolas"/>
                <a:ea typeface="Calibri"/>
                <a:cs typeface="Times New Roman"/>
              </a:rPr>
              <a:t>v.push_back</a:t>
            </a:r>
            <a:r>
              <a:rPr lang="en-US" sz="5600" dirty="0" smtClean="0">
                <a:latin typeface="Consolas"/>
                <a:ea typeface="Calibri"/>
                <a:cs typeface="Times New Roman"/>
              </a:rPr>
              <a:t>(4</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a:t>
            </a:r>
            <a:r>
              <a:rPr lang="en-US" sz="5600" dirty="0" err="1" smtClean="0">
                <a:latin typeface="Consolas"/>
                <a:ea typeface="Calibri"/>
                <a:cs typeface="Times New Roman"/>
              </a:rPr>
              <a:t>v.push_back</a:t>
            </a:r>
            <a:r>
              <a:rPr lang="en-US" sz="5600" dirty="0" smtClean="0">
                <a:latin typeface="Consolas"/>
                <a:ea typeface="Calibri"/>
                <a:cs typeface="Times New Roman"/>
              </a:rPr>
              <a:t>(7</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indent="0">
              <a:lnSpc>
                <a:spcPct val="115000"/>
              </a:lnSpc>
              <a:spcBef>
                <a:spcPts val="0"/>
              </a:spcBef>
              <a:buNone/>
            </a:pPr>
            <a:r>
              <a:rPr lang="en-US" sz="5600" dirty="0" smtClean="0">
                <a:latin typeface="Consolas"/>
                <a:ea typeface="Calibri"/>
                <a:cs typeface="Times New Roman"/>
              </a:rPr>
              <a:t>   it </a:t>
            </a:r>
            <a:r>
              <a:rPr lang="en-US" sz="5600" dirty="0">
                <a:latin typeface="Consolas"/>
                <a:ea typeface="Calibri"/>
                <a:cs typeface="Times New Roman"/>
              </a:rPr>
              <a:t>= find(</a:t>
            </a:r>
            <a:r>
              <a:rPr lang="en-US" sz="5600" dirty="0" err="1">
                <a:latin typeface="Consolas"/>
                <a:ea typeface="Calibri"/>
                <a:cs typeface="Times New Roman"/>
              </a:rPr>
              <a:t>v.begin</a:t>
            </a:r>
            <a:r>
              <a:rPr lang="en-US" sz="5600" dirty="0">
                <a:latin typeface="Consolas"/>
                <a:ea typeface="Calibri"/>
                <a:cs typeface="Times New Roman"/>
              </a:rPr>
              <a:t>(), </a:t>
            </a:r>
            <a:r>
              <a:rPr lang="en-US" sz="5600" dirty="0" err="1">
                <a:latin typeface="Consolas"/>
                <a:ea typeface="Calibri"/>
                <a:cs typeface="Times New Roman"/>
              </a:rPr>
              <a:t>v.end</a:t>
            </a:r>
            <a:r>
              <a:rPr lang="en-US" sz="5600" dirty="0">
                <a:latin typeface="Consolas"/>
                <a:ea typeface="Calibri"/>
                <a:cs typeface="Times New Roman"/>
              </a:rPr>
              <a:t>(), 4</a:t>
            </a:r>
            <a:r>
              <a:rPr lang="en-US" sz="5600" dirty="0" smtClean="0">
                <a:latin typeface="Consolas"/>
                <a:ea typeface="Calibri"/>
                <a:cs typeface="Times New Roman"/>
              </a:rPr>
              <a:t>); </a:t>
            </a:r>
            <a:r>
              <a:rPr lang="en-US" sz="4400" dirty="0">
                <a:solidFill>
                  <a:srgbClr val="008000"/>
                </a:solidFill>
                <a:latin typeface="Consolas"/>
                <a:ea typeface="Calibri"/>
                <a:cs typeface="Times New Roman"/>
              </a:rPr>
              <a:t>//find "4" in the vector and save its address at iterator</a:t>
            </a:r>
            <a:endParaRPr lang="en-US" sz="5600" dirty="0">
              <a:ea typeface="Calibri"/>
              <a:cs typeface="Times New Roman"/>
            </a:endParaRPr>
          </a:p>
          <a:p>
            <a:pPr marL="0" marR="0" indent="0">
              <a:lnSpc>
                <a:spcPct val="115000"/>
              </a:lnSpc>
              <a:spcBef>
                <a:spcPts val="0"/>
              </a:spcBef>
              <a:spcAft>
                <a:spcPts val="0"/>
              </a:spcAft>
              <a:buNone/>
            </a:pPr>
            <a:endParaRPr lang="en-US" sz="7200" dirty="0">
              <a:ea typeface="Calibri"/>
              <a:cs typeface="Times New Roman"/>
            </a:endParaRPr>
          </a:p>
          <a:p>
            <a:pPr marL="0" marR="0" indent="0">
              <a:lnSpc>
                <a:spcPct val="115000"/>
              </a:lnSpc>
              <a:spcBef>
                <a:spcPts val="0"/>
              </a:spcBef>
              <a:spcAft>
                <a:spcPts val="0"/>
              </a:spcAft>
              <a:buNone/>
            </a:pPr>
            <a:r>
              <a:rPr lang="en-US" sz="5600" dirty="0" smtClean="0">
                <a:solidFill>
                  <a:srgbClr val="008000"/>
                </a:solidFill>
                <a:latin typeface="Consolas"/>
                <a:ea typeface="Calibri"/>
                <a:cs typeface="Times New Roman"/>
              </a:rPr>
              <a:t>   //</a:t>
            </a:r>
            <a:r>
              <a:rPr lang="en-US" sz="5600" dirty="0">
                <a:solidFill>
                  <a:srgbClr val="008000"/>
                </a:solidFill>
                <a:latin typeface="Consolas"/>
                <a:ea typeface="Calibri"/>
                <a:cs typeface="Times New Roman"/>
              </a:rPr>
              <a:t>cout&lt;&lt;it&lt;&lt;endl</a:t>
            </a:r>
            <a:r>
              <a:rPr lang="en-US" sz="5600" dirty="0" smtClean="0">
                <a:solidFill>
                  <a:srgbClr val="008000"/>
                </a:solidFill>
                <a:latin typeface="Consolas"/>
                <a:ea typeface="Calibri"/>
                <a:cs typeface="Times New Roman"/>
              </a:rPr>
              <a:t>;		</a:t>
            </a:r>
            <a:r>
              <a:rPr lang="en-US" sz="5600" dirty="0">
                <a:solidFill>
                  <a:srgbClr val="008000"/>
                </a:solidFill>
                <a:latin typeface="Consolas"/>
                <a:ea typeface="Calibri"/>
                <a:cs typeface="Times New Roman"/>
              </a:rPr>
              <a:t> // this will show an error</a:t>
            </a:r>
            <a:endParaRPr lang="en-US" sz="7200" dirty="0">
              <a:ea typeface="Calibri"/>
              <a:cs typeface="Times New Roman"/>
            </a:endParaRPr>
          </a:p>
          <a:p>
            <a:pPr marL="0" marR="0" indent="0">
              <a:lnSpc>
                <a:spcPct val="115000"/>
              </a:lnSpc>
              <a:spcBef>
                <a:spcPts val="0"/>
              </a:spcBef>
              <a:spcAft>
                <a:spcPts val="0"/>
              </a:spcAft>
              <a:buNone/>
            </a:pPr>
            <a:r>
              <a:rPr lang="en-US" sz="5600" dirty="0" smtClean="0">
                <a:solidFill>
                  <a:srgbClr val="008000"/>
                </a:solidFill>
                <a:latin typeface="Consolas"/>
                <a:ea typeface="Calibri"/>
                <a:cs typeface="Times New Roman"/>
              </a:rPr>
              <a:t>   //</a:t>
            </a:r>
            <a:r>
              <a:rPr lang="en-US" sz="5600" dirty="0">
                <a:solidFill>
                  <a:srgbClr val="008000"/>
                </a:solidFill>
                <a:latin typeface="Consolas"/>
                <a:ea typeface="Calibri"/>
                <a:cs typeface="Times New Roman"/>
              </a:rPr>
              <a:t>this will show the actual memory address where 4 is </a:t>
            </a:r>
            <a:r>
              <a:rPr lang="en-US" sz="5600" dirty="0" smtClean="0">
                <a:solidFill>
                  <a:srgbClr val="008000"/>
                </a:solidFill>
                <a:latin typeface="Consolas"/>
                <a:ea typeface="Calibri"/>
                <a:cs typeface="Times New Roman"/>
              </a:rPr>
              <a:t>saved</a:t>
            </a:r>
            <a:endParaRPr lang="en-US" sz="7200" dirty="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cout</a:t>
            </a:r>
            <a:r>
              <a:rPr lang="en-US" sz="5600" dirty="0">
                <a:latin typeface="Consolas"/>
                <a:ea typeface="Calibri"/>
                <a:cs typeface="Times New Roman"/>
              </a:rPr>
              <a:t>&lt;&lt;&amp;it&lt;&lt;endl;</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indent="0">
              <a:lnSpc>
                <a:spcPct val="115000"/>
              </a:lnSpc>
              <a:spcBef>
                <a:spcPts val="0"/>
              </a:spcBef>
              <a:buNone/>
            </a:pPr>
            <a:r>
              <a:rPr lang="en-US" sz="5600" dirty="0" smtClean="0">
                <a:solidFill>
                  <a:srgbClr val="0000FF"/>
                </a:solidFill>
                <a:latin typeface="Consolas"/>
                <a:ea typeface="Calibri"/>
                <a:cs typeface="Times New Roman"/>
              </a:rPr>
              <a:t>   if</a:t>
            </a:r>
            <a:r>
              <a:rPr lang="en-US" sz="5600" dirty="0">
                <a:latin typeface="Consolas"/>
                <a:ea typeface="Calibri"/>
                <a:cs typeface="Times New Roman"/>
              </a:rPr>
              <a:t>( it != </a:t>
            </a:r>
            <a:r>
              <a:rPr lang="en-US" sz="5600" dirty="0" err="1">
                <a:latin typeface="Consolas"/>
                <a:ea typeface="Calibri"/>
                <a:cs typeface="Times New Roman"/>
              </a:rPr>
              <a:t>v.end</a:t>
            </a:r>
            <a:r>
              <a:rPr lang="en-US" sz="5600" dirty="0" smtClean="0">
                <a:latin typeface="Consolas"/>
                <a:ea typeface="Calibri"/>
                <a:cs typeface="Times New Roman"/>
              </a:rPr>
              <a:t>()) </a:t>
            </a:r>
            <a:r>
              <a:rPr lang="en-US" sz="5600" dirty="0">
                <a:solidFill>
                  <a:srgbClr val="008000"/>
                </a:solidFill>
                <a:latin typeface="Consolas"/>
                <a:ea typeface="Calibri"/>
                <a:cs typeface="Times New Roman"/>
              </a:rPr>
              <a:t>//check if iterator is not beyond vector </a:t>
            </a:r>
            <a:r>
              <a:rPr lang="en-US" sz="5600" dirty="0" smtClean="0">
                <a:solidFill>
                  <a:srgbClr val="008000"/>
                </a:solidFill>
                <a:latin typeface="Consolas"/>
                <a:ea typeface="Calibri"/>
                <a:cs typeface="Times New Roman"/>
              </a:rPr>
              <a:t>size</a:t>
            </a:r>
            <a:endParaRPr lang="en-US" sz="7200" dirty="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smtClean="0">
                <a:solidFill>
                  <a:srgbClr val="008000"/>
                </a:solidFill>
                <a:latin typeface="Consolas"/>
                <a:ea typeface="Calibri"/>
                <a:cs typeface="Times New Roman"/>
              </a:rPr>
              <a:t>      //</a:t>
            </a:r>
            <a:r>
              <a:rPr lang="en-US" sz="5600" dirty="0">
                <a:solidFill>
                  <a:srgbClr val="008000"/>
                </a:solidFill>
                <a:latin typeface="Consolas"/>
                <a:ea typeface="Calibri"/>
                <a:cs typeface="Times New Roman"/>
              </a:rPr>
              <a:t>we can show the actual value of the address that iterator points to,</a:t>
            </a:r>
            <a:endParaRPr lang="en-US" sz="7200" dirty="0">
              <a:ea typeface="Calibri"/>
              <a:cs typeface="Times New Roman"/>
            </a:endParaRPr>
          </a:p>
          <a:p>
            <a:pPr marL="0" marR="0" indent="0">
              <a:lnSpc>
                <a:spcPct val="115000"/>
              </a:lnSpc>
              <a:spcBef>
                <a:spcPts val="0"/>
              </a:spcBef>
              <a:spcAft>
                <a:spcPts val="0"/>
              </a:spcAft>
              <a:buNone/>
            </a:pPr>
            <a:r>
              <a:rPr lang="en-US" sz="5600" dirty="0" smtClean="0">
                <a:solidFill>
                  <a:srgbClr val="008000"/>
                </a:solidFill>
                <a:latin typeface="Consolas"/>
                <a:ea typeface="Calibri"/>
                <a:cs typeface="Times New Roman"/>
              </a:rPr>
              <a:t>      //</a:t>
            </a:r>
            <a:r>
              <a:rPr lang="en-US" sz="5600" dirty="0">
                <a:solidFill>
                  <a:srgbClr val="008000"/>
                </a:solidFill>
                <a:latin typeface="Consolas"/>
                <a:ea typeface="Calibri"/>
                <a:cs typeface="Times New Roman"/>
              </a:rPr>
              <a:t>by using the pointer dereferencing operator (*it)</a:t>
            </a:r>
            <a:endParaRPr lang="en-US" sz="7200" dirty="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cout</a:t>
            </a:r>
            <a:r>
              <a:rPr lang="en-US" sz="5600" dirty="0">
                <a:latin typeface="Consolas"/>
                <a:ea typeface="Calibri"/>
                <a:cs typeface="Times New Roman"/>
              </a:rPr>
              <a:t>&lt;&lt;</a:t>
            </a:r>
            <a:r>
              <a:rPr lang="en-US" sz="5600" dirty="0">
                <a:solidFill>
                  <a:srgbClr val="A31515"/>
                </a:solidFill>
                <a:latin typeface="Consolas"/>
                <a:ea typeface="Calibri"/>
                <a:cs typeface="Times New Roman"/>
              </a:rPr>
              <a:t>"Value "</a:t>
            </a:r>
            <a:r>
              <a:rPr lang="en-US" sz="5600" dirty="0">
                <a:latin typeface="Consolas"/>
                <a:ea typeface="Calibri"/>
                <a:cs typeface="Times New Roman"/>
              </a:rPr>
              <a:t>&lt;&lt;(*it)&lt;&lt;</a:t>
            </a:r>
            <a:r>
              <a:rPr lang="en-US" sz="5600" dirty="0">
                <a:solidFill>
                  <a:srgbClr val="A31515"/>
                </a:solidFill>
                <a:latin typeface="Consolas"/>
                <a:ea typeface="Calibri"/>
                <a:cs typeface="Times New Roman"/>
              </a:rPr>
              <a:t>" was found at "</a:t>
            </a:r>
            <a:r>
              <a:rPr lang="en-US" sz="5600" dirty="0">
                <a:latin typeface="Consolas"/>
                <a:ea typeface="Calibri"/>
                <a:cs typeface="Times New Roman"/>
              </a:rPr>
              <a:t>&lt;&lt;it - </a:t>
            </a:r>
            <a:r>
              <a:rPr lang="en-US" sz="5600" dirty="0" err="1">
                <a:latin typeface="Consolas"/>
                <a:ea typeface="Calibri"/>
                <a:cs typeface="Times New Roman"/>
              </a:rPr>
              <a:t>v.begin</a:t>
            </a:r>
            <a:r>
              <a:rPr lang="en-US" sz="5600" dirty="0">
                <a:latin typeface="Consolas"/>
                <a:ea typeface="Calibri"/>
                <a:cs typeface="Times New Roman"/>
              </a:rPr>
              <a:t>()&lt;&lt;</a:t>
            </a:r>
            <a:r>
              <a:rPr lang="en-US" sz="5600" dirty="0">
                <a:solidFill>
                  <a:srgbClr val="A31515"/>
                </a:solidFill>
                <a:latin typeface="Consolas"/>
                <a:ea typeface="Calibri"/>
                <a:cs typeface="Times New Roman"/>
              </a:rPr>
              <a:t>"</a:t>
            </a:r>
            <a:r>
              <a:rPr lang="en-US" sz="5600" dirty="0" err="1">
                <a:solidFill>
                  <a:srgbClr val="A31515"/>
                </a:solidFill>
                <a:latin typeface="Consolas"/>
                <a:ea typeface="Calibri"/>
                <a:cs typeface="Times New Roman"/>
              </a:rPr>
              <a:t>ith</a:t>
            </a:r>
            <a:r>
              <a:rPr lang="en-US" sz="5600" dirty="0">
                <a:solidFill>
                  <a:srgbClr val="A31515"/>
                </a:solidFill>
                <a:latin typeface="Consolas"/>
                <a:ea typeface="Calibri"/>
                <a:cs typeface="Times New Roman"/>
              </a:rPr>
              <a:t> position!\n"</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smtClean="0">
                <a:solidFill>
                  <a:srgbClr val="0000FF"/>
                </a:solidFill>
                <a:latin typeface="Consolas"/>
                <a:ea typeface="Calibri"/>
                <a:cs typeface="Times New Roman"/>
              </a:rPr>
              <a:t>   else </a:t>
            </a:r>
            <a:r>
              <a:rPr lang="en-US" sz="5600" dirty="0" smtClean="0">
                <a:latin typeface="Consolas"/>
                <a:ea typeface="Calibri"/>
                <a:cs typeface="Times New Roman"/>
              </a:rPr>
              <a:t>{ </a:t>
            </a:r>
            <a:r>
              <a:rPr lang="en-US" sz="5600" dirty="0">
                <a:latin typeface="Consolas"/>
                <a:ea typeface="Calibri"/>
                <a:cs typeface="Times New Roman"/>
              </a:rPr>
              <a:t>		cout&lt;&lt;</a:t>
            </a:r>
            <a:r>
              <a:rPr lang="en-US" sz="5600" dirty="0">
                <a:solidFill>
                  <a:srgbClr val="A31515"/>
                </a:solidFill>
                <a:latin typeface="Consolas"/>
                <a:ea typeface="Calibri"/>
                <a:cs typeface="Times New Roman"/>
              </a:rPr>
              <a:t>"Value not found!\n</a:t>
            </a:r>
            <a:r>
              <a:rPr lang="en-US" sz="5600" dirty="0" smtClean="0">
                <a:solidFill>
                  <a:srgbClr val="A31515"/>
                </a:solidFill>
                <a:latin typeface="Consolas"/>
                <a:ea typeface="Calibri"/>
                <a:cs typeface="Times New Roman"/>
              </a:rPr>
              <a:t>"</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smtClean="0">
                <a:latin typeface="Consolas"/>
                <a:ea typeface="Calibri"/>
                <a:cs typeface="Times New Roman"/>
              </a:rPr>
              <a:t>} </a:t>
            </a:r>
            <a:endParaRPr lang="en-US" sz="7200" dirty="0" smtClean="0">
              <a:ea typeface="Calibri"/>
              <a:cs typeface="Times New Roman"/>
            </a:endParaRPr>
          </a:p>
          <a:p>
            <a:pPr marL="0" marR="0" indent="0">
              <a:lnSpc>
                <a:spcPct val="115000"/>
              </a:lnSpc>
              <a:spcBef>
                <a:spcPts val="0"/>
              </a:spcBef>
              <a:spcAft>
                <a:spcPts val="0"/>
              </a:spcAft>
              <a:buNone/>
            </a:pPr>
            <a:r>
              <a:rPr lang="en-US" sz="5600" dirty="0" smtClean="0">
                <a:latin typeface="Consolas"/>
                <a:ea typeface="Calibri"/>
                <a:cs typeface="Times New Roman"/>
              </a:rPr>
              <a:t>   </a:t>
            </a:r>
            <a:r>
              <a:rPr lang="en-US" sz="5600" dirty="0" smtClean="0">
                <a:solidFill>
                  <a:srgbClr val="0000FF"/>
                </a:solidFill>
                <a:latin typeface="Consolas"/>
                <a:ea typeface="Calibri"/>
                <a:cs typeface="Times New Roman"/>
              </a:rPr>
              <a:t>return</a:t>
            </a:r>
            <a:r>
              <a:rPr lang="en-US" sz="5600" dirty="0" smtClean="0">
                <a:latin typeface="Consolas"/>
                <a:ea typeface="Calibri"/>
                <a:cs typeface="Times New Roman"/>
              </a:rPr>
              <a:t> </a:t>
            </a:r>
            <a:r>
              <a:rPr lang="en-US" sz="5600" dirty="0">
                <a:latin typeface="Consolas"/>
                <a:ea typeface="Calibri"/>
                <a:cs typeface="Times New Roman"/>
              </a:rPr>
              <a:t>0;</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026" y="152400"/>
            <a:ext cx="454071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74254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Linear Search</a:t>
            </a:r>
            <a:endParaRPr lang="en-US"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dirty="0" smtClean="0"/>
              <a:t>Write your own version of the linear search function. Your function should take a vector and a target as input parameters, and return the position of the target in the vector. </a:t>
            </a:r>
          </a:p>
          <a:p>
            <a:pPr algn="just"/>
            <a:r>
              <a:rPr lang="en-US" dirty="0" smtClean="0"/>
              <a:t>If the target does not exit in the vector, your function should return -1.</a:t>
            </a:r>
          </a:p>
          <a:p>
            <a:pPr algn="just"/>
            <a:endParaRPr lang="en-US" dirty="0"/>
          </a:p>
          <a:p>
            <a:pPr marL="0" indent="0" algn="just">
              <a:buNone/>
            </a:pPr>
            <a:r>
              <a:rPr lang="en-US" sz="2600" dirty="0">
                <a:solidFill>
                  <a:srgbClr val="CCFF33"/>
                </a:solidFill>
                <a:latin typeface="Consolas" pitchFamily="49" charset="0"/>
                <a:cs typeface="Consolas" pitchFamily="49" charset="0"/>
              </a:rPr>
              <a:t>i</a:t>
            </a:r>
            <a:r>
              <a:rPr lang="en-US" sz="2600" dirty="0" smtClean="0">
                <a:solidFill>
                  <a:srgbClr val="CCFF33"/>
                </a:solidFill>
                <a:latin typeface="Consolas" pitchFamily="49" charset="0"/>
                <a:cs typeface="Consolas" pitchFamily="49" charset="0"/>
              </a:rPr>
              <a:t>nt </a:t>
            </a:r>
            <a:r>
              <a:rPr lang="en-US" sz="2600" dirty="0" err="1" smtClean="0">
                <a:solidFill>
                  <a:srgbClr val="CCFF33"/>
                </a:solidFill>
                <a:latin typeface="Consolas" pitchFamily="49" charset="0"/>
                <a:cs typeface="Consolas" pitchFamily="49" charset="0"/>
              </a:rPr>
              <a:t>linearSearch</a:t>
            </a:r>
            <a:r>
              <a:rPr lang="en-US" sz="2600" dirty="0" smtClean="0">
                <a:solidFill>
                  <a:srgbClr val="CCFF33"/>
                </a:solidFill>
                <a:latin typeface="Consolas" pitchFamily="49" charset="0"/>
                <a:cs typeface="Consolas" pitchFamily="49" charset="0"/>
              </a:rPr>
              <a:t>(vector&lt;int&gt;, int target)</a:t>
            </a:r>
          </a:p>
          <a:p>
            <a:pPr marL="0" indent="0" algn="just">
              <a:buNone/>
            </a:pPr>
            <a:r>
              <a:rPr lang="en-US" sz="2600" dirty="0" smtClean="0">
                <a:solidFill>
                  <a:srgbClr val="CCFF33"/>
                </a:solidFill>
                <a:latin typeface="Consolas" pitchFamily="49" charset="0"/>
                <a:cs typeface="Consolas" pitchFamily="49" charset="0"/>
              </a:rPr>
              <a:t>{</a:t>
            </a:r>
          </a:p>
          <a:p>
            <a:pPr marL="0" indent="0" algn="just">
              <a:buNone/>
            </a:pPr>
            <a:endParaRPr lang="en-US" sz="2600" dirty="0">
              <a:solidFill>
                <a:srgbClr val="CCFF33"/>
              </a:solidFill>
              <a:latin typeface="Consolas" pitchFamily="49" charset="0"/>
              <a:cs typeface="Consolas" pitchFamily="49" charset="0"/>
            </a:endParaRPr>
          </a:p>
          <a:p>
            <a:pPr marL="0" indent="0" algn="just">
              <a:buNone/>
            </a:pPr>
            <a:r>
              <a:rPr lang="en-US" sz="2600" dirty="0" smtClean="0">
                <a:solidFill>
                  <a:srgbClr val="CCFF33"/>
                </a:solidFill>
                <a:latin typeface="Consolas" pitchFamily="49" charset="0"/>
                <a:cs typeface="Consolas" pitchFamily="49" charset="0"/>
              </a:rPr>
              <a:t>}</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9798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122</a:t>
            </a:fld>
            <a:endParaRPr lang="en-US"/>
          </a:p>
        </p:txBody>
      </p:sp>
    </p:spTree>
    <p:extLst>
      <p:ext uri="{BB962C8B-B14F-4D97-AF65-F5344CB8AC3E}">
        <p14:creationId xmlns:p14="http://schemas.microsoft.com/office/powerpoint/2010/main" val="58635240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FF33"/>
                </a:solidFill>
              </a:rPr>
              <a:t>Binary Search</a:t>
            </a:r>
            <a:endParaRPr lang="en-US" dirty="0">
              <a:solidFill>
                <a:srgbClr val="CCFF33"/>
              </a:solidFill>
            </a:endParaRPr>
          </a:p>
        </p:txBody>
      </p:sp>
      <p:sp>
        <p:nvSpPr>
          <p:cNvPr id="3" name="Content Placeholder 2"/>
          <p:cNvSpPr>
            <a:spLocks noGrp="1"/>
          </p:cNvSpPr>
          <p:nvPr>
            <p:ph idx="1"/>
          </p:nvPr>
        </p:nvSpPr>
        <p:spPr/>
        <p:txBody>
          <a:bodyPr>
            <a:normAutofit lnSpcReduction="10000"/>
          </a:bodyPr>
          <a:lstStyle/>
          <a:p>
            <a:pPr algn="just"/>
            <a:r>
              <a:rPr lang="en-US" dirty="0" smtClean="0"/>
              <a:t>Binary search is recommended to find a specific value in a sorted list.</a:t>
            </a:r>
          </a:p>
          <a:p>
            <a:pPr algn="just"/>
            <a:endParaRPr lang="en-US" dirty="0"/>
          </a:p>
          <a:p>
            <a:pPr algn="just"/>
            <a:r>
              <a:rPr lang="en-US" dirty="0" smtClean="0"/>
              <a:t>Use the </a:t>
            </a:r>
            <a:r>
              <a:rPr lang="en-US" sz="2400" dirty="0" smtClean="0">
                <a:solidFill>
                  <a:srgbClr val="CCFF33"/>
                </a:solidFill>
                <a:latin typeface="Consolas" pitchFamily="49" charset="0"/>
                <a:cs typeface="Consolas" pitchFamily="49" charset="0"/>
              </a:rPr>
              <a:t>sort(</a:t>
            </a:r>
            <a:r>
              <a:rPr lang="en-US" sz="2400" dirty="0" err="1" smtClean="0">
                <a:solidFill>
                  <a:srgbClr val="CCFF33"/>
                </a:solidFill>
                <a:latin typeface="Consolas" pitchFamily="49" charset="0"/>
                <a:cs typeface="Consolas" pitchFamily="49" charset="0"/>
              </a:rPr>
              <a:t>start,end</a:t>
            </a:r>
            <a:r>
              <a:rPr lang="en-US" sz="2400" dirty="0" smtClean="0">
                <a:solidFill>
                  <a:srgbClr val="CCFF33"/>
                </a:solidFill>
                <a:latin typeface="Consolas" pitchFamily="49" charset="0"/>
                <a:cs typeface="Consolas" pitchFamily="49" charset="0"/>
              </a:rPr>
              <a:t>)</a:t>
            </a:r>
            <a:r>
              <a:rPr lang="en-US" dirty="0" smtClean="0"/>
              <a:t> method to sort a vector.</a:t>
            </a:r>
          </a:p>
          <a:p>
            <a:pPr algn="just"/>
            <a:endParaRPr lang="en-US" dirty="0"/>
          </a:p>
          <a:p>
            <a:pPr algn="just"/>
            <a:r>
              <a:rPr lang="en-US" dirty="0" smtClean="0"/>
              <a:t>Use the </a:t>
            </a:r>
            <a:r>
              <a:rPr lang="en-US" sz="2400" dirty="0" err="1" smtClean="0">
                <a:solidFill>
                  <a:srgbClr val="CCFF33"/>
                </a:solidFill>
                <a:latin typeface="Consolas" pitchFamily="49" charset="0"/>
                <a:cs typeface="Consolas" pitchFamily="49" charset="0"/>
              </a:rPr>
              <a:t>binary_search</a:t>
            </a:r>
            <a:r>
              <a:rPr lang="en-US" sz="2400" dirty="0" smtClean="0">
                <a:solidFill>
                  <a:srgbClr val="CCFF33"/>
                </a:solidFill>
                <a:latin typeface="Consolas" pitchFamily="49" charset="0"/>
                <a:cs typeface="Consolas" pitchFamily="49" charset="0"/>
              </a:rPr>
              <a:t>(start, end, target) </a:t>
            </a:r>
            <a:r>
              <a:rPr lang="en-US" dirty="0" smtClean="0"/>
              <a:t>method to perform binary search. It returns true if the value is found, otherwise false.</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205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47500" lnSpcReduction="20000"/>
          </a:bodyPr>
          <a:lstStyle/>
          <a:p>
            <a:pPr marL="0" marR="0" indent="0">
              <a:lnSpc>
                <a:spcPct val="115000"/>
              </a:lnSpc>
              <a:spcBef>
                <a:spcPts val="0"/>
              </a:spcBef>
              <a:spcAft>
                <a:spcPts val="0"/>
              </a:spcAft>
              <a:buNone/>
            </a:pPr>
            <a:r>
              <a:rPr lang="en-US" dirty="0">
                <a:solidFill>
                  <a:srgbClr val="008000"/>
                </a:solidFill>
                <a:latin typeface="Consolas"/>
                <a:ea typeface="Calibri"/>
                <a:cs typeface="Times New Roman"/>
              </a:rPr>
              <a:t>//DESCRIPTION: Binary Search</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&lt;vector&gt;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&lt;algorithm&gt;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vector&lt;</a:t>
            </a:r>
            <a:r>
              <a:rPr lang="en-US" dirty="0">
                <a:solidFill>
                  <a:srgbClr val="0000FF"/>
                </a:solidFill>
                <a:latin typeface="Consolas"/>
                <a:ea typeface="Calibri"/>
                <a:cs typeface="Times New Roman"/>
              </a:rPr>
              <a:t>int</a:t>
            </a:r>
            <a:r>
              <a:rPr lang="en-US" dirty="0">
                <a:latin typeface="Consolas"/>
                <a:ea typeface="Calibri"/>
                <a:cs typeface="Times New Roman"/>
              </a:rPr>
              <a:t>&gt; v;</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v.push_back</a:t>
            </a:r>
            <a:r>
              <a:rPr lang="en-US" dirty="0">
                <a:latin typeface="Consolas"/>
                <a:ea typeface="Calibri"/>
                <a:cs typeface="Times New Roman"/>
              </a:rPr>
              <a:t>(1);</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v.push_back</a:t>
            </a:r>
            <a:r>
              <a:rPr lang="en-US" dirty="0">
                <a:latin typeface="Consolas"/>
                <a:ea typeface="Calibri"/>
                <a:cs typeface="Times New Roman"/>
              </a:rPr>
              <a:t>(13);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v.push_back</a:t>
            </a:r>
            <a:r>
              <a:rPr lang="en-US" dirty="0">
                <a:latin typeface="Consolas"/>
                <a:ea typeface="Calibri"/>
                <a:cs typeface="Times New Roman"/>
              </a:rPr>
              <a:t>(4);</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v.push_back</a:t>
            </a:r>
            <a:r>
              <a:rPr lang="en-US" dirty="0">
                <a:latin typeface="Consolas"/>
                <a:ea typeface="Calibri"/>
                <a:cs typeface="Times New Roman"/>
              </a:rPr>
              <a:t>(7);</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//sort this vector</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sort(</a:t>
            </a:r>
            <a:r>
              <a:rPr lang="en-US" dirty="0" err="1">
                <a:latin typeface="Consolas"/>
                <a:ea typeface="Calibri"/>
                <a:cs typeface="Times New Roman"/>
              </a:rPr>
              <a:t>v.begin</a:t>
            </a:r>
            <a:r>
              <a:rPr lang="en-US" dirty="0">
                <a:latin typeface="Consolas"/>
                <a:ea typeface="Calibri"/>
                <a:cs typeface="Times New Roman"/>
              </a:rPr>
              <a:t>(), </a:t>
            </a:r>
            <a:r>
              <a:rPr lang="en-US" dirty="0" err="1">
                <a:latin typeface="Consolas"/>
                <a:ea typeface="Calibri"/>
                <a:cs typeface="Times New Roman"/>
              </a:rPr>
              <a:t>v.end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//check if value is present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if</a:t>
            </a:r>
            <a:r>
              <a:rPr lang="en-US" dirty="0">
                <a:latin typeface="Consolas"/>
                <a:ea typeface="Calibri"/>
                <a:cs typeface="Times New Roman"/>
              </a:rPr>
              <a:t>( </a:t>
            </a:r>
            <a:r>
              <a:rPr lang="en-US" dirty="0" err="1">
                <a:latin typeface="Consolas"/>
                <a:ea typeface="Calibri"/>
                <a:cs typeface="Times New Roman"/>
              </a:rPr>
              <a:t>binary_search</a:t>
            </a:r>
            <a:r>
              <a:rPr lang="en-US" dirty="0">
                <a:latin typeface="Consolas"/>
                <a:ea typeface="Calibri"/>
                <a:cs typeface="Times New Roman"/>
              </a:rPr>
              <a:t>(</a:t>
            </a:r>
            <a:r>
              <a:rPr lang="en-US" dirty="0" err="1">
                <a:latin typeface="Consolas"/>
                <a:ea typeface="Calibri"/>
                <a:cs typeface="Times New Roman"/>
              </a:rPr>
              <a:t>v.begin</a:t>
            </a:r>
            <a:r>
              <a:rPr lang="en-US" dirty="0">
                <a:latin typeface="Consolas"/>
                <a:ea typeface="Calibri"/>
                <a:cs typeface="Times New Roman"/>
              </a:rPr>
              <a:t>(),</a:t>
            </a:r>
            <a:r>
              <a:rPr lang="en-US" dirty="0" err="1">
                <a:latin typeface="Consolas"/>
                <a:ea typeface="Calibri"/>
                <a:cs typeface="Times New Roman"/>
              </a:rPr>
              <a:t>v.end</a:t>
            </a:r>
            <a:r>
              <a:rPr lang="en-US" dirty="0">
                <a:latin typeface="Consolas"/>
                <a:ea typeface="Calibri"/>
                <a:cs typeface="Times New Roman"/>
              </a:rPr>
              <a:t>(), 4))</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"The value was found!\n"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else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"Not found!\n"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943" y="152400"/>
            <a:ext cx="322205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7425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Binary Search</a:t>
            </a:r>
            <a:endParaRPr lang="en-US" dirty="0">
              <a:solidFill>
                <a:srgbClr val="CCFF33"/>
              </a:solidFill>
            </a:endParaRPr>
          </a:p>
        </p:txBody>
      </p:sp>
      <p:sp>
        <p:nvSpPr>
          <p:cNvPr id="3" name="Content Placeholder 2"/>
          <p:cNvSpPr>
            <a:spLocks noGrp="1"/>
          </p:cNvSpPr>
          <p:nvPr>
            <p:ph idx="1"/>
          </p:nvPr>
        </p:nvSpPr>
        <p:spPr>
          <a:xfrm>
            <a:off x="457200" y="1676400"/>
            <a:ext cx="8229600" cy="5029200"/>
          </a:xfrm>
        </p:spPr>
        <p:txBody>
          <a:bodyPr>
            <a:normAutofit/>
          </a:bodyPr>
          <a:lstStyle/>
          <a:p>
            <a:pPr algn="just"/>
            <a:r>
              <a:rPr lang="en-US" sz="2400" dirty="0" smtClean="0"/>
              <a:t>Complete the binary search function so that it returns the position of the target value or -1 if the target is not in the vector.</a:t>
            </a:r>
          </a:p>
          <a:p>
            <a:pPr marL="0" indent="0" algn="just">
              <a:buNone/>
            </a:pPr>
            <a:endParaRPr lang="en-US" sz="2400" dirty="0" smtClean="0"/>
          </a:p>
          <a:p>
            <a:pPr algn="just"/>
            <a:r>
              <a:rPr lang="en-US" sz="2400" dirty="0" smtClean="0"/>
              <a:t>Binary search begins by comparing the target value to the value in the middle of the vector; because the values are sorted, it is clear that whether the target value would belong before or after that middle value, and the search then continues through the correct half in the same way.</a:t>
            </a:r>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08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8839200" cy="6477000"/>
          </a:xfrm>
        </p:spPr>
        <p:txBody>
          <a:bodyPr>
            <a:normAutofit/>
          </a:bodyPr>
          <a:lstStyle/>
          <a:p>
            <a:pPr marL="0" marR="0" indent="0">
              <a:lnSpc>
                <a:spcPct val="115000"/>
              </a:lnSpc>
              <a:spcBef>
                <a:spcPts val="0"/>
              </a:spcBef>
              <a:spcAft>
                <a:spcPts val="0"/>
              </a:spcAft>
              <a:buNone/>
            </a:pPr>
            <a:r>
              <a:rPr lang="en-US" sz="2000" dirty="0">
                <a:solidFill>
                  <a:srgbClr val="0000FF"/>
                </a:solidFill>
                <a:latin typeface="Consolas"/>
                <a:ea typeface="Calibri"/>
                <a:cs typeface="Times New Roman"/>
              </a:rPr>
              <a:t>int</a:t>
            </a:r>
            <a:r>
              <a:rPr lang="en-US" sz="2000" dirty="0">
                <a:latin typeface="Consolas"/>
                <a:ea typeface="Calibri"/>
                <a:cs typeface="Times New Roman"/>
              </a:rPr>
              <a:t> </a:t>
            </a:r>
            <a:r>
              <a:rPr lang="en-US" sz="2000" dirty="0" err="1">
                <a:latin typeface="Consolas"/>
                <a:ea typeface="Calibri"/>
                <a:cs typeface="Times New Roman"/>
              </a:rPr>
              <a:t>binarySearch</a:t>
            </a:r>
            <a:r>
              <a:rPr lang="en-US" sz="2000" dirty="0">
                <a:latin typeface="Consolas"/>
                <a:ea typeface="Calibri"/>
                <a:cs typeface="Times New Roman"/>
              </a:rPr>
              <a:t>(vector&lt;</a:t>
            </a:r>
            <a:r>
              <a:rPr lang="en-US" sz="2000" dirty="0">
                <a:solidFill>
                  <a:srgbClr val="0000FF"/>
                </a:solidFill>
                <a:latin typeface="Consolas"/>
                <a:ea typeface="Calibri"/>
                <a:cs typeface="Times New Roman"/>
              </a:rPr>
              <a:t>int</a:t>
            </a:r>
            <a:r>
              <a:rPr lang="en-US" sz="2000" dirty="0">
                <a:latin typeface="Consolas"/>
                <a:ea typeface="Calibri"/>
                <a:cs typeface="Times New Roman"/>
              </a:rPr>
              <a:t>&gt;, </a:t>
            </a:r>
            <a:r>
              <a:rPr lang="en-US" sz="2000" dirty="0">
                <a:solidFill>
                  <a:srgbClr val="0000FF"/>
                </a:solidFill>
                <a:latin typeface="Consolas"/>
                <a:ea typeface="Calibri"/>
                <a:cs typeface="Times New Roman"/>
              </a:rPr>
              <a:t>int</a:t>
            </a:r>
            <a:r>
              <a:rPr lang="en-US" sz="2000" dirty="0">
                <a:latin typeface="Consolas"/>
                <a:ea typeface="Calibri"/>
                <a:cs typeface="Times New Roman"/>
              </a:rPr>
              <a:t> target)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int</a:t>
            </a:r>
            <a:r>
              <a:rPr lang="en-US" sz="2000" dirty="0">
                <a:latin typeface="Consolas"/>
                <a:ea typeface="Calibri"/>
                <a:cs typeface="Times New Roman"/>
              </a:rPr>
              <a:t> first = 0, last = </a:t>
            </a:r>
            <a:r>
              <a:rPr lang="en-US" sz="2000" dirty="0" err="1">
                <a:latin typeface="Consolas"/>
                <a:ea typeface="Calibri"/>
                <a:cs typeface="Times New Roman"/>
              </a:rPr>
              <a:t>v.size</a:t>
            </a:r>
            <a:r>
              <a:rPr lang="en-US" sz="2000" dirty="0">
                <a:latin typeface="Consolas"/>
                <a:ea typeface="Calibri"/>
                <a:cs typeface="Times New Roman"/>
              </a:rPr>
              <a:t>()-1;</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while</a:t>
            </a:r>
            <a:r>
              <a:rPr lang="en-US" sz="2000" dirty="0">
                <a:latin typeface="Consolas"/>
                <a:ea typeface="Calibri"/>
                <a:cs typeface="Times New Roman"/>
              </a:rPr>
              <a:t>(first &lt;= last)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int</a:t>
            </a:r>
            <a:r>
              <a:rPr lang="en-US" sz="2000" dirty="0">
                <a:latin typeface="Consolas"/>
                <a:ea typeface="Calibri"/>
                <a:cs typeface="Times New Roman"/>
              </a:rPr>
              <a:t> middle = (________)/2;</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if</a:t>
            </a:r>
            <a:r>
              <a:rPr lang="en-US" sz="2000" dirty="0">
                <a:latin typeface="Consolas"/>
                <a:ea typeface="Calibri"/>
                <a:cs typeface="Times New Roman"/>
              </a:rPr>
              <a:t> (v[middle] == target)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	</a:t>
            </a:r>
            <a:r>
              <a:rPr lang="en-US" sz="2000" dirty="0">
                <a:solidFill>
                  <a:srgbClr val="0000FF"/>
                </a:solidFill>
                <a:latin typeface="Consolas"/>
                <a:ea typeface="Calibri"/>
                <a:cs typeface="Times New Roman"/>
              </a:rPr>
              <a:t>return</a:t>
            </a:r>
            <a:r>
              <a:rPr lang="en-US" sz="2000" dirty="0">
                <a:latin typeface="Consolas"/>
                <a:ea typeface="Calibri"/>
                <a:cs typeface="Times New Roman"/>
              </a:rPr>
              <a:t> middle;	}</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if</a:t>
            </a:r>
            <a:r>
              <a:rPr lang="en-US" sz="2000" dirty="0">
                <a:latin typeface="Consolas"/>
                <a:ea typeface="Calibri"/>
                <a:cs typeface="Times New Roman"/>
              </a:rPr>
              <a:t> (target &lt; v[middle])</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	last = middle-1;	}</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else</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 	first = _______;	</a:t>
            </a:r>
            <a:r>
              <a:rPr lang="en-US" sz="2000" dirty="0" smtClean="0">
                <a:latin typeface="Consolas"/>
                <a:ea typeface="Calibri"/>
                <a:cs typeface="Times New Roman"/>
              </a:rPr>
              <a: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smtClean="0">
                <a:latin typeface="Consolas"/>
                <a:ea typeface="Calibri"/>
                <a:cs typeface="Times New Roman"/>
              </a:rPr>
              <a: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return</a:t>
            </a:r>
            <a:r>
              <a:rPr lang="en-US" sz="2000" dirty="0">
                <a:latin typeface="Consolas"/>
                <a:ea typeface="Calibri"/>
                <a:cs typeface="Times New Roman"/>
              </a:rPr>
              <a:t> </a:t>
            </a:r>
            <a:r>
              <a:rPr lang="en-US" sz="2000" dirty="0" smtClean="0">
                <a:latin typeface="Consolas"/>
                <a:ea typeface="Calibri"/>
                <a:cs typeface="Times New Roman"/>
              </a:rPr>
              <a:t>______________;</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a:t>
            </a:r>
            <a:endParaRPr lang="en-US" sz="28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126</a:t>
            </a:fld>
            <a:endParaRPr lang="en-US"/>
          </a:p>
        </p:txBody>
      </p:sp>
    </p:spTree>
    <p:extLst>
      <p:ext uri="{BB962C8B-B14F-4D97-AF65-F5344CB8AC3E}">
        <p14:creationId xmlns:p14="http://schemas.microsoft.com/office/powerpoint/2010/main" val="265273362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dirty="0" smtClean="0">
                <a:solidFill>
                  <a:srgbClr val="CCFF33"/>
                </a:solidFill>
              </a:rPr>
              <a:t>Vectors</a:t>
            </a:r>
            <a:endParaRPr lang="en-US" dirty="0">
              <a:solidFill>
                <a:srgbClr val="CCFF33"/>
              </a:solidFill>
            </a:endParaRPr>
          </a:p>
        </p:txBody>
      </p:sp>
      <p:sp>
        <p:nvSpPr>
          <p:cNvPr id="3" name="Content Placeholder 2"/>
          <p:cNvSpPr>
            <a:spLocks noGrp="1"/>
          </p:cNvSpPr>
          <p:nvPr>
            <p:ph idx="1"/>
          </p:nvPr>
        </p:nvSpPr>
        <p:spPr>
          <a:xfrm>
            <a:off x="152400" y="1752600"/>
            <a:ext cx="8763000" cy="4876800"/>
          </a:xfrm>
        </p:spPr>
        <p:txBody>
          <a:bodyPr>
            <a:normAutofit fontScale="85000" lnSpcReduction="20000"/>
          </a:bodyPr>
          <a:lstStyle/>
          <a:p>
            <a:pPr algn="just"/>
            <a:r>
              <a:rPr lang="en-US" sz="3800" dirty="0" smtClean="0"/>
              <a:t>Write a C++ function that takes two vectors as parameters and checks if the second vector contains all of the elements of the first vector. If yes returns true, otherwise returns false.</a:t>
            </a:r>
          </a:p>
          <a:p>
            <a:pPr algn="just"/>
            <a:endParaRPr lang="en-US" sz="2800" dirty="0"/>
          </a:p>
          <a:p>
            <a:pPr marL="0" indent="0" algn="just">
              <a:buNone/>
            </a:pPr>
            <a:r>
              <a:rPr lang="en-US" sz="2800" dirty="0" smtClean="0"/>
              <a:t>	</a:t>
            </a:r>
            <a:r>
              <a:rPr lang="en-US" sz="2800" dirty="0" err="1" smtClean="0"/>
              <a:t>bool</a:t>
            </a:r>
            <a:r>
              <a:rPr lang="en-US" sz="2800" dirty="0" smtClean="0"/>
              <a:t> test(</a:t>
            </a:r>
            <a:r>
              <a:rPr lang="en-US" sz="2800" dirty="0" err="1" smtClean="0"/>
              <a:t>TIntVec</a:t>
            </a:r>
            <a:r>
              <a:rPr lang="en-US" sz="2800" dirty="0" smtClean="0"/>
              <a:t> v1, </a:t>
            </a:r>
            <a:r>
              <a:rPr lang="en-US" sz="2800" dirty="0" err="1" smtClean="0"/>
              <a:t>TIntVec</a:t>
            </a:r>
            <a:r>
              <a:rPr lang="en-US" sz="2800" dirty="0" smtClean="0"/>
              <a:t> v2)</a:t>
            </a:r>
          </a:p>
          <a:p>
            <a:pPr marL="0" indent="0" algn="just">
              <a:buNone/>
            </a:pPr>
            <a:r>
              <a:rPr lang="en-US" sz="2800" dirty="0" smtClean="0"/>
              <a:t>	{</a:t>
            </a:r>
          </a:p>
          <a:p>
            <a:pPr marL="0" indent="0" algn="just">
              <a:buNone/>
            </a:pPr>
            <a:r>
              <a:rPr lang="en-US" sz="2800" dirty="0" smtClean="0"/>
              <a:t>		// </a:t>
            </a:r>
          </a:p>
          <a:p>
            <a:pPr marL="0" indent="0" algn="just">
              <a:buNone/>
            </a:pPr>
            <a:r>
              <a:rPr lang="en-US" sz="2800" dirty="0" smtClean="0"/>
              <a:t>	}</a:t>
            </a:r>
          </a:p>
          <a:p>
            <a:pPr marL="0" indent="0" algn="just">
              <a:buNone/>
            </a:pPr>
            <a:endParaRPr lang="en-US" sz="2200" dirty="0"/>
          </a:p>
          <a:p>
            <a:pPr marL="0" indent="0" algn="just">
              <a:buNone/>
            </a:pPr>
            <a:r>
              <a:rPr lang="en-US" sz="2800" dirty="0" smtClean="0"/>
              <a:t>INPUT:	v1: 3 6 7 3 8 7</a:t>
            </a:r>
          </a:p>
          <a:p>
            <a:pPr marL="0" indent="0" algn="just">
              <a:buNone/>
            </a:pPr>
            <a:r>
              <a:rPr lang="en-US" sz="2800" dirty="0" smtClean="0"/>
              <a:t>	v2: 2 9 4 8 5 6 7 3 1</a:t>
            </a:r>
          </a:p>
          <a:p>
            <a:pPr marL="0" indent="0" algn="just">
              <a:buNone/>
            </a:pPr>
            <a:r>
              <a:rPr lang="en-US" sz="2800" dirty="0" smtClean="0"/>
              <a:t>OUTPUT: YES!</a:t>
            </a:r>
            <a:endParaRPr lang="en-US" sz="2800" dirty="0"/>
          </a:p>
        </p:txBody>
      </p:sp>
      <p:sp>
        <p:nvSpPr>
          <p:cNvPr id="4" name="Slide Number Placeholder 3"/>
          <p:cNvSpPr>
            <a:spLocks noGrp="1"/>
          </p:cNvSpPr>
          <p:nvPr>
            <p:ph type="sldNum" sz="quarter" idx="12"/>
          </p:nvPr>
        </p:nvSpPr>
        <p:spPr/>
        <p:txBody>
          <a:bodyPr/>
          <a:lstStyle/>
          <a:p>
            <a:fld id="{8EF3DC76-259D-45DC-8C0E-0F61BF712E88}" type="slidenum">
              <a:rPr lang="en-US" smtClean="0"/>
              <a:t>127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59700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128</a:t>
            </a:fld>
            <a:endParaRPr lang="en-US"/>
          </a:p>
        </p:txBody>
      </p:sp>
    </p:spTree>
    <p:extLst>
      <p:ext uri="{BB962C8B-B14F-4D97-AF65-F5344CB8AC3E}">
        <p14:creationId xmlns:p14="http://schemas.microsoft.com/office/powerpoint/2010/main" val="14616502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normAutofit/>
          </a:bodyPr>
          <a:lstStyle/>
          <a:p>
            <a:pPr>
              <a:lnSpc>
                <a:spcPts val="5200"/>
              </a:lnSpc>
            </a:pPr>
            <a:r>
              <a:rPr lang="en-US" dirty="0" smtClean="0">
                <a:solidFill>
                  <a:srgbClr val="CCFF33"/>
                </a:solidFill>
              </a:rPr>
              <a:t>Sorting Arrays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455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229600" cy="5897563"/>
          </a:xfrm>
        </p:spPr>
        <p:txBody>
          <a:bodyPr>
            <a:noAutofit/>
          </a:bodyPr>
          <a:lstStyle/>
          <a:p>
            <a:pPr marL="0" marR="0" indent="0">
              <a:lnSpc>
                <a:spcPct val="115000"/>
              </a:lnSpc>
              <a:spcBef>
                <a:spcPts val="0"/>
              </a:spcBef>
              <a:spcAft>
                <a:spcPts val="0"/>
              </a:spcAft>
              <a:buNone/>
            </a:pPr>
            <a:r>
              <a:rPr lang="en-US" sz="1400" dirty="0">
                <a:solidFill>
                  <a:srgbClr val="008000"/>
                </a:solidFill>
                <a:latin typeface="Consolas"/>
                <a:ea typeface="Calibri"/>
                <a:cs typeface="Times New Roman"/>
              </a:rPr>
              <a:t>//DESCRIPTION: find sum, difference, product, quotient</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#include</a:t>
            </a:r>
            <a:r>
              <a:rPr lang="en-US" sz="1400" dirty="0">
                <a:solidFill>
                  <a:srgbClr val="A31515"/>
                </a:solidFill>
                <a:latin typeface="Consolas"/>
                <a:ea typeface="Calibri"/>
                <a:cs typeface="Times New Roman"/>
              </a:rPr>
              <a:t>&lt;</a:t>
            </a:r>
            <a:r>
              <a:rPr lang="en-US" sz="1400" dirty="0" err="1">
                <a:solidFill>
                  <a:srgbClr val="A31515"/>
                </a:solidFill>
                <a:latin typeface="Consolas"/>
                <a:ea typeface="Calibri"/>
                <a:cs typeface="Times New Roman"/>
              </a:rPr>
              <a:t>iostream</a:t>
            </a:r>
            <a:r>
              <a:rPr lang="en-US" sz="1400" dirty="0">
                <a:solidFill>
                  <a:srgbClr val="A31515"/>
                </a:solidFill>
                <a:latin typeface="Consolas"/>
                <a:ea typeface="Calibri"/>
                <a:cs typeface="Times New Roman"/>
              </a:rPr>
              <a:t>&gt;</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using</a:t>
            </a:r>
            <a:r>
              <a:rPr lang="en-US" sz="1400" dirty="0">
                <a:latin typeface="Consolas"/>
                <a:ea typeface="Calibri"/>
                <a:cs typeface="Times New Roman"/>
              </a:rPr>
              <a:t> </a:t>
            </a:r>
            <a:r>
              <a:rPr lang="en-US" sz="1400" dirty="0">
                <a:solidFill>
                  <a:srgbClr val="0000FF"/>
                </a:solidFill>
                <a:latin typeface="Consolas"/>
                <a:ea typeface="Calibri"/>
                <a:cs typeface="Times New Roman"/>
              </a:rPr>
              <a:t>namespace</a:t>
            </a:r>
            <a:r>
              <a:rPr lang="en-US" sz="1400" dirty="0">
                <a:latin typeface="Consolas"/>
                <a:ea typeface="Calibri"/>
                <a:cs typeface="Times New Roman"/>
              </a:rPr>
              <a:t> </a:t>
            </a:r>
            <a:r>
              <a:rPr lang="en-US" sz="1400" dirty="0" err="1">
                <a:latin typeface="Consolas"/>
                <a:ea typeface="Calibri"/>
                <a:cs typeface="Times New Roman"/>
              </a:rPr>
              <a:t>std</a:t>
            </a:r>
            <a:r>
              <a:rPr lang="en-US" sz="1400" dirty="0" smtClean="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8000"/>
                </a:solidFill>
                <a:latin typeface="Consolas"/>
                <a:ea typeface="Calibri"/>
                <a:cs typeface="Times New Roman"/>
              </a:rPr>
              <a:t>//function </a:t>
            </a:r>
            <a:r>
              <a:rPr lang="en-US" sz="1400" dirty="0" smtClean="0">
                <a:solidFill>
                  <a:srgbClr val="008000"/>
                </a:solidFill>
                <a:latin typeface="Consolas"/>
                <a:ea typeface="Calibri"/>
                <a:cs typeface="Times New Roman"/>
              </a:rPr>
              <a:t>prototypes</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getSum</a:t>
            </a:r>
            <a:r>
              <a:rPr lang="en-US" sz="1400" dirty="0">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err="1">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getDiff</a:t>
            </a:r>
            <a:r>
              <a:rPr lang="en-US" sz="1400" dirty="0">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err="1">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getProd</a:t>
            </a:r>
            <a:r>
              <a:rPr lang="en-US" sz="1400" dirty="0">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err="1">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getQuot</a:t>
            </a:r>
            <a:r>
              <a:rPr lang="en-US" sz="1400" dirty="0">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err="1">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float</a:t>
            </a:r>
            <a:r>
              <a:rPr lang="en-US" sz="1400" dirty="0">
                <a:latin typeface="Consolas"/>
                <a:ea typeface="Calibri"/>
                <a:cs typeface="Times New Roman"/>
              </a:rPr>
              <a:t> </a:t>
            </a:r>
            <a:r>
              <a:rPr lang="en-US" sz="1400" dirty="0" err="1">
                <a:latin typeface="Consolas"/>
                <a:ea typeface="Calibri"/>
                <a:cs typeface="Times New Roman"/>
              </a:rPr>
              <a:t>getQuotient</a:t>
            </a:r>
            <a:r>
              <a:rPr lang="en-US" sz="1400" dirty="0">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err="1">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void</a:t>
            </a:r>
            <a:r>
              <a:rPr lang="en-US" sz="1400" dirty="0">
                <a:latin typeface="Consolas"/>
                <a:ea typeface="Calibri"/>
                <a:cs typeface="Times New Roman"/>
              </a:rPr>
              <a:t> </a:t>
            </a:r>
            <a:r>
              <a:rPr lang="en-US" sz="1400" dirty="0" err="1">
                <a:latin typeface="Consolas"/>
                <a:ea typeface="Calibri"/>
                <a:cs typeface="Times New Roman"/>
              </a:rPr>
              <a:t>showResult</a:t>
            </a:r>
            <a:r>
              <a:rPr lang="en-US" sz="1400" dirty="0">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err="1">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err="1">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err="1">
                <a:latin typeface="Consolas"/>
                <a:ea typeface="Calibri"/>
                <a:cs typeface="Times New Roman"/>
              </a:rPr>
              <a:t>,</a:t>
            </a:r>
            <a:r>
              <a:rPr lang="en-US" sz="1400" dirty="0" err="1">
                <a:solidFill>
                  <a:srgbClr val="0000FF"/>
                </a:solidFill>
                <a:latin typeface="Consolas"/>
                <a:ea typeface="Calibri"/>
                <a:cs typeface="Times New Roman"/>
              </a:rPr>
              <a:t>int</a:t>
            </a:r>
            <a:r>
              <a:rPr lang="en-US" sz="1400" dirty="0" err="1">
                <a:latin typeface="Consolas"/>
                <a:ea typeface="Calibri"/>
                <a:cs typeface="Times New Roman"/>
              </a:rPr>
              <a:t>,</a:t>
            </a:r>
            <a:r>
              <a:rPr lang="en-US" sz="1400" dirty="0" err="1">
                <a:solidFill>
                  <a:srgbClr val="0000FF"/>
                </a:solidFill>
                <a:latin typeface="Consolas"/>
                <a:ea typeface="Calibri"/>
                <a:cs typeface="Times New Roman"/>
              </a:rPr>
              <a:t>float</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main()</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a:t>
            </a:r>
            <a:endParaRPr lang="en-US" sz="2000" dirty="0">
              <a:ea typeface="Calibri"/>
              <a:cs typeface="Times New Roman"/>
            </a:endParaRPr>
          </a:p>
          <a:p>
            <a:pPr marL="0" indent="0">
              <a:lnSpc>
                <a:spcPct val="115000"/>
              </a:lnSpc>
              <a:spcBef>
                <a:spcPts val="0"/>
              </a:spcBef>
              <a:buNone/>
            </a:pPr>
            <a:r>
              <a:rPr lang="en-US" sz="1400" dirty="0">
                <a:latin typeface="Consolas"/>
                <a:ea typeface="Calibri"/>
                <a:cs typeface="Times New Roman"/>
              </a:rPr>
              <a:t>	</a:t>
            </a:r>
            <a:r>
              <a:rPr lang="en-US" sz="1400" dirty="0" smtClean="0">
                <a:solidFill>
                  <a:srgbClr val="0000FF"/>
                </a:solidFill>
                <a:latin typeface="Consolas"/>
                <a:ea typeface="Calibri"/>
                <a:cs typeface="Times New Roman"/>
              </a:rPr>
              <a:t>int</a:t>
            </a:r>
            <a:r>
              <a:rPr lang="en-US" sz="1400" dirty="0" smtClean="0">
                <a:latin typeface="Consolas"/>
                <a:ea typeface="Calibri"/>
                <a:cs typeface="Times New Roman"/>
              </a:rPr>
              <a:t> </a:t>
            </a:r>
            <a:r>
              <a:rPr lang="en-US" sz="1400" dirty="0">
                <a:latin typeface="Consolas"/>
                <a:ea typeface="Calibri"/>
                <a:cs typeface="Times New Roman"/>
              </a:rPr>
              <a:t>a=5, b=3</a:t>
            </a:r>
            <a:r>
              <a:rPr lang="en-US" sz="1400" dirty="0" smtClean="0">
                <a:latin typeface="Consolas"/>
                <a:ea typeface="Calibri"/>
                <a:cs typeface="Times New Roman"/>
              </a:rPr>
              <a:t>;     </a:t>
            </a:r>
            <a:r>
              <a:rPr lang="en-US" sz="1400" dirty="0" smtClean="0">
                <a:solidFill>
                  <a:srgbClr val="008000"/>
                </a:solidFill>
                <a:latin typeface="Consolas"/>
                <a:ea typeface="Calibri"/>
                <a:cs typeface="Times New Roman"/>
              </a:rPr>
              <a:t>//</a:t>
            </a:r>
            <a:r>
              <a:rPr lang="en-US" sz="1400" dirty="0">
                <a:solidFill>
                  <a:srgbClr val="008000"/>
                </a:solidFill>
                <a:latin typeface="Consolas"/>
                <a:ea typeface="Calibri"/>
                <a:cs typeface="Times New Roman"/>
              </a:rPr>
              <a:t>global variable </a:t>
            </a:r>
            <a:r>
              <a:rPr lang="en-US" sz="1400" dirty="0" smtClean="0">
                <a:solidFill>
                  <a:srgbClr val="008000"/>
                </a:solidFill>
                <a:latin typeface="Consolas"/>
                <a:ea typeface="Calibri"/>
                <a:cs typeface="Times New Roman"/>
              </a:rPr>
              <a:t>declaration</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int</a:t>
            </a:r>
            <a:r>
              <a:rPr lang="en-US" sz="1400" dirty="0">
                <a:latin typeface="Consolas"/>
                <a:ea typeface="Calibri"/>
                <a:cs typeface="Times New Roman"/>
              </a:rPr>
              <a:t> s, d, p, q</a:t>
            </a:r>
            <a:r>
              <a:rPr lang="en-US" sz="1400" dirty="0" smtClean="0">
                <a:latin typeface="Consolas"/>
                <a:ea typeface="Calibri"/>
                <a:cs typeface="Times New Roman"/>
              </a:rPr>
              <a:t>;    </a:t>
            </a:r>
            <a:r>
              <a:rPr lang="en-US" sz="1400" dirty="0" smtClean="0">
                <a:solidFill>
                  <a:srgbClr val="008000"/>
                </a:solidFill>
                <a:latin typeface="Consolas"/>
                <a:ea typeface="Calibri"/>
                <a:cs typeface="Times New Roman"/>
              </a:rPr>
              <a:t>//</a:t>
            </a:r>
            <a:r>
              <a:rPr lang="en-US" sz="1400" dirty="0">
                <a:solidFill>
                  <a:srgbClr val="008000"/>
                </a:solidFill>
                <a:latin typeface="Consolas"/>
                <a:ea typeface="Calibri"/>
                <a:cs typeface="Times New Roman"/>
              </a:rPr>
              <a:t>variables to store the results</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float</a:t>
            </a:r>
            <a:r>
              <a:rPr lang="en-US" sz="1400" dirty="0">
                <a:latin typeface="Consolas"/>
                <a:ea typeface="Calibri"/>
                <a:cs typeface="Times New Roman"/>
              </a:rPr>
              <a:t> </a:t>
            </a:r>
            <a:r>
              <a:rPr lang="en-US" sz="1400" dirty="0" err="1">
                <a:latin typeface="Consolas"/>
                <a:ea typeface="Calibri"/>
                <a:cs typeface="Times New Roman"/>
              </a:rPr>
              <a:t>fq</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//function call;</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s = </a:t>
            </a:r>
            <a:r>
              <a:rPr lang="en-US" sz="1400" dirty="0" err="1">
                <a:latin typeface="Consolas"/>
                <a:ea typeface="Calibri"/>
                <a:cs typeface="Times New Roman"/>
              </a:rPr>
              <a:t>getSum</a:t>
            </a:r>
            <a:r>
              <a:rPr lang="en-US" sz="1400" dirty="0">
                <a:latin typeface="Consolas"/>
                <a:ea typeface="Calibri"/>
                <a:cs typeface="Times New Roman"/>
              </a:rPr>
              <a:t>(</a:t>
            </a:r>
            <a:r>
              <a:rPr lang="en-US" sz="1400" dirty="0" err="1">
                <a:latin typeface="Consolas"/>
                <a:ea typeface="Calibri"/>
                <a:cs typeface="Times New Roman"/>
              </a:rPr>
              <a:t>a,b</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d = </a:t>
            </a:r>
            <a:r>
              <a:rPr lang="en-US" sz="1400" dirty="0" err="1">
                <a:latin typeface="Consolas"/>
                <a:ea typeface="Calibri"/>
                <a:cs typeface="Times New Roman"/>
              </a:rPr>
              <a:t>getDiff</a:t>
            </a:r>
            <a:r>
              <a:rPr lang="en-US" sz="1400" dirty="0">
                <a:latin typeface="Consolas"/>
                <a:ea typeface="Calibri"/>
                <a:cs typeface="Times New Roman"/>
              </a:rPr>
              <a:t>(</a:t>
            </a:r>
            <a:r>
              <a:rPr lang="en-US" sz="1400" dirty="0" err="1">
                <a:latin typeface="Consolas"/>
                <a:ea typeface="Calibri"/>
                <a:cs typeface="Times New Roman"/>
              </a:rPr>
              <a:t>a,b</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p = </a:t>
            </a:r>
            <a:r>
              <a:rPr lang="en-US" sz="1400" dirty="0" err="1">
                <a:latin typeface="Consolas"/>
                <a:ea typeface="Calibri"/>
                <a:cs typeface="Times New Roman"/>
              </a:rPr>
              <a:t>getProd</a:t>
            </a:r>
            <a:r>
              <a:rPr lang="en-US" sz="1400" dirty="0">
                <a:latin typeface="Consolas"/>
                <a:ea typeface="Calibri"/>
                <a:cs typeface="Times New Roman"/>
              </a:rPr>
              <a:t>(</a:t>
            </a:r>
            <a:r>
              <a:rPr lang="en-US" sz="1400" dirty="0" err="1">
                <a:latin typeface="Consolas"/>
                <a:ea typeface="Calibri"/>
                <a:cs typeface="Times New Roman"/>
              </a:rPr>
              <a:t>a,b</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q = </a:t>
            </a:r>
            <a:r>
              <a:rPr lang="en-US" sz="1400" dirty="0" err="1">
                <a:latin typeface="Consolas"/>
                <a:ea typeface="Calibri"/>
                <a:cs typeface="Times New Roman"/>
              </a:rPr>
              <a:t>getQuot</a:t>
            </a:r>
            <a:r>
              <a:rPr lang="en-US" sz="1400" dirty="0">
                <a:latin typeface="Consolas"/>
                <a:ea typeface="Calibri"/>
                <a:cs typeface="Times New Roman"/>
              </a:rPr>
              <a:t>(</a:t>
            </a:r>
            <a:r>
              <a:rPr lang="en-US" sz="1400" dirty="0" err="1">
                <a:latin typeface="Consolas"/>
                <a:ea typeface="Calibri"/>
                <a:cs typeface="Times New Roman"/>
              </a:rPr>
              <a:t>a,b</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fq</a:t>
            </a:r>
            <a:r>
              <a:rPr lang="en-US" sz="1400" dirty="0">
                <a:latin typeface="Consolas"/>
                <a:ea typeface="Calibri"/>
                <a:cs typeface="Times New Roman"/>
              </a:rPr>
              <a:t> = </a:t>
            </a:r>
            <a:r>
              <a:rPr lang="en-US" sz="1400" dirty="0" err="1">
                <a:latin typeface="Consolas"/>
                <a:ea typeface="Calibri"/>
                <a:cs typeface="Times New Roman"/>
              </a:rPr>
              <a:t>getQuotient</a:t>
            </a:r>
            <a:r>
              <a:rPr lang="en-US" sz="1400" dirty="0">
                <a:latin typeface="Consolas"/>
                <a:ea typeface="Calibri"/>
                <a:cs typeface="Times New Roman"/>
              </a:rPr>
              <a:t>(</a:t>
            </a:r>
            <a:r>
              <a:rPr lang="en-US" sz="1400" dirty="0" err="1">
                <a:latin typeface="Consolas"/>
                <a:ea typeface="Calibri"/>
                <a:cs typeface="Times New Roman"/>
              </a:rPr>
              <a:t>a,b</a:t>
            </a: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showResult</a:t>
            </a:r>
            <a:r>
              <a:rPr lang="en-US" sz="1400" dirty="0">
                <a:latin typeface="Consolas"/>
                <a:ea typeface="Calibri"/>
                <a:cs typeface="Times New Roman"/>
              </a:rPr>
              <a:t>(</a:t>
            </a:r>
            <a:r>
              <a:rPr lang="en-US" sz="1400" dirty="0" err="1">
                <a:latin typeface="Consolas"/>
                <a:ea typeface="Calibri"/>
                <a:cs typeface="Times New Roman"/>
              </a:rPr>
              <a:t>s,d,p,q,fq</a:t>
            </a:r>
            <a:r>
              <a:rPr lang="en-US" sz="1400" dirty="0" smtClean="0">
                <a:latin typeface="Consolas"/>
                <a:ea typeface="Calibri"/>
                <a:cs typeface="Times New Roman"/>
              </a:rPr>
              <a:t>);</a:t>
            </a: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smtClean="0">
              <a:latin typeface="Consolas"/>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smtClean="0">
                <a:latin typeface="Consolas"/>
                <a:ea typeface="Calibri"/>
                <a:cs typeface="Times New Roman"/>
              </a:rPr>
              <a:t>return 0;</a:t>
            </a:r>
            <a:endParaRPr lang="en-US" sz="2000" dirty="0">
              <a:ea typeface="Calibri"/>
              <a:cs typeface="Times New Roman"/>
            </a:endParaRPr>
          </a:p>
          <a:p>
            <a:pPr marL="0" marR="0" indent="0">
              <a:lnSpc>
                <a:spcPct val="115000"/>
              </a:lnSpc>
              <a:spcBef>
                <a:spcPts val="0"/>
              </a:spcBef>
              <a:spcAft>
                <a:spcPts val="0"/>
              </a:spcAft>
              <a:buNone/>
            </a:pPr>
            <a:r>
              <a:rPr lang="en-US" sz="1400" dirty="0" smtClean="0">
                <a:latin typeface="Consolas"/>
                <a:ea typeface="Calibri"/>
                <a:cs typeface="Times New Roman"/>
              </a:rPr>
              <a:t>}</a:t>
            </a:r>
            <a:endParaRPr lang="en-US" sz="1400" dirty="0"/>
          </a:p>
        </p:txBody>
      </p:sp>
      <p:sp>
        <p:nvSpPr>
          <p:cNvPr id="4" name="Slide Number Placeholder 3"/>
          <p:cNvSpPr>
            <a:spLocks noGrp="1"/>
          </p:cNvSpPr>
          <p:nvPr>
            <p:ph type="sldNum" sz="quarter" idx="12"/>
          </p:nvPr>
        </p:nvSpPr>
        <p:spPr/>
        <p:txBody>
          <a:bodyPr/>
          <a:lstStyle/>
          <a:p>
            <a:fld id="{8EF3DC76-259D-45DC-8C0E-0F61BF712E88}" type="slidenum">
              <a:rPr lang="en-US" smtClean="0"/>
              <a:t>13</a:t>
            </a:fld>
            <a:endParaRPr lang="en-US"/>
          </a:p>
        </p:txBody>
      </p:sp>
    </p:spTree>
    <p:extLst>
      <p:ext uri="{BB962C8B-B14F-4D97-AF65-F5344CB8AC3E}">
        <p14:creationId xmlns:p14="http://schemas.microsoft.com/office/powerpoint/2010/main" val="25765438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Sorting Arrays</a:t>
            </a:r>
            <a:endParaRPr lang="en-US" dirty="0">
              <a:solidFill>
                <a:srgbClr val="CCFF33"/>
              </a:solidFill>
            </a:endParaRPr>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Having sorted data facilitates the processing of information.</a:t>
            </a:r>
          </a:p>
          <a:p>
            <a:r>
              <a:rPr lang="en-US" dirty="0" smtClean="0"/>
              <a:t>C++ provides the </a:t>
            </a:r>
            <a:r>
              <a:rPr lang="en-US" sz="2800" dirty="0" smtClean="0">
                <a:solidFill>
                  <a:srgbClr val="CCFF33"/>
                </a:solidFill>
                <a:latin typeface="Consolas" pitchFamily="49" charset="0"/>
                <a:cs typeface="Consolas" pitchFamily="49" charset="0"/>
              </a:rPr>
              <a:t>sort() </a:t>
            </a:r>
            <a:r>
              <a:rPr lang="en-US" dirty="0" smtClean="0"/>
              <a:t>method to sort the vectors and other containers.</a:t>
            </a:r>
          </a:p>
          <a:p>
            <a:r>
              <a:rPr lang="en-US" dirty="0" smtClean="0"/>
              <a:t>Sort in ascending order:</a:t>
            </a:r>
          </a:p>
          <a:p>
            <a:pPr marL="0" indent="0">
              <a:buNone/>
            </a:pPr>
            <a:r>
              <a:rPr lang="en-US" dirty="0"/>
              <a:t>	</a:t>
            </a:r>
            <a:r>
              <a:rPr lang="en-US" sz="2800" dirty="0" smtClean="0">
                <a:solidFill>
                  <a:srgbClr val="CCFF33"/>
                </a:solidFill>
                <a:latin typeface="Consolas" pitchFamily="49" charset="0"/>
                <a:cs typeface="Consolas" pitchFamily="49" charset="0"/>
              </a:rPr>
              <a:t>sort(</a:t>
            </a:r>
            <a:r>
              <a:rPr lang="en-US" sz="2800" dirty="0" err="1" smtClean="0">
                <a:solidFill>
                  <a:srgbClr val="CCFF33"/>
                </a:solidFill>
                <a:latin typeface="Consolas" pitchFamily="49" charset="0"/>
                <a:cs typeface="Consolas" pitchFamily="49" charset="0"/>
              </a:rPr>
              <a:t>v.begin</a:t>
            </a:r>
            <a:r>
              <a:rPr lang="en-US" sz="2800" dirty="0" smtClean="0">
                <a:solidFill>
                  <a:srgbClr val="CCFF33"/>
                </a:solidFill>
                <a:latin typeface="Consolas" pitchFamily="49" charset="0"/>
                <a:cs typeface="Consolas" pitchFamily="49" charset="0"/>
              </a:rPr>
              <a:t>(), </a:t>
            </a:r>
            <a:r>
              <a:rPr lang="en-US" sz="2800" dirty="0" err="1" smtClean="0">
                <a:solidFill>
                  <a:srgbClr val="CCFF33"/>
                </a:solidFill>
                <a:latin typeface="Consolas" pitchFamily="49" charset="0"/>
                <a:cs typeface="Consolas" pitchFamily="49" charset="0"/>
              </a:rPr>
              <a:t>v.end</a:t>
            </a:r>
            <a:r>
              <a:rPr lang="en-US" sz="2800" dirty="0" smtClean="0">
                <a:solidFill>
                  <a:srgbClr val="CCFF33"/>
                </a:solidFill>
                <a:latin typeface="Consolas" pitchFamily="49" charset="0"/>
                <a:cs typeface="Consolas" pitchFamily="49" charset="0"/>
              </a:rPr>
              <a:t>());</a:t>
            </a:r>
          </a:p>
          <a:p>
            <a:r>
              <a:rPr lang="en-US" dirty="0" smtClean="0"/>
              <a:t>Sort in descending order:</a:t>
            </a:r>
          </a:p>
          <a:p>
            <a:pPr marL="0" indent="0">
              <a:buNone/>
            </a:pPr>
            <a:r>
              <a:rPr lang="en-US" sz="2400" dirty="0" smtClean="0">
                <a:solidFill>
                  <a:srgbClr val="CCFF33"/>
                </a:solidFill>
                <a:latin typeface="Consolas" pitchFamily="49" charset="0"/>
                <a:cs typeface="Consolas" pitchFamily="49" charset="0"/>
              </a:rPr>
              <a:t>      sort(</a:t>
            </a:r>
            <a:r>
              <a:rPr lang="en-US" sz="2400" dirty="0" err="1" smtClean="0">
                <a:solidFill>
                  <a:srgbClr val="CCFF33"/>
                </a:solidFill>
                <a:latin typeface="Consolas" pitchFamily="49" charset="0"/>
                <a:cs typeface="Consolas" pitchFamily="49" charset="0"/>
              </a:rPr>
              <a:t>v.begin</a:t>
            </a:r>
            <a:r>
              <a:rPr lang="en-US" sz="2400" dirty="0">
                <a:solidFill>
                  <a:srgbClr val="CCFF33"/>
                </a:solidFill>
                <a:latin typeface="Consolas" pitchFamily="49" charset="0"/>
                <a:cs typeface="Consolas" pitchFamily="49" charset="0"/>
              </a:rPr>
              <a:t>(), </a:t>
            </a:r>
            <a:r>
              <a:rPr lang="en-US" sz="2400" dirty="0" err="1">
                <a:solidFill>
                  <a:srgbClr val="CCFF33"/>
                </a:solidFill>
                <a:latin typeface="Consolas" pitchFamily="49" charset="0"/>
                <a:cs typeface="Consolas" pitchFamily="49" charset="0"/>
              </a:rPr>
              <a:t>v.end</a:t>
            </a:r>
            <a:r>
              <a:rPr lang="en-US" sz="2400" dirty="0" smtClean="0">
                <a:solidFill>
                  <a:srgbClr val="CCFF33"/>
                </a:solidFill>
                <a:latin typeface="Consolas" pitchFamily="49" charset="0"/>
                <a:cs typeface="Consolas" pitchFamily="49" charset="0"/>
              </a:rPr>
              <a:t>(), greater&lt;int&gt;());</a:t>
            </a:r>
          </a:p>
        </p:txBody>
      </p:sp>
      <p:sp>
        <p:nvSpPr>
          <p:cNvPr id="4" name="Slide Number Placeholder 3"/>
          <p:cNvSpPr>
            <a:spLocks noGrp="1"/>
          </p:cNvSpPr>
          <p:nvPr>
            <p:ph type="sldNum" sz="quarter" idx="12"/>
          </p:nvPr>
        </p:nvSpPr>
        <p:spPr/>
        <p:txBody>
          <a:bodyPr/>
          <a:lstStyle/>
          <a:p>
            <a:fld id="{8EF3DC76-259D-45DC-8C0E-0F61BF712E88}" type="slidenum">
              <a:rPr lang="en-US" smtClean="0"/>
              <a:t>130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60041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25000" lnSpcReduction="20000"/>
          </a:bodyPr>
          <a:lstStyle/>
          <a:p>
            <a:pPr marL="0" marR="0" indent="0">
              <a:lnSpc>
                <a:spcPct val="115000"/>
              </a:lnSpc>
              <a:spcBef>
                <a:spcPts val="0"/>
              </a:spcBef>
              <a:spcAft>
                <a:spcPts val="0"/>
              </a:spcAft>
              <a:buNone/>
            </a:pPr>
            <a:r>
              <a:rPr lang="en-US" sz="5200" dirty="0">
                <a:solidFill>
                  <a:srgbClr val="008000"/>
                </a:solidFill>
                <a:latin typeface="Consolas"/>
                <a:ea typeface="Calibri"/>
                <a:cs typeface="Times New Roman"/>
              </a:rPr>
              <a:t>//DESCRIPTION: Sorting arrays</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a:t>
            </a:r>
            <a:r>
              <a:rPr lang="en-US" sz="5200" dirty="0" err="1">
                <a:solidFill>
                  <a:srgbClr val="A31515"/>
                </a:solidFill>
                <a:latin typeface="Consolas"/>
                <a:ea typeface="Calibri"/>
                <a:cs typeface="Times New Roman"/>
              </a:rPr>
              <a:t>iostream</a:t>
            </a:r>
            <a:r>
              <a:rPr lang="en-US" sz="5200" dirty="0">
                <a:solidFill>
                  <a:srgbClr val="A31515"/>
                </a:solidFill>
                <a:latin typeface="Consolas"/>
                <a:ea typeface="Calibri"/>
                <a:cs typeface="Times New Roman"/>
              </a:rPr>
              <a:t>&gt;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&lt;vector&gt;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&lt;algorithm&gt;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&lt;functional&gt;</a:t>
            </a:r>
            <a:r>
              <a:rPr lang="en-US" sz="5200" dirty="0">
                <a:latin typeface="Consolas"/>
                <a:ea typeface="Calibri"/>
                <a:cs typeface="Times New Roman"/>
              </a:rPr>
              <a:t> </a:t>
            </a:r>
            <a:r>
              <a:rPr lang="en-US" sz="5200" dirty="0">
                <a:solidFill>
                  <a:srgbClr val="008000"/>
                </a:solidFill>
                <a:latin typeface="Consolas"/>
                <a:ea typeface="Calibri"/>
                <a:cs typeface="Times New Roman"/>
              </a:rPr>
              <a:t>// only for greater&lt;int&gt;()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using</a:t>
            </a:r>
            <a:r>
              <a:rPr lang="en-US" sz="5200" dirty="0">
                <a:latin typeface="Consolas"/>
                <a:ea typeface="Calibri"/>
                <a:cs typeface="Times New Roman"/>
              </a:rPr>
              <a:t> </a:t>
            </a:r>
            <a:r>
              <a:rPr lang="en-US" sz="5200" dirty="0">
                <a:solidFill>
                  <a:srgbClr val="0000FF"/>
                </a:solidFill>
                <a:latin typeface="Consolas"/>
                <a:ea typeface="Calibri"/>
                <a:cs typeface="Times New Roman"/>
              </a:rPr>
              <a:t>namespace</a:t>
            </a:r>
            <a:r>
              <a:rPr lang="en-US" sz="5200" dirty="0">
                <a:latin typeface="Consolas"/>
                <a:ea typeface="Calibri"/>
                <a:cs typeface="Times New Roman"/>
              </a:rPr>
              <a:t> </a:t>
            </a:r>
            <a:r>
              <a:rPr lang="en-US" sz="5200" dirty="0" err="1">
                <a:latin typeface="Consolas"/>
                <a:ea typeface="Calibri"/>
                <a:cs typeface="Times New Roman"/>
              </a:rPr>
              <a:t>std</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main()</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vector&lt;</a:t>
            </a:r>
            <a:r>
              <a:rPr lang="en-US" sz="5200" dirty="0">
                <a:solidFill>
                  <a:srgbClr val="0000FF"/>
                </a:solidFill>
                <a:latin typeface="Consolas"/>
                <a:ea typeface="Calibri"/>
                <a:cs typeface="Times New Roman"/>
              </a:rPr>
              <a:t>int</a:t>
            </a:r>
            <a:r>
              <a:rPr lang="en-US" sz="5200" dirty="0">
                <a:latin typeface="Consolas"/>
                <a:ea typeface="Calibri"/>
                <a:cs typeface="Times New Roman"/>
              </a:rPr>
              <a:t>&gt; v;</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err="1">
                <a:latin typeface="Consolas"/>
                <a:ea typeface="Calibri"/>
                <a:cs typeface="Times New Roman"/>
              </a:rPr>
              <a:t>v.push_back</a:t>
            </a:r>
            <a:r>
              <a:rPr lang="en-US" sz="5200" dirty="0">
                <a:latin typeface="Consolas"/>
                <a:ea typeface="Calibri"/>
                <a:cs typeface="Times New Roman"/>
              </a:rPr>
              <a:t>(1); 	</a:t>
            </a:r>
            <a:r>
              <a:rPr lang="en-US" sz="5200" dirty="0" err="1">
                <a:latin typeface="Consolas"/>
                <a:ea typeface="Calibri"/>
                <a:cs typeface="Times New Roman"/>
              </a:rPr>
              <a:t>v.push_back</a:t>
            </a:r>
            <a:r>
              <a:rPr lang="en-US" sz="5200" dirty="0">
                <a:latin typeface="Consolas"/>
                <a:ea typeface="Calibri"/>
                <a:cs typeface="Times New Roman"/>
              </a:rPr>
              <a:t>(13); 	</a:t>
            </a:r>
            <a:r>
              <a:rPr lang="en-US" sz="5200" dirty="0" err="1">
                <a:latin typeface="Consolas"/>
                <a:ea typeface="Calibri"/>
                <a:cs typeface="Times New Roman"/>
              </a:rPr>
              <a:t>v.push_back</a:t>
            </a:r>
            <a:r>
              <a:rPr lang="en-US" sz="5200" dirty="0">
                <a:latin typeface="Consolas"/>
                <a:ea typeface="Calibri"/>
                <a:cs typeface="Times New Roman"/>
              </a:rPr>
              <a:t>(4); 	</a:t>
            </a:r>
            <a:r>
              <a:rPr lang="en-US" sz="5200" dirty="0" err="1">
                <a:latin typeface="Consolas"/>
                <a:ea typeface="Calibri"/>
                <a:cs typeface="Times New Roman"/>
              </a:rPr>
              <a:t>v.push_back</a:t>
            </a:r>
            <a:r>
              <a:rPr lang="en-US" sz="5200" dirty="0">
                <a:latin typeface="Consolas"/>
                <a:ea typeface="Calibri"/>
                <a:cs typeface="Times New Roman"/>
              </a:rPr>
              <a:t>(7);</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indent="0">
              <a:lnSpc>
                <a:spcPct val="115000"/>
              </a:lnSpc>
              <a:spcBef>
                <a:spcPts val="0"/>
              </a:spcBef>
              <a:buNone/>
            </a:pPr>
            <a:r>
              <a:rPr lang="en-US" sz="5200" dirty="0">
                <a:latin typeface="Consolas"/>
                <a:ea typeface="Calibri"/>
                <a:cs typeface="Times New Roman"/>
              </a:rPr>
              <a:t>	</a:t>
            </a:r>
            <a:r>
              <a:rPr lang="en-US" sz="5200" dirty="0" smtClean="0">
                <a:solidFill>
                  <a:srgbClr val="0000FF"/>
                </a:solidFill>
                <a:latin typeface="Consolas"/>
                <a:ea typeface="Calibri"/>
                <a:cs typeface="Times New Roman"/>
              </a:rPr>
              <a:t>int</a:t>
            </a:r>
            <a:r>
              <a:rPr lang="en-US" sz="5200" dirty="0" smtClean="0">
                <a:latin typeface="Consolas"/>
                <a:ea typeface="Calibri"/>
                <a:cs typeface="Times New Roman"/>
              </a:rPr>
              <a:t> </a:t>
            </a:r>
            <a:r>
              <a:rPr lang="en-US" sz="5200" dirty="0">
                <a:latin typeface="Consolas"/>
                <a:ea typeface="Calibri"/>
                <a:cs typeface="Times New Roman"/>
              </a:rPr>
              <a:t>i</a:t>
            </a:r>
            <a:r>
              <a:rPr lang="en-US" sz="5200" dirty="0" smtClean="0">
                <a:latin typeface="Consolas"/>
                <a:ea typeface="Calibri"/>
                <a:cs typeface="Times New Roman"/>
              </a:rPr>
              <a:t>;  	</a:t>
            </a:r>
            <a:r>
              <a:rPr lang="en-US" sz="5200" dirty="0" smtClean="0">
                <a:solidFill>
                  <a:srgbClr val="008000"/>
                </a:solidFill>
                <a:latin typeface="Consolas"/>
                <a:ea typeface="Calibri"/>
                <a:cs typeface="Times New Roman"/>
              </a:rPr>
              <a:t>//</a:t>
            </a:r>
            <a:r>
              <a:rPr lang="en-US" sz="5200" dirty="0">
                <a:solidFill>
                  <a:srgbClr val="008000"/>
                </a:solidFill>
                <a:latin typeface="Consolas"/>
                <a:ea typeface="Calibri"/>
                <a:cs typeface="Times New Roman"/>
              </a:rPr>
              <a:t>show original </a:t>
            </a:r>
            <a:r>
              <a:rPr lang="en-US" sz="5200" dirty="0" smtClean="0">
                <a:solidFill>
                  <a:srgbClr val="008000"/>
                </a:solidFill>
                <a:latin typeface="Consolas"/>
                <a:ea typeface="Calibri"/>
                <a:cs typeface="Times New Roman"/>
              </a:rPr>
              <a:t>vector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for</a:t>
            </a:r>
            <a:r>
              <a:rPr lang="en-US" sz="5200" dirty="0">
                <a:latin typeface="Consolas"/>
                <a:ea typeface="Calibri"/>
                <a:cs typeface="Times New Roman"/>
              </a:rPr>
              <a:t>(i=0; i&lt; </a:t>
            </a:r>
            <a:r>
              <a:rPr lang="en-US" sz="5200" dirty="0" err="1">
                <a:latin typeface="Consolas"/>
                <a:ea typeface="Calibri"/>
                <a:cs typeface="Times New Roman"/>
              </a:rPr>
              <a:t>v.size</a:t>
            </a:r>
            <a:r>
              <a:rPr lang="en-US" sz="5200" dirty="0">
                <a:latin typeface="Consolas"/>
                <a:ea typeface="Calibri"/>
                <a:cs typeface="Times New Roman"/>
              </a:rPr>
              <a:t>(); i++)</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cout&lt;&lt;v[i]&lt;&lt;</a:t>
            </a:r>
            <a:r>
              <a:rPr lang="en-US" sz="5200" dirty="0">
                <a:solidFill>
                  <a:srgbClr val="A31515"/>
                </a:solidFill>
                <a:latin typeface="Consolas"/>
                <a:ea typeface="Calibri"/>
                <a:cs typeface="Times New Roman"/>
              </a:rPr>
              <a:t>"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 cout&lt;&lt;endl;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sort(</a:t>
            </a:r>
            <a:r>
              <a:rPr lang="en-US" sz="5200" dirty="0" err="1">
                <a:latin typeface="Consolas"/>
                <a:ea typeface="Calibri"/>
                <a:cs typeface="Times New Roman"/>
              </a:rPr>
              <a:t>v.begin</a:t>
            </a:r>
            <a:r>
              <a:rPr lang="en-US" sz="5200" dirty="0">
                <a:latin typeface="Consolas"/>
                <a:ea typeface="Calibri"/>
                <a:cs typeface="Times New Roman"/>
              </a:rPr>
              <a:t>(), </a:t>
            </a:r>
            <a:r>
              <a:rPr lang="en-US" sz="5200" dirty="0" err="1">
                <a:latin typeface="Consolas"/>
                <a:ea typeface="Calibri"/>
                <a:cs typeface="Times New Roman"/>
              </a:rPr>
              <a:t>v.end</a:t>
            </a:r>
            <a:r>
              <a:rPr lang="en-US" sz="5200" dirty="0" smtClean="0">
                <a:latin typeface="Consolas"/>
                <a:ea typeface="Calibri"/>
                <a:cs typeface="Times New Roman"/>
              </a:rPr>
              <a:t>());	</a:t>
            </a:r>
            <a:r>
              <a:rPr lang="en-US" sz="5200" dirty="0">
                <a:solidFill>
                  <a:srgbClr val="008000"/>
                </a:solidFill>
                <a:latin typeface="Consolas"/>
                <a:ea typeface="Calibri"/>
                <a:cs typeface="Times New Roman"/>
              </a:rPr>
              <a:t> //sort array in ascending order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indent="0">
              <a:lnSpc>
                <a:spcPct val="115000"/>
              </a:lnSpc>
              <a:spcBef>
                <a:spcPts val="0"/>
              </a:spcBef>
              <a:buNone/>
            </a:pPr>
            <a:r>
              <a:rPr lang="en-US" sz="5200" dirty="0">
                <a:latin typeface="Consolas"/>
                <a:ea typeface="Calibri"/>
                <a:cs typeface="Times New Roman"/>
              </a:rPr>
              <a:t>	</a:t>
            </a:r>
            <a:r>
              <a:rPr lang="en-US" sz="5200" dirty="0" smtClean="0">
                <a:solidFill>
                  <a:srgbClr val="0000FF"/>
                </a:solidFill>
                <a:latin typeface="Consolas"/>
                <a:ea typeface="Calibri"/>
                <a:cs typeface="Times New Roman"/>
              </a:rPr>
              <a:t>for</a:t>
            </a:r>
            <a:r>
              <a:rPr lang="en-US" sz="5200" dirty="0" smtClean="0">
                <a:latin typeface="Consolas"/>
                <a:ea typeface="Calibri"/>
                <a:cs typeface="Times New Roman"/>
              </a:rPr>
              <a:t>(i=0</a:t>
            </a:r>
            <a:r>
              <a:rPr lang="en-US" sz="5200" dirty="0">
                <a:latin typeface="Consolas"/>
                <a:ea typeface="Calibri"/>
                <a:cs typeface="Times New Roman"/>
              </a:rPr>
              <a:t>; i&lt; </a:t>
            </a:r>
            <a:r>
              <a:rPr lang="en-US" sz="5200" dirty="0" err="1">
                <a:latin typeface="Consolas"/>
                <a:ea typeface="Calibri"/>
                <a:cs typeface="Times New Roman"/>
              </a:rPr>
              <a:t>v.size</a:t>
            </a:r>
            <a:r>
              <a:rPr lang="en-US" sz="5200" dirty="0">
                <a:latin typeface="Consolas"/>
                <a:ea typeface="Calibri"/>
                <a:cs typeface="Times New Roman"/>
              </a:rPr>
              <a:t>(); i</a:t>
            </a:r>
            <a:r>
              <a:rPr lang="en-US" sz="5200" dirty="0" smtClean="0">
                <a:latin typeface="Consolas"/>
                <a:ea typeface="Calibri"/>
                <a:cs typeface="Times New Roman"/>
              </a:rPr>
              <a:t>++) 	</a:t>
            </a:r>
            <a:r>
              <a:rPr lang="en-US" sz="5200" dirty="0" smtClean="0">
                <a:solidFill>
                  <a:srgbClr val="008000"/>
                </a:solidFill>
                <a:latin typeface="Consolas"/>
                <a:ea typeface="Calibri"/>
                <a:cs typeface="Times New Roman"/>
              </a:rPr>
              <a:t>//</a:t>
            </a:r>
            <a:r>
              <a:rPr lang="en-US" sz="5200" dirty="0">
                <a:solidFill>
                  <a:srgbClr val="008000"/>
                </a:solidFill>
                <a:latin typeface="Consolas"/>
                <a:ea typeface="Calibri"/>
                <a:cs typeface="Times New Roman"/>
              </a:rPr>
              <a:t>show vector in ascending </a:t>
            </a:r>
            <a:r>
              <a:rPr lang="en-US" sz="5200" dirty="0" smtClean="0">
                <a:solidFill>
                  <a:srgbClr val="008000"/>
                </a:solidFill>
                <a:latin typeface="Consolas"/>
                <a:ea typeface="Calibri"/>
                <a:cs typeface="Times New Roman"/>
              </a:rPr>
              <a:t>order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cout&lt;&lt;v[i]&lt;&lt;</a:t>
            </a:r>
            <a:r>
              <a:rPr lang="en-US" sz="5200" dirty="0">
                <a:solidFill>
                  <a:srgbClr val="A31515"/>
                </a:solidFill>
                <a:latin typeface="Consolas"/>
                <a:ea typeface="Calibri"/>
                <a:cs typeface="Times New Roman"/>
              </a:rPr>
              <a:t>"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 cout&lt;&lt;endl;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sort(</a:t>
            </a:r>
            <a:r>
              <a:rPr lang="en-US" sz="5200" dirty="0" err="1">
                <a:latin typeface="Consolas"/>
                <a:ea typeface="Calibri"/>
                <a:cs typeface="Times New Roman"/>
              </a:rPr>
              <a:t>v.begin</a:t>
            </a:r>
            <a:r>
              <a:rPr lang="en-US" sz="5200" dirty="0">
                <a:latin typeface="Consolas"/>
                <a:ea typeface="Calibri"/>
                <a:cs typeface="Times New Roman"/>
              </a:rPr>
              <a:t>(), </a:t>
            </a:r>
            <a:r>
              <a:rPr lang="en-US" sz="5200" dirty="0" err="1">
                <a:latin typeface="Consolas"/>
                <a:ea typeface="Calibri"/>
                <a:cs typeface="Times New Roman"/>
              </a:rPr>
              <a:t>v.end</a:t>
            </a:r>
            <a:r>
              <a:rPr lang="en-US" sz="5200" dirty="0">
                <a:latin typeface="Consolas"/>
                <a:ea typeface="Calibri"/>
                <a:cs typeface="Times New Roman"/>
              </a:rPr>
              <a:t>(), greater&lt;</a:t>
            </a:r>
            <a:r>
              <a:rPr lang="en-US" sz="5200" dirty="0">
                <a:solidFill>
                  <a:srgbClr val="0000FF"/>
                </a:solidFill>
                <a:latin typeface="Consolas"/>
                <a:ea typeface="Calibri"/>
                <a:cs typeface="Times New Roman"/>
              </a:rPr>
              <a:t>int</a:t>
            </a:r>
            <a:r>
              <a:rPr lang="en-US" sz="5200" dirty="0" smtClean="0">
                <a:latin typeface="Consolas"/>
                <a:ea typeface="Calibri"/>
                <a:cs typeface="Times New Roman"/>
              </a:rPr>
              <a:t>&gt;());	</a:t>
            </a:r>
            <a:r>
              <a:rPr lang="en-US" sz="5200" dirty="0">
                <a:solidFill>
                  <a:srgbClr val="008000"/>
                </a:solidFill>
                <a:latin typeface="Consolas"/>
                <a:ea typeface="Calibri"/>
                <a:cs typeface="Times New Roman"/>
              </a:rPr>
              <a:t> //sort array in descending order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indent="0">
              <a:lnSpc>
                <a:spcPct val="115000"/>
              </a:lnSpc>
              <a:spcBef>
                <a:spcPts val="0"/>
              </a:spcBef>
              <a:buNone/>
            </a:pPr>
            <a:r>
              <a:rPr lang="en-US" sz="5200" dirty="0">
                <a:latin typeface="Consolas"/>
                <a:ea typeface="Calibri"/>
                <a:cs typeface="Times New Roman"/>
              </a:rPr>
              <a:t>	</a:t>
            </a:r>
            <a:r>
              <a:rPr lang="en-US" sz="5200" dirty="0" smtClean="0">
                <a:solidFill>
                  <a:srgbClr val="0000FF"/>
                </a:solidFill>
                <a:latin typeface="Consolas"/>
                <a:ea typeface="Calibri"/>
                <a:cs typeface="Times New Roman"/>
              </a:rPr>
              <a:t>for</a:t>
            </a:r>
            <a:r>
              <a:rPr lang="en-US" sz="5200" dirty="0" smtClean="0">
                <a:latin typeface="Consolas"/>
                <a:ea typeface="Calibri"/>
                <a:cs typeface="Times New Roman"/>
              </a:rPr>
              <a:t>(i=0</a:t>
            </a:r>
            <a:r>
              <a:rPr lang="en-US" sz="5200" dirty="0">
                <a:latin typeface="Consolas"/>
                <a:ea typeface="Calibri"/>
                <a:cs typeface="Times New Roman"/>
              </a:rPr>
              <a:t>; i&lt; </a:t>
            </a:r>
            <a:r>
              <a:rPr lang="en-US" sz="5200" dirty="0" err="1">
                <a:latin typeface="Consolas"/>
                <a:ea typeface="Calibri"/>
                <a:cs typeface="Times New Roman"/>
              </a:rPr>
              <a:t>v.size</a:t>
            </a:r>
            <a:r>
              <a:rPr lang="en-US" sz="5200" dirty="0">
                <a:latin typeface="Consolas"/>
                <a:ea typeface="Calibri"/>
                <a:cs typeface="Times New Roman"/>
              </a:rPr>
              <a:t>(); i</a:t>
            </a:r>
            <a:r>
              <a:rPr lang="en-US" sz="5200" dirty="0" smtClean="0">
                <a:latin typeface="Consolas"/>
                <a:ea typeface="Calibri"/>
                <a:cs typeface="Times New Roman"/>
              </a:rPr>
              <a:t>++)	</a:t>
            </a:r>
            <a:r>
              <a:rPr lang="en-US" sz="5200" dirty="0">
                <a:solidFill>
                  <a:srgbClr val="008000"/>
                </a:solidFill>
                <a:latin typeface="Consolas"/>
                <a:ea typeface="Calibri"/>
                <a:cs typeface="Times New Roman"/>
              </a:rPr>
              <a:t>//show vector in descending </a:t>
            </a:r>
            <a:r>
              <a:rPr lang="en-US" sz="5200" dirty="0" smtClean="0">
                <a:solidFill>
                  <a:srgbClr val="008000"/>
                </a:solidFill>
                <a:latin typeface="Consolas"/>
                <a:ea typeface="Calibri"/>
                <a:cs typeface="Times New Roman"/>
              </a:rPr>
              <a:t>order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cout&lt;&lt;v[i]&lt;&lt;</a:t>
            </a:r>
            <a:r>
              <a:rPr lang="en-US" sz="5200" dirty="0">
                <a:solidFill>
                  <a:srgbClr val="A31515"/>
                </a:solidFill>
                <a:latin typeface="Consolas"/>
                <a:ea typeface="Calibri"/>
                <a:cs typeface="Times New Roman"/>
              </a:rPr>
              <a:t>"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 cout&lt;&lt;endl;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return</a:t>
            </a:r>
            <a:r>
              <a:rPr lang="en-US" sz="5200" dirty="0">
                <a:latin typeface="Consolas"/>
                <a:ea typeface="Calibri"/>
                <a:cs typeface="Times New Roman"/>
              </a:rPr>
              <a:t> 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131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04800"/>
            <a:ext cx="3416804"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89635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Reverse a vector</a:t>
            </a:r>
            <a:endParaRPr lang="en-US" dirty="0">
              <a:solidFill>
                <a:srgbClr val="CCFF33"/>
              </a:solidFill>
            </a:endParaRPr>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dirty="0" smtClean="0"/>
              <a:t>Once you get a vector in ascending order, you may use the </a:t>
            </a:r>
            <a:r>
              <a:rPr lang="en-US" sz="2800" dirty="0" smtClean="0">
                <a:solidFill>
                  <a:srgbClr val="CCFF33"/>
                </a:solidFill>
                <a:latin typeface="Consolas" pitchFamily="49" charset="0"/>
                <a:cs typeface="Consolas" pitchFamily="49" charset="0"/>
              </a:rPr>
              <a:t>reverse() </a:t>
            </a:r>
            <a:r>
              <a:rPr lang="en-US" dirty="0" smtClean="0"/>
              <a:t>method to get the vector sorted in descending order.</a:t>
            </a:r>
          </a:p>
          <a:p>
            <a:pPr algn="just"/>
            <a:endParaRPr lang="en-US" sz="2400" dirty="0">
              <a:solidFill>
                <a:srgbClr val="CCFF33"/>
              </a:solidFill>
              <a:latin typeface="Consolas" pitchFamily="49" charset="0"/>
              <a:cs typeface="Consolas" pitchFamily="49" charset="0"/>
            </a:endParaRPr>
          </a:p>
          <a:p>
            <a:pPr marL="0" marR="0" indent="0">
              <a:lnSpc>
                <a:spcPct val="115000"/>
              </a:lnSpc>
              <a:spcBef>
                <a:spcPts val="0"/>
              </a:spcBef>
              <a:spcAft>
                <a:spcPts val="0"/>
              </a:spcAft>
              <a:buNone/>
            </a:pPr>
            <a:r>
              <a:rPr lang="en-US" sz="2400" dirty="0" smtClean="0">
                <a:solidFill>
                  <a:srgbClr val="008000"/>
                </a:solidFill>
                <a:latin typeface="Consolas"/>
                <a:ea typeface="Calibri"/>
                <a:cs typeface="Times New Roman"/>
              </a:rPr>
              <a:t>	//</a:t>
            </a:r>
            <a:r>
              <a:rPr lang="en-US" sz="2400" dirty="0">
                <a:solidFill>
                  <a:srgbClr val="008000"/>
                </a:solidFill>
                <a:latin typeface="Consolas"/>
                <a:ea typeface="Calibri"/>
                <a:cs typeface="Times New Roman"/>
              </a:rPr>
              <a:t>reverse vector</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reverse(</a:t>
            </a:r>
            <a:r>
              <a:rPr lang="en-US" sz="2400" dirty="0" err="1">
                <a:latin typeface="Consolas"/>
                <a:ea typeface="Calibri"/>
                <a:cs typeface="Times New Roman"/>
              </a:rPr>
              <a:t>v.begin</a:t>
            </a:r>
            <a:r>
              <a:rPr lang="en-US" sz="2400" dirty="0">
                <a:latin typeface="Consolas"/>
                <a:ea typeface="Calibri"/>
                <a:cs typeface="Times New Roman"/>
              </a:rPr>
              <a:t>(), </a:t>
            </a:r>
            <a:r>
              <a:rPr lang="en-US" sz="2400" dirty="0" err="1">
                <a:latin typeface="Consolas"/>
                <a:ea typeface="Calibri"/>
                <a:cs typeface="Times New Roman"/>
              </a:rPr>
              <a:t>v.end</a:t>
            </a:r>
            <a:r>
              <a:rPr lang="en-US" sz="2400" dirty="0">
                <a:latin typeface="Consolas"/>
                <a:ea typeface="Calibri"/>
                <a:cs typeface="Times New Roman"/>
              </a:rPr>
              <a:t>());</a:t>
            </a:r>
            <a:endParaRPr lang="en-US" sz="2400" dirty="0">
              <a:ea typeface="Calibri"/>
              <a:cs typeface="Times New Roman"/>
            </a:endParaRPr>
          </a:p>
          <a:p>
            <a:pPr algn="just"/>
            <a:endParaRPr lang="en-US" sz="2400" dirty="0" smtClean="0">
              <a:solidFill>
                <a:srgbClr val="CCFF33"/>
              </a:solidFill>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132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9942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25000" lnSpcReduction="20000"/>
          </a:bodyPr>
          <a:lstStyle/>
          <a:p>
            <a:pPr marL="0" marR="0" indent="0">
              <a:lnSpc>
                <a:spcPct val="115000"/>
              </a:lnSpc>
              <a:spcBef>
                <a:spcPts val="0"/>
              </a:spcBef>
              <a:spcAft>
                <a:spcPts val="0"/>
              </a:spcAft>
              <a:buNone/>
            </a:pPr>
            <a:r>
              <a:rPr lang="en-US" sz="5200" dirty="0">
                <a:solidFill>
                  <a:srgbClr val="008000"/>
                </a:solidFill>
                <a:latin typeface="Consolas"/>
                <a:ea typeface="Calibri"/>
                <a:cs typeface="Times New Roman"/>
              </a:rPr>
              <a:t>//DESCRIPTION: </a:t>
            </a:r>
            <a:r>
              <a:rPr lang="en-US" sz="5200" dirty="0" smtClean="0">
                <a:solidFill>
                  <a:srgbClr val="008000"/>
                </a:solidFill>
                <a:latin typeface="Consolas"/>
                <a:ea typeface="Calibri"/>
                <a:cs typeface="Times New Roman"/>
              </a:rPr>
              <a:t>Reverse array</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a:t>
            </a:r>
            <a:r>
              <a:rPr lang="en-US" sz="5200" dirty="0" err="1">
                <a:solidFill>
                  <a:srgbClr val="A31515"/>
                </a:solidFill>
                <a:latin typeface="Consolas"/>
                <a:ea typeface="Calibri"/>
                <a:cs typeface="Times New Roman"/>
              </a:rPr>
              <a:t>iostream</a:t>
            </a:r>
            <a:r>
              <a:rPr lang="en-US" sz="5200" dirty="0">
                <a:solidFill>
                  <a:srgbClr val="A31515"/>
                </a:solidFill>
                <a:latin typeface="Consolas"/>
                <a:ea typeface="Calibri"/>
                <a:cs typeface="Times New Roman"/>
              </a:rPr>
              <a:t>&gt;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&lt;vector&gt;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a:t>
            </a:r>
            <a:r>
              <a:rPr lang="en-US" sz="5200" dirty="0" smtClean="0">
                <a:solidFill>
                  <a:srgbClr val="0000FF"/>
                </a:solidFill>
                <a:latin typeface="Consolas"/>
                <a:ea typeface="Calibri"/>
                <a:cs typeface="Times New Roman"/>
              </a:rPr>
              <a:t>include</a:t>
            </a:r>
            <a:r>
              <a:rPr lang="en-US" sz="5200" dirty="0" smtClean="0">
                <a:solidFill>
                  <a:srgbClr val="A31515"/>
                </a:solidFill>
                <a:latin typeface="Consolas"/>
                <a:ea typeface="Calibri"/>
                <a:cs typeface="Times New Roman"/>
              </a:rPr>
              <a:t>&lt;algorithm&gt;</a:t>
            </a:r>
            <a:endParaRPr lang="en-US" sz="5200" dirty="0" smtClean="0">
              <a:ea typeface="Calibri"/>
              <a:cs typeface="Times New Roman"/>
            </a:endParaRPr>
          </a:p>
          <a:p>
            <a:pPr marL="0" marR="0" indent="0">
              <a:lnSpc>
                <a:spcPct val="115000"/>
              </a:lnSpc>
              <a:spcBef>
                <a:spcPts val="0"/>
              </a:spcBef>
              <a:spcAft>
                <a:spcPts val="0"/>
              </a:spcAft>
              <a:buNone/>
            </a:pPr>
            <a:r>
              <a:rPr lang="en-US" sz="5200" dirty="0" smtClean="0">
                <a:solidFill>
                  <a:srgbClr val="0000FF"/>
                </a:solidFill>
                <a:latin typeface="Consolas"/>
                <a:ea typeface="Calibri"/>
                <a:cs typeface="Times New Roman"/>
              </a:rPr>
              <a:t>using</a:t>
            </a:r>
            <a:r>
              <a:rPr lang="en-US" sz="5200" dirty="0" smtClean="0">
                <a:latin typeface="Consolas"/>
                <a:ea typeface="Calibri"/>
                <a:cs typeface="Times New Roman"/>
              </a:rPr>
              <a:t> </a:t>
            </a:r>
            <a:r>
              <a:rPr lang="en-US" sz="5200" dirty="0" smtClean="0">
                <a:solidFill>
                  <a:srgbClr val="0000FF"/>
                </a:solidFill>
                <a:latin typeface="Consolas"/>
                <a:ea typeface="Calibri"/>
                <a:cs typeface="Times New Roman"/>
              </a:rPr>
              <a:t>namespace</a:t>
            </a:r>
            <a:r>
              <a:rPr lang="en-US" sz="5200" dirty="0" smtClean="0">
                <a:latin typeface="Consolas"/>
                <a:ea typeface="Calibri"/>
                <a:cs typeface="Times New Roman"/>
              </a:rPr>
              <a:t> </a:t>
            </a:r>
            <a:r>
              <a:rPr lang="en-US" sz="5200" dirty="0" err="1" smtClean="0">
                <a:latin typeface="Consolas"/>
                <a:ea typeface="Calibri"/>
                <a:cs typeface="Times New Roman"/>
              </a:rPr>
              <a:t>std</a:t>
            </a:r>
            <a:r>
              <a:rPr lang="en-US" sz="5200" dirty="0" smtClean="0">
                <a:latin typeface="Consolas"/>
                <a:ea typeface="Calibri"/>
                <a:cs typeface="Times New Roman"/>
              </a:rPr>
              <a:t>;</a:t>
            </a:r>
            <a:endParaRPr lang="en-US" sz="5200" dirty="0" smtClean="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main()</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vector&lt;</a:t>
            </a:r>
            <a:r>
              <a:rPr lang="en-US" sz="5200" dirty="0">
                <a:solidFill>
                  <a:srgbClr val="0000FF"/>
                </a:solidFill>
                <a:latin typeface="Consolas"/>
                <a:ea typeface="Calibri"/>
                <a:cs typeface="Times New Roman"/>
              </a:rPr>
              <a:t>int</a:t>
            </a:r>
            <a:r>
              <a:rPr lang="en-US" sz="5200" dirty="0">
                <a:latin typeface="Consolas"/>
                <a:ea typeface="Calibri"/>
                <a:cs typeface="Times New Roman"/>
              </a:rPr>
              <a:t>&gt; v;</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err="1">
                <a:latin typeface="Consolas"/>
                <a:ea typeface="Calibri"/>
                <a:cs typeface="Times New Roman"/>
              </a:rPr>
              <a:t>v.push_back</a:t>
            </a:r>
            <a:r>
              <a:rPr lang="en-US" sz="5200" dirty="0">
                <a:latin typeface="Consolas"/>
                <a:ea typeface="Calibri"/>
                <a:cs typeface="Times New Roman"/>
              </a:rPr>
              <a:t>(1); 	</a:t>
            </a:r>
            <a:r>
              <a:rPr lang="en-US" sz="5200" dirty="0" err="1">
                <a:latin typeface="Consolas"/>
                <a:ea typeface="Calibri"/>
                <a:cs typeface="Times New Roman"/>
              </a:rPr>
              <a:t>v.push_back</a:t>
            </a:r>
            <a:r>
              <a:rPr lang="en-US" sz="5200" dirty="0">
                <a:latin typeface="Consolas"/>
                <a:ea typeface="Calibri"/>
                <a:cs typeface="Times New Roman"/>
              </a:rPr>
              <a:t>(13); 	</a:t>
            </a:r>
            <a:r>
              <a:rPr lang="en-US" sz="5200" dirty="0" err="1">
                <a:latin typeface="Consolas"/>
                <a:ea typeface="Calibri"/>
                <a:cs typeface="Times New Roman"/>
              </a:rPr>
              <a:t>v.push_back</a:t>
            </a:r>
            <a:r>
              <a:rPr lang="en-US" sz="5200" dirty="0">
                <a:latin typeface="Consolas"/>
                <a:ea typeface="Calibri"/>
                <a:cs typeface="Times New Roman"/>
              </a:rPr>
              <a:t>(4); 	</a:t>
            </a:r>
            <a:r>
              <a:rPr lang="en-US" sz="5200" dirty="0" err="1">
                <a:latin typeface="Consolas"/>
                <a:ea typeface="Calibri"/>
                <a:cs typeface="Times New Roman"/>
              </a:rPr>
              <a:t>v.push_back</a:t>
            </a:r>
            <a:r>
              <a:rPr lang="en-US" sz="5200" dirty="0">
                <a:latin typeface="Consolas"/>
                <a:ea typeface="Calibri"/>
                <a:cs typeface="Times New Roman"/>
              </a:rPr>
              <a:t>(7);</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indent="0">
              <a:lnSpc>
                <a:spcPct val="115000"/>
              </a:lnSpc>
              <a:spcBef>
                <a:spcPts val="0"/>
              </a:spcBef>
              <a:buNone/>
            </a:pPr>
            <a:r>
              <a:rPr lang="en-US" sz="5200" dirty="0">
                <a:latin typeface="Consolas"/>
                <a:ea typeface="Calibri"/>
                <a:cs typeface="Times New Roman"/>
              </a:rPr>
              <a:t>	</a:t>
            </a:r>
            <a:r>
              <a:rPr lang="en-US" sz="5200" dirty="0" smtClean="0">
                <a:solidFill>
                  <a:srgbClr val="0000FF"/>
                </a:solidFill>
                <a:latin typeface="Consolas"/>
                <a:ea typeface="Calibri"/>
                <a:cs typeface="Times New Roman"/>
              </a:rPr>
              <a:t>int</a:t>
            </a:r>
            <a:r>
              <a:rPr lang="en-US" sz="5200" dirty="0" smtClean="0">
                <a:latin typeface="Consolas"/>
                <a:ea typeface="Calibri"/>
                <a:cs typeface="Times New Roman"/>
              </a:rPr>
              <a:t> </a:t>
            </a:r>
            <a:r>
              <a:rPr lang="en-US" sz="5200" dirty="0">
                <a:latin typeface="Consolas"/>
                <a:ea typeface="Calibri"/>
                <a:cs typeface="Times New Roman"/>
              </a:rPr>
              <a:t>i</a:t>
            </a:r>
            <a:r>
              <a:rPr lang="en-US" sz="5200" dirty="0" smtClean="0">
                <a:latin typeface="Consolas"/>
                <a:ea typeface="Calibri"/>
                <a:cs typeface="Times New Roman"/>
              </a:rPr>
              <a:t>;  	</a:t>
            </a:r>
            <a:r>
              <a:rPr lang="en-US" sz="5200" dirty="0" smtClean="0">
                <a:solidFill>
                  <a:srgbClr val="008000"/>
                </a:solidFill>
                <a:latin typeface="Consolas"/>
                <a:ea typeface="Calibri"/>
                <a:cs typeface="Times New Roman"/>
              </a:rPr>
              <a:t>//</a:t>
            </a:r>
            <a:r>
              <a:rPr lang="en-US" sz="5200" dirty="0">
                <a:solidFill>
                  <a:srgbClr val="008000"/>
                </a:solidFill>
                <a:latin typeface="Consolas"/>
                <a:ea typeface="Calibri"/>
                <a:cs typeface="Times New Roman"/>
              </a:rPr>
              <a:t>show original </a:t>
            </a:r>
            <a:r>
              <a:rPr lang="en-US" sz="5200" dirty="0" smtClean="0">
                <a:solidFill>
                  <a:srgbClr val="008000"/>
                </a:solidFill>
                <a:latin typeface="Consolas"/>
                <a:ea typeface="Calibri"/>
                <a:cs typeface="Times New Roman"/>
              </a:rPr>
              <a:t>vector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for</a:t>
            </a:r>
            <a:r>
              <a:rPr lang="en-US" sz="5200" dirty="0">
                <a:latin typeface="Consolas"/>
                <a:ea typeface="Calibri"/>
                <a:cs typeface="Times New Roman"/>
              </a:rPr>
              <a:t>(i=0; i&lt; </a:t>
            </a:r>
            <a:r>
              <a:rPr lang="en-US" sz="5200" dirty="0" err="1">
                <a:latin typeface="Consolas"/>
                <a:ea typeface="Calibri"/>
                <a:cs typeface="Times New Roman"/>
              </a:rPr>
              <a:t>v.size</a:t>
            </a:r>
            <a:r>
              <a:rPr lang="en-US" sz="5200" dirty="0">
                <a:latin typeface="Consolas"/>
                <a:ea typeface="Calibri"/>
                <a:cs typeface="Times New Roman"/>
              </a:rPr>
              <a:t>(); i++)</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cout&lt;&lt;v[i]&lt;&lt;</a:t>
            </a:r>
            <a:r>
              <a:rPr lang="en-US" sz="5200" dirty="0">
                <a:solidFill>
                  <a:srgbClr val="A31515"/>
                </a:solidFill>
                <a:latin typeface="Consolas"/>
                <a:ea typeface="Calibri"/>
                <a:cs typeface="Times New Roman"/>
              </a:rPr>
              <a:t>"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 cout&lt;&lt;endl;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sort(</a:t>
            </a:r>
            <a:r>
              <a:rPr lang="en-US" sz="5200" dirty="0" err="1">
                <a:latin typeface="Consolas"/>
                <a:ea typeface="Calibri"/>
                <a:cs typeface="Times New Roman"/>
              </a:rPr>
              <a:t>v.begin</a:t>
            </a:r>
            <a:r>
              <a:rPr lang="en-US" sz="5200" dirty="0">
                <a:latin typeface="Consolas"/>
                <a:ea typeface="Calibri"/>
                <a:cs typeface="Times New Roman"/>
              </a:rPr>
              <a:t>(), </a:t>
            </a:r>
            <a:r>
              <a:rPr lang="en-US" sz="5200" dirty="0" err="1">
                <a:latin typeface="Consolas"/>
                <a:ea typeface="Calibri"/>
                <a:cs typeface="Times New Roman"/>
              </a:rPr>
              <a:t>v.end</a:t>
            </a:r>
            <a:r>
              <a:rPr lang="en-US" sz="5200" dirty="0" smtClean="0">
                <a:latin typeface="Consolas"/>
                <a:ea typeface="Calibri"/>
                <a:cs typeface="Times New Roman"/>
              </a:rPr>
              <a:t>());	</a:t>
            </a:r>
            <a:r>
              <a:rPr lang="en-US" sz="5200" dirty="0">
                <a:solidFill>
                  <a:srgbClr val="008000"/>
                </a:solidFill>
                <a:latin typeface="Consolas"/>
                <a:ea typeface="Calibri"/>
                <a:cs typeface="Times New Roman"/>
              </a:rPr>
              <a:t> //sort array in ascending order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indent="0">
              <a:lnSpc>
                <a:spcPct val="115000"/>
              </a:lnSpc>
              <a:spcBef>
                <a:spcPts val="0"/>
              </a:spcBef>
              <a:buNone/>
            </a:pPr>
            <a:r>
              <a:rPr lang="en-US" sz="5200" dirty="0">
                <a:latin typeface="Consolas"/>
                <a:ea typeface="Calibri"/>
                <a:cs typeface="Times New Roman"/>
              </a:rPr>
              <a:t>	</a:t>
            </a:r>
            <a:r>
              <a:rPr lang="en-US" sz="5200" dirty="0" smtClean="0">
                <a:solidFill>
                  <a:srgbClr val="0000FF"/>
                </a:solidFill>
                <a:latin typeface="Consolas"/>
                <a:ea typeface="Calibri"/>
                <a:cs typeface="Times New Roman"/>
              </a:rPr>
              <a:t>for</a:t>
            </a:r>
            <a:r>
              <a:rPr lang="en-US" sz="5200" dirty="0" smtClean="0">
                <a:latin typeface="Consolas"/>
                <a:ea typeface="Calibri"/>
                <a:cs typeface="Times New Roman"/>
              </a:rPr>
              <a:t>(i=0</a:t>
            </a:r>
            <a:r>
              <a:rPr lang="en-US" sz="5200" dirty="0">
                <a:latin typeface="Consolas"/>
                <a:ea typeface="Calibri"/>
                <a:cs typeface="Times New Roman"/>
              </a:rPr>
              <a:t>; i&lt; </a:t>
            </a:r>
            <a:r>
              <a:rPr lang="en-US" sz="5200" dirty="0" err="1">
                <a:latin typeface="Consolas"/>
                <a:ea typeface="Calibri"/>
                <a:cs typeface="Times New Roman"/>
              </a:rPr>
              <a:t>v.size</a:t>
            </a:r>
            <a:r>
              <a:rPr lang="en-US" sz="5200" dirty="0">
                <a:latin typeface="Consolas"/>
                <a:ea typeface="Calibri"/>
                <a:cs typeface="Times New Roman"/>
              </a:rPr>
              <a:t>(); i</a:t>
            </a:r>
            <a:r>
              <a:rPr lang="en-US" sz="5200" dirty="0" smtClean="0">
                <a:latin typeface="Consolas"/>
                <a:ea typeface="Calibri"/>
                <a:cs typeface="Times New Roman"/>
              </a:rPr>
              <a:t>++) 	</a:t>
            </a:r>
            <a:r>
              <a:rPr lang="en-US" sz="5200" dirty="0" smtClean="0">
                <a:solidFill>
                  <a:srgbClr val="008000"/>
                </a:solidFill>
                <a:latin typeface="Consolas"/>
                <a:ea typeface="Calibri"/>
                <a:cs typeface="Times New Roman"/>
              </a:rPr>
              <a:t>//</a:t>
            </a:r>
            <a:r>
              <a:rPr lang="en-US" sz="5200" dirty="0">
                <a:solidFill>
                  <a:srgbClr val="008000"/>
                </a:solidFill>
                <a:latin typeface="Consolas"/>
                <a:ea typeface="Calibri"/>
                <a:cs typeface="Times New Roman"/>
              </a:rPr>
              <a:t>show vector in ascending </a:t>
            </a:r>
            <a:r>
              <a:rPr lang="en-US" sz="5200" dirty="0" smtClean="0">
                <a:solidFill>
                  <a:srgbClr val="008000"/>
                </a:solidFill>
                <a:latin typeface="Consolas"/>
                <a:ea typeface="Calibri"/>
                <a:cs typeface="Times New Roman"/>
              </a:rPr>
              <a:t>order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cout&lt;&lt;v[i]&lt;&lt;</a:t>
            </a:r>
            <a:r>
              <a:rPr lang="en-US" sz="5200" dirty="0">
                <a:solidFill>
                  <a:srgbClr val="A31515"/>
                </a:solidFill>
                <a:latin typeface="Consolas"/>
                <a:ea typeface="Calibri"/>
                <a:cs typeface="Times New Roman"/>
              </a:rPr>
              <a:t>"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 cout&lt;&lt;endl;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smtClean="0">
                <a:latin typeface="Consolas"/>
                <a:ea typeface="Calibri"/>
                <a:cs typeface="Times New Roman"/>
              </a:rPr>
              <a:t>reverse(</a:t>
            </a:r>
            <a:r>
              <a:rPr lang="en-US" sz="5200" dirty="0" err="1" smtClean="0">
                <a:latin typeface="Consolas"/>
                <a:ea typeface="Calibri"/>
                <a:cs typeface="Times New Roman"/>
              </a:rPr>
              <a:t>v.begin</a:t>
            </a:r>
            <a:r>
              <a:rPr lang="en-US" sz="5200" dirty="0">
                <a:latin typeface="Consolas"/>
                <a:ea typeface="Calibri"/>
                <a:cs typeface="Times New Roman"/>
              </a:rPr>
              <a:t>(), </a:t>
            </a:r>
            <a:r>
              <a:rPr lang="en-US" sz="5200" dirty="0" err="1" smtClean="0">
                <a:latin typeface="Consolas"/>
                <a:ea typeface="Calibri"/>
                <a:cs typeface="Times New Roman"/>
              </a:rPr>
              <a:t>v.end</a:t>
            </a:r>
            <a:r>
              <a:rPr lang="en-US" sz="5200" dirty="0" smtClean="0">
                <a:latin typeface="Consolas"/>
                <a:ea typeface="Calibri"/>
                <a:cs typeface="Times New Roman"/>
              </a:rPr>
              <a:t>());	</a:t>
            </a:r>
            <a:r>
              <a:rPr lang="en-US" sz="5200" dirty="0">
                <a:solidFill>
                  <a:srgbClr val="008000"/>
                </a:solidFill>
                <a:latin typeface="Consolas"/>
                <a:ea typeface="Calibri"/>
                <a:cs typeface="Times New Roman"/>
              </a:rPr>
              <a:t> </a:t>
            </a:r>
            <a:r>
              <a:rPr lang="en-US" sz="5200" dirty="0" smtClean="0">
                <a:solidFill>
                  <a:srgbClr val="008000"/>
                </a:solidFill>
                <a:latin typeface="Consolas"/>
                <a:ea typeface="Calibri"/>
                <a:cs typeface="Times New Roman"/>
              </a:rPr>
              <a:t>//reverse array</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indent="0">
              <a:lnSpc>
                <a:spcPct val="115000"/>
              </a:lnSpc>
              <a:spcBef>
                <a:spcPts val="0"/>
              </a:spcBef>
              <a:buNone/>
            </a:pPr>
            <a:r>
              <a:rPr lang="en-US" sz="5200" dirty="0">
                <a:latin typeface="Consolas"/>
                <a:ea typeface="Calibri"/>
                <a:cs typeface="Times New Roman"/>
              </a:rPr>
              <a:t>	</a:t>
            </a:r>
            <a:r>
              <a:rPr lang="en-US" sz="5200" dirty="0" smtClean="0">
                <a:solidFill>
                  <a:srgbClr val="0000FF"/>
                </a:solidFill>
                <a:latin typeface="Consolas"/>
                <a:ea typeface="Calibri"/>
                <a:cs typeface="Times New Roman"/>
              </a:rPr>
              <a:t>for</a:t>
            </a:r>
            <a:r>
              <a:rPr lang="en-US" sz="5200" dirty="0" smtClean="0">
                <a:latin typeface="Consolas"/>
                <a:ea typeface="Calibri"/>
                <a:cs typeface="Times New Roman"/>
              </a:rPr>
              <a:t>(i=0</a:t>
            </a:r>
            <a:r>
              <a:rPr lang="en-US" sz="5200" dirty="0">
                <a:latin typeface="Consolas"/>
                <a:ea typeface="Calibri"/>
                <a:cs typeface="Times New Roman"/>
              </a:rPr>
              <a:t>; i&lt; </a:t>
            </a:r>
            <a:r>
              <a:rPr lang="en-US" sz="5200" dirty="0" err="1">
                <a:latin typeface="Consolas"/>
                <a:ea typeface="Calibri"/>
                <a:cs typeface="Times New Roman"/>
              </a:rPr>
              <a:t>v.size</a:t>
            </a:r>
            <a:r>
              <a:rPr lang="en-US" sz="5200" dirty="0">
                <a:latin typeface="Consolas"/>
                <a:ea typeface="Calibri"/>
                <a:cs typeface="Times New Roman"/>
              </a:rPr>
              <a:t>(); i</a:t>
            </a:r>
            <a:r>
              <a:rPr lang="en-US" sz="5200" dirty="0" smtClean="0">
                <a:latin typeface="Consolas"/>
                <a:ea typeface="Calibri"/>
                <a:cs typeface="Times New Roman"/>
              </a:rPr>
              <a:t>++)	</a:t>
            </a:r>
            <a:r>
              <a:rPr lang="en-US" sz="5200" dirty="0">
                <a:solidFill>
                  <a:srgbClr val="008000"/>
                </a:solidFill>
                <a:latin typeface="Consolas"/>
                <a:ea typeface="Calibri"/>
                <a:cs typeface="Times New Roman"/>
              </a:rPr>
              <a:t>//show vector in descending </a:t>
            </a:r>
            <a:r>
              <a:rPr lang="en-US" sz="5200" dirty="0" smtClean="0">
                <a:solidFill>
                  <a:srgbClr val="008000"/>
                </a:solidFill>
                <a:latin typeface="Consolas"/>
                <a:ea typeface="Calibri"/>
                <a:cs typeface="Times New Roman"/>
              </a:rPr>
              <a:t>order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cout&lt;&lt;v[i]&lt;&lt;</a:t>
            </a:r>
            <a:r>
              <a:rPr lang="en-US" sz="5200" dirty="0">
                <a:solidFill>
                  <a:srgbClr val="A31515"/>
                </a:solidFill>
                <a:latin typeface="Consolas"/>
                <a:ea typeface="Calibri"/>
                <a:cs typeface="Times New Roman"/>
              </a:rPr>
              <a:t>"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 cout&lt;&lt;endl;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return</a:t>
            </a:r>
            <a:r>
              <a:rPr lang="en-US" sz="5200" dirty="0">
                <a:latin typeface="Consolas"/>
                <a:ea typeface="Calibri"/>
                <a:cs typeface="Times New Roman"/>
              </a:rPr>
              <a:t> 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133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04800"/>
            <a:ext cx="3416804"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91932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Bubble Sort</a:t>
            </a:r>
            <a:endParaRPr lang="en-US" dirty="0">
              <a:solidFill>
                <a:srgbClr val="CCFF33"/>
              </a:solidFill>
            </a:endParaRPr>
          </a:p>
        </p:txBody>
      </p:sp>
      <p:sp>
        <p:nvSpPr>
          <p:cNvPr id="3" name="Content Placeholder 2"/>
          <p:cNvSpPr>
            <a:spLocks noGrp="1"/>
          </p:cNvSpPr>
          <p:nvPr>
            <p:ph idx="1"/>
          </p:nvPr>
        </p:nvSpPr>
        <p:spPr/>
        <p:txBody>
          <a:bodyPr>
            <a:normAutofit/>
          </a:bodyPr>
          <a:lstStyle/>
          <a:p>
            <a:pPr algn="just"/>
            <a:r>
              <a:rPr lang="en-US" sz="2800" dirty="0">
                <a:latin typeface="+mj-lt"/>
              </a:rPr>
              <a:t>The bubble sort repeatedly compares </a:t>
            </a:r>
            <a:r>
              <a:rPr lang="en-US" sz="2800" b="1" dirty="0">
                <a:solidFill>
                  <a:srgbClr val="CCFF33"/>
                </a:solidFill>
                <a:latin typeface="+mj-lt"/>
              </a:rPr>
              <a:t>adjacent elements</a:t>
            </a:r>
            <a:r>
              <a:rPr lang="en-US" sz="2800" dirty="0">
                <a:latin typeface="+mj-lt"/>
              </a:rPr>
              <a:t> of an array. </a:t>
            </a:r>
            <a:endParaRPr lang="en-US" sz="2800" dirty="0" smtClean="0">
              <a:latin typeface="+mj-lt"/>
            </a:endParaRPr>
          </a:p>
          <a:p>
            <a:pPr marL="0" indent="0" algn="just">
              <a:buNone/>
            </a:pPr>
            <a:endParaRPr lang="en-US" sz="2800" dirty="0" smtClean="0">
              <a:latin typeface="+mj-lt"/>
            </a:endParaRPr>
          </a:p>
          <a:p>
            <a:pPr algn="just"/>
            <a:r>
              <a:rPr lang="en-US" sz="2800" dirty="0">
                <a:latin typeface="+mj-lt"/>
              </a:rPr>
              <a:t>The first and second elements are compared and swapped if out of order</a:t>
            </a:r>
            <a:r>
              <a:rPr lang="en-US" sz="2800" dirty="0" smtClean="0">
                <a:latin typeface="+mj-lt"/>
              </a:rPr>
              <a:t>.</a:t>
            </a:r>
          </a:p>
          <a:p>
            <a:pPr marL="0" indent="0" algn="just">
              <a:buNone/>
            </a:pPr>
            <a:endParaRPr lang="en-US" sz="2800" dirty="0" smtClean="0">
              <a:latin typeface="+mj-lt"/>
            </a:endParaRPr>
          </a:p>
          <a:p>
            <a:pPr algn="just"/>
            <a:r>
              <a:rPr lang="en-US" sz="2800" dirty="0">
                <a:latin typeface="+mj-lt"/>
              </a:rPr>
              <a:t>This sorting process continues until the last two elements of the array are compared and swapped if out of order. </a:t>
            </a:r>
            <a:endParaRPr lang="en-US" sz="2800" dirty="0">
              <a:solidFill>
                <a:srgbClr val="CCFF33"/>
              </a:solidFill>
              <a:latin typeface="+mj-lt"/>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134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21446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 y="18143"/>
            <a:ext cx="9129486" cy="6687457"/>
          </a:xfrm>
        </p:spPr>
        <p:txBody>
          <a:bodyPr>
            <a:normAutofit fontScale="25000" lnSpcReduction="20000"/>
          </a:bodyPr>
          <a:lstStyle/>
          <a:p>
            <a:pPr marL="0" marR="0" indent="0">
              <a:lnSpc>
                <a:spcPct val="115000"/>
              </a:lnSpc>
              <a:spcBef>
                <a:spcPts val="0"/>
              </a:spcBef>
              <a:spcAft>
                <a:spcPts val="0"/>
              </a:spcAft>
              <a:buNone/>
            </a:pPr>
            <a:r>
              <a:rPr lang="en-US" sz="4800" dirty="0">
                <a:solidFill>
                  <a:srgbClr val="008000"/>
                </a:solidFill>
                <a:latin typeface="Consolas"/>
                <a:ea typeface="Calibri"/>
                <a:cs typeface="Times New Roman"/>
              </a:rPr>
              <a:t>//DESCRIPTION: BUBBLE SORT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#include</a:t>
            </a:r>
            <a:r>
              <a:rPr lang="en-US" sz="4800" dirty="0">
                <a:latin typeface="Consolas"/>
                <a:ea typeface="Calibri"/>
                <a:cs typeface="Times New Roman"/>
              </a:rPr>
              <a:t> </a:t>
            </a:r>
            <a:r>
              <a:rPr lang="en-US" sz="4800" dirty="0">
                <a:solidFill>
                  <a:srgbClr val="A31515"/>
                </a:solidFill>
                <a:latin typeface="Consolas"/>
                <a:ea typeface="Calibri"/>
                <a:cs typeface="Times New Roman"/>
              </a:rPr>
              <a:t>&lt;</a:t>
            </a:r>
            <a:r>
              <a:rPr lang="en-US" sz="4800" dirty="0" err="1">
                <a:solidFill>
                  <a:srgbClr val="A31515"/>
                </a:solidFill>
                <a:latin typeface="Consolas"/>
                <a:ea typeface="Calibri"/>
                <a:cs typeface="Times New Roman"/>
              </a:rPr>
              <a:t>iostream</a:t>
            </a:r>
            <a:r>
              <a:rPr lang="en-US" sz="4800" dirty="0">
                <a:solidFill>
                  <a:srgbClr val="A31515"/>
                </a:solidFill>
                <a:latin typeface="Consolas"/>
                <a:ea typeface="Calibri"/>
                <a:cs typeface="Times New Roman"/>
              </a:rPr>
              <a:t>&gt;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#include</a:t>
            </a:r>
            <a:r>
              <a:rPr lang="en-US" sz="4800" dirty="0">
                <a:latin typeface="Consolas"/>
                <a:ea typeface="Calibri"/>
                <a:cs typeface="Times New Roman"/>
              </a:rPr>
              <a:t> </a:t>
            </a:r>
            <a:r>
              <a:rPr lang="en-US" sz="4800" dirty="0">
                <a:solidFill>
                  <a:srgbClr val="A31515"/>
                </a:solidFill>
                <a:latin typeface="Consolas"/>
                <a:ea typeface="Calibri"/>
                <a:cs typeface="Times New Roman"/>
              </a:rPr>
              <a:t>&lt;</a:t>
            </a:r>
            <a:r>
              <a:rPr lang="en-US" sz="4800" dirty="0" err="1">
                <a:solidFill>
                  <a:srgbClr val="A31515"/>
                </a:solidFill>
                <a:latin typeface="Consolas"/>
                <a:ea typeface="Calibri"/>
                <a:cs typeface="Times New Roman"/>
              </a:rPr>
              <a:t>ctime</a:t>
            </a:r>
            <a:r>
              <a:rPr lang="en-US" sz="4800" dirty="0">
                <a:solidFill>
                  <a:srgbClr val="A31515"/>
                </a:solidFill>
                <a:latin typeface="Consolas"/>
                <a:ea typeface="Calibri"/>
                <a:cs typeface="Times New Roman"/>
              </a:rPr>
              <a:t>&gt;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using</a:t>
            </a:r>
            <a:r>
              <a:rPr lang="en-US" sz="4800" dirty="0">
                <a:latin typeface="Consolas"/>
                <a:ea typeface="Calibri"/>
                <a:cs typeface="Times New Roman"/>
              </a:rPr>
              <a:t> </a:t>
            </a:r>
            <a:r>
              <a:rPr lang="en-US" sz="4800" dirty="0">
                <a:solidFill>
                  <a:srgbClr val="0000FF"/>
                </a:solidFill>
                <a:latin typeface="Consolas"/>
                <a:ea typeface="Calibri"/>
                <a:cs typeface="Times New Roman"/>
              </a:rPr>
              <a:t>namespace</a:t>
            </a:r>
            <a:r>
              <a:rPr lang="en-US" sz="4800" dirty="0">
                <a:latin typeface="Consolas"/>
                <a:ea typeface="Calibri"/>
                <a:cs typeface="Times New Roman"/>
              </a:rPr>
              <a:t> </a:t>
            </a:r>
            <a:r>
              <a:rPr lang="en-US" sz="4800" dirty="0" err="1">
                <a:latin typeface="Consolas"/>
                <a:ea typeface="Calibri"/>
                <a:cs typeface="Times New Roman"/>
              </a:rPr>
              <a:t>std</a:t>
            </a: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int</a:t>
            </a:r>
            <a:r>
              <a:rPr lang="en-US" sz="4800" dirty="0">
                <a:latin typeface="Consolas"/>
                <a:ea typeface="Calibri"/>
                <a:cs typeface="Times New Roman"/>
              </a:rPr>
              <a:t> main()</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indent="0">
              <a:lnSpc>
                <a:spcPct val="115000"/>
              </a:lnSpc>
              <a:spcBef>
                <a:spcPts val="0"/>
              </a:spcBef>
              <a:buNone/>
            </a:pPr>
            <a:r>
              <a:rPr lang="en-US" sz="4800" dirty="0">
                <a:latin typeface="Consolas"/>
                <a:ea typeface="Calibri"/>
                <a:cs typeface="Times New Roman"/>
              </a:rPr>
              <a:t>	</a:t>
            </a:r>
            <a:r>
              <a:rPr lang="en-US" sz="4800" dirty="0" err="1" smtClean="0">
                <a:latin typeface="Consolas"/>
                <a:ea typeface="Calibri"/>
                <a:cs typeface="Times New Roman"/>
              </a:rPr>
              <a:t>clock_t</a:t>
            </a:r>
            <a:r>
              <a:rPr lang="en-US" sz="4800" dirty="0" smtClean="0">
                <a:latin typeface="Consolas"/>
                <a:ea typeface="Calibri"/>
                <a:cs typeface="Times New Roman"/>
              </a:rPr>
              <a:t> </a:t>
            </a:r>
            <a:r>
              <a:rPr lang="en-US" sz="4800" dirty="0">
                <a:latin typeface="Consolas"/>
                <a:ea typeface="Calibri"/>
                <a:cs typeface="Times New Roman"/>
              </a:rPr>
              <a:t>start = clock</a:t>
            </a:r>
            <a:r>
              <a:rPr lang="en-US" sz="4800" dirty="0" smtClean="0">
                <a:latin typeface="Consolas"/>
                <a:ea typeface="Calibri"/>
                <a:cs typeface="Times New Roman"/>
              </a:rPr>
              <a:t>(); 	</a:t>
            </a:r>
            <a:r>
              <a:rPr lang="en-US" sz="4800" dirty="0" smtClean="0">
                <a:solidFill>
                  <a:srgbClr val="008000"/>
                </a:solidFill>
                <a:latin typeface="Consolas"/>
                <a:ea typeface="Calibri"/>
                <a:cs typeface="Times New Roman"/>
              </a:rPr>
              <a:t>// </a:t>
            </a:r>
            <a:r>
              <a:rPr lang="en-US" sz="4800" dirty="0">
                <a:solidFill>
                  <a:srgbClr val="008000"/>
                </a:solidFill>
                <a:latin typeface="Consolas"/>
                <a:ea typeface="Calibri"/>
                <a:cs typeface="Times New Roman"/>
              </a:rPr>
              <a:t>start the clock </a:t>
            </a:r>
            <a:endParaRPr lang="en-US" sz="4800" dirty="0">
              <a:ea typeface="Calibri"/>
              <a:cs typeface="Times New Roman"/>
            </a:endParaRPr>
          </a:p>
          <a:p>
            <a:pPr marL="0" marR="0" indent="0">
              <a:lnSpc>
                <a:spcPct val="115000"/>
              </a:lnSpc>
              <a:spcBef>
                <a:spcPts val="0"/>
              </a:spcBef>
              <a:spcAft>
                <a:spcPts val="0"/>
              </a:spcAft>
              <a:buNone/>
            </a:pPr>
            <a:endParaRPr lang="en-US" sz="4800" dirty="0">
              <a:ea typeface="Calibri"/>
              <a:cs typeface="Times New Roman"/>
            </a:endParaRPr>
          </a:p>
          <a:p>
            <a:pPr marL="0" indent="0">
              <a:lnSpc>
                <a:spcPct val="115000"/>
              </a:lnSpc>
              <a:spcBef>
                <a:spcPts val="0"/>
              </a:spcBef>
              <a:buNone/>
            </a:pPr>
            <a:r>
              <a:rPr lang="en-US" sz="48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r>
              <a:rPr lang="en-US" sz="5200" dirty="0" err="1">
                <a:latin typeface="Consolas"/>
                <a:ea typeface="Calibri"/>
                <a:cs typeface="Times New Roman"/>
              </a:rPr>
              <a:t>num</a:t>
            </a:r>
            <a:r>
              <a:rPr lang="en-US" sz="5200" dirty="0">
                <a:latin typeface="Consolas"/>
                <a:ea typeface="Calibri"/>
                <a:cs typeface="Times New Roman"/>
              </a:rPr>
              <a:t>[10000]={</a:t>
            </a:r>
            <a:r>
              <a:rPr lang="en-US" sz="4800" dirty="0"/>
              <a:t>684637774, </a:t>
            </a:r>
            <a:r>
              <a:rPr lang="en-US" sz="4800" dirty="0">
                <a:latin typeface="Consolas"/>
                <a:ea typeface="Calibri"/>
                <a:cs typeface="Times New Roman"/>
              </a:rPr>
              <a:t>-999994442, .. .. ..</a:t>
            </a:r>
            <a:r>
              <a:rPr lang="en-US" sz="4800" dirty="0"/>
              <a:t> 797017826</a:t>
            </a:r>
            <a:r>
              <a:rPr lang="en-US" sz="4800" dirty="0" smtClean="0">
                <a:latin typeface="Consolas"/>
                <a:ea typeface="Calibri"/>
                <a:cs typeface="Times New Roman"/>
              </a:rPr>
              <a:t>};  </a:t>
            </a:r>
            <a:r>
              <a:rPr lang="en-US" sz="4800" dirty="0" smtClean="0">
                <a:solidFill>
                  <a:srgbClr val="008000"/>
                </a:solidFill>
                <a:latin typeface="Consolas"/>
                <a:ea typeface="Calibri"/>
                <a:cs typeface="Times New Roman"/>
              </a:rPr>
              <a:t>//</a:t>
            </a:r>
            <a:r>
              <a:rPr lang="en-US" sz="4800" dirty="0">
                <a:solidFill>
                  <a:srgbClr val="008000"/>
                </a:solidFill>
                <a:latin typeface="Consolas"/>
                <a:ea typeface="Calibri"/>
                <a:cs typeface="Times New Roman"/>
              </a:rPr>
              <a:t>an array with 10000 elements</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int</a:t>
            </a:r>
            <a:r>
              <a:rPr lang="en-US" sz="4800" dirty="0">
                <a:latin typeface="Consolas"/>
                <a:ea typeface="Calibri"/>
                <a:cs typeface="Times New Roman"/>
              </a:rPr>
              <a:t> </a:t>
            </a:r>
            <a:r>
              <a:rPr lang="en-US" sz="4800" dirty="0" err="1">
                <a:latin typeface="Consolas"/>
                <a:ea typeface="Calibri"/>
                <a:cs typeface="Times New Roman"/>
              </a:rPr>
              <a:t>numLength</a:t>
            </a:r>
            <a:r>
              <a:rPr lang="en-US" sz="4800" dirty="0">
                <a:latin typeface="Consolas"/>
                <a:ea typeface="Calibri"/>
                <a:cs typeface="Times New Roman"/>
              </a:rPr>
              <a:t> =10000;</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indent="0">
              <a:lnSpc>
                <a:spcPct val="115000"/>
              </a:lnSpc>
              <a:spcBef>
                <a:spcPts val="0"/>
              </a:spcBef>
              <a:buNone/>
            </a:pPr>
            <a:r>
              <a:rPr lang="en-US" sz="4800" dirty="0">
                <a:latin typeface="Consolas"/>
                <a:ea typeface="Calibri"/>
                <a:cs typeface="Times New Roman"/>
              </a:rPr>
              <a:t>	</a:t>
            </a:r>
            <a:r>
              <a:rPr lang="en-US" sz="4800" dirty="0">
                <a:solidFill>
                  <a:srgbClr val="008000"/>
                </a:solidFill>
                <a:latin typeface="Consolas"/>
                <a:ea typeface="Calibri"/>
                <a:cs typeface="Times New Roman"/>
              </a:rPr>
              <a:t>// BUBBLE </a:t>
            </a:r>
            <a:r>
              <a:rPr lang="en-US" sz="4800" dirty="0" smtClean="0">
                <a:solidFill>
                  <a:srgbClr val="008000"/>
                </a:solidFill>
                <a:latin typeface="Consolas"/>
                <a:ea typeface="Calibri"/>
                <a:cs typeface="Times New Roman"/>
              </a:rPr>
              <a:t>SORT</a:t>
            </a:r>
            <a:endParaRPr lang="en-US" sz="4800" dirty="0" smtClean="0">
              <a:latin typeface="Consolas"/>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	</a:t>
            </a:r>
            <a:r>
              <a:rPr lang="en-US" sz="4800" dirty="0" smtClean="0">
                <a:solidFill>
                  <a:srgbClr val="0000FF"/>
                </a:solidFill>
                <a:latin typeface="Consolas"/>
                <a:ea typeface="Calibri"/>
                <a:cs typeface="Times New Roman"/>
              </a:rPr>
              <a:t>int</a:t>
            </a:r>
            <a:r>
              <a:rPr lang="en-US" sz="4800" dirty="0" smtClean="0">
                <a:latin typeface="Consolas"/>
                <a:ea typeface="Calibri"/>
                <a:cs typeface="Times New Roman"/>
              </a:rPr>
              <a:t> </a:t>
            </a:r>
            <a:r>
              <a:rPr lang="en-US" sz="4800" dirty="0">
                <a:latin typeface="Consolas"/>
                <a:ea typeface="Calibri"/>
                <a:cs typeface="Times New Roman"/>
              </a:rPr>
              <a:t>i, j, flag = 1;		</a:t>
            </a:r>
            <a:r>
              <a:rPr lang="en-US" sz="4800" dirty="0" smtClean="0">
                <a:latin typeface="Consolas"/>
                <a:ea typeface="Calibri"/>
                <a:cs typeface="Times New Roman"/>
              </a:rPr>
              <a:t>		</a:t>
            </a:r>
            <a:r>
              <a:rPr lang="en-US" sz="4800" dirty="0" smtClean="0">
                <a:solidFill>
                  <a:srgbClr val="008000"/>
                </a:solidFill>
                <a:latin typeface="Consolas"/>
                <a:ea typeface="Calibri"/>
                <a:cs typeface="Times New Roman"/>
              </a:rPr>
              <a:t>// </a:t>
            </a:r>
            <a:r>
              <a:rPr lang="en-US" sz="4800" dirty="0">
                <a:solidFill>
                  <a:srgbClr val="008000"/>
                </a:solidFill>
                <a:latin typeface="Consolas"/>
                <a:ea typeface="Calibri"/>
                <a:cs typeface="Times New Roman"/>
              </a:rPr>
              <a:t>set flag to 1 to start first pass</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int</a:t>
            </a:r>
            <a:r>
              <a:rPr lang="en-US" sz="4800" dirty="0">
                <a:latin typeface="Consolas"/>
                <a:ea typeface="Calibri"/>
                <a:cs typeface="Times New Roman"/>
              </a:rPr>
              <a:t> temp;					</a:t>
            </a:r>
            <a:r>
              <a:rPr lang="en-US" sz="4800" dirty="0">
                <a:solidFill>
                  <a:srgbClr val="008000"/>
                </a:solidFill>
                <a:latin typeface="Consolas"/>
                <a:ea typeface="Calibri"/>
                <a:cs typeface="Times New Roman"/>
              </a:rPr>
              <a:t>// holding </a:t>
            </a:r>
            <a:r>
              <a:rPr lang="en-US" sz="4800" dirty="0" smtClean="0">
                <a:solidFill>
                  <a:srgbClr val="008000"/>
                </a:solidFill>
                <a:latin typeface="Consolas"/>
                <a:ea typeface="Calibri"/>
                <a:cs typeface="Times New Roman"/>
              </a:rPr>
              <a:t>variable</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for</a:t>
            </a:r>
            <a:r>
              <a:rPr lang="en-US" sz="4800" dirty="0">
                <a:latin typeface="Consolas"/>
                <a:ea typeface="Calibri"/>
                <a:cs typeface="Times New Roman"/>
              </a:rPr>
              <a:t>(i = 1; (i &lt;= </a:t>
            </a:r>
            <a:r>
              <a:rPr lang="en-US" sz="4800" dirty="0" err="1">
                <a:latin typeface="Consolas"/>
                <a:ea typeface="Calibri"/>
                <a:cs typeface="Times New Roman"/>
              </a:rPr>
              <a:t>numLength</a:t>
            </a:r>
            <a:r>
              <a:rPr lang="en-US" sz="4800" dirty="0">
                <a:latin typeface="Consolas"/>
                <a:ea typeface="Calibri"/>
                <a:cs typeface="Times New Roman"/>
              </a:rPr>
              <a:t>) &amp;&amp; flag; i++)</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flag = 0;</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smtClean="0">
                <a:solidFill>
                  <a:srgbClr val="0000FF"/>
                </a:solidFill>
                <a:latin typeface="Consolas"/>
                <a:ea typeface="Calibri"/>
                <a:cs typeface="Times New Roman"/>
              </a:rPr>
              <a:t>for</a:t>
            </a:r>
            <a:r>
              <a:rPr lang="en-US" sz="4800" dirty="0" smtClean="0">
                <a:latin typeface="Consolas"/>
                <a:ea typeface="Calibri"/>
                <a:cs typeface="Times New Roman"/>
              </a:rPr>
              <a:t> </a:t>
            </a:r>
            <a:r>
              <a:rPr lang="en-US" sz="4800" dirty="0">
                <a:latin typeface="Consolas"/>
                <a:ea typeface="Calibri"/>
                <a:cs typeface="Times New Roman"/>
              </a:rPr>
              <a:t>(j=0; j &lt; (</a:t>
            </a:r>
            <a:r>
              <a:rPr lang="en-US" sz="4800" dirty="0" err="1">
                <a:latin typeface="Consolas"/>
                <a:ea typeface="Calibri"/>
                <a:cs typeface="Times New Roman"/>
              </a:rPr>
              <a:t>numLength</a:t>
            </a:r>
            <a:r>
              <a:rPr lang="en-US" sz="4800" dirty="0">
                <a:latin typeface="Consolas"/>
                <a:ea typeface="Calibri"/>
                <a:cs typeface="Times New Roman"/>
              </a:rPr>
              <a:t> -1);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smtClean="0">
                <a:solidFill>
                  <a:srgbClr val="0000FF"/>
                </a:solidFill>
                <a:latin typeface="Consolas"/>
                <a:ea typeface="Calibri"/>
                <a:cs typeface="Times New Roman"/>
              </a:rPr>
              <a:t>if</a:t>
            </a:r>
            <a:r>
              <a:rPr lang="en-US" sz="4800" dirty="0" smtClean="0">
                <a:latin typeface="Consolas"/>
                <a:ea typeface="Calibri"/>
                <a:cs typeface="Times New Roman"/>
              </a:rPr>
              <a:t> </a:t>
            </a:r>
            <a:r>
              <a:rPr lang="en-US" sz="4800" dirty="0">
                <a:latin typeface="Consolas"/>
                <a:ea typeface="Calibri"/>
                <a:cs typeface="Times New Roman"/>
              </a:rPr>
              <a:t>(</a:t>
            </a:r>
            <a:r>
              <a:rPr lang="en-US" sz="4800" dirty="0" err="1">
                <a:latin typeface="Consolas"/>
                <a:ea typeface="Calibri"/>
                <a:cs typeface="Times New Roman"/>
              </a:rPr>
              <a:t>num</a:t>
            </a:r>
            <a:r>
              <a:rPr lang="en-US" sz="4800" dirty="0">
                <a:latin typeface="Consolas"/>
                <a:ea typeface="Calibri"/>
                <a:cs typeface="Times New Roman"/>
              </a:rPr>
              <a:t>[j+1] &gt; </a:t>
            </a:r>
            <a:r>
              <a:rPr lang="en-US" sz="4800" dirty="0" err="1">
                <a:latin typeface="Consolas"/>
                <a:ea typeface="Calibri"/>
                <a:cs typeface="Times New Roman"/>
              </a:rPr>
              <a:t>num</a:t>
            </a:r>
            <a:r>
              <a:rPr lang="en-US" sz="4800" dirty="0">
                <a:latin typeface="Consolas"/>
                <a:ea typeface="Calibri"/>
                <a:cs typeface="Times New Roman"/>
              </a:rPr>
              <a:t>[j])	</a:t>
            </a:r>
            <a:r>
              <a:rPr lang="en-US" sz="4800" dirty="0">
                <a:solidFill>
                  <a:srgbClr val="008000"/>
                </a:solidFill>
                <a:latin typeface="Consolas"/>
                <a:ea typeface="Calibri"/>
                <a:cs typeface="Times New Roman"/>
              </a:rPr>
              <a:t>// ascending order simply changes to &lt;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temp = </a:t>
            </a:r>
            <a:r>
              <a:rPr lang="en-US" sz="4800" dirty="0" err="1">
                <a:latin typeface="Consolas"/>
                <a:ea typeface="Calibri"/>
                <a:cs typeface="Times New Roman"/>
              </a:rPr>
              <a:t>num</a:t>
            </a:r>
            <a:r>
              <a:rPr lang="en-US" sz="4800" dirty="0">
                <a:latin typeface="Consolas"/>
                <a:ea typeface="Calibri"/>
                <a:cs typeface="Times New Roman"/>
              </a:rPr>
              <a:t>[j];             </a:t>
            </a:r>
            <a:r>
              <a:rPr lang="en-US" sz="4800" dirty="0">
                <a:solidFill>
                  <a:srgbClr val="008000"/>
                </a:solidFill>
                <a:latin typeface="Consolas"/>
                <a:ea typeface="Calibri"/>
                <a:cs typeface="Times New Roman"/>
              </a:rPr>
              <a:t>// swap elements</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err="1" smtClean="0">
                <a:latin typeface="Consolas"/>
                <a:ea typeface="Calibri"/>
                <a:cs typeface="Times New Roman"/>
              </a:rPr>
              <a:t>num</a:t>
            </a:r>
            <a:r>
              <a:rPr lang="en-US" sz="4800" dirty="0" smtClean="0">
                <a:latin typeface="Consolas"/>
                <a:ea typeface="Calibri"/>
                <a:cs typeface="Times New Roman"/>
              </a:rPr>
              <a:t>[j</a:t>
            </a:r>
            <a:r>
              <a:rPr lang="en-US" sz="4800" dirty="0">
                <a:latin typeface="Consolas"/>
                <a:ea typeface="Calibri"/>
                <a:cs typeface="Times New Roman"/>
              </a:rPr>
              <a:t>] = </a:t>
            </a:r>
            <a:r>
              <a:rPr lang="en-US" sz="4800" dirty="0" err="1">
                <a:latin typeface="Consolas"/>
                <a:ea typeface="Calibri"/>
                <a:cs typeface="Times New Roman"/>
              </a:rPr>
              <a:t>num</a:t>
            </a:r>
            <a:r>
              <a:rPr lang="en-US" sz="4800" dirty="0">
                <a:latin typeface="Consolas"/>
                <a:ea typeface="Calibri"/>
                <a:cs typeface="Times New Roman"/>
              </a:rPr>
              <a:t>[j+1];</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err="1" smtClean="0">
                <a:latin typeface="Consolas"/>
                <a:ea typeface="Calibri"/>
                <a:cs typeface="Times New Roman"/>
              </a:rPr>
              <a:t>num</a:t>
            </a:r>
            <a:r>
              <a:rPr lang="en-US" sz="4800" dirty="0" smtClean="0">
                <a:latin typeface="Consolas"/>
                <a:ea typeface="Calibri"/>
                <a:cs typeface="Times New Roman"/>
              </a:rPr>
              <a:t>[j+1</a:t>
            </a:r>
            <a:r>
              <a:rPr lang="en-US" sz="4800" dirty="0">
                <a:latin typeface="Consolas"/>
                <a:ea typeface="Calibri"/>
                <a:cs typeface="Times New Roman"/>
              </a:rPr>
              <a:t>] = temp;</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flag </a:t>
            </a:r>
            <a:r>
              <a:rPr lang="en-US" sz="4800" dirty="0">
                <a:latin typeface="Consolas"/>
                <a:ea typeface="Calibri"/>
                <a:cs typeface="Times New Roman"/>
              </a:rPr>
              <a:t>= 1;                  </a:t>
            </a:r>
            <a:r>
              <a:rPr lang="en-US" sz="4800" dirty="0">
                <a:solidFill>
                  <a:srgbClr val="008000"/>
                </a:solidFill>
                <a:latin typeface="Consolas"/>
                <a:ea typeface="Calibri"/>
                <a:cs typeface="Times New Roman"/>
              </a:rPr>
              <a:t>// indicates that a swap occurred.</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indent="0">
              <a:lnSpc>
                <a:spcPct val="115000"/>
              </a:lnSpc>
              <a:spcBef>
                <a:spcPts val="0"/>
              </a:spcBef>
              <a:buNone/>
            </a:pPr>
            <a:r>
              <a:rPr lang="en-US" sz="4800" dirty="0">
                <a:latin typeface="Consolas"/>
                <a:ea typeface="Calibri"/>
                <a:cs typeface="Times New Roman"/>
              </a:rPr>
              <a:t>	</a:t>
            </a:r>
            <a:r>
              <a:rPr lang="en-US" sz="4800" dirty="0" smtClean="0">
                <a:latin typeface="Consolas"/>
                <a:ea typeface="Calibri"/>
                <a:cs typeface="Times New Roman"/>
              </a:rPr>
              <a:t>}</a:t>
            </a:r>
            <a:r>
              <a:rPr lang="en-US" sz="4800" dirty="0">
                <a:solidFill>
                  <a:srgbClr val="008000"/>
                </a:solidFill>
                <a:latin typeface="Consolas"/>
                <a:ea typeface="Calibri"/>
                <a:cs typeface="Times New Roman"/>
              </a:rPr>
              <a:t> // END OF BUBBLE </a:t>
            </a:r>
            <a:r>
              <a:rPr lang="en-US" sz="4800" dirty="0" smtClean="0">
                <a:solidFill>
                  <a:srgbClr val="008000"/>
                </a:solidFill>
                <a:latin typeface="Consolas"/>
                <a:ea typeface="Calibri"/>
                <a:cs typeface="Times New Roman"/>
              </a:rPr>
              <a:t>SORT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smtClean="0">
                <a:solidFill>
                  <a:srgbClr val="008000"/>
                </a:solidFill>
                <a:latin typeface="Consolas"/>
                <a:ea typeface="Calibri"/>
                <a:cs typeface="Times New Roman"/>
              </a:rPr>
              <a:t>//show </a:t>
            </a:r>
            <a:r>
              <a:rPr lang="en-US" sz="4800" dirty="0">
                <a:solidFill>
                  <a:srgbClr val="008000"/>
                </a:solidFill>
                <a:latin typeface="Consolas"/>
                <a:ea typeface="Calibri"/>
                <a:cs typeface="Times New Roman"/>
              </a:rPr>
              <a:t>sorted </a:t>
            </a:r>
            <a:r>
              <a:rPr lang="en-US" sz="4800" dirty="0" smtClean="0">
                <a:solidFill>
                  <a:srgbClr val="008000"/>
                </a:solidFill>
                <a:latin typeface="Consolas"/>
                <a:ea typeface="Calibri"/>
                <a:cs typeface="Times New Roman"/>
              </a:rPr>
              <a:t>array       for</a:t>
            </a:r>
            <a:r>
              <a:rPr lang="en-US" sz="4800" dirty="0">
                <a:solidFill>
                  <a:srgbClr val="008000"/>
                </a:solidFill>
                <a:latin typeface="Consolas"/>
                <a:ea typeface="Calibri"/>
                <a:cs typeface="Times New Roman"/>
              </a:rPr>
              <a:t>( i = 0; i&lt;</a:t>
            </a:r>
            <a:r>
              <a:rPr lang="en-US" sz="4800" dirty="0" err="1">
                <a:solidFill>
                  <a:srgbClr val="008000"/>
                </a:solidFill>
                <a:latin typeface="Consolas"/>
                <a:ea typeface="Calibri"/>
                <a:cs typeface="Times New Roman"/>
              </a:rPr>
              <a:t>numLength</a:t>
            </a:r>
            <a:r>
              <a:rPr lang="en-US" sz="4800" dirty="0">
                <a:solidFill>
                  <a:srgbClr val="008000"/>
                </a:solidFill>
                <a:latin typeface="Consolas"/>
                <a:ea typeface="Calibri"/>
                <a:cs typeface="Times New Roman"/>
              </a:rPr>
              <a:t>; i</a:t>
            </a:r>
            <a:r>
              <a:rPr lang="en-US" sz="4800" dirty="0" smtClean="0">
                <a:solidFill>
                  <a:srgbClr val="008000"/>
                </a:solidFill>
                <a:latin typeface="Consolas"/>
                <a:ea typeface="Calibri"/>
                <a:cs typeface="Times New Roman"/>
              </a:rPr>
              <a:t>++)    {   </a:t>
            </a:r>
            <a:r>
              <a:rPr lang="en-US" sz="4800" dirty="0">
                <a:solidFill>
                  <a:srgbClr val="008000"/>
                </a:solidFill>
                <a:latin typeface="Consolas"/>
                <a:ea typeface="Calibri"/>
                <a:cs typeface="Times New Roman"/>
              </a:rPr>
              <a:t>cout&lt;&lt;</a:t>
            </a:r>
            <a:r>
              <a:rPr lang="en-US" sz="4800" dirty="0" err="1">
                <a:solidFill>
                  <a:srgbClr val="008000"/>
                </a:solidFill>
                <a:latin typeface="Consolas"/>
                <a:ea typeface="Calibri"/>
                <a:cs typeface="Times New Roman"/>
              </a:rPr>
              <a:t>num</a:t>
            </a:r>
            <a:r>
              <a:rPr lang="en-US" sz="4800" dirty="0">
                <a:solidFill>
                  <a:srgbClr val="008000"/>
                </a:solidFill>
                <a:latin typeface="Consolas"/>
                <a:ea typeface="Calibri"/>
                <a:cs typeface="Times New Roman"/>
              </a:rPr>
              <a:t>[i]&lt;&lt;" </a:t>
            </a:r>
            <a:r>
              <a:rPr lang="en-US" sz="4800" dirty="0" smtClean="0">
                <a:solidFill>
                  <a:srgbClr val="008000"/>
                </a:solidFill>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clock_t</a:t>
            </a:r>
            <a:r>
              <a:rPr lang="en-US" sz="4800" dirty="0">
                <a:latin typeface="Consolas"/>
                <a:ea typeface="Calibri"/>
                <a:cs typeface="Times New Roman"/>
              </a:rPr>
              <a:t> ends = clock</a:t>
            </a:r>
            <a:r>
              <a:rPr lang="en-US" sz="4800" dirty="0" smtClean="0">
                <a:latin typeface="Consolas"/>
                <a:ea typeface="Calibri"/>
                <a:cs typeface="Times New Roman"/>
              </a:rPr>
              <a:t>(); 	</a:t>
            </a:r>
            <a:r>
              <a:rPr lang="en-US" sz="4800" dirty="0" smtClean="0">
                <a:solidFill>
                  <a:srgbClr val="008000"/>
                </a:solidFill>
                <a:latin typeface="Consolas"/>
                <a:ea typeface="Calibri"/>
                <a:cs typeface="Times New Roman"/>
              </a:rPr>
              <a:t>//</a:t>
            </a:r>
            <a:r>
              <a:rPr lang="en-US" sz="4800" dirty="0">
                <a:solidFill>
                  <a:srgbClr val="008000"/>
                </a:solidFill>
                <a:latin typeface="Consolas"/>
                <a:ea typeface="Calibri"/>
                <a:cs typeface="Times New Roman"/>
              </a:rPr>
              <a:t>stop the clock </a:t>
            </a: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cout &lt;&lt;</a:t>
            </a:r>
            <a:r>
              <a:rPr lang="en-US" sz="4800" dirty="0">
                <a:solidFill>
                  <a:srgbClr val="A31515"/>
                </a:solidFill>
                <a:latin typeface="Consolas"/>
                <a:ea typeface="Calibri"/>
                <a:cs typeface="Times New Roman"/>
              </a:rPr>
              <a:t>"\</a:t>
            </a:r>
            <a:r>
              <a:rPr lang="en-US" sz="4800" dirty="0" err="1">
                <a:solidFill>
                  <a:srgbClr val="A31515"/>
                </a:solidFill>
                <a:latin typeface="Consolas"/>
                <a:ea typeface="Calibri"/>
                <a:cs typeface="Times New Roman"/>
              </a:rPr>
              <a:t>nRunning</a:t>
            </a:r>
            <a:r>
              <a:rPr lang="en-US" sz="4800" dirty="0">
                <a:solidFill>
                  <a:srgbClr val="A31515"/>
                </a:solidFill>
                <a:latin typeface="Consolas"/>
                <a:ea typeface="Calibri"/>
                <a:cs typeface="Times New Roman"/>
              </a:rPr>
              <a:t> </a:t>
            </a:r>
            <a:r>
              <a:rPr lang="en-US" sz="4800" dirty="0" smtClean="0">
                <a:solidFill>
                  <a:srgbClr val="A31515"/>
                </a:solidFill>
                <a:latin typeface="Consolas"/>
                <a:ea typeface="Calibri"/>
                <a:cs typeface="Times New Roman"/>
              </a:rPr>
              <a:t>time in milliseconds </a:t>
            </a:r>
            <a:r>
              <a:rPr lang="en-US" sz="4800" dirty="0">
                <a:solidFill>
                  <a:srgbClr val="A31515"/>
                </a:solidFill>
                <a:latin typeface="Consolas"/>
                <a:ea typeface="Calibri"/>
                <a:cs typeface="Times New Roman"/>
              </a:rPr>
              <a:t>: "</a:t>
            </a:r>
            <a:r>
              <a:rPr lang="en-US" sz="4800" dirty="0">
                <a:latin typeface="Consolas"/>
                <a:ea typeface="Calibri"/>
                <a:cs typeface="Times New Roman"/>
              </a:rPr>
              <a:t> &lt;&lt; (</a:t>
            </a:r>
            <a:r>
              <a:rPr lang="en-US" sz="4800" dirty="0">
                <a:solidFill>
                  <a:srgbClr val="0000FF"/>
                </a:solidFill>
                <a:latin typeface="Consolas"/>
                <a:ea typeface="Calibri"/>
                <a:cs typeface="Times New Roman"/>
              </a:rPr>
              <a:t>double</a:t>
            </a:r>
            <a:r>
              <a:rPr lang="en-US" sz="4800" dirty="0">
                <a:latin typeface="Consolas"/>
                <a:ea typeface="Calibri"/>
                <a:cs typeface="Times New Roman"/>
              </a:rPr>
              <a:t>) (ends - start</a:t>
            </a:r>
            <a:r>
              <a:rPr lang="en-US" sz="4800" dirty="0" smtClean="0">
                <a:latin typeface="Consolas"/>
                <a:ea typeface="Calibri"/>
                <a:cs typeface="Times New Roman"/>
              </a:rPr>
              <a:t>) </a:t>
            </a:r>
            <a:r>
              <a:rPr lang="en-US" sz="4800" dirty="0">
                <a:latin typeface="Consolas"/>
                <a:ea typeface="Calibri"/>
                <a:cs typeface="Times New Roman"/>
              </a:rPr>
              <a:t>&lt;&lt; endl;</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return</a:t>
            </a:r>
            <a:r>
              <a:rPr lang="en-US" sz="4800" dirty="0">
                <a:latin typeface="Consolas"/>
                <a:ea typeface="Calibri"/>
                <a:cs typeface="Times New Roman"/>
              </a:rPr>
              <a:t> 0;</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135</a:t>
            </a:fld>
            <a:endParaRPr 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25626"/>
            <a:ext cx="31718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713" y="25626"/>
            <a:ext cx="3019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46846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Quick Sort</a:t>
            </a:r>
            <a:endParaRPr lang="en-US" dirty="0">
              <a:solidFill>
                <a:srgbClr val="CCFF33"/>
              </a:solidFill>
            </a:endParaRPr>
          </a:p>
        </p:txBody>
      </p:sp>
      <p:sp>
        <p:nvSpPr>
          <p:cNvPr id="3" name="Content Placeholder 2"/>
          <p:cNvSpPr>
            <a:spLocks noGrp="1"/>
          </p:cNvSpPr>
          <p:nvPr>
            <p:ph idx="1"/>
          </p:nvPr>
        </p:nvSpPr>
        <p:spPr/>
        <p:txBody>
          <a:bodyPr>
            <a:noAutofit/>
          </a:bodyPr>
          <a:lstStyle/>
          <a:p>
            <a:r>
              <a:rPr lang="en-US" sz="2400" dirty="0">
                <a:latin typeface="+mj-lt"/>
              </a:rPr>
              <a:t>The </a:t>
            </a:r>
            <a:r>
              <a:rPr lang="en-US" sz="2400" b="1" dirty="0">
                <a:solidFill>
                  <a:srgbClr val="CCFF33"/>
                </a:solidFill>
                <a:latin typeface="+mj-lt"/>
              </a:rPr>
              <a:t>quicksort</a:t>
            </a:r>
            <a:r>
              <a:rPr lang="en-US" sz="2400" dirty="0">
                <a:latin typeface="+mj-lt"/>
              </a:rPr>
              <a:t> is considered to be very efficient,</a:t>
            </a:r>
            <a:r>
              <a:rPr lang="en-US" sz="2400" b="1" dirty="0">
                <a:latin typeface="+mj-lt"/>
              </a:rPr>
              <a:t> </a:t>
            </a:r>
            <a:r>
              <a:rPr lang="en-US" sz="2400" dirty="0">
                <a:latin typeface="+mj-lt"/>
              </a:rPr>
              <a:t>with its "divide and conquer" algorithm</a:t>
            </a:r>
            <a:r>
              <a:rPr lang="en-US" sz="2400" dirty="0" smtClean="0">
                <a:latin typeface="+mj-lt"/>
              </a:rPr>
              <a:t>.</a:t>
            </a:r>
          </a:p>
          <a:p>
            <a:r>
              <a:rPr lang="en-US" sz="2400" dirty="0">
                <a:latin typeface="+mj-lt"/>
              </a:rPr>
              <a:t> This sort starts by dividing the original array into two sections (partitions) based upon the value of the first element in the array</a:t>
            </a:r>
            <a:r>
              <a:rPr lang="en-US" sz="2400" dirty="0" smtClean="0">
                <a:latin typeface="+mj-lt"/>
              </a:rPr>
              <a:t>.</a:t>
            </a:r>
          </a:p>
          <a:p>
            <a:r>
              <a:rPr lang="en-US" sz="2400" dirty="0">
                <a:latin typeface="+mj-lt"/>
              </a:rPr>
              <a:t>Since our example sorts into descending order, the first section will contain all the elements greater than the first element.  </a:t>
            </a:r>
            <a:r>
              <a:rPr lang="en-US" sz="2400" dirty="0" smtClean="0">
                <a:latin typeface="+mj-lt"/>
              </a:rPr>
              <a:t>The </a:t>
            </a:r>
            <a:r>
              <a:rPr lang="en-US" sz="2400" dirty="0">
                <a:latin typeface="+mj-lt"/>
              </a:rPr>
              <a:t>second section will contain elements less than (or equal to) the first element.</a:t>
            </a:r>
            <a:endParaRPr lang="en-US" sz="2400" dirty="0" smtClean="0">
              <a:latin typeface="+mj-lt"/>
            </a:endParaRPr>
          </a:p>
          <a:p>
            <a:r>
              <a:rPr lang="en-US" sz="2400" dirty="0">
                <a:latin typeface="+mj-lt"/>
              </a:rPr>
              <a:t>This sort uses recursion - the process of "calling itself</a:t>
            </a:r>
            <a:r>
              <a:rPr lang="en-US" sz="2400" dirty="0" smtClean="0">
                <a:latin typeface="+mj-lt"/>
              </a:rPr>
              <a:t>".</a:t>
            </a:r>
            <a:endParaRPr lang="en-US" sz="2400" b="1" dirty="0">
              <a:solidFill>
                <a:srgbClr val="CCFF33"/>
              </a:solidFill>
              <a:latin typeface="+mj-lt"/>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136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9122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6" y="0"/>
            <a:ext cx="8806543" cy="6858000"/>
          </a:xfrm>
        </p:spPr>
        <p:txBody>
          <a:bodyPr>
            <a:normAutofit fontScale="25000" lnSpcReduction="20000"/>
          </a:bodyPr>
          <a:lstStyle/>
          <a:p>
            <a:pPr marL="0" marR="0" indent="0">
              <a:lnSpc>
                <a:spcPct val="115000"/>
              </a:lnSpc>
              <a:spcBef>
                <a:spcPts val="0"/>
              </a:spcBef>
              <a:spcAft>
                <a:spcPts val="0"/>
              </a:spcAft>
              <a:buNone/>
            </a:pPr>
            <a:r>
              <a:rPr lang="en-US" sz="4800" dirty="0">
                <a:solidFill>
                  <a:srgbClr val="008000"/>
                </a:solidFill>
                <a:latin typeface="Consolas"/>
                <a:ea typeface="Calibri"/>
                <a:cs typeface="Times New Roman"/>
              </a:rPr>
              <a:t>//DESCRIPTION: QUICK SORT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#include</a:t>
            </a:r>
            <a:r>
              <a:rPr lang="en-US" sz="4800" dirty="0">
                <a:latin typeface="Consolas"/>
                <a:ea typeface="Calibri"/>
                <a:cs typeface="Times New Roman"/>
              </a:rPr>
              <a:t> </a:t>
            </a:r>
            <a:r>
              <a:rPr lang="en-US" sz="4800" dirty="0">
                <a:solidFill>
                  <a:srgbClr val="A31515"/>
                </a:solidFill>
                <a:latin typeface="Consolas"/>
                <a:ea typeface="Calibri"/>
                <a:cs typeface="Times New Roman"/>
              </a:rPr>
              <a:t>&lt;</a:t>
            </a:r>
            <a:r>
              <a:rPr lang="en-US" sz="4800" dirty="0" err="1">
                <a:solidFill>
                  <a:srgbClr val="A31515"/>
                </a:solidFill>
                <a:latin typeface="Consolas"/>
                <a:ea typeface="Calibri"/>
                <a:cs typeface="Times New Roman"/>
              </a:rPr>
              <a:t>iostream</a:t>
            </a:r>
            <a:r>
              <a:rPr lang="en-US" sz="4800" dirty="0">
                <a:solidFill>
                  <a:srgbClr val="A31515"/>
                </a:solidFill>
                <a:latin typeface="Consolas"/>
                <a:ea typeface="Calibri"/>
                <a:cs typeface="Times New Roman"/>
              </a:rPr>
              <a:t>&gt;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#include</a:t>
            </a:r>
            <a:r>
              <a:rPr lang="en-US" sz="4800" dirty="0">
                <a:latin typeface="Consolas"/>
                <a:ea typeface="Calibri"/>
                <a:cs typeface="Times New Roman"/>
              </a:rPr>
              <a:t> </a:t>
            </a:r>
            <a:r>
              <a:rPr lang="en-US" sz="4800" dirty="0">
                <a:solidFill>
                  <a:srgbClr val="A31515"/>
                </a:solidFill>
                <a:latin typeface="Consolas"/>
                <a:ea typeface="Calibri"/>
                <a:cs typeface="Times New Roman"/>
              </a:rPr>
              <a:t>&lt;</a:t>
            </a:r>
            <a:r>
              <a:rPr lang="en-US" sz="4800" dirty="0" err="1">
                <a:solidFill>
                  <a:srgbClr val="A31515"/>
                </a:solidFill>
                <a:latin typeface="Consolas"/>
                <a:ea typeface="Calibri"/>
                <a:cs typeface="Times New Roman"/>
              </a:rPr>
              <a:t>ctime</a:t>
            </a:r>
            <a:r>
              <a:rPr lang="en-US" sz="4800" dirty="0">
                <a:solidFill>
                  <a:srgbClr val="A31515"/>
                </a:solidFill>
                <a:latin typeface="Consolas"/>
                <a:ea typeface="Calibri"/>
                <a:cs typeface="Times New Roman"/>
              </a:rPr>
              <a:t>&gt;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using</a:t>
            </a:r>
            <a:r>
              <a:rPr lang="en-US" sz="4800" dirty="0">
                <a:latin typeface="Consolas"/>
                <a:ea typeface="Calibri"/>
                <a:cs typeface="Times New Roman"/>
              </a:rPr>
              <a:t> </a:t>
            </a:r>
            <a:r>
              <a:rPr lang="en-US" sz="4800" dirty="0">
                <a:solidFill>
                  <a:srgbClr val="0000FF"/>
                </a:solidFill>
                <a:latin typeface="Consolas"/>
                <a:ea typeface="Calibri"/>
                <a:cs typeface="Times New Roman"/>
              </a:rPr>
              <a:t>namespace</a:t>
            </a:r>
            <a:r>
              <a:rPr lang="en-US" sz="4800" dirty="0">
                <a:latin typeface="Consolas"/>
                <a:ea typeface="Calibri"/>
                <a:cs typeface="Times New Roman"/>
              </a:rPr>
              <a:t> </a:t>
            </a:r>
            <a:r>
              <a:rPr lang="en-US" sz="4800" dirty="0" err="1">
                <a:latin typeface="Consolas"/>
                <a:ea typeface="Calibri"/>
                <a:cs typeface="Times New Roman"/>
              </a:rPr>
              <a:t>std</a:t>
            </a: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8000"/>
                </a:solidFill>
                <a:latin typeface="Consolas"/>
                <a:ea typeface="Calibri"/>
                <a:cs typeface="Times New Roman"/>
              </a:rPr>
              <a:t>// QUICK SORT FUNCTION</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void</a:t>
            </a:r>
            <a:r>
              <a:rPr lang="en-US" sz="4800" dirty="0">
                <a:latin typeface="Consolas"/>
                <a:ea typeface="Calibri"/>
                <a:cs typeface="Times New Roman"/>
              </a:rPr>
              <a:t> </a:t>
            </a:r>
            <a:r>
              <a:rPr lang="en-US" sz="4800" dirty="0" err="1">
                <a:latin typeface="Consolas"/>
                <a:ea typeface="Calibri"/>
                <a:cs typeface="Times New Roman"/>
              </a:rPr>
              <a:t>quickSort</a:t>
            </a:r>
            <a:r>
              <a:rPr lang="en-US" sz="4800" dirty="0">
                <a:latin typeface="Consolas"/>
                <a:ea typeface="Calibri"/>
                <a:cs typeface="Times New Roman"/>
              </a:rPr>
              <a:t>(</a:t>
            </a:r>
            <a:r>
              <a:rPr lang="en-US" sz="4800" dirty="0">
                <a:solidFill>
                  <a:srgbClr val="0000FF"/>
                </a:solidFill>
                <a:latin typeface="Consolas"/>
                <a:ea typeface="Calibri"/>
                <a:cs typeface="Times New Roman"/>
              </a:rPr>
              <a:t>int</a:t>
            </a: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a:t>
            </a:r>
            <a:r>
              <a:rPr lang="en-US" sz="4800" dirty="0">
                <a:solidFill>
                  <a:srgbClr val="0000FF"/>
                </a:solidFill>
                <a:latin typeface="Consolas"/>
                <a:ea typeface="Calibri"/>
                <a:cs typeface="Times New Roman"/>
              </a:rPr>
              <a:t>int</a:t>
            </a:r>
            <a:r>
              <a:rPr lang="en-US" sz="4800" dirty="0">
                <a:latin typeface="Consolas"/>
                <a:ea typeface="Calibri"/>
                <a:cs typeface="Times New Roman"/>
              </a:rPr>
              <a:t> </a:t>
            </a:r>
            <a:r>
              <a:rPr lang="en-US" sz="4800" dirty="0" err="1">
                <a:latin typeface="Consolas"/>
                <a:ea typeface="Calibri"/>
                <a:cs typeface="Times New Roman"/>
              </a:rPr>
              <a:t>left,</a:t>
            </a:r>
            <a:r>
              <a:rPr lang="en-US" sz="4800" dirty="0" err="1">
                <a:solidFill>
                  <a:srgbClr val="0000FF"/>
                </a:solidFill>
                <a:latin typeface="Consolas"/>
                <a:ea typeface="Calibri"/>
                <a:cs typeface="Times New Roman"/>
              </a:rPr>
              <a:t>int</a:t>
            </a:r>
            <a:r>
              <a:rPr lang="en-US" sz="4800" dirty="0">
                <a:latin typeface="Consolas"/>
                <a:ea typeface="Calibri"/>
                <a:cs typeface="Times New Roman"/>
              </a:rPr>
              <a:t> right)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smtClean="0">
                <a:solidFill>
                  <a:srgbClr val="0000FF"/>
                </a:solidFill>
                <a:latin typeface="Consolas"/>
                <a:ea typeface="Calibri"/>
                <a:cs typeface="Times New Roman"/>
              </a:rPr>
              <a:t>int</a:t>
            </a:r>
            <a:r>
              <a:rPr lang="en-US" sz="4800" dirty="0" smtClean="0">
                <a:latin typeface="Consolas"/>
                <a:ea typeface="Calibri"/>
                <a:cs typeface="Times New Roman"/>
              </a:rPr>
              <a:t> </a:t>
            </a:r>
            <a:r>
              <a:rPr lang="en-US" sz="4800" dirty="0">
                <a:latin typeface="Consolas"/>
                <a:ea typeface="Calibri"/>
                <a:cs typeface="Times New Roman"/>
              </a:rPr>
              <a:t>i = left, j = right;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int</a:t>
            </a:r>
            <a:r>
              <a:rPr lang="en-US" sz="4800" dirty="0">
                <a:latin typeface="Consolas"/>
                <a:ea typeface="Calibri"/>
                <a:cs typeface="Times New Roman"/>
              </a:rPr>
              <a:t> </a:t>
            </a:r>
            <a:r>
              <a:rPr lang="en-US" sz="4800" dirty="0" err="1">
                <a:latin typeface="Consolas"/>
                <a:ea typeface="Calibri"/>
                <a:cs typeface="Times New Roman"/>
              </a:rPr>
              <a:t>tmp</a:t>
            </a: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int</a:t>
            </a:r>
            <a:r>
              <a:rPr lang="en-US" sz="4800" dirty="0">
                <a:latin typeface="Consolas"/>
                <a:ea typeface="Calibri"/>
                <a:cs typeface="Times New Roman"/>
              </a:rPr>
              <a:t> pivot = </a:t>
            </a:r>
            <a:r>
              <a:rPr lang="en-US" sz="4800" dirty="0" err="1">
                <a:latin typeface="Consolas"/>
                <a:ea typeface="Calibri"/>
                <a:cs typeface="Times New Roman"/>
              </a:rPr>
              <a:t>arr</a:t>
            </a:r>
            <a:r>
              <a:rPr lang="en-US" sz="4800" dirty="0">
                <a:latin typeface="Consolas"/>
                <a:ea typeface="Calibri"/>
                <a:cs typeface="Times New Roman"/>
              </a:rPr>
              <a:t>[(left + right) / 2];</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8000"/>
                </a:solidFill>
                <a:latin typeface="Consolas"/>
                <a:ea typeface="Calibri"/>
                <a:cs typeface="Times New Roman"/>
              </a:rPr>
              <a:t>/* partition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while</a:t>
            </a:r>
            <a:r>
              <a:rPr lang="en-US" sz="4800" dirty="0">
                <a:latin typeface="Consolas"/>
                <a:ea typeface="Calibri"/>
                <a:cs typeface="Times New Roman"/>
              </a:rPr>
              <a:t> (i &lt;= j)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while</a:t>
            </a: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[i] &lt; pivot)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i++;</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while</a:t>
            </a: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[j] &gt; pivot)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if</a:t>
            </a:r>
            <a:r>
              <a:rPr lang="en-US" sz="4800" dirty="0">
                <a:latin typeface="Consolas"/>
                <a:ea typeface="Calibri"/>
                <a:cs typeface="Times New Roman"/>
              </a:rPr>
              <a:t> (i &lt;= j)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tmp</a:t>
            </a:r>
            <a:r>
              <a:rPr lang="en-US" sz="4800" dirty="0">
                <a:latin typeface="Consolas"/>
                <a:ea typeface="Calibri"/>
                <a:cs typeface="Times New Roman"/>
              </a:rPr>
              <a:t> = </a:t>
            </a:r>
            <a:r>
              <a:rPr lang="en-US" sz="4800" dirty="0" err="1">
                <a:latin typeface="Consolas"/>
                <a:ea typeface="Calibri"/>
                <a:cs typeface="Times New Roman"/>
              </a:rPr>
              <a:t>arr</a:t>
            </a:r>
            <a:r>
              <a:rPr lang="en-US" sz="4800" dirty="0">
                <a:latin typeface="Consolas"/>
                <a:ea typeface="Calibri"/>
                <a:cs typeface="Times New Roman"/>
              </a:rPr>
              <a:t>[i];</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[i] = </a:t>
            </a:r>
            <a:r>
              <a:rPr lang="en-US" sz="4800" dirty="0" err="1">
                <a:latin typeface="Consolas"/>
                <a:ea typeface="Calibri"/>
                <a:cs typeface="Times New Roman"/>
              </a:rPr>
              <a:t>arr</a:t>
            </a:r>
            <a:r>
              <a:rPr lang="en-US" sz="4800" dirty="0">
                <a:latin typeface="Consolas"/>
                <a:ea typeface="Calibri"/>
                <a:cs typeface="Times New Roman"/>
              </a:rPr>
              <a:t>[j];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[j] = </a:t>
            </a:r>
            <a:r>
              <a:rPr lang="en-US" sz="4800" dirty="0" err="1">
                <a:latin typeface="Consolas"/>
                <a:ea typeface="Calibri"/>
                <a:cs typeface="Times New Roman"/>
              </a:rPr>
              <a:t>tmp</a:t>
            </a: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i++;</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8000"/>
                </a:solidFill>
                <a:latin typeface="Consolas"/>
                <a:ea typeface="Calibri"/>
                <a:cs typeface="Times New Roman"/>
              </a:rPr>
              <a:t>// recursion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if</a:t>
            </a:r>
            <a:r>
              <a:rPr lang="en-US" sz="4800" dirty="0">
                <a:latin typeface="Consolas"/>
                <a:ea typeface="Calibri"/>
                <a:cs typeface="Times New Roman"/>
              </a:rPr>
              <a:t> (left &lt;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quickSort</a:t>
            </a:r>
            <a:r>
              <a:rPr lang="en-US" sz="4800" dirty="0">
                <a:latin typeface="Consolas"/>
                <a:ea typeface="Calibri"/>
                <a:cs typeface="Times New Roman"/>
              </a:rPr>
              <a:t>(</a:t>
            </a:r>
            <a:r>
              <a:rPr lang="en-US" sz="4800" dirty="0" err="1">
                <a:latin typeface="Consolas"/>
                <a:ea typeface="Calibri"/>
                <a:cs typeface="Times New Roman"/>
              </a:rPr>
              <a:t>arr</a:t>
            </a:r>
            <a:r>
              <a:rPr lang="en-US" sz="4800" dirty="0">
                <a:latin typeface="Consolas"/>
                <a:ea typeface="Calibri"/>
                <a:cs typeface="Times New Roman"/>
              </a:rPr>
              <a:t>, left,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if</a:t>
            </a:r>
            <a:r>
              <a:rPr lang="en-US" sz="4800" dirty="0">
                <a:latin typeface="Consolas"/>
                <a:ea typeface="Calibri"/>
                <a:cs typeface="Times New Roman"/>
              </a:rPr>
              <a:t> (i &lt; right)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quickSort</a:t>
            </a:r>
            <a:r>
              <a:rPr lang="en-US" sz="4800" dirty="0">
                <a:latin typeface="Consolas"/>
                <a:ea typeface="Calibri"/>
                <a:cs typeface="Times New Roman"/>
              </a:rPr>
              <a:t>(</a:t>
            </a:r>
            <a:r>
              <a:rPr lang="en-US" sz="4800" dirty="0" err="1">
                <a:latin typeface="Consolas"/>
                <a:ea typeface="Calibri"/>
                <a:cs typeface="Times New Roman"/>
              </a:rPr>
              <a:t>arr</a:t>
            </a:r>
            <a:r>
              <a:rPr lang="en-US" sz="4800" dirty="0">
                <a:latin typeface="Consolas"/>
                <a:ea typeface="Calibri"/>
                <a:cs typeface="Times New Roman"/>
              </a:rPr>
              <a:t>, i, right);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int</a:t>
            </a:r>
            <a:r>
              <a:rPr lang="en-US" sz="4800" dirty="0">
                <a:latin typeface="Consolas"/>
                <a:ea typeface="Calibri"/>
                <a:cs typeface="Times New Roman"/>
              </a:rPr>
              <a:t> main()</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8000"/>
                </a:solidFill>
                <a:latin typeface="Consolas"/>
                <a:ea typeface="Calibri"/>
                <a:cs typeface="Times New Roman"/>
              </a:rPr>
              <a:t>// start the clock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clock_t</a:t>
            </a:r>
            <a:r>
              <a:rPr lang="en-US" sz="4800" dirty="0">
                <a:latin typeface="Consolas"/>
                <a:ea typeface="Calibri"/>
                <a:cs typeface="Times New Roman"/>
              </a:rPr>
              <a:t> start = clock();</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137</a:t>
            </a:fld>
            <a:endParaRPr lang="en-US"/>
          </a:p>
        </p:txBody>
      </p:sp>
    </p:spTree>
    <p:extLst>
      <p:ext uri="{BB962C8B-B14F-4D97-AF65-F5344CB8AC3E}">
        <p14:creationId xmlns:p14="http://schemas.microsoft.com/office/powerpoint/2010/main" val="282811708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6" y="0"/>
            <a:ext cx="8806543" cy="6858000"/>
          </a:xfrm>
        </p:spPr>
        <p:txBody>
          <a:bodyPr>
            <a:normAutofit/>
          </a:bodyPr>
          <a:lstStyle/>
          <a:p>
            <a:pPr marL="0" marR="0" indent="0">
              <a:lnSpc>
                <a:spcPct val="115000"/>
              </a:lnSpc>
              <a:spcBef>
                <a:spcPts val="0"/>
              </a:spcBef>
              <a:spcAft>
                <a:spcPts val="0"/>
              </a:spcAft>
              <a:buNone/>
            </a:pPr>
            <a:endParaRPr lang="en-US" sz="1200" dirty="0" smtClean="0">
              <a:solidFill>
                <a:srgbClr val="008000"/>
              </a:solidFill>
              <a:latin typeface="Consolas"/>
              <a:ea typeface="Calibri"/>
              <a:cs typeface="Times New Roman"/>
            </a:endParaRPr>
          </a:p>
          <a:p>
            <a:pPr marL="0" marR="0" indent="0">
              <a:lnSpc>
                <a:spcPct val="115000"/>
              </a:lnSpc>
              <a:spcBef>
                <a:spcPts val="0"/>
              </a:spcBef>
              <a:spcAft>
                <a:spcPts val="0"/>
              </a:spcAft>
              <a:buNone/>
            </a:pPr>
            <a:r>
              <a:rPr lang="en-US" sz="1200" dirty="0" smtClean="0">
                <a:solidFill>
                  <a:srgbClr val="008000"/>
                </a:solidFill>
                <a:latin typeface="Consolas"/>
                <a:ea typeface="Calibri"/>
                <a:cs typeface="Times New Roman"/>
              </a:rPr>
              <a:t>//</a:t>
            </a:r>
            <a:r>
              <a:rPr lang="en-US" sz="1200" dirty="0">
                <a:solidFill>
                  <a:srgbClr val="008000"/>
                </a:solidFill>
                <a:latin typeface="Consolas"/>
                <a:ea typeface="Calibri"/>
                <a:cs typeface="Times New Roman"/>
              </a:rPr>
              <a:t>DESCRIPTION: QUICK </a:t>
            </a:r>
            <a:r>
              <a:rPr lang="en-US" sz="1200" dirty="0" smtClean="0">
                <a:solidFill>
                  <a:srgbClr val="008000"/>
                </a:solidFill>
                <a:latin typeface="Consolas"/>
                <a:ea typeface="Calibri"/>
                <a:cs typeface="Times New Roman"/>
              </a:rPr>
              <a:t>SORT</a:t>
            </a:r>
          </a:p>
          <a:p>
            <a:pPr marL="0" marR="0" indent="0">
              <a:lnSpc>
                <a:spcPct val="115000"/>
              </a:lnSpc>
              <a:spcBef>
                <a:spcPts val="0"/>
              </a:spcBef>
              <a:spcAft>
                <a:spcPts val="0"/>
              </a:spcAft>
              <a:buNone/>
            </a:pPr>
            <a:endParaRPr lang="en-US" sz="1200" dirty="0">
              <a:ea typeface="Calibri"/>
              <a:cs typeface="Times New Roman"/>
            </a:endParaRPr>
          </a:p>
          <a:p>
            <a:pPr marL="0" marR="0" indent="0">
              <a:lnSpc>
                <a:spcPct val="115000"/>
              </a:lnSpc>
              <a:spcBef>
                <a:spcPts val="0"/>
              </a:spcBef>
              <a:spcAft>
                <a:spcPts val="0"/>
              </a:spcAft>
              <a:buNone/>
            </a:pPr>
            <a:r>
              <a:rPr lang="en-US" sz="1200" dirty="0" smtClean="0">
                <a:solidFill>
                  <a:srgbClr val="0000FF"/>
                </a:solidFill>
                <a:latin typeface="Consolas"/>
                <a:ea typeface="Calibri"/>
                <a:cs typeface="Times New Roman"/>
              </a:rPr>
              <a:t>int</a:t>
            </a:r>
            <a:r>
              <a:rPr lang="en-US" sz="1200" dirty="0" smtClean="0">
                <a:latin typeface="Consolas"/>
                <a:ea typeface="Calibri"/>
                <a:cs typeface="Times New Roman"/>
              </a:rPr>
              <a:t> </a:t>
            </a:r>
            <a:r>
              <a:rPr lang="en-US" sz="1200" dirty="0">
                <a:latin typeface="Consolas"/>
                <a:ea typeface="Calibri"/>
                <a:cs typeface="Times New Roman"/>
              </a:rPr>
              <a:t>main()</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 start the clock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err="1">
                <a:latin typeface="Consolas"/>
                <a:ea typeface="Calibri"/>
                <a:cs typeface="Times New Roman"/>
              </a:rPr>
              <a:t>clock_t</a:t>
            </a:r>
            <a:r>
              <a:rPr lang="en-US" sz="1200" dirty="0">
                <a:latin typeface="Consolas"/>
                <a:ea typeface="Calibri"/>
                <a:cs typeface="Times New Roman"/>
              </a:rPr>
              <a:t> start = clock();</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//an array with 10000 elements</a:t>
            </a:r>
            <a:endParaRPr lang="en-US" sz="1200" dirty="0">
              <a:ea typeface="Calibri"/>
              <a:cs typeface="Times New Roman"/>
            </a:endParaRPr>
          </a:p>
          <a:p>
            <a:pPr marL="0" indent="0">
              <a:lnSpc>
                <a:spcPct val="115000"/>
              </a:lnSpc>
              <a:spcBef>
                <a:spcPts val="0"/>
              </a:spcBef>
              <a:buNone/>
            </a:pPr>
            <a:r>
              <a:rPr lang="en-US" sz="1200" dirty="0">
                <a:latin typeface="Consolas"/>
                <a:ea typeface="Calibri"/>
                <a:cs typeface="Times New Roman"/>
              </a:rPr>
              <a:t>	</a:t>
            </a: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num</a:t>
            </a:r>
            <a:r>
              <a:rPr lang="en-US" sz="1400" dirty="0">
                <a:latin typeface="Consolas"/>
                <a:ea typeface="Calibri"/>
                <a:cs typeface="Times New Roman"/>
              </a:rPr>
              <a:t>[10000]={</a:t>
            </a:r>
            <a:r>
              <a:rPr lang="en-US" sz="1200" dirty="0"/>
              <a:t>684637774, </a:t>
            </a:r>
            <a:r>
              <a:rPr lang="en-US" sz="1200" dirty="0">
                <a:latin typeface="Consolas"/>
                <a:ea typeface="Calibri"/>
                <a:cs typeface="Times New Roman"/>
              </a:rPr>
              <a:t>-999994442, .. .. ..</a:t>
            </a:r>
            <a:r>
              <a:rPr lang="en-US" sz="1200" dirty="0"/>
              <a:t> 797017826</a:t>
            </a:r>
            <a:r>
              <a:rPr lang="en-US" sz="1200" dirty="0" smtClean="0">
                <a:latin typeface="Consolas"/>
                <a:ea typeface="Calibri"/>
                <a:cs typeface="Times New Roman"/>
              </a:rPr>
              <a:t>};</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00FF"/>
                </a:solidFill>
                <a:latin typeface="Consolas"/>
                <a:ea typeface="Calibri"/>
                <a:cs typeface="Times New Roman"/>
              </a:rPr>
              <a:t>int</a:t>
            </a:r>
            <a:r>
              <a:rPr lang="en-US" sz="1200" dirty="0">
                <a:latin typeface="Consolas"/>
                <a:ea typeface="Calibri"/>
                <a:cs typeface="Times New Roman"/>
              </a:rPr>
              <a:t> </a:t>
            </a:r>
            <a:r>
              <a:rPr lang="en-US" sz="1200" dirty="0" err="1">
                <a:latin typeface="Consolas"/>
                <a:ea typeface="Calibri"/>
                <a:cs typeface="Times New Roman"/>
              </a:rPr>
              <a:t>numLength</a:t>
            </a:r>
            <a:r>
              <a:rPr lang="en-US" sz="1200" dirty="0">
                <a:latin typeface="Consolas"/>
                <a:ea typeface="Calibri"/>
                <a:cs typeface="Times New Roman"/>
              </a:rPr>
              <a:t> =10000;</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 </a:t>
            </a:r>
            <a:r>
              <a:rPr lang="en-US" sz="1200" dirty="0" smtClean="0">
                <a:solidFill>
                  <a:srgbClr val="008000"/>
                </a:solidFill>
                <a:latin typeface="Consolas"/>
                <a:ea typeface="Calibri"/>
                <a:cs typeface="Times New Roman"/>
              </a:rPr>
              <a:t>CALL QUICK SORT FUNCTION</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err="1">
                <a:latin typeface="Consolas"/>
                <a:ea typeface="Calibri"/>
                <a:cs typeface="Times New Roman"/>
              </a:rPr>
              <a:t>quickSort</a:t>
            </a:r>
            <a:r>
              <a:rPr lang="en-US" sz="1200" dirty="0">
                <a:latin typeface="Consolas"/>
                <a:ea typeface="Calibri"/>
                <a:cs typeface="Times New Roman"/>
              </a:rPr>
              <a:t>(</a:t>
            </a:r>
            <a:r>
              <a:rPr lang="en-US" sz="1200" dirty="0" err="1">
                <a:latin typeface="Consolas"/>
                <a:ea typeface="Calibri"/>
                <a:cs typeface="Times New Roman"/>
              </a:rPr>
              <a:t>num</a:t>
            </a:r>
            <a:r>
              <a:rPr lang="en-US" sz="1200" dirty="0">
                <a:latin typeface="Consolas"/>
                <a:ea typeface="Calibri"/>
                <a:cs typeface="Times New Roman"/>
              </a:rPr>
              <a:t>, 0, numLength-1);</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smtClean="0">
                <a:latin typeface="Consolas"/>
                <a:ea typeface="Calibri"/>
                <a:cs typeface="Times New Roman"/>
              </a:rPr>
              <a:t>	</a:t>
            </a:r>
            <a:r>
              <a:rPr lang="en-US" sz="1200" dirty="0" smtClean="0">
                <a:solidFill>
                  <a:srgbClr val="008000"/>
                </a:solidFill>
                <a:latin typeface="Consolas"/>
                <a:ea typeface="Calibri"/>
                <a:cs typeface="Times New Roman"/>
              </a:rPr>
              <a:t>// </a:t>
            </a:r>
            <a:r>
              <a:rPr lang="en-US" sz="1200" dirty="0">
                <a:solidFill>
                  <a:srgbClr val="008000"/>
                </a:solidFill>
                <a:latin typeface="Consolas"/>
                <a:ea typeface="Calibri"/>
                <a:cs typeface="Times New Roman"/>
              </a:rPr>
              <a:t>END OF QUICK SORT</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//show sorted array	 for( int i = 0; i&lt;</a:t>
            </a:r>
            <a:r>
              <a:rPr lang="en-US" sz="1200" dirty="0" err="1">
                <a:solidFill>
                  <a:srgbClr val="008000"/>
                </a:solidFill>
                <a:latin typeface="Consolas"/>
                <a:ea typeface="Calibri"/>
                <a:cs typeface="Times New Roman"/>
              </a:rPr>
              <a:t>numLength</a:t>
            </a:r>
            <a:r>
              <a:rPr lang="en-US" sz="1200" dirty="0">
                <a:solidFill>
                  <a:srgbClr val="008000"/>
                </a:solidFill>
                <a:latin typeface="Consolas"/>
                <a:ea typeface="Calibri"/>
                <a:cs typeface="Times New Roman"/>
              </a:rPr>
              <a:t>; i++) { cout&lt;&lt;</a:t>
            </a:r>
            <a:r>
              <a:rPr lang="en-US" sz="1200" dirty="0" err="1">
                <a:solidFill>
                  <a:srgbClr val="008000"/>
                </a:solidFill>
                <a:latin typeface="Consolas"/>
                <a:ea typeface="Calibri"/>
                <a:cs typeface="Times New Roman"/>
              </a:rPr>
              <a:t>num</a:t>
            </a:r>
            <a:r>
              <a:rPr lang="en-US" sz="1200" dirty="0">
                <a:solidFill>
                  <a:srgbClr val="008000"/>
                </a:solidFill>
                <a:latin typeface="Consolas"/>
                <a:ea typeface="Calibri"/>
                <a:cs typeface="Times New Roman"/>
              </a:rPr>
              <a:t>[i]&lt;&lt;"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//stop the clock</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smtClean="0">
                <a:latin typeface="Consolas"/>
                <a:ea typeface="Calibri"/>
                <a:cs typeface="Times New Roman"/>
              </a:rPr>
              <a:t>	</a:t>
            </a:r>
            <a:r>
              <a:rPr lang="en-US" sz="1200" dirty="0" err="1" smtClean="0">
                <a:latin typeface="Consolas"/>
                <a:ea typeface="Calibri"/>
                <a:cs typeface="Times New Roman"/>
              </a:rPr>
              <a:t>clock_t</a:t>
            </a:r>
            <a:r>
              <a:rPr lang="en-US" sz="1200" dirty="0" smtClean="0">
                <a:latin typeface="Consolas"/>
                <a:ea typeface="Calibri"/>
                <a:cs typeface="Times New Roman"/>
              </a:rPr>
              <a:t> </a:t>
            </a:r>
            <a:r>
              <a:rPr lang="en-US" sz="1200" dirty="0">
                <a:latin typeface="Consolas"/>
                <a:ea typeface="Calibri"/>
                <a:cs typeface="Times New Roman"/>
              </a:rPr>
              <a:t>ends = clock();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smtClean="0">
                <a:latin typeface="Consolas"/>
                <a:ea typeface="Calibri"/>
                <a:cs typeface="Times New Roman"/>
              </a:rPr>
              <a:t>	cout </a:t>
            </a:r>
            <a:r>
              <a:rPr lang="en-US" sz="1200" dirty="0">
                <a:latin typeface="Consolas"/>
                <a:ea typeface="Calibri"/>
                <a:cs typeface="Times New Roman"/>
              </a:rPr>
              <a:t>&lt;&lt;</a:t>
            </a:r>
            <a:r>
              <a:rPr lang="en-US" sz="1200" dirty="0">
                <a:solidFill>
                  <a:srgbClr val="A31515"/>
                </a:solidFill>
                <a:latin typeface="Consolas"/>
                <a:ea typeface="Calibri"/>
                <a:cs typeface="Times New Roman"/>
              </a:rPr>
              <a:t>"\</a:t>
            </a:r>
            <a:r>
              <a:rPr lang="en-US" sz="1200" dirty="0" err="1">
                <a:solidFill>
                  <a:srgbClr val="A31515"/>
                </a:solidFill>
                <a:latin typeface="Consolas"/>
                <a:ea typeface="Calibri"/>
                <a:cs typeface="Times New Roman"/>
              </a:rPr>
              <a:t>nRunning</a:t>
            </a:r>
            <a:r>
              <a:rPr lang="en-US" sz="1200" dirty="0">
                <a:solidFill>
                  <a:srgbClr val="A31515"/>
                </a:solidFill>
                <a:latin typeface="Consolas"/>
                <a:ea typeface="Calibri"/>
                <a:cs typeface="Times New Roman"/>
              </a:rPr>
              <a:t> time in milliseconds : "</a:t>
            </a:r>
            <a:r>
              <a:rPr lang="en-US" sz="1200" dirty="0">
                <a:latin typeface="Consolas"/>
                <a:ea typeface="Calibri"/>
                <a:cs typeface="Times New Roman"/>
              </a:rPr>
              <a:t> &lt;&lt; (</a:t>
            </a:r>
            <a:r>
              <a:rPr lang="en-US" sz="1200" dirty="0">
                <a:solidFill>
                  <a:srgbClr val="0000FF"/>
                </a:solidFill>
                <a:latin typeface="Consolas"/>
                <a:ea typeface="Calibri"/>
                <a:cs typeface="Times New Roman"/>
              </a:rPr>
              <a:t>double</a:t>
            </a:r>
            <a:r>
              <a:rPr lang="en-US" sz="1200" dirty="0">
                <a:latin typeface="Consolas"/>
                <a:ea typeface="Calibri"/>
                <a:cs typeface="Times New Roman"/>
              </a:rPr>
              <a:t>) (ends - start) &lt;&lt; endl;</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00FF"/>
                </a:solidFill>
                <a:latin typeface="Consolas"/>
                <a:ea typeface="Calibri"/>
                <a:cs typeface="Times New Roman"/>
              </a:rPr>
              <a:t>return</a:t>
            </a:r>
            <a:r>
              <a:rPr lang="en-US" sz="1200" dirty="0">
                <a:latin typeface="Consolas"/>
                <a:ea typeface="Calibri"/>
                <a:cs typeface="Times New Roman"/>
              </a:rPr>
              <a:t> 0;</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a:t>
            </a:r>
            <a:endParaRPr lang="en-US" sz="12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138</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5227637"/>
            <a:ext cx="3019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227636"/>
            <a:ext cx="29432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74621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normAutofit/>
          </a:bodyPr>
          <a:lstStyle/>
          <a:p>
            <a:pPr>
              <a:lnSpc>
                <a:spcPts val="5200"/>
              </a:lnSpc>
            </a:pPr>
            <a:r>
              <a:rPr lang="en-US" dirty="0" smtClean="0">
                <a:solidFill>
                  <a:srgbClr val="CCFF33"/>
                </a:solidFill>
              </a:rPr>
              <a:t>String Class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85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5897563"/>
          </a:xfrm>
        </p:spPr>
        <p:txBody>
          <a:bodyPr>
            <a:noAutofit/>
          </a:bodyPr>
          <a:lstStyle/>
          <a:p>
            <a:pPr marL="0" marR="0" indent="0">
              <a:lnSpc>
                <a:spcPct val="115000"/>
              </a:lnSpc>
              <a:spcBef>
                <a:spcPts val="0"/>
              </a:spcBef>
              <a:spcAft>
                <a:spcPts val="0"/>
              </a:spcAft>
              <a:buNone/>
            </a:pPr>
            <a:r>
              <a:rPr lang="en-US" sz="1400" dirty="0" smtClean="0">
                <a:solidFill>
                  <a:srgbClr val="008000"/>
                </a:solidFill>
                <a:latin typeface="Consolas"/>
                <a:ea typeface="Calibri"/>
                <a:cs typeface="Times New Roman"/>
              </a:rPr>
              <a:t>//</a:t>
            </a:r>
            <a:r>
              <a:rPr lang="en-US" sz="1400" dirty="0">
                <a:solidFill>
                  <a:srgbClr val="008000"/>
                </a:solidFill>
                <a:latin typeface="Consolas"/>
                <a:ea typeface="Calibri"/>
                <a:cs typeface="Times New Roman"/>
              </a:rPr>
              <a:t>function </a:t>
            </a:r>
            <a:r>
              <a:rPr lang="en-US" sz="1400" dirty="0" smtClean="0">
                <a:solidFill>
                  <a:srgbClr val="008000"/>
                </a:solidFill>
                <a:latin typeface="Consolas"/>
                <a:ea typeface="Calibri"/>
                <a:cs typeface="Times New Roman"/>
              </a:rPr>
              <a:t>definitions</a:t>
            </a: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getSum</a:t>
            </a:r>
            <a:r>
              <a:rPr lang="en-US" sz="1400" dirty="0">
                <a:latin typeface="Consolas"/>
                <a:ea typeface="Calibri"/>
                <a:cs typeface="Times New Roman"/>
              </a:rPr>
              <a:t>(</a:t>
            </a: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x,</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 y)</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//local variable declaration</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int</a:t>
            </a:r>
            <a:r>
              <a:rPr lang="en-US" sz="1400" dirty="0">
                <a:latin typeface="Consolas"/>
                <a:ea typeface="Calibri"/>
                <a:cs typeface="Times New Roman"/>
              </a:rPr>
              <a:t> sum</a:t>
            </a:r>
            <a:r>
              <a:rPr lang="en-US" sz="1400" dirty="0" smtClean="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sum = x + y;</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return</a:t>
            </a:r>
            <a:r>
              <a:rPr lang="en-US" sz="1400" dirty="0">
                <a:latin typeface="Consolas"/>
                <a:ea typeface="Calibri"/>
                <a:cs typeface="Times New Roman"/>
              </a:rPr>
              <a:t> sum;</a:t>
            </a:r>
            <a:endParaRPr lang="en-US" sz="2000" dirty="0">
              <a:ea typeface="Calibri"/>
              <a:cs typeface="Times New Roman"/>
            </a:endParaRPr>
          </a:p>
          <a:p>
            <a:pPr marL="0" marR="0" indent="0">
              <a:lnSpc>
                <a:spcPct val="115000"/>
              </a:lnSpc>
              <a:spcBef>
                <a:spcPts val="0"/>
              </a:spcBef>
              <a:spcAft>
                <a:spcPts val="0"/>
              </a:spcAft>
              <a:buNone/>
            </a:pPr>
            <a:r>
              <a:rPr lang="en-US" sz="1400" dirty="0" smtClean="0">
                <a:latin typeface="Consolas"/>
                <a:ea typeface="Calibri"/>
                <a:cs typeface="Times New Roman"/>
              </a:rPr>
              <a:t>}</a:t>
            </a:r>
          </a:p>
          <a:p>
            <a:pPr marL="0" marR="0" indent="0">
              <a:lnSpc>
                <a:spcPct val="115000"/>
              </a:lnSpc>
              <a:spcBef>
                <a:spcPts val="0"/>
              </a:spcBef>
              <a:spcAft>
                <a:spcPts val="0"/>
              </a:spcAft>
              <a:buNone/>
            </a:pP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getDiff</a:t>
            </a:r>
            <a:r>
              <a:rPr lang="en-US" sz="1400" dirty="0">
                <a:latin typeface="Consolas"/>
                <a:ea typeface="Calibri"/>
                <a:cs typeface="Times New Roman"/>
              </a:rPr>
              <a:t>(</a:t>
            </a: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i,</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 j)</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return</a:t>
            </a:r>
            <a:r>
              <a:rPr lang="en-US" sz="1400" dirty="0">
                <a:latin typeface="Consolas"/>
                <a:ea typeface="Calibri"/>
                <a:cs typeface="Times New Roman"/>
              </a:rPr>
              <a:t> i-j;</a:t>
            </a:r>
            <a:endParaRPr lang="en-US" sz="2000" dirty="0">
              <a:ea typeface="Calibri"/>
              <a:cs typeface="Times New Roman"/>
            </a:endParaRPr>
          </a:p>
          <a:p>
            <a:pPr marL="0" marR="0" indent="0">
              <a:lnSpc>
                <a:spcPct val="115000"/>
              </a:lnSpc>
              <a:spcBef>
                <a:spcPts val="0"/>
              </a:spcBef>
              <a:spcAft>
                <a:spcPts val="0"/>
              </a:spcAft>
              <a:buNone/>
            </a:pPr>
            <a:r>
              <a:rPr lang="en-US" sz="1400" dirty="0" smtClean="0">
                <a:latin typeface="Consolas"/>
                <a:ea typeface="Calibri"/>
                <a:cs typeface="Times New Roman"/>
              </a:rPr>
              <a:t>}</a:t>
            </a:r>
          </a:p>
          <a:p>
            <a:pPr marL="0" marR="0" indent="0">
              <a:lnSpc>
                <a:spcPct val="115000"/>
              </a:lnSpc>
              <a:spcBef>
                <a:spcPts val="0"/>
              </a:spcBef>
              <a:spcAft>
                <a:spcPts val="0"/>
              </a:spcAft>
              <a:buNone/>
            </a:pP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getProd</a:t>
            </a:r>
            <a:r>
              <a:rPr lang="en-US" sz="1400" dirty="0">
                <a:latin typeface="Consolas"/>
                <a:ea typeface="Calibri"/>
                <a:cs typeface="Times New Roman"/>
              </a:rPr>
              <a:t>(</a:t>
            </a: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a,</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 b)</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return</a:t>
            </a:r>
            <a:r>
              <a:rPr lang="en-US" sz="1400" dirty="0">
                <a:latin typeface="Consolas"/>
                <a:ea typeface="Calibri"/>
                <a:cs typeface="Times New Roman"/>
              </a:rPr>
              <a:t> a*b;</a:t>
            </a:r>
            <a:endParaRPr lang="en-US" sz="2000" dirty="0">
              <a:ea typeface="Calibri"/>
              <a:cs typeface="Times New Roman"/>
            </a:endParaRPr>
          </a:p>
          <a:p>
            <a:pPr marL="0" marR="0" indent="0">
              <a:lnSpc>
                <a:spcPct val="115000"/>
              </a:lnSpc>
              <a:spcBef>
                <a:spcPts val="0"/>
              </a:spcBef>
              <a:spcAft>
                <a:spcPts val="0"/>
              </a:spcAft>
              <a:buNone/>
            </a:pPr>
            <a:r>
              <a:rPr lang="en-US" sz="1400" dirty="0" smtClean="0">
                <a:latin typeface="Consolas"/>
                <a:ea typeface="Calibri"/>
                <a:cs typeface="Times New Roman"/>
              </a:rPr>
              <a:t>}</a:t>
            </a:r>
          </a:p>
          <a:p>
            <a:pPr marL="0" marR="0" indent="0">
              <a:lnSpc>
                <a:spcPct val="115000"/>
              </a:lnSpc>
              <a:spcBef>
                <a:spcPts val="0"/>
              </a:spcBef>
              <a:spcAft>
                <a:spcPts val="0"/>
              </a:spcAft>
              <a:buNone/>
            </a:pP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getQuot</a:t>
            </a:r>
            <a:r>
              <a:rPr lang="en-US" sz="1400" dirty="0">
                <a:latin typeface="Consolas"/>
                <a:ea typeface="Calibri"/>
                <a:cs typeface="Times New Roman"/>
              </a:rPr>
              <a:t>(</a:t>
            </a:r>
            <a:r>
              <a:rPr lang="en-US" sz="1400" dirty="0">
                <a:solidFill>
                  <a:srgbClr val="0000FF"/>
                </a:solidFill>
                <a:latin typeface="Consolas"/>
                <a:ea typeface="Calibri"/>
                <a:cs typeface="Times New Roman"/>
              </a:rPr>
              <a:t>int</a:t>
            </a:r>
            <a:r>
              <a:rPr lang="en-US" sz="1400" dirty="0">
                <a:latin typeface="Consolas"/>
                <a:ea typeface="Calibri"/>
                <a:cs typeface="Times New Roman"/>
              </a:rPr>
              <a:t> c ,</a:t>
            </a:r>
            <a:r>
              <a:rPr lang="en-US" sz="1400" dirty="0">
                <a:solidFill>
                  <a:srgbClr val="0000FF"/>
                </a:solidFill>
                <a:latin typeface="Consolas"/>
                <a:ea typeface="Calibri"/>
                <a:cs typeface="Times New Roman"/>
              </a:rPr>
              <a:t>int</a:t>
            </a:r>
            <a:r>
              <a:rPr lang="en-US" sz="1400" dirty="0">
                <a:latin typeface="Consolas"/>
                <a:ea typeface="Calibri"/>
                <a:cs typeface="Times New Roman"/>
              </a:rPr>
              <a:t> d)</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return</a:t>
            </a:r>
            <a:r>
              <a:rPr lang="en-US" sz="1400" dirty="0">
                <a:latin typeface="Consolas"/>
                <a:ea typeface="Calibri"/>
                <a:cs typeface="Times New Roman"/>
              </a:rPr>
              <a:t> c/d;</a:t>
            </a:r>
            <a:endParaRPr lang="en-US" sz="2000" dirty="0">
              <a:ea typeface="Calibri"/>
              <a:cs typeface="Times New Roman"/>
            </a:endParaRPr>
          </a:p>
          <a:p>
            <a:pPr marL="0" marR="0" indent="0">
              <a:lnSpc>
                <a:spcPct val="115000"/>
              </a:lnSpc>
              <a:spcBef>
                <a:spcPts val="0"/>
              </a:spcBef>
              <a:spcAft>
                <a:spcPts val="0"/>
              </a:spcAft>
              <a:buNone/>
            </a:pPr>
            <a:r>
              <a:rPr lang="en-US" sz="1400" dirty="0" smtClean="0">
                <a:latin typeface="Consolas"/>
                <a:ea typeface="Calibri"/>
                <a:cs typeface="Times New Roman"/>
              </a:rPr>
              <a:t>}</a:t>
            </a:r>
          </a:p>
        </p:txBody>
      </p:sp>
      <p:sp>
        <p:nvSpPr>
          <p:cNvPr id="4" name="Slide Number Placeholder 3"/>
          <p:cNvSpPr>
            <a:spLocks noGrp="1"/>
          </p:cNvSpPr>
          <p:nvPr>
            <p:ph type="sldNum" sz="quarter" idx="12"/>
          </p:nvPr>
        </p:nvSpPr>
        <p:spPr/>
        <p:txBody>
          <a:bodyPr/>
          <a:lstStyle/>
          <a:p>
            <a:fld id="{8EF3DC76-259D-45DC-8C0E-0F61BF712E88}" type="slidenum">
              <a:rPr lang="en-US" smtClean="0"/>
              <a:t>14</a:t>
            </a:fld>
            <a:endParaRPr lang="en-US"/>
          </a:p>
        </p:txBody>
      </p:sp>
    </p:spTree>
    <p:extLst>
      <p:ext uri="{BB962C8B-B14F-4D97-AF65-F5344CB8AC3E}">
        <p14:creationId xmlns:p14="http://schemas.microsoft.com/office/powerpoint/2010/main" val="31824323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Strings</a:t>
            </a:r>
            <a:endParaRPr lang="en-US" dirty="0">
              <a:solidFill>
                <a:srgbClr val="CCFF33"/>
              </a:solidFill>
            </a:endParaRPr>
          </a:p>
        </p:txBody>
      </p:sp>
      <p:sp>
        <p:nvSpPr>
          <p:cNvPr id="3" name="Content Placeholder 2"/>
          <p:cNvSpPr>
            <a:spLocks noGrp="1"/>
          </p:cNvSpPr>
          <p:nvPr>
            <p:ph idx="1"/>
          </p:nvPr>
        </p:nvSpPr>
        <p:spPr>
          <a:xfrm>
            <a:off x="381000" y="1295400"/>
            <a:ext cx="8229600" cy="5334000"/>
          </a:xfrm>
        </p:spPr>
        <p:txBody>
          <a:bodyPr>
            <a:normAutofit/>
          </a:bodyPr>
          <a:lstStyle/>
          <a:p>
            <a:pPr algn="just"/>
            <a:r>
              <a:rPr lang="en-US" dirty="0" smtClean="0"/>
              <a:t>A </a:t>
            </a:r>
            <a:r>
              <a:rPr lang="en-US" dirty="0" smtClean="0">
                <a:solidFill>
                  <a:srgbClr val="CCFF33"/>
                </a:solidFill>
              </a:rPr>
              <a:t>character</a:t>
            </a:r>
            <a:r>
              <a:rPr lang="en-US" dirty="0" smtClean="0"/>
              <a:t> is any symbol that can be read from the keyboard. </a:t>
            </a:r>
          </a:p>
          <a:p>
            <a:pPr marL="0" marR="0" indent="0">
              <a:lnSpc>
                <a:spcPct val="115000"/>
              </a:lnSpc>
              <a:spcBef>
                <a:spcPts val="0"/>
              </a:spcBef>
              <a:spcAft>
                <a:spcPts val="0"/>
              </a:spcAft>
              <a:buNone/>
            </a:pPr>
            <a:r>
              <a:rPr lang="en-US" dirty="0">
                <a:latin typeface="Consolas"/>
                <a:ea typeface="Calibri"/>
                <a:cs typeface="Times New Roman"/>
              </a:rPr>
              <a:t>	</a:t>
            </a:r>
            <a:r>
              <a:rPr lang="en-US" sz="2400" dirty="0">
                <a:solidFill>
                  <a:srgbClr val="0000FF"/>
                </a:solidFill>
                <a:latin typeface="Consolas"/>
                <a:ea typeface="Calibri"/>
                <a:cs typeface="Times New Roman"/>
              </a:rPr>
              <a:t>char</a:t>
            </a:r>
            <a:r>
              <a:rPr lang="en-US" sz="2400" dirty="0">
                <a:latin typeface="Consolas"/>
                <a:ea typeface="Calibri"/>
                <a:cs typeface="Times New Roman"/>
              </a:rPr>
              <a:t> letter = </a:t>
            </a:r>
            <a:r>
              <a:rPr lang="en-US" sz="2400" dirty="0">
                <a:solidFill>
                  <a:srgbClr val="A31515"/>
                </a:solidFill>
                <a:latin typeface="Consolas"/>
                <a:ea typeface="Calibri"/>
                <a:cs typeface="Times New Roman"/>
              </a:rPr>
              <a:t>'A'</a:t>
            </a:r>
            <a:r>
              <a:rPr lang="en-US" sz="2400" dirty="0">
                <a:latin typeface="Consolas"/>
                <a:ea typeface="Calibri"/>
                <a:cs typeface="Times New Roman"/>
              </a:rPr>
              <a:t>;</a:t>
            </a:r>
            <a:endParaRPr lang="en-US" dirty="0">
              <a:ea typeface="Calibri"/>
              <a:cs typeface="Times New Roman"/>
            </a:endParaRPr>
          </a:p>
          <a:p>
            <a:pPr marL="0" indent="0" algn="just">
              <a:buNone/>
            </a:pPr>
            <a:endParaRPr lang="en-US" sz="1200" dirty="0"/>
          </a:p>
          <a:p>
            <a:pPr algn="just"/>
            <a:r>
              <a:rPr lang="en-US" dirty="0" smtClean="0"/>
              <a:t>A </a:t>
            </a:r>
            <a:r>
              <a:rPr lang="en-US" dirty="0" smtClean="0">
                <a:solidFill>
                  <a:srgbClr val="CCFF33"/>
                </a:solidFill>
              </a:rPr>
              <a:t>string</a:t>
            </a:r>
            <a:r>
              <a:rPr lang="en-US" dirty="0" smtClean="0"/>
              <a:t> is a series of characters.</a:t>
            </a:r>
          </a:p>
          <a:p>
            <a:pPr marL="0" marR="0" indent="0">
              <a:lnSpc>
                <a:spcPct val="115000"/>
              </a:lnSpc>
              <a:spcBef>
                <a:spcPts val="0"/>
              </a:spcBef>
              <a:spcAft>
                <a:spcPts val="0"/>
              </a:spcAft>
              <a:buNone/>
            </a:pPr>
            <a:r>
              <a:rPr lang="en-US" dirty="0">
                <a:latin typeface="Consolas"/>
                <a:ea typeface="Calibri"/>
                <a:cs typeface="Times New Roman"/>
              </a:rPr>
              <a:t>	</a:t>
            </a:r>
            <a:r>
              <a:rPr lang="en-US" sz="2400" dirty="0">
                <a:latin typeface="Consolas"/>
                <a:ea typeface="Calibri"/>
                <a:cs typeface="Times New Roman"/>
              </a:rPr>
              <a:t>string </a:t>
            </a:r>
            <a:r>
              <a:rPr lang="en-US" sz="2400" dirty="0" err="1">
                <a:latin typeface="Consolas"/>
                <a:ea typeface="Calibri"/>
                <a:cs typeface="Times New Roman"/>
              </a:rPr>
              <a:t>str</a:t>
            </a:r>
            <a:r>
              <a:rPr lang="en-US" sz="2400" dirty="0">
                <a:latin typeface="Consolas"/>
                <a:ea typeface="Calibri"/>
                <a:cs typeface="Times New Roman"/>
              </a:rPr>
              <a:t>(</a:t>
            </a:r>
            <a:r>
              <a:rPr lang="en-US" sz="2400" dirty="0">
                <a:solidFill>
                  <a:srgbClr val="A31515"/>
                </a:solidFill>
                <a:latin typeface="Consolas"/>
                <a:ea typeface="Calibri"/>
                <a:cs typeface="Times New Roman"/>
              </a:rPr>
              <a:t>"Hello World 1!"</a:t>
            </a:r>
            <a:r>
              <a:rPr lang="en-US" sz="2400" dirty="0">
                <a:latin typeface="Consolas"/>
                <a:ea typeface="Calibri"/>
                <a:cs typeface="Times New Roman"/>
              </a:rPr>
              <a:t>);</a:t>
            </a:r>
            <a:endParaRPr lang="en-US"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string </a:t>
            </a:r>
            <a:r>
              <a:rPr lang="en-US" sz="2400" dirty="0" err="1">
                <a:latin typeface="Consolas"/>
                <a:ea typeface="Calibri"/>
                <a:cs typeface="Times New Roman"/>
              </a:rPr>
              <a:t>str</a:t>
            </a:r>
            <a:r>
              <a:rPr lang="en-US" sz="2400" dirty="0">
                <a:latin typeface="Consolas"/>
                <a:ea typeface="Calibri"/>
                <a:cs typeface="Times New Roman"/>
              </a:rPr>
              <a:t> = </a:t>
            </a:r>
            <a:r>
              <a:rPr lang="en-US" sz="2400" dirty="0">
                <a:solidFill>
                  <a:srgbClr val="A31515"/>
                </a:solidFill>
                <a:latin typeface="Consolas"/>
                <a:ea typeface="Calibri"/>
                <a:cs typeface="Times New Roman"/>
              </a:rPr>
              <a:t>"Hello World 2!"</a:t>
            </a:r>
            <a:r>
              <a:rPr lang="en-US" sz="2400" dirty="0">
                <a:latin typeface="Consolas"/>
                <a:ea typeface="Calibri"/>
                <a:cs typeface="Times New Roman"/>
              </a:rPr>
              <a:t>;</a:t>
            </a:r>
            <a:endParaRPr lang="en-US" dirty="0">
              <a:ea typeface="Calibri"/>
              <a:cs typeface="Times New Roman"/>
            </a:endParaRPr>
          </a:p>
          <a:p>
            <a:pPr algn="just"/>
            <a:endParaRPr lang="en-US" sz="1800" dirty="0" smtClean="0"/>
          </a:p>
          <a:p>
            <a:pPr algn="just"/>
            <a:r>
              <a:rPr lang="en-US" dirty="0" smtClean="0"/>
              <a:t>C++ has a very powerful ( and long ) string class defined in the &lt;string&gt; header file providing methods to manipulate strings. </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140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21733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Reading &amp; Printing Strings</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So far we have read strings with </a:t>
            </a:r>
            <a:r>
              <a:rPr lang="en-US" dirty="0" err="1" smtClean="0">
                <a:solidFill>
                  <a:srgbClr val="CCFF33"/>
                </a:solidFill>
              </a:rPr>
              <a:t>cin</a:t>
            </a:r>
            <a:r>
              <a:rPr lang="en-US" dirty="0" smtClean="0"/>
              <a:t> and printed them with </a:t>
            </a:r>
            <a:r>
              <a:rPr lang="en-US" dirty="0" smtClean="0">
                <a:solidFill>
                  <a:srgbClr val="CCFF33"/>
                </a:solidFill>
              </a:rPr>
              <a:t>cout</a:t>
            </a:r>
            <a:r>
              <a:rPr lang="en-US" dirty="0" smtClean="0"/>
              <a:t>, however  </a:t>
            </a:r>
            <a:r>
              <a:rPr lang="en-US" dirty="0" err="1" smtClean="0">
                <a:solidFill>
                  <a:srgbClr val="C00000"/>
                </a:solidFill>
              </a:rPr>
              <a:t>cin</a:t>
            </a:r>
            <a:r>
              <a:rPr lang="en-US" dirty="0" smtClean="0">
                <a:solidFill>
                  <a:srgbClr val="C00000"/>
                </a:solidFill>
              </a:rPr>
              <a:t> is limited</a:t>
            </a:r>
            <a:r>
              <a:rPr lang="en-US" dirty="0" smtClean="0"/>
              <a:t> because it reads a one-word string.</a:t>
            </a:r>
          </a:p>
          <a:p>
            <a:pPr algn="just"/>
            <a:r>
              <a:rPr lang="en-US" dirty="0" smtClean="0"/>
              <a:t>A better </a:t>
            </a:r>
            <a:r>
              <a:rPr lang="en-US" dirty="0" err="1" smtClean="0"/>
              <a:t>cin</a:t>
            </a:r>
            <a:r>
              <a:rPr lang="en-US" dirty="0" smtClean="0"/>
              <a:t> alternative is the method </a:t>
            </a:r>
            <a:r>
              <a:rPr lang="en-US" sz="2800" dirty="0" err="1" smtClean="0">
                <a:solidFill>
                  <a:srgbClr val="CCFF33"/>
                </a:solidFill>
                <a:latin typeface="Consolas" pitchFamily="49" charset="0"/>
                <a:cs typeface="Consolas" pitchFamily="49" charset="0"/>
              </a:rPr>
              <a:t>getline</a:t>
            </a:r>
            <a:r>
              <a:rPr lang="en-US" sz="2800" dirty="0" smtClean="0">
                <a:solidFill>
                  <a:srgbClr val="CCFF33"/>
                </a:solidFill>
                <a:latin typeface="Consolas" pitchFamily="49" charset="0"/>
                <a:cs typeface="Consolas" pitchFamily="49" charset="0"/>
              </a:rPr>
              <a:t>() </a:t>
            </a:r>
            <a:r>
              <a:rPr lang="en-US" dirty="0" smtClean="0"/>
              <a:t>which reads a line of text from the input stream.</a:t>
            </a:r>
          </a:p>
          <a:p>
            <a:pPr algn="just"/>
            <a:endParaRPr lang="en-US" dirty="0">
              <a:solidFill>
                <a:srgbClr val="CCFF33"/>
              </a:solidFill>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141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8434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55000" lnSpcReduction="20000"/>
          </a:bodyPr>
          <a:lstStyle/>
          <a:p>
            <a:pPr marL="0" marR="0" indent="0">
              <a:lnSpc>
                <a:spcPct val="115000"/>
              </a:lnSpc>
              <a:spcBef>
                <a:spcPts val="0"/>
              </a:spcBef>
              <a:spcAft>
                <a:spcPts val="0"/>
              </a:spcAft>
              <a:buNone/>
            </a:pPr>
            <a:r>
              <a:rPr lang="en-US" dirty="0">
                <a:solidFill>
                  <a:srgbClr val="008000"/>
                </a:solidFill>
                <a:latin typeface="Consolas"/>
                <a:ea typeface="Calibri"/>
                <a:cs typeface="Times New Roman"/>
              </a:rPr>
              <a:t>//DESCRIPTION: </a:t>
            </a:r>
            <a:r>
              <a:rPr lang="en-US" dirty="0" err="1">
                <a:solidFill>
                  <a:srgbClr val="008000"/>
                </a:solidFill>
                <a:latin typeface="Consolas"/>
                <a:ea typeface="Calibri"/>
                <a:cs typeface="Times New Roman"/>
              </a:rPr>
              <a:t>getline</a:t>
            </a:r>
            <a:r>
              <a:rPr lang="en-US" dirty="0">
                <a:solidFill>
                  <a:srgbClr val="008000"/>
                </a:solidFill>
                <a:latin typeface="Consolas"/>
                <a:ea typeface="Calibri"/>
                <a:cs typeface="Times New Roman"/>
              </a:rPr>
              <a:t>(</a:t>
            </a:r>
            <a:r>
              <a:rPr lang="en-US" dirty="0" err="1">
                <a:solidFill>
                  <a:srgbClr val="008000"/>
                </a:solidFill>
                <a:latin typeface="Consolas"/>
                <a:ea typeface="Calibri"/>
                <a:cs typeface="Times New Roman"/>
              </a:rPr>
              <a:t>cin,string</a:t>
            </a:r>
            <a:r>
              <a:rPr lang="en-US" dirty="0">
                <a:solidFill>
                  <a:srgbClr val="008000"/>
                </a:solidFill>
                <a:latin typeface="Consolas"/>
                <a:ea typeface="Calibri"/>
                <a:cs typeface="Times New Roman"/>
              </a:rPr>
              <a:t>) VS. </a:t>
            </a:r>
            <a:r>
              <a:rPr lang="en-US" dirty="0" err="1">
                <a:solidFill>
                  <a:srgbClr val="008000"/>
                </a:solidFill>
                <a:latin typeface="Consolas"/>
                <a:ea typeface="Calibri"/>
                <a:cs typeface="Times New Roman"/>
              </a:rPr>
              <a:t>cin</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&lt;string&gt;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//declare three strings</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string s1 = </a:t>
            </a:r>
            <a:r>
              <a:rPr lang="en-US" dirty="0">
                <a:solidFill>
                  <a:srgbClr val="A31515"/>
                </a:solidFill>
                <a:latin typeface="Consolas"/>
                <a:ea typeface="Calibri"/>
                <a:cs typeface="Times New Roman"/>
              </a:rPr>
              <a:t>"Hello World"</a:t>
            </a:r>
            <a:r>
              <a:rPr lang="en-US" dirty="0">
                <a:latin typeface="Consolas"/>
                <a:ea typeface="Calibri"/>
                <a:cs typeface="Times New Roman"/>
              </a:rPr>
              <a:t>, s2, s3;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//read second string</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"Enter a string: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getline</a:t>
            </a:r>
            <a:r>
              <a:rPr lang="en-US" dirty="0">
                <a:latin typeface="Consolas"/>
                <a:ea typeface="Calibri"/>
                <a:cs typeface="Times New Roman"/>
              </a:rPr>
              <a:t>(</a:t>
            </a:r>
            <a:r>
              <a:rPr lang="en-US" dirty="0" err="1">
                <a:latin typeface="Consolas"/>
                <a:ea typeface="Calibri"/>
                <a:cs typeface="Times New Roman"/>
              </a:rPr>
              <a:t>cin</a:t>
            </a:r>
            <a:r>
              <a:rPr lang="en-US" dirty="0">
                <a:latin typeface="Consolas"/>
                <a:ea typeface="Calibri"/>
                <a:cs typeface="Times New Roman"/>
              </a:rPr>
              <a:t>, s2);    </a:t>
            </a:r>
            <a:r>
              <a:rPr lang="en-US" dirty="0">
                <a:solidFill>
                  <a:srgbClr val="008000"/>
                </a:solidFill>
                <a:latin typeface="Consolas"/>
                <a:ea typeface="Calibri"/>
                <a:cs typeface="Times New Roman"/>
              </a:rPr>
              <a:t>//reads a line of text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//read third string</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"Enter the same: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cin</a:t>
            </a:r>
            <a:r>
              <a:rPr lang="en-US" dirty="0">
                <a:latin typeface="Consolas"/>
                <a:ea typeface="Calibri"/>
                <a:cs typeface="Times New Roman"/>
              </a:rPr>
              <a:t>&gt;&gt;s3;			</a:t>
            </a:r>
            <a:r>
              <a:rPr lang="en-US" dirty="0">
                <a:solidFill>
                  <a:srgbClr val="008000"/>
                </a:solidFill>
                <a:latin typeface="Consolas"/>
                <a:ea typeface="Calibri"/>
                <a:cs typeface="Times New Roman"/>
              </a:rPr>
              <a:t>//reads first word only</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"\ns1 = "</a:t>
            </a:r>
            <a:r>
              <a:rPr lang="en-US" dirty="0">
                <a:latin typeface="Consolas"/>
                <a:ea typeface="Calibri"/>
                <a:cs typeface="Times New Roman"/>
              </a:rPr>
              <a:t>&lt;&lt;s1&lt;&lt;endl;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"s2 = "</a:t>
            </a:r>
            <a:r>
              <a:rPr lang="en-US" dirty="0">
                <a:latin typeface="Consolas"/>
                <a:ea typeface="Calibri"/>
                <a:cs typeface="Times New Roman"/>
              </a:rPr>
              <a:t>&lt;&lt;s2&lt;&lt;endl;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"s3 = "</a:t>
            </a:r>
            <a:r>
              <a:rPr lang="en-US" dirty="0">
                <a:latin typeface="Consolas"/>
                <a:ea typeface="Calibri"/>
                <a:cs typeface="Times New Roman"/>
              </a:rPr>
              <a:t>&lt;&lt;s3&lt;&lt;endl;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142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574" y="5410201"/>
            <a:ext cx="329045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20022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delimiter</a:t>
            </a:r>
            <a:endParaRPr lang="en-US"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fontScale="92500"/>
          </a:bodyPr>
          <a:lstStyle/>
          <a:p>
            <a:pPr algn="just"/>
            <a:r>
              <a:rPr lang="en-US" dirty="0" smtClean="0"/>
              <a:t>The </a:t>
            </a:r>
            <a:r>
              <a:rPr lang="en-US" sz="2800" dirty="0" err="1" smtClean="0">
                <a:solidFill>
                  <a:srgbClr val="CCFF33"/>
                </a:solidFill>
                <a:latin typeface="Consolas" pitchFamily="49" charset="0"/>
                <a:cs typeface="Consolas" pitchFamily="49" charset="0"/>
              </a:rPr>
              <a:t>getline</a:t>
            </a:r>
            <a:r>
              <a:rPr lang="en-US" sz="2800" dirty="0" smtClean="0">
                <a:solidFill>
                  <a:srgbClr val="CCFF33"/>
                </a:solidFill>
                <a:latin typeface="Consolas" pitchFamily="49" charset="0"/>
                <a:cs typeface="Consolas" pitchFamily="49" charset="0"/>
              </a:rPr>
              <a:t>() </a:t>
            </a:r>
            <a:r>
              <a:rPr lang="en-US" dirty="0" smtClean="0"/>
              <a:t>function can be used with a delimiter to read the first part of the input stream until the delimiter character.</a:t>
            </a:r>
          </a:p>
          <a:p>
            <a:pPr algn="just"/>
            <a:endParaRPr lang="en-US" dirty="0"/>
          </a:p>
          <a:p>
            <a:pPr algn="just"/>
            <a:r>
              <a:rPr lang="en-US" dirty="0" smtClean="0"/>
              <a:t>The following statement reads only the first word of the input text because it stops at empty space.</a:t>
            </a:r>
          </a:p>
          <a:p>
            <a:pPr marL="0" marR="0" indent="0">
              <a:lnSpc>
                <a:spcPct val="115000"/>
              </a:lnSpc>
              <a:spcBef>
                <a:spcPts val="0"/>
              </a:spcBef>
              <a:spcAft>
                <a:spcPts val="0"/>
              </a:spcAft>
              <a:buNone/>
            </a:pPr>
            <a:r>
              <a:rPr lang="en-US" sz="2200" dirty="0" smtClean="0">
                <a:latin typeface="Consolas"/>
                <a:ea typeface="Calibri"/>
                <a:cs typeface="Times New Roman"/>
              </a:rPr>
              <a:t>	string </a:t>
            </a:r>
            <a:r>
              <a:rPr lang="en-US" sz="2200" dirty="0" err="1">
                <a:latin typeface="Consolas"/>
                <a:ea typeface="Calibri"/>
                <a:cs typeface="Times New Roman"/>
              </a:rPr>
              <a:t>str</a:t>
            </a:r>
            <a:r>
              <a:rPr lang="en-US" sz="2200" dirty="0">
                <a:latin typeface="Consolas"/>
                <a:ea typeface="Calibri"/>
                <a:cs typeface="Times New Roman"/>
              </a:rPr>
              <a:t>;</a:t>
            </a:r>
            <a:endParaRPr lang="en-US" sz="3000" dirty="0">
              <a:ea typeface="Calibri"/>
              <a:cs typeface="Times New Roman"/>
            </a:endParaRPr>
          </a:p>
          <a:p>
            <a:pPr marL="0" marR="0" indent="0">
              <a:lnSpc>
                <a:spcPct val="115000"/>
              </a:lnSpc>
              <a:spcBef>
                <a:spcPts val="0"/>
              </a:spcBef>
              <a:spcAft>
                <a:spcPts val="0"/>
              </a:spcAft>
              <a:buNone/>
            </a:pPr>
            <a:r>
              <a:rPr lang="en-US" sz="2200" dirty="0">
                <a:latin typeface="Consolas"/>
                <a:ea typeface="Calibri"/>
                <a:cs typeface="Times New Roman"/>
              </a:rPr>
              <a:t>	cout&lt;&lt;</a:t>
            </a:r>
            <a:r>
              <a:rPr lang="en-US" sz="2200" dirty="0">
                <a:solidFill>
                  <a:srgbClr val="A31515"/>
                </a:solidFill>
                <a:latin typeface="Consolas"/>
                <a:ea typeface="Calibri"/>
                <a:cs typeface="Times New Roman"/>
              </a:rPr>
              <a:t>"Enter a string: "</a:t>
            </a:r>
            <a:r>
              <a:rPr lang="en-US" sz="2200" dirty="0">
                <a:latin typeface="Consolas"/>
                <a:ea typeface="Calibri"/>
                <a:cs typeface="Times New Roman"/>
              </a:rPr>
              <a:t>;</a:t>
            </a:r>
            <a:endParaRPr lang="en-US" sz="3000" dirty="0">
              <a:ea typeface="Calibri"/>
              <a:cs typeface="Times New Roman"/>
            </a:endParaRPr>
          </a:p>
          <a:p>
            <a:pPr marL="0" marR="0" indent="0">
              <a:lnSpc>
                <a:spcPct val="115000"/>
              </a:lnSpc>
              <a:spcBef>
                <a:spcPts val="0"/>
              </a:spcBef>
              <a:spcAft>
                <a:spcPts val="0"/>
              </a:spcAft>
              <a:buNone/>
            </a:pPr>
            <a:r>
              <a:rPr lang="en-US" sz="2200" dirty="0">
                <a:latin typeface="Consolas"/>
                <a:ea typeface="Calibri"/>
                <a:cs typeface="Times New Roman"/>
              </a:rPr>
              <a:t>	</a:t>
            </a:r>
            <a:r>
              <a:rPr lang="en-US" sz="2200" dirty="0" err="1">
                <a:latin typeface="Consolas"/>
                <a:ea typeface="Calibri"/>
                <a:cs typeface="Times New Roman"/>
              </a:rPr>
              <a:t>getline</a:t>
            </a:r>
            <a:r>
              <a:rPr lang="en-US" sz="2200" dirty="0">
                <a:latin typeface="Consolas"/>
                <a:ea typeface="Calibri"/>
                <a:cs typeface="Times New Roman"/>
              </a:rPr>
              <a:t>(</a:t>
            </a:r>
            <a:r>
              <a:rPr lang="en-US" sz="2200" dirty="0" err="1">
                <a:latin typeface="Consolas"/>
                <a:ea typeface="Calibri"/>
                <a:cs typeface="Times New Roman"/>
              </a:rPr>
              <a:t>cin</a:t>
            </a:r>
            <a:r>
              <a:rPr lang="en-US" sz="2200" dirty="0">
                <a:latin typeface="Consolas"/>
                <a:ea typeface="Calibri"/>
                <a:cs typeface="Times New Roman"/>
              </a:rPr>
              <a:t>, </a:t>
            </a:r>
            <a:r>
              <a:rPr lang="en-US" sz="2200" dirty="0" err="1">
                <a:latin typeface="Consolas"/>
                <a:ea typeface="Calibri"/>
                <a:cs typeface="Times New Roman"/>
              </a:rPr>
              <a:t>str</a:t>
            </a:r>
            <a:r>
              <a:rPr lang="en-US" sz="2200" dirty="0">
                <a:latin typeface="Consolas"/>
                <a:ea typeface="Calibri"/>
                <a:cs typeface="Times New Roman"/>
              </a:rPr>
              <a:t>, </a:t>
            </a:r>
            <a:r>
              <a:rPr lang="en-US" sz="2200" dirty="0">
                <a:solidFill>
                  <a:srgbClr val="A31515"/>
                </a:solidFill>
                <a:latin typeface="Consolas"/>
                <a:ea typeface="Calibri"/>
                <a:cs typeface="Times New Roman"/>
              </a:rPr>
              <a:t>' '</a:t>
            </a:r>
            <a:r>
              <a:rPr lang="en-US" sz="2200" dirty="0">
                <a:latin typeface="Consolas"/>
                <a:ea typeface="Calibri"/>
                <a:cs typeface="Times New Roman"/>
              </a:rPr>
              <a:t>);    </a:t>
            </a:r>
            <a:r>
              <a:rPr lang="en-US" sz="2200" dirty="0">
                <a:solidFill>
                  <a:srgbClr val="008000"/>
                </a:solidFill>
                <a:latin typeface="Consolas"/>
                <a:ea typeface="Calibri"/>
                <a:cs typeface="Times New Roman"/>
              </a:rPr>
              <a:t>//read until empty space</a:t>
            </a:r>
            <a:endParaRPr lang="en-US" sz="3000" dirty="0">
              <a:ea typeface="Calibri"/>
              <a:cs typeface="Times New Roman"/>
            </a:endParaRPr>
          </a:p>
          <a:p>
            <a:pPr marL="0" marR="0" indent="0">
              <a:lnSpc>
                <a:spcPct val="115000"/>
              </a:lnSpc>
              <a:spcBef>
                <a:spcPts val="0"/>
              </a:spcBef>
              <a:spcAft>
                <a:spcPts val="0"/>
              </a:spcAft>
              <a:buNone/>
            </a:pPr>
            <a:r>
              <a:rPr lang="en-US" sz="2200" dirty="0">
                <a:latin typeface="Consolas"/>
                <a:ea typeface="Calibri"/>
                <a:cs typeface="Times New Roman"/>
              </a:rPr>
              <a:t>	cout&lt;&lt;</a:t>
            </a:r>
            <a:r>
              <a:rPr lang="en-US" sz="2200" dirty="0" err="1">
                <a:latin typeface="Consolas"/>
                <a:ea typeface="Calibri"/>
                <a:cs typeface="Times New Roman"/>
              </a:rPr>
              <a:t>str</a:t>
            </a:r>
            <a:r>
              <a:rPr lang="en-US" sz="2200" dirty="0">
                <a:latin typeface="Consolas"/>
                <a:ea typeface="Calibri"/>
                <a:cs typeface="Times New Roman"/>
              </a:rPr>
              <a:t>&lt;&lt;endl;</a:t>
            </a:r>
            <a:endParaRPr lang="en-US" sz="3000" dirty="0">
              <a:ea typeface="Calibri"/>
              <a:cs typeface="Times New Roman"/>
            </a:endParaRPr>
          </a:p>
          <a:p>
            <a:pPr marL="0" indent="0" algn="just">
              <a:buNone/>
            </a:pPr>
            <a:endParaRPr lang="en-US" dirty="0" smtClean="0"/>
          </a:p>
          <a:p>
            <a:pPr marL="0" indent="0" algn="just">
              <a:buNone/>
            </a:pPr>
            <a:endParaRPr lang="en-US" dirty="0">
              <a:solidFill>
                <a:srgbClr val="CCFF33"/>
              </a:solidFill>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143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797" y="5791200"/>
            <a:ext cx="3499203" cy="1048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81210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25000" lnSpcReduction="20000"/>
          </a:bodyPr>
          <a:lstStyle/>
          <a:p>
            <a:pPr marL="0" marR="0" indent="0">
              <a:lnSpc>
                <a:spcPct val="115000"/>
              </a:lnSpc>
              <a:spcBef>
                <a:spcPts val="0"/>
              </a:spcBef>
              <a:spcAft>
                <a:spcPts val="0"/>
              </a:spcAft>
              <a:buNone/>
            </a:pPr>
            <a:r>
              <a:rPr lang="en-US" sz="5600" dirty="0">
                <a:solidFill>
                  <a:srgbClr val="008000"/>
                </a:solidFill>
                <a:latin typeface="Consolas"/>
                <a:ea typeface="Calibri"/>
                <a:cs typeface="Times New Roman"/>
              </a:rPr>
              <a:t>//DESCRIPTION: Separate a string and save the parts in a vector</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a:t>
            </a:r>
            <a:r>
              <a:rPr lang="en-US" sz="5600" dirty="0" err="1">
                <a:solidFill>
                  <a:srgbClr val="A31515"/>
                </a:solidFill>
                <a:latin typeface="Consolas"/>
                <a:ea typeface="Calibri"/>
                <a:cs typeface="Times New Roman"/>
              </a:rPr>
              <a:t>iostream</a:t>
            </a:r>
            <a:r>
              <a:rPr lang="en-US" sz="5600" dirty="0">
                <a:solidFill>
                  <a:srgbClr val="A31515"/>
                </a:solidFill>
                <a:latin typeface="Consolas"/>
                <a:ea typeface="Calibri"/>
                <a:cs typeface="Times New Roman"/>
              </a:rPr>
              <a:t>&gt;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&lt;string&gt;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a:t>
            </a:r>
            <a:r>
              <a:rPr lang="en-US" sz="5600" dirty="0" err="1">
                <a:solidFill>
                  <a:srgbClr val="A31515"/>
                </a:solidFill>
                <a:latin typeface="Consolas"/>
                <a:ea typeface="Calibri"/>
                <a:cs typeface="Times New Roman"/>
              </a:rPr>
              <a:t>sstream</a:t>
            </a:r>
            <a:r>
              <a:rPr lang="en-US" sz="5600" dirty="0">
                <a:solidFill>
                  <a:srgbClr val="A31515"/>
                </a:solidFill>
                <a:latin typeface="Consolas"/>
                <a:ea typeface="Calibri"/>
                <a:cs typeface="Times New Roman"/>
              </a:rPr>
              <a:t>&gt;</a:t>
            </a:r>
            <a:r>
              <a:rPr lang="en-US" sz="5600" dirty="0">
                <a:latin typeface="Consolas"/>
                <a:ea typeface="Calibri"/>
                <a:cs typeface="Times New Roman"/>
              </a:rPr>
              <a:t>  </a:t>
            </a:r>
            <a:r>
              <a:rPr lang="en-US" sz="5600" dirty="0">
                <a:solidFill>
                  <a:srgbClr val="008000"/>
                </a:solidFill>
                <a:latin typeface="Consolas"/>
                <a:ea typeface="Calibri"/>
                <a:cs typeface="Times New Roman"/>
              </a:rPr>
              <a:t>//convert string to a stream of characters</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&lt;vector&gt;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using</a:t>
            </a:r>
            <a:r>
              <a:rPr lang="en-US" sz="5600" dirty="0">
                <a:latin typeface="Consolas"/>
                <a:ea typeface="Calibri"/>
                <a:cs typeface="Times New Roman"/>
              </a:rPr>
              <a:t> </a:t>
            </a:r>
            <a:r>
              <a:rPr lang="en-US" sz="5600" dirty="0">
                <a:solidFill>
                  <a:srgbClr val="0000FF"/>
                </a:solidFill>
                <a:latin typeface="Consolas"/>
                <a:ea typeface="Calibri"/>
                <a:cs typeface="Times New Roman"/>
              </a:rPr>
              <a:t>namespace</a:t>
            </a:r>
            <a:r>
              <a:rPr lang="en-US" sz="5600" dirty="0">
                <a:latin typeface="Consolas"/>
                <a:ea typeface="Calibri"/>
                <a:cs typeface="Times New Roman"/>
              </a:rPr>
              <a:t> </a:t>
            </a:r>
            <a:r>
              <a:rPr lang="en-US" sz="5600" dirty="0" err="1">
                <a:latin typeface="Consolas"/>
                <a:ea typeface="Calibri"/>
                <a:cs typeface="Times New Roman"/>
              </a:rPr>
              <a:t>std</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int</a:t>
            </a:r>
            <a:r>
              <a:rPr lang="en-US" sz="5600" dirty="0">
                <a:latin typeface="Consolas"/>
                <a:ea typeface="Calibri"/>
                <a:cs typeface="Times New Roman"/>
              </a:rPr>
              <a:t> main()</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string </a:t>
            </a:r>
            <a:r>
              <a:rPr lang="en-US" sz="5600" dirty="0" err="1">
                <a:latin typeface="Consolas"/>
                <a:ea typeface="Calibri"/>
                <a:cs typeface="Times New Roman"/>
              </a:rPr>
              <a:t>str</a:t>
            </a:r>
            <a:r>
              <a:rPr lang="en-US" sz="5600" dirty="0">
                <a:latin typeface="Consolas"/>
                <a:ea typeface="Calibri"/>
                <a:cs typeface="Times New Roman"/>
              </a:rPr>
              <a:t> = </a:t>
            </a:r>
            <a:r>
              <a:rPr lang="en-US" sz="5600" dirty="0">
                <a:solidFill>
                  <a:srgbClr val="A31515"/>
                </a:solidFill>
                <a:latin typeface="Consolas"/>
                <a:ea typeface="Calibri"/>
                <a:cs typeface="Times New Roman"/>
              </a:rPr>
              <a:t>"0x0002,A5651QPR87GBZ094RTF52,D,A,000001,ABC ,10000.00 , EOT"</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string word;</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vector&lt;string&gt; </a:t>
            </a:r>
            <a:r>
              <a:rPr lang="en-US" sz="5600" dirty="0" err="1">
                <a:latin typeface="Consolas"/>
                <a:ea typeface="Calibri"/>
                <a:cs typeface="Times New Roman"/>
              </a:rPr>
              <a:t>stringVector</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 convert string as a stream of characters</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stringstream</a:t>
            </a:r>
            <a:r>
              <a:rPr lang="en-US" sz="5600" dirty="0">
                <a:latin typeface="Consolas"/>
                <a:ea typeface="Calibri"/>
                <a:cs typeface="Times New Roman"/>
              </a:rPr>
              <a:t> stream(</a:t>
            </a:r>
            <a:r>
              <a:rPr lang="en-US" sz="5600" dirty="0" err="1">
                <a:latin typeface="Consolas"/>
                <a:ea typeface="Calibri"/>
                <a:cs typeface="Times New Roman"/>
              </a:rPr>
              <a:t>str</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//separate characters with delimiter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while</a:t>
            </a:r>
            <a:r>
              <a:rPr lang="en-US" sz="5600" dirty="0">
                <a:latin typeface="Consolas"/>
                <a:ea typeface="Calibri"/>
                <a:cs typeface="Times New Roman"/>
              </a:rPr>
              <a:t>( </a:t>
            </a:r>
            <a:r>
              <a:rPr lang="en-US" sz="5600" dirty="0" err="1">
                <a:latin typeface="Consolas"/>
                <a:ea typeface="Calibri"/>
                <a:cs typeface="Times New Roman"/>
              </a:rPr>
              <a:t>getline</a:t>
            </a:r>
            <a:r>
              <a:rPr lang="en-US" sz="5600" dirty="0">
                <a:latin typeface="Consolas"/>
                <a:ea typeface="Calibri"/>
                <a:cs typeface="Times New Roman"/>
              </a:rPr>
              <a:t>(stream, word, </a:t>
            </a:r>
            <a:r>
              <a:rPr lang="en-US" sz="5600" dirty="0">
                <a:solidFill>
                  <a:srgbClr val="A31515"/>
                </a:solidFill>
                <a:latin typeface="Consolas"/>
                <a:ea typeface="Calibri"/>
                <a:cs typeface="Times New Roman"/>
              </a:rPr>
              <a:t>','</a:t>
            </a: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//cout &lt;&lt; word &lt;&lt; "\n";</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stringVector.push_back</a:t>
            </a:r>
            <a:r>
              <a:rPr lang="en-US" sz="5600" dirty="0">
                <a:latin typeface="Consolas"/>
                <a:ea typeface="Calibri"/>
                <a:cs typeface="Times New Roman"/>
              </a:rPr>
              <a:t>(word);</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saved vector</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stringVector.size</a:t>
            </a:r>
            <a:r>
              <a:rPr lang="en-US" sz="5600" dirty="0">
                <a:latin typeface="Consolas"/>
                <a:ea typeface="Calibri"/>
                <a:cs typeface="Times New Roman"/>
              </a:rPr>
              <a:t>(); 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stringVector</a:t>
            </a:r>
            <a:r>
              <a:rPr lang="en-US" sz="5600" dirty="0">
                <a:latin typeface="Consolas"/>
                <a:ea typeface="Calibri"/>
                <a:cs typeface="Times New Roman"/>
              </a:rPr>
              <a:t>[i]&lt;&lt;</a:t>
            </a:r>
            <a:r>
              <a:rPr lang="en-US" sz="5600" dirty="0">
                <a:solidFill>
                  <a:srgbClr val="A31515"/>
                </a:solidFill>
                <a:latin typeface="Consolas"/>
                <a:ea typeface="Calibri"/>
                <a:cs typeface="Times New Roman"/>
              </a:rPr>
              <a:t>"\n"</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return</a:t>
            </a:r>
            <a:r>
              <a:rPr lang="en-US" sz="5600" dirty="0">
                <a:latin typeface="Consolas"/>
                <a:ea typeface="Calibri"/>
                <a:cs typeface="Times New Roman"/>
              </a:rPr>
              <a:t> 0;</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144</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385" y="5029199"/>
            <a:ext cx="3208615"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71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477000"/>
          </a:xfrm>
        </p:spPr>
        <p:txBody>
          <a:bodyPr>
            <a:normAutofit fontScale="25000" lnSpcReduction="20000"/>
          </a:bodyPr>
          <a:lstStyle/>
          <a:p>
            <a:pPr marL="0" marR="0" indent="0">
              <a:lnSpc>
                <a:spcPct val="115000"/>
              </a:lnSpc>
              <a:spcBef>
                <a:spcPts val="0"/>
              </a:spcBef>
              <a:spcAft>
                <a:spcPts val="0"/>
              </a:spcAft>
              <a:buNone/>
            </a:pPr>
            <a:r>
              <a:rPr lang="en-US" sz="5200" dirty="0">
                <a:solidFill>
                  <a:srgbClr val="008000"/>
                </a:solidFill>
                <a:latin typeface="Consolas"/>
                <a:ea typeface="Calibri"/>
                <a:cs typeface="Times New Roman"/>
              </a:rPr>
              <a:t>//DESCRIPTION: A very practical </a:t>
            </a:r>
            <a:r>
              <a:rPr lang="en-US" sz="5200" dirty="0" smtClean="0">
                <a:solidFill>
                  <a:srgbClr val="008000"/>
                </a:solidFill>
                <a:latin typeface="Consolas"/>
                <a:ea typeface="Calibri"/>
                <a:cs typeface="Times New Roman"/>
              </a:rPr>
              <a:t>problem. Save string to vector, convert to int then find sum</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a:t>
            </a:r>
            <a:r>
              <a:rPr lang="en-US" sz="5200" dirty="0" err="1">
                <a:solidFill>
                  <a:srgbClr val="A31515"/>
                </a:solidFill>
                <a:latin typeface="Consolas"/>
                <a:ea typeface="Calibri"/>
                <a:cs typeface="Times New Roman"/>
              </a:rPr>
              <a:t>iostream</a:t>
            </a:r>
            <a:r>
              <a:rPr lang="en-US" sz="5200" dirty="0">
                <a:solidFill>
                  <a:srgbClr val="A31515"/>
                </a:solidFill>
                <a:latin typeface="Consolas"/>
                <a:ea typeface="Calibri"/>
                <a:cs typeface="Times New Roman"/>
              </a:rPr>
              <a:t>&gt;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&lt;string&gt;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a:t>
            </a:r>
            <a:r>
              <a:rPr lang="en-US" sz="5200" dirty="0" err="1">
                <a:solidFill>
                  <a:srgbClr val="A31515"/>
                </a:solidFill>
                <a:latin typeface="Consolas"/>
                <a:ea typeface="Calibri"/>
                <a:cs typeface="Times New Roman"/>
              </a:rPr>
              <a:t>sstream</a:t>
            </a:r>
            <a:r>
              <a:rPr lang="en-US" sz="5200" dirty="0">
                <a:solidFill>
                  <a:srgbClr val="A31515"/>
                </a:solidFill>
                <a:latin typeface="Consolas"/>
                <a:ea typeface="Calibri"/>
                <a:cs typeface="Times New Roman"/>
              </a:rPr>
              <a:t>&gt;</a:t>
            </a:r>
            <a:r>
              <a:rPr lang="en-US" sz="5200" dirty="0">
                <a:latin typeface="Consolas"/>
                <a:ea typeface="Calibri"/>
                <a:cs typeface="Times New Roman"/>
              </a:rPr>
              <a:t>  </a:t>
            </a:r>
            <a:r>
              <a:rPr lang="en-US" sz="5200" dirty="0">
                <a:solidFill>
                  <a:srgbClr val="008000"/>
                </a:solidFill>
                <a:latin typeface="Consolas"/>
                <a:ea typeface="Calibri"/>
                <a:cs typeface="Times New Roman"/>
              </a:rPr>
              <a:t>//convert string to a stream of characters</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&lt;vector&gt;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using</a:t>
            </a:r>
            <a:r>
              <a:rPr lang="en-US" sz="5200" dirty="0">
                <a:latin typeface="Consolas"/>
                <a:ea typeface="Calibri"/>
                <a:cs typeface="Times New Roman"/>
              </a:rPr>
              <a:t> </a:t>
            </a:r>
            <a:r>
              <a:rPr lang="en-US" sz="5200" dirty="0">
                <a:solidFill>
                  <a:srgbClr val="0000FF"/>
                </a:solidFill>
                <a:latin typeface="Consolas"/>
                <a:ea typeface="Calibri"/>
                <a:cs typeface="Times New Roman"/>
              </a:rPr>
              <a:t>namespace</a:t>
            </a:r>
            <a:r>
              <a:rPr lang="en-US" sz="5200" dirty="0">
                <a:latin typeface="Consolas"/>
                <a:ea typeface="Calibri"/>
                <a:cs typeface="Times New Roman"/>
              </a:rPr>
              <a:t> </a:t>
            </a:r>
            <a:r>
              <a:rPr lang="en-US" sz="5200" dirty="0" err="1">
                <a:latin typeface="Consolas"/>
                <a:ea typeface="Calibri"/>
                <a:cs typeface="Times New Roman"/>
              </a:rPr>
              <a:t>std</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main()</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string </a:t>
            </a:r>
            <a:r>
              <a:rPr lang="en-US" sz="5200" dirty="0" err="1">
                <a:latin typeface="Consolas"/>
                <a:ea typeface="Calibri"/>
                <a:cs typeface="Times New Roman"/>
              </a:rPr>
              <a:t>str</a:t>
            </a:r>
            <a:r>
              <a:rPr lang="en-US" sz="5200" dirty="0">
                <a:latin typeface="Consolas"/>
                <a:ea typeface="Calibri"/>
                <a:cs typeface="Times New Roman"/>
              </a:rPr>
              <a:t> = </a:t>
            </a:r>
            <a:r>
              <a:rPr lang="en-US" sz="5200" dirty="0">
                <a:solidFill>
                  <a:srgbClr val="A31515"/>
                </a:solidFill>
                <a:latin typeface="Consolas"/>
                <a:ea typeface="Calibri"/>
                <a:cs typeface="Times New Roman"/>
              </a:rPr>
              <a:t>"1 2 3 4 5 6 7 8 9 10"</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smtClean="0">
                <a:latin typeface="Consolas"/>
                <a:ea typeface="Calibri"/>
                <a:cs typeface="Times New Roman"/>
              </a:rPr>
              <a:t>	string </a:t>
            </a:r>
            <a:r>
              <a:rPr lang="en-US" sz="5200" dirty="0">
                <a:latin typeface="Consolas"/>
                <a:ea typeface="Calibri"/>
                <a:cs typeface="Times New Roman"/>
              </a:rPr>
              <a:t>word;</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vector&lt;string&gt; </a:t>
            </a:r>
            <a:r>
              <a:rPr lang="en-US" sz="5200" dirty="0" err="1">
                <a:latin typeface="Consolas"/>
                <a:ea typeface="Calibri"/>
                <a:cs typeface="Times New Roman"/>
              </a:rPr>
              <a:t>stringVector</a:t>
            </a:r>
            <a:r>
              <a:rPr lang="en-US" sz="5200" dirty="0" smtClean="0">
                <a:latin typeface="Consolas"/>
                <a:ea typeface="Calibri"/>
                <a:cs typeface="Times New Roman"/>
              </a:rPr>
              <a:t>;</a:t>
            </a:r>
            <a:endParaRPr lang="en-US" sz="5200" dirty="0" smtClean="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 convert string as a stream of characters</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smtClean="0">
                <a:latin typeface="Consolas"/>
                <a:ea typeface="Calibri"/>
                <a:cs typeface="Times New Roman"/>
              </a:rPr>
              <a:t>	</a:t>
            </a:r>
            <a:r>
              <a:rPr lang="en-US" sz="5200" dirty="0" err="1" smtClean="0">
                <a:latin typeface="Consolas"/>
                <a:ea typeface="Calibri"/>
                <a:cs typeface="Times New Roman"/>
              </a:rPr>
              <a:t>stringstream</a:t>
            </a:r>
            <a:r>
              <a:rPr lang="en-US" sz="5200" dirty="0" smtClean="0">
                <a:latin typeface="Consolas"/>
                <a:ea typeface="Calibri"/>
                <a:cs typeface="Times New Roman"/>
              </a:rPr>
              <a:t> </a:t>
            </a:r>
            <a:r>
              <a:rPr lang="en-US" sz="5200" dirty="0">
                <a:latin typeface="Consolas"/>
                <a:ea typeface="Calibri"/>
                <a:cs typeface="Times New Roman"/>
              </a:rPr>
              <a:t>stream(</a:t>
            </a:r>
            <a:r>
              <a:rPr lang="en-US" sz="5200" dirty="0" err="1">
                <a:latin typeface="Consolas"/>
                <a:ea typeface="Calibri"/>
                <a:cs typeface="Times New Roman"/>
              </a:rPr>
              <a:t>str</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//separate characters with delimiter "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smtClean="0">
                <a:latin typeface="Consolas"/>
                <a:ea typeface="Calibri"/>
                <a:cs typeface="Times New Roman"/>
              </a:rPr>
              <a:t>	 </a:t>
            </a:r>
            <a:r>
              <a:rPr lang="en-US" sz="5200" dirty="0">
                <a:solidFill>
                  <a:srgbClr val="0000FF"/>
                </a:solidFill>
                <a:latin typeface="Consolas"/>
                <a:ea typeface="Calibri"/>
                <a:cs typeface="Times New Roman"/>
              </a:rPr>
              <a:t>while</a:t>
            </a:r>
            <a:r>
              <a:rPr lang="en-US" sz="5200" dirty="0">
                <a:latin typeface="Consolas"/>
                <a:ea typeface="Calibri"/>
                <a:cs typeface="Times New Roman"/>
              </a:rPr>
              <a:t>( </a:t>
            </a:r>
            <a:r>
              <a:rPr lang="en-US" sz="5200" dirty="0" err="1">
                <a:latin typeface="Consolas"/>
                <a:ea typeface="Calibri"/>
                <a:cs typeface="Times New Roman"/>
              </a:rPr>
              <a:t>getline</a:t>
            </a:r>
            <a:r>
              <a:rPr lang="en-US" sz="5200" dirty="0">
                <a:latin typeface="Consolas"/>
                <a:ea typeface="Calibri"/>
                <a:cs typeface="Times New Roman"/>
              </a:rPr>
              <a:t>(stream, word, </a:t>
            </a:r>
            <a:r>
              <a:rPr lang="en-US" sz="5200" dirty="0">
                <a:solidFill>
                  <a:srgbClr val="A31515"/>
                </a:solidFill>
                <a:latin typeface="Consolas"/>
                <a:ea typeface="Calibri"/>
                <a:cs typeface="Times New Roman"/>
              </a:rPr>
              <a:t>' '</a:t>
            </a: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//cout &lt;&lt; word &lt;&lt; "\n";</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err="1">
                <a:latin typeface="Consolas"/>
                <a:ea typeface="Calibri"/>
                <a:cs typeface="Times New Roman"/>
              </a:rPr>
              <a:t>stringVector.push_back</a:t>
            </a:r>
            <a:r>
              <a:rPr lang="en-US" sz="5200" dirty="0">
                <a:latin typeface="Consolas"/>
                <a:ea typeface="Calibri"/>
                <a:cs typeface="Times New Roman"/>
              </a:rPr>
              <a:t>(word);</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//show saved string vector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sum = 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for</a:t>
            </a:r>
            <a:r>
              <a:rPr lang="en-US" sz="5200" dirty="0">
                <a:latin typeface="Consolas"/>
                <a:ea typeface="Calibri"/>
                <a:cs typeface="Times New Roman"/>
              </a:rPr>
              <a:t>(</a:t>
            </a:r>
            <a:r>
              <a:rPr lang="en-US" sz="5200" dirty="0">
                <a:solidFill>
                  <a:srgbClr val="0000FF"/>
                </a:solidFill>
                <a:latin typeface="Consolas"/>
                <a:ea typeface="Calibri"/>
                <a:cs typeface="Times New Roman"/>
              </a:rPr>
              <a:t>int</a:t>
            </a:r>
            <a:r>
              <a:rPr lang="en-US" sz="5200" dirty="0">
                <a:latin typeface="Consolas"/>
                <a:ea typeface="Calibri"/>
                <a:cs typeface="Times New Roman"/>
              </a:rPr>
              <a:t> i=0; i&lt;</a:t>
            </a:r>
            <a:r>
              <a:rPr lang="en-US" sz="5200" dirty="0" err="1">
                <a:latin typeface="Consolas"/>
                <a:ea typeface="Calibri"/>
                <a:cs typeface="Times New Roman"/>
              </a:rPr>
              <a:t>stringVector.size</a:t>
            </a:r>
            <a:r>
              <a:rPr lang="en-US" sz="5200" dirty="0">
                <a:latin typeface="Consolas"/>
                <a:ea typeface="Calibri"/>
                <a:cs typeface="Times New Roman"/>
              </a:rPr>
              <a:t>(); i++)</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err="1">
                <a:latin typeface="Consolas"/>
                <a:ea typeface="Calibri"/>
                <a:cs typeface="Times New Roman"/>
              </a:rPr>
              <a:t>stringVector</a:t>
            </a:r>
            <a:r>
              <a:rPr lang="en-US" sz="5200" dirty="0">
                <a:latin typeface="Consolas"/>
                <a:ea typeface="Calibri"/>
                <a:cs typeface="Times New Roman"/>
              </a:rPr>
              <a:t>[i]&lt;&lt;</a:t>
            </a:r>
            <a:r>
              <a:rPr lang="en-US" sz="5200" dirty="0">
                <a:solidFill>
                  <a:srgbClr val="A31515"/>
                </a:solidFill>
                <a:latin typeface="Consolas"/>
                <a:ea typeface="Calibri"/>
                <a:cs typeface="Times New Roman"/>
              </a:rPr>
              <a:t>"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//convert each string element to integer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sum += </a:t>
            </a:r>
            <a:r>
              <a:rPr lang="en-US" sz="5200" dirty="0" err="1">
                <a:latin typeface="Consolas"/>
                <a:ea typeface="Calibri"/>
                <a:cs typeface="Times New Roman"/>
              </a:rPr>
              <a:t>atoi</a:t>
            </a:r>
            <a:r>
              <a:rPr lang="en-US" sz="5200" dirty="0">
                <a:latin typeface="Consolas"/>
                <a:ea typeface="Calibri"/>
                <a:cs typeface="Times New Roman"/>
              </a:rPr>
              <a:t>(</a:t>
            </a:r>
            <a:r>
              <a:rPr lang="en-US" sz="5200" dirty="0" err="1">
                <a:latin typeface="Consolas"/>
                <a:ea typeface="Calibri"/>
                <a:cs typeface="Times New Roman"/>
              </a:rPr>
              <a:t>stringVector</a:t>
            </a:r>
            <a:r>
              <a:rPr lang="en-US" sz="5200" dirty="0">
                <a:latin typeface="Consolas"/>
                <a:ea typeface="Calibri"/>
                <a:cs typeface="Times New Roman"/>
              </a:rPr>
              <a:t>[i].</a:t>
            </a:r>
            <a:r>
              <a:rPr lang="en-US" sz="5200" dirty="0" err="1">
                <a:latin typeface="Consolas"/>
                <a:ea typeface="Calibri"/>
                <a:cs typeface="Times New Roman"/>
              </a:rPr>
              <a:t>c_str</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a:solidFill>
                  <a:srgbClr val="A31515"/>
                </a:solidFill>
                <a:latin typeface="Consolas"/>
                <a:ea typeface="Calibri"/>
                <a:cs typeface="Times New Roman"/>
              </a:rPr>
              <a:t>"\</a:t>
            </a:r>
            <a:r>
              <a:rPr lang="en-US" sz="5200" dirty="0" err="1">
                <a:solidFill>
                  <a:srgbClr val="A31515"/>
                </a:solidFill>
                <a:latin typeface="Consolas"/>
                <a:ea typeface="Calibri"/>
                <a:cs typeface="Times New Roman"/>
              </a:rPr>
              <a:t>nSum</a:t>
            </a:r>
            <a:r>
              <a:rPr lang="en-US" sz="5200" dirty="0">
                <a:solidFill>
                  <a:srgbClr val="A31515"/>
                </a:solidFill>
                <a:latin typeface="Consolas"/>
                <a:ea typeface="Calibri"/>
                <a:cs typeface="Times New Roman"/>
              </a:rPr>
              <a:t> = "</a:t>
            </a:r>
            <a:r>
              <a:rPr lang="en-US" sz="5200" dirty="0">
                <a:latin typeface="Consolas"/>
                <a:ea typeface="Calibri"/>
                <a:cs typeface="Times New Roman"/>
              </a:rPr>
              <a:t>&lt;&lt;sum&lt;&lt;endl;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return</a:t>
            </a:r>
            <a:r>
              <a:rPr lang="en-US" sz="5200" dirty="0">
                <a:latin typeface="Consolas"/>
                <a:ea typeface="Calibri"/>
                <a:cs typeface="Times New Roman"/>
              </a:rPr>
              <a:t> 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145</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781" y="5867401"/>
            <a:ext cx="305521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27412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25000" lnSpcReduction="20000"/>
          </a:bodyPr>
          <a:lstStyle/>
          <a:p>
            <a:pPr marL="0" marR="0" indent="0">
              <a:lnSpc>
                <a:spcPct val="115000"/>
              </a:lnSpc>
              <a:spcBef>
                <a:spcPts val="0"/>
              </a:spcBef>
              <a:spcAft>
                <a:spcPts val="0"/>
              </a:spcAft>
              <a:buNone/>
            </a:pPr>
            <a:r>
              <a:rPr lang="en-US" sz="5200" dirty="0">
                <a:solidFill>
                  <a:srgbClr val="008000"/>
                </a:solidFill>
                <a:latin typeface="Consolas"/>
                <a:ea typeface="Calibri"/>
                <a:cs typeface="Times New Roman"/>
              </a:rPr>
              <a:t>//DESCRIPTION: A very practical problem, find average of a string</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a:t>
            </a:r>
            <a:r>
              <a:rPr lang="en-US" sz="5200" dirty="0" err="1">
                <a:solidFill>
                  <a:srgbClr val="A31515"/>
                </a:solidFill>
                <a:latin typeface="Consolas"/>
                <a:ea typeface="Calibri"/>
                <a:cs typeface="Times New Roman"/>
              </a:rPr>
              <a:t>iostream</a:t>
            </a:r>
            <a:r>
              <a:rPr lang="en-US" sz="5200" dirty="0">
                <a:solidFill>
                  <a:srgbClr val="A31515"/>
                </a:solidFill>
                <a:latin typeface="Consolas"/>
                <a:ea typeface="Calibri"/>
                <a:cs typeface="Times New Roman"/>
              </a:rPr>
              <a:t>&gt;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&lt;string&gt;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a:t>
            </a:r>
            <a:r>
              <a:rPr lang="en-US" sz="5200" dirty="0" err="1">
                <a:solidFill>
                  <a:srgbClr val="A31515"/>
                </a:solidFill>
                <a:latin typeface="Consolas"/>
                <a:ea typeface="Calibri"/>
                <a:cs typeface="Times New Roman"/>
              </a:rPr>
              <a:t>sstream</a:t>
            </a:r>
            <a:r>
              <a:rPr lang="en-US" sz="5200" dirty="0">
                <a:solidFill>
                  <a:srgbClr val="A31515"/>
                </a:solidFill>
                <a:latin typeface="Consolas"/>
                <a:ea typeface="Calibri"/>
                <a:cs typeface="Times New Roman"/>
              </a:rPr>
              <a:t>&gt;</a:t>
            </a:r>
            <a:r>
              <a:rPr lang="en-US" sz="5200" dirty="0">
                <a:latin typeface="Consolas"/>
                <a:ea typeface="Calibri"/>
                <a:cs typeface="Times New Roman"/>
              </a:rPr>
              <a:t>  </a:t>
            </a:r>
            <a:r>
              <a:rPr lang="en-US" sz="5200" dirty="0">
                <a:solidFill>
                  <a:srgbClr val="008000"/>
                </a:solidFill>
                <a:latin typeface="Consolas"/>
                <a:ea typeface="Calibri"/>
                <a:cs typeface="Times New Roman"/>
              </a:rPr>
              <a:t>//convert string to a stream of characters</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&lt;vector&gt;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using</a:t>
            </a:r>
            <a:r>
              <a:rPr lang="en-US" sz="5200" dirty="0">
                <a:latin typeface="Consolas"/>
                <a:ea typeface="Calibri"/>
                <a:cs typeface="Times New Roman"/>
              </a:rPr>
              <a:t> </a:t>
            </a:r>
            <a:r>
              <a:rPr lang="en-US" sz="5200" dirty="0">
                <a:solidFill>
                  <a:srgbClr val="0000FF"/>
                </a:solidFill>
                <a:latin typeface="Consolas"/>
                <a:ea typeface="Calibri"/>
                <a:cs typeface="Times New Roman"/>
              </a:rPr>
              <a:t>namespace</a:t>
            </a:r>
            <a:r>
              <a:rPr lang="en-US" sz="5200" dirty="0">
                <a:latin typeface="Consolas"/>
                <a:ea typeface="Calibri"/>
                <a:cs typeface="Times New Roman"/>
              </a:rPr>
              <a:t> </a:t>
            </a:r>
            <a:r>
              <a:rPr lang="en-US" sz="5200" dirty="0" err="1">
                <a:latin typeface="Consolas"/>
                <a:ea typeface="Calibri"/>
                <a:cs typeface="Times New Roman"/>
              </a:rPr>
              <a:t>std</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main()</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string </a:t>
            </a:r>
            <a:r>
              <a:rPr lang="en-US" sz="5200" dirty="0" err="1">
                <a:latin typeface="Consolas"/>
                <a:ea typeface="Calibri"/>
                <a:cs typeface="Times New Roman"/>
              </a:rPr>
              <a:t>str</a:t>
            </a:r>
            <a:r>
              <a:rPr lang="en-US" sz="5200" dirty="0">
                <a:latin typeface="Consolas"/>
                <a:ea typeface="Calibri"/>
                <a:cs typeface="Times New Roman"/>
              </a:rPr>
              <a:t> = </a:t>
            </a:r>
            <a:r>
              <a:rPr lang="en-US" sz="5200" dirty="0">
                <a:solidFill>
                  <a:srgbClr val="A31515"/>
                </a:solidFill>
                <a:latin typeface="Consolas"/>
                <a:ea typeface="Calibri"/>
                <a:cs typeface="Times New Roman"/>
              </a:rPr>
              <a:t>"1 2 3 4 5 6 7 8 9 10"</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mk-MK" sz="5200" dirty="0">
                <a:latin typeface="Consolas"/>
                <a:ea typeface="Calibri"/>
                <a:cs typeface="Times New Roman"/>
              </a:rPr>
              <a:t>	</a:t>
            </a:r>
            <a:r>
              <a:rPr lang="en-US" sz="5200" dirty="0">
                <a:latin typeface="Consolas"/>
                <a:ea typeface="Calibri"/>
                <a:cs typeface="Times New Roman"/>
              </a:rPr>
              <a:t>string word;</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vector&lt;string&gt; </a:t>
            </a:r>
            <a:r>
              <a:rPr lang="en-US" sz="5200" dirty="0" err="1">
                <a:latin typeface="Consolas"/>
                <a:ea typeface="Calibri"/>
                <a:cs typeface="Times New Roman"/>
              </a:rPr>
              <a:t>stringVector</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 convert string as a stream of characters</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mk-MK" sz="5200" dirty="0">
                <a:latin typeface="Consolas"/>
                <a:ea typeface="Calibri"/>
                <a:cs typeface="Times New Roman"/>
              </a:rPr>
              <a:t>	</a:t>
            </a:r>
            <a:r>
              <a:rPr lang="en-US" sz="5200" dirty="0" err="1">
                <a:latin typeface="Consolas"/>
                <a:ea typeface="Calibri"/>
                <a:cs typeface="Times New Roman"/>
              </a:rPr>
              <a:t>stringstream</a:t>
            </a:r>
            <a:r>
              <a:rPr lang="en-US" sz="5200" dirty="0">
                <a:latin typeface="Consolas"/>
                <a:ea typeface="Calibri"/>
                <a:cs typeface="Times New Roman"/>
              </a:rPr>
              <a:t> stream(</a:t>
            </a:r>
            <a:r>
              <a:rPr lang="en-US" sz="5200" dirty="0" err="1">
                <a:latin typeface="Consolas"/>
                <a:ea typeface="Calibri"/>
                <a:cs typeface="Times New Roman"/>
              </a:rPr>
              <a:t>str</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//separate characters with delimiter "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mk-MK" sz="5200" dirty="0">
                <a:latin typeface="Consolas"/>
                <a:ea typeface="Calibri"/>
                <a:cs typeface="Times New Roman"/>
              </a:rPr>
              <a:t>	</a:t>
            </a:r>
            <a:r>
              <a:rPr lang="en-US" sz="5200" dirty="0">
                <a:solidFill>
                  <a:srgbClr val="0000FF"/>
                </a:solidFill>
                <a:latin typeface="Consolas"/>
                <a:ea typeface="Calibri"/>
                <a:cs typeface="Times New Roman"/>
              </a:rPr>
              <a:t>while</a:t>
            </a:r>
            <a:r>
              <a:rPr lang="en-US" sz="5200" dirty="0">
                <a:latin typeface="Consolas"/>
                <a:ea typeface="Calibri"/>
                <a:cs typeface="Times New Roman"/>
              </a:rPr>
              <a:t>( </a:t>
            </a:r>
            <a:r>
              <a:rPr lang="en-US" sz="5200" dirty="0" err="1">
                <a:latin typeface="Consolas"/>
                <a:ea typeface="Calibri"/>
                <a:cs typeface="Times New Roman"/>
              </a:rPr>
              <a:t>getline</a:t>
            </a:r>
            <a:r>
              <a:rPr lang="en-US" sz="5200" dirty="0">
                <a:latin typeface="Consolas"/>
                <a:ea typeface="Calibri"/>
                <a:cs typeface="Times New Roman"/>
              </a:rPr>
              <a:t>(stream, word, </a:t>
            </a:r>
            <a:r>
              <a:rPr lang="en-US" sz="5200" dirty="0">
                <a:solidFill>
                  <a:srgbClr val="A31515"/>
                </a:solidFill>
                <a:latin typeface="Consolas"/>
                <a:ea typeface="Calibri"/>
                <a:cs typeface="Times New Roman"/>
              </a:rPr>
              <a:t>' '</a:t>
            </a: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//cout &lt;&lt; word &lt;&lt; "\n";</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err="1">
                <a:latin typeface="Consolas"/>
                <a:ea typeface="Calibri"/>
                <a:cs typeface="Times New Roman"/>
              </a:rPr>
              <a:t>stringVector.push_back</a:t>
            </a:r>
            <a:r>
              <a:rPr lang="en-US" sz="5200" dirty="0">
                <a:latin typeface="Consolas"/>
                <a:ea typeface="Calibri"/>
                <a:cs typeface="Times New Roman"/>
              </a:rPr>
              <a:t>(word);</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//show saved string vector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float</a:t>
            </a:r>
            <a:r>
              <a:rPr lang="en-US" sz="5200" dirty="0">
                <a:latin typeface="Consolas"/>
                <a:ea typeface="Calibri"/>
                <a:cs typeface="Times New Roman"/>
              </a:rPr>
              <a:t> sum = 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for</a:t>
            </a:r>
            <a:r>
              <a:rPr lang="en-US" sz="5200" dirty="0">
                <a:latin typeface="Consolas"/>
                <a:ea typeface="Calibri"/>
                <a:cs typeface="Times New Roman"/>
              </a:rPr>
              <a:t>(</a:t>
            </a:r>
            <a:r>
              <a:rPr lang="en-US" sz="5200" dirty="0">
                <a:solidFill>
                  <a:srgbClr val="0000FF"/>
                </a:solidFill>
                <a:latin typeface="Consolas"/>
                <a:ea typeface="Calibri"/>
                <a:cs typeface="Times New Roman"/>
              </a:rPr>
              <a:t>int</a:t>
            </a:r>
            <a:r>
              <a:rPr lang="en-US" sz="5200" dirty="0">
                <a:latin typeface="Consolas"/>
                <a:ea typeface="Calibri"/>
                <a:cs typeface="Times New Roman"/>
              </a:rPr>
              <a:t> i=0; i&lt;</a:t>
            </a:r>
            <a:r>
              <a:rPr lang="en-US" sz="5200" dirty="0" err="1">
                <a:latin typeface="Consolas"/>
                <a:ea typeface="Calibri"/>
                <a:cs typeface="Times New Roman"/>
              </a:rPr>
              <a:t>stringVector.size</a:t>
            </a:r>
            <a:r>
              <a:rPr lang="en-US" sz="5200" dirty="0">
                <a:latin typeface="Consolas"/>
                <a:ea typeface="Calibri"/>
                <a:cs typeface="Times New Roman"/>
              </a:rPr>
              <a:t>(); i++)</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err="1">
                <a:latin typeface="Consolas"/>
                <a:ea typeface="Calibri"/>
                <a:cs typeface="Times New Roman"/>
              </a:rPr>
              <a:t>stringVector</a:t>
            </a:r>
            <a:r>
              <a:rPr lang="en-US" sz="5200" dirty="0">
                <a:latin typeface="Consolas"/>
                <a:ea typeface="Calibri"/>
                <a:cs typeface="Times New Roman"/>
              </a:rPr>
              <a:t>[i]&lt;&lt;</a:t>
            </a:r>
            <a:r>
              <a:rPr lang="en-US" sz="5200" dirty="0">
                <a:solidFill>
                  <a:srgbClr val="A31515"/>
                </a:solidFill>
                <a:latin typeface="Consolas"/>
                <a:ea typeface="Calibri"/>
                <a:cs typeface="Times New Roman"/>
              </a:rPr>
              <a:t>"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//convert each string element to float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sum += </a:t>
            </a:r>
            <a:r>
              <a:rPr lang="en-US" sz="5200" dirty="0" err="1">
                <a:latin typeface="Consolas"/>
                <a:ea typeface="Calibri"/>
                <a:cs typeface="Times New Roman"/>
              </a:rPr>
              <a:t>atof</a:t>
            </a:r>
            <a:r>
              <a:rPr lang="en-US" sz="5200" dirty="0">
                <a:latin typeface="Consolas"/>
                <a:ea typeface="Calibri"/>
                <a:cs typeface="Times New Roman"/>
              </a:rPr>
              <a:t>(</a:t>
            </a:r>
            <a:r>
              <a:rPr lang="en-US" sz="5200" dirty="0" err="1">
                <a:latin typeface="Consolas"/>
                <a:ea typeface="Calibri"/>
                <a:cs typeface="Times New Roman"/>
              </a:rPr>
              <a:t>stringVector</a:t>
            </a:r>
            <a:r>
              <a:rPr lang="en-US" sz="5200" dirty="0">
                <a:latin typeface="Consolas"/>
                <a:ea typeface="Calibri"/>
                <a:cs typeface="Times New Roman"/>
              </a:rPr>
              <a:t>[i].</a:t>
            </a:r>
            <a:r>
              <a:rPr lang="en-US" sz="5200" dirty="0" err="1">
                <a:latin typeface="Consolas"/>
                <a:ea typeface="Calibri"/>
                <a:cs typeface="Times New Roman"/>
              </a:rPr>
              <a:t>c_str</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a:solidFill>
                  <a:srgbClr val="A31515"/>
                </a:solidFill>
                <a:latin typeface="Consolas"/>
                <a:ea typeface="Calibri"/>
                <a:cs typeface="Times New Roman"/>
              </a:rPr>
              <a:t>"\</a:t>
            </a:r>
            <a:r>
              <a:rPr lang="en-US" sz="5200" dirty="0" err="1">
                <a:solidFill>
                  <a:srgbClr val="A31515"/>
                </a:solidFill>
                <a:latin typeface="Consolas"/>
                <a:ea typeface="Calibri"/>
                <a:cs typeface="Times New Roman"/>
              </a:rPr>
              <a:t>nAverage</a:t>
            </a:r>
            <a:r>
              <a:rPr lang="en-US" sz="5200" dirty="0">
                <a:solidFill>
                  <a:srgbClr val="A31515"/>
                </a:solidFill>
                <a:latin typeface="Consolas"/>
                <a:ea typeface="Calibri"/>
                <a:cs typeface="Times New Roman"/>
              </a:rPr>
              <a:t> = "</a:t>
            </a:r>
            <a:r>
              <a:rPr lang="en-US" sz="5200" dirty="0">
                <a:latin typeface="Consolas"/>
                <a:ea typeface="Calibri"/>
                <a:cs typeface="Times New Roman"/>
              </a:rPr>
              <a:t>&lt;&lt;sum/</a:t>
            </a:r>
            <a:r>
              <a:rPr lang="en-US" sz="5200" dirty="0" err="1">
                <a:latin typeface="Consolas"/>
                <a:ea typeface="Calibri"/>
                <a:cs typeface="Times New Roman"/>
              </a:rPr>
              <a:t>stringVector.size</a:t>
            </a:r>
            <a:r>
              <a:rPr lang="en-US" sz="5200" dirty="0">
                <a:latin typeface="Consolas"/>
                <a:ea typeface="Calibri"/>
                <a:cs typeface="Times New Roman"/>
              </a:rPr>
              <a:t>()&lt;&lt;endl;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return</a:t>
            </a:r>
            <a:r>
              <a:rPr lang="en-US" sz="5200" dirty="0">
                <a:latin typeface="Consolas"/>
                <a:ea typeface="Calibri"/>
                <a:cs typeface="Times New Roman"/>
              </a:rPr>
              <a:t> 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146</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495" y="1447800"/>
            <a:ext cx="362150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34128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Manipulation</a:t>
            </a:r>
            <a:endParaRPr lang="en-US"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dirty="0" smtClean="0"/>
              <a:t>Since strings represent arrays of characters, </a:t>
            </a:r>
            <a:r>
              <a:rPr lang="en-US" u="sng" dirty="0" smtClean="0"/>
              <a:t>most of the vector class methods work with strings also.</a:t>
            </a:r>
          </a:p>
          <a:p>
            <a:pPr algn="just"/>
            <a:endParaRPr lang="en-US" dirty="0"/>
          </a:p>
          <a:p>
            <a:pPr algn="just"/>
            <a:r>
              <a:rPr lang="en-US" dirty="0" smtClean="0"/>
              <a:t>Assignment (=) and relational operators (==, !=, &lt;, &lt;=, &gt;, &gt;=) are used to assign and compare two strings.</a:t>
            </a:r>
          </a:p>
          <a:p>
            <a:pPr marL="0" indent="0" algn="just">
              <a:buNone/>
            </a:pPr>
            <a:endParaRPr lang="en-US" dirty="0">
              <a:solidFill>
                <a:srgbClr val="CCFF33"/>
              </a:solidFill>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147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9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Methods</a:t>
            </a:r>
            <a:endParaRPr lang="en-US"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2800" dirty="0" smtClean="0"/>
              <a:t>The string class has a vast number of useful methods:</a:t>
            </a:r>
            <a:endParaRPr lang="en-US" sz="2800" dirty="0"/>
          </a:p>
        </p:txBody>
      </p:sp>
      <p:sp>
        <p:nvSpPr>
          <p:cNvPr id="4" name="Slide Number Placeholder 3"/>
          <p:cNvSpPr>
            <a:spLocks noGrp="1"/>
          </p:cNvSpPr>
          <p:nvPr>
            <p:ph type="sldNum" sz="quarter" idx="12"/>
          </p:nvPr>
        </p:nvSpPr>
        <p:spPr/>
        <p:txBody>
          <a:bodyPr/>
          <a:lstStyle/>
          <a:p>
            <a:fld id="{8EF3DC76-259D-45DC-8C0E-0F61BF712E88}" type="slidenum">
              <a:rPr lang="en-US" smtClean="0"/>
              <a:t>148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6400800"/>
            <a:ext cx="8686800" cy="600164"/>
          </a:xfrm>
          <a:prstGeom prst="rect">
            <a:avLst/>
          </a:prstGeom>
          <a:noFill/>
        </p:spPr>
        <p:txBody>
          <a:bodyPr wrap="square" rtlCol="0">
            <a:spAutoFit/>
          </a:bodyPr>
          <a:lstStyle/>
          <a:p>
            <a:r>
              <a:rPr lang="en-US" sz="1500" dirty="0" smtClean="0"/>
              <a:t>The full list can be found at this webpage: </a:t>
            </a:r>
            <a:r>
              <a:rPr lang="en-US" sz="1500" dirty="0">
                <a:hlinkClick r:id="rId3"/>
              </a:rPr>
              <a:t>http://msdn.microsoft.com/en-us/library/7wtc81z6.aspx</a:t>
            </a:r>
            <a:endParaRPr lang="en-US" sz="1500" dirty="0"/>
          </a:p>
          <a:p>
            <a:endParaRPr lang="en-US" dirty="0"/>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773" y="2133600"/>
            <a:ext cx="821285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36697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constructor ()</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fontScale="70000" lnSpcReduction="20000"/>
          </a:bodyPr>
          <a:lstStyle/>
          <a:p>
            <a:pPr algn="just"/>
            <a:r>
              <a:rPr lang="en-US" sz="3400" dirty="0"/>
              <a:t>Constructs a standard string object and initializes its content</a:t>
            </a:r>
            <a:r>
              <a:rPr lang="en-US" sz="3400" dirty="0" smtClean="0"/>
              <a:t>.</a:t>
            </a:r>
          </a:p>
          <a:p>
            <a:pPr algn="just"/>
            <a:endParaRPr lang="en-US" dirty="0" smtClean="0"/>
          </a:p>
          <a:p>
            <a:pPr marL="0" marR="0" indent="0">
              <a:lnSpc>
                <a:spcPct val="115000"/>
              </a:lnSpc>
              <a:spcBef>
                <a:spcPts val="0"/>
              </a:spcBef>
              <a:spcAft>
                <a:spcPts val="0"/>
              </a:spcAft>
              <a:buNone/>
            </a:pPr>
            <a:r>
              <a:rPr lang="en-US" sz="2300" dirty="0">
                <a:latin typeface="Consolas"/>
                <a:ea typeface="Calibri"/>
                <a:cs typeface="Times New Roman"/>
              </a:rPr>
              <a:t>	string s0 (</a:t>
            </a:r>
            <a:r>
              <a:rPr lang="en-US" sz="2300" dirty="0">
                <a:solidFill>
                  <a:srgbClr val="A31515"/>
                </a:solidFill>
                <a:latin typeface="Consolas"/>
                <a:ea typeface="Calibri"/>
                <a:cs typeface="Times New Roman"/>
              </a:rPr>
              <a:t>"Initial string"</a:t>
            </a:r>
            <a:r>
              <a:rPr lang="en-US" sz="2300" dirty="0">
                <a:latin typeface="Consolas"/>
                <a:ea typeface="Calibri"/>
                <a:cs typeface="Times New Roman"/>
              </a:rPr>
              <a:t>);</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a:t>
            </a:r>
            <a:endParaRPr lang="en-US" sz="2900" dirty="0" smtClean="0">
              <a:ea typeface="Calibri"/>
              <a:cs typeface="Times New Roman"/>
            </a:endParaRPr>
          </a:p>
          <a:p>
            <a:pPr marL="0" marR="0" indent="0">
              <a:lnSpc>
                <a:spcPct val="115000"/>
              </a:lnSpc>
              <a:spcBef>
                <a:spcPts val="0"/>
              </a:spcBef>
              <a:spcAft>
                <a:spcPts val="0"/>
              </a:spcAft>
              <a:buNone/>
            </a:pPr>
            <a:r>
              <a:rPr lang="en-US" sz="2300" dirty="0" smtClean="0">
                <a:latin typeface="Consolas"/>
                <a:ea typeface="Calibri"/>
                <a:cs typeface="Times New Roman"/>
              </a:rPr>
              <a:t>	</a:t>
            </a:r>
            <a:endParaRPr lang="en-US" sz="2900" dirty="0" smtClean="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string s1;</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string s2 (s0);</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string s3 (s0, 8, 3);</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string s4 (</a:t>
            </a:r>
            <a:r>
              <a:rPr lang="en-US" sz="2300" dirty="0">
                <a:solidFill>
                  <a:srgbClr val="A31515"/>
                </a:solidFill>
                <a:latin typeface="Consolas"/>
                <a:ea typeface="Calibri"/>
                <a:cs typeface="Times New Roman"/>
              </a:rPr>
              <a:t>"A character sequence"</a:t>
            </a:r>
            <a:r>
              <a:rPr lang="en-US" sz="2300" dirty="0">
                <a:latin typeface="Consolas"/>
                <a:ea typeface="Calibri"/>
                <a:cs typeface="Times New Roman"/>
              </a:rPr>
              <a:t>, 6);</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string s5 (</a:t>
            </a:r>
            <a:r>
              <a:rPr lang="en-US" sz="2300" dirty="0">
                <a:solidFill>
                  <a:srgbClr val="A31515"/>
                </a:solidFill>
                <a:latin typeface="Consolas"/>
                <a:ea typeface="Calibri"/>
                <a:cs typeface="Times New Roman"/>
              </a:rPr>
              <a:t>"Another character sequence"</a:t>
            </a:r>
            <a:r>
              <a:rPr lang="en-US" sz="2300" dirty="0">
                <a:latin typeface="Consolas"/>
                <a:ea typeface="Calibri"/>
                <a:cs typeface="Times New Roman"/>
              </a:rPr>
              <a:t>);</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string s6 (10, </a:t>
            </a:r>
            <a:r>
              <a:rPr lang="en-US" sz="2300" dirty="0">
                <a:solidFill>
                  <a:srgbClr val="A31515"/>
                </a:solidFill>
                <a:latin typeface="Consolas"/>
                <a:ea typeface="Calibri"/>
                <a:cs typeface="Times New Roman"/>
              </a:rPr>
              <a:t>'x'</a:t>
            </a:r>
            <a:r>
              <a:rPr lang="en-US" sz="2300" dirty="0">
                <a:latin typeface="Consolas"/>
                <a:ea typeface="Calibri"/>
                <a:cs typeface="Times New Roman"/>
              </a:rPr>
              <a:t>);</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string s7a (10, 42);</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string s7b (s0.begin(), s0.begin()+7);</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cout &lt;&lt; </a:t>
            </a:r>
            <a:r>
              <a:rPr lang="en-US" sz="2300" dirty="0">
                <a:solidFill>
                  <a:srgbClr val="A31515"/>
                </a:solidFill>
                <a:latin typeface="Consolas"/>
                <a:ea typeface="Calibri"/>
                <a:cs typeface="Times New Roman"/>
              </a:rPr>
              <a:t>"s1: "</a:t>
            </a:r>
            <a:r>
              <a:rPr lang="en-US" sz="2300" dirty="0">
                <a:latin typeface="Consolas"/>
                <a:ea typeface="Calibri"/>
                <a:cs typeface="Times New Roman"/>
              </a:rPr>
              <a:t> &lt;&lt; s1 &lt;&lt; </a:t>
            </a:r>
            <a:r>
              <a:rPr lang="en-US" sz="2300" dirty="0">
                <a:solidFill>
                  <a:srgbClr val="A31515"/>
                </a:solidFill>
                <a:latin typeface="Consolas"/>
                <a:ea typeface="Calibri"/>
                <a:cs typeface="Times New Roman"/>
              </a:rPr>
              <a:t>"\ns2: "</a:t>
            </a:r>
            <a:r>
              <a:rPr lang="en-US" sz="2300" dirty="0">
                <a:latin typeface="Consolas"/>
                <a:ea typeface="Calibri"/>
                <a:cs typeface="Times New Roman"/>
              </a:rPr>
              <a:t> &lt;&lt; s2 &lt;&lt; </a:t>
            </a:r>
            <a:r>
              <a:rPr lang="en-US" sz="2300" dirty="0">
                <a:solidFill>
                  <a:srgbClr val="A31515"/>
                </a:solidFill>
                <a:latin typeface="Consolas"/>
                <a:ea typeface="Calibri"/>
                <a:cs typeface="Times New Roman"/>
              </a:rPr>
              <a:t>"\ns3: "</a:t>
            </a:r>
            <a:r>
              <a:rPr lang="en-US" sz="2300" dirty="0">
                <a:latin typeface="Consolas"/>
                <a:ea typeface="Calibri"/>
                <a:cs typeface="Times New Roman"/>
              </a:rPr>
              <a:t> &lt;&lt; s3;</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cout &lt;&lt; </a:t>
            </a:r>
            <a:r>
              <a:rPr lang="en-US" sz="2300" dirty="0">
                <a:solidFill>
                  <a:srgbClr val="A31515"/>
                </a:solidFill>
                <a:latin typeface="Consolas"/>
                <a:ea typeface="Calibri"/>
                <a:cs typeface="Times New Roman"/>
              </a:rPr>
              <a:t>"\ns4: "</a:t>
            </a:r>
            <a:r>
              <a:rPr lang="en-US" sz="2300" dirty="0">
                <a:latin typeface="Consolas"/>
                <a:ea typeface="Calibri"/>
                <a:cs typeface="Times New Roman"/>
              </a:rPr>
              <a:t> &lt;&lt; s4 &lt;&lt; </a:t>
            </a:r>
            <a:r>
              <a:rPr lang="en-US" sz="2300" dirty="0">
                <a:solidFill>
                  <a:srgbClr val="A31515"/>
                </a:solidFill>
                <a:latin typeface="Consolas"/>
                <a:ea typeface="Calibri"/>
                <a:cs typeface="Times New Roman"/>
              </a:rPr>
              <a:t>"\ns5: "</a:t>
            </a:r>
            <a:r>
              <a:rPr lang="en-US" sz="2300" dirty="0">
                <a:latin typeface="Consolas"/>
                <a:ea typeface="Calibri"/>
                <a:cs typeface="Times New Roman"/>
              </a:rPr>
              <a:t> &lt;&lt; s5 &lt;&lt; </a:t>
            </a:r>
            <a:r>
              <a:rPr lang="en-US" sz="2300" dirty="0">
                <a:solidFill>
                  <a:srgbClr val="A31515"/>
                </a:solidFill>
                <a:latin typeface="Consolas"/>
                <a:ea typeface="Calibri"/>
                <a:cs typeface="Times New Roman"/>
              </a:rPr>
              <a:t>"\ns6: "</a:t>
            </a:r>
            <a:r>
              <a:rPr lang="en-US" sz="2300" dirty="0">
                <a:latin typeface="Consolas"/>
                <a:ea typeface="Calibri"/>
                <a:cs typeface="Times New Roman"/>
              </a:rPr>
              <a:t> &lt;&lt; s6;</a:t>
            </a:r>
            <a:endParaRPr lang="en-US" sz="2900" dirty="0">
              <a:ea typeface="Calibri"/>
              <a:cs typeface="Times New Roman"/>
            </a:endParaRPr>
          </a:p>
          <a:p>
            <a:pPr marL="0" marR="0" indent="0">
              <a:lnSpc>
                <a:spcPct val="115000"/>
              </a:lnSpc>
              <a:spcBef>
                <a:spcPts val="0"/>
              </a:spcBef>
              <a:spcAft>
                <a:spcPts val="0"/>
              </a:spcAft>
              <a:buNone/>
            </a:pPr>
            <a:r>
              <a:rPr lang="en-US" sz="2300" dirty="0">
                <a:latin typeface="Consolas"/>
                <a:ea typeface="Calibri"/>
                <a:cs typeface="Times New Roman"/>
              </a:rPr>
              <a:t>	cout &lt;&lt; </a:t>
            </a:r>
            <a:r>
              <a:rPr lang="en-US" sz="2300" dirty="0">
                <a:solidFill>
                  <a:srgbClr val="A31515"/>
                </a:solidFill>
                <a:latin typeface="Consolas"/>
                <a:ea typeface="Calibri"/>
                <a:cs typeface="Times New Roman"/>
              </a:rPr>
              <a:t>"\ns7a: "</a:t>
            </a:r>
            <a:r>
              <a:rPr lang="en-US" sz="2300" dirty="0">
                <a:latin typeface="Consolas"/>
                <a:ea typeface="Calibri"/>
                <a:cs typeface="Times New Roman"/>
              </a:rPr>
              <a:t> &lt;&lt; s7a &lt;&lt; </a:t>
            </a:r>
            <a:r>
              <a:rPr lang="en-US" sz="2300" dirty="0">
                <a:solidFill>
                  <a:srgbClr val="A31515"/>
                </a:solidFill>
                <a:latin typeface="Consolas"/>
                <a:ea typeface="Calibri"/>
                <a:cs typeface="Times New Roman"/>
              </a:rPr>
              <a:t>"\ns7b: "</a:t>
            </a:r>
            <a:r>
              <a:rPr lang="en-US" sz="2300" dirty="0">
                <a:latin typeface="Consolas"/>
                <a:ea typeface="Calibri"/>
                <a:cs typeface="Times New Roman"/>
              </a:rPr>
              <a:t> &lt;&lt; s7b &lt;&lt; endl;</a:t>
            </a:r>
            <a:endParaRPr lang="en-US" sz="2900" dirty="0">
              <a:ea typeface="Calibri"/>
              <a:cs typeface="Times New Roman"/>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149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174" y="2895600"/>
            <a:ext cx="27908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548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5897563"/>
          </a:xfrm>
        </p:spPr>
        <p:txBody>
          <a:bodyPr>
            <a:noAutofit/>
          </a:bodyPr>
          <a:lstStyle/>
          <a:p>
            <a:pPr marL="0" marR="0" indent="0">
              <a:lnSpc>
                <a:spcPct val="115000"/>
              </a:lnSpc>
              <a:spcBef>
                <a:spcPts val="0"/>
              </a:spcBef>
              <a:spcAft>
                <a:spcPts val="0"/>
              </a:spcAft>
              <a:buNone/>
            </a:pPr>
            <a:endParaRPr lang="en-US" sz="1400" dirty="0" smtClean="0">
              <a:solidFill>
                <a:srgbClr val="0000FF"/>
              </a:solidFill>
              <a:latin typeface="Consolas"/>
              <a:ea typeface="Calibri"/>
              <a:cs typeface="Times New Roman"/>
            </a:endParaRPr>
          </a:p>
          <a:p>
            <a:pPr marL="0" marR="0" indent="0">
              <a:lnSpc>
                <a:spcPct val="115000"/>
              </a:lnSpc>
              <a:spcBef>
                <a:spcPts val="0"/>
              </a:spcBef>
              <a:spcAft>
                <a:spcPts val="0"/>
              </a:spcAft>
              <a:buNone/>
            </a:pPr>
            <a:r>
              <a:rPr lang="en-US" sz="1400" dirty="0" smtClean="0">
                <a:solidFill>
                  <a:srgbClr val="0000FF"/>
                </a:solidFill>
                <a:latin typeface="Consolas"/>
                <a:ea typeface="Calibri"/>
                <a:cs typeface="Times New Roman"/>
              </a:rPr>
              <a:t>float</a:t>
            </a:r>
            <a:r>
              <a:rPr lang="en-US" sz="1400" dirty="0" smtClean="0">
                <a:latin typeface="Consolas"/>
                <a:ea typeface="Calibri"/>
                <a:cs typeface="Times New Roman"/>
              </a:rPr>
              <a:t> </a:t>
            </a:r>
            <a:r>
              <a:rPr lang="en-US" sz="1400" dirty="0" err="1">
                <a:latin typeface="Consolas"/>
                <a:ea typeface="Calibri"/>
                <a:cs typeface="Times New Roman"/>
              </a:rPr>
              <a:t>getQuotient</a:t>
            </a:r>
            <a:r>
              <a:rPr lang="en-US" sz="1400" dirty="0">
                <a:latin typeface="Consolas"/>
                <a:ea typeface="Calibri"/>
                <a:cs typeface="Times New Roman"/>
              </a:rPr>
              <a:t>(</a:t>
            </a: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a,</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 b)</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return</a:t>
            </a:r>
            <a:r>
              <a:rPr lang="en-US" sz="1400" dirty="0">
                <a:latin typeface="Consolas"/>
                <a:ea typeface="Calibri"/>
                <a:cs typeface="Times New Roman"/>
              </a:rPr>
              <a:t> (</a:t>
            </a:r>
            <a:r>
              <a:rPr lang="en-US" sz="1400" dirty="0">
                <a:solidFill>
                  <a:srgbClr val="0000FF"/>
                </a:solidFill>
                <a:latin typeface="Consolas"/>
                <a:ea typeface="Calibri"/>
                <a:cs typeface="Times New Roman"/>
              </a:rPr>
              <a:t>float</a:t>
            </a:r>
            <a:r>
              <a:rPr lang="en-US" sz="1400" dirty="0">
                <a:latin typeface="Consolas"/>
                <a:ea typeface="Calibri"/>
                <a:cs typeface="Times New Roman"/>
              </a:rPr>
              <a:t>)(a)/b;</a:t>
            </a:r>
            <a:endParaRPr lang="en-US" sz="2000" dirty="0">
              <a:ea typeface="Calibri"/>
              <a:cs typeface="Times New Roman"/>
            </a:endParaRPr>
          </a:p>
          <a:p>
            <a:pPr marL="0" marR="0" indent="0">
              <a:lnSpc>
                <a:spcPct val="115000"/>
              </a:lnSpc>
              <a:spcBef>
                <a:spcPts val="0"/>
              </a:spcBef>
              <a:spcAft>
                <a:spcPts val="0"/>
              </a:spcAft>
              <a:buNone/>
            </a:pPr>
            <a:r>
              <a:rPr lang="en-US" sz="1400" dirty="0" smtClean="0">
                <a:latin typeface="Consolas"/>
                <a:ea typeface="Calibri"/>
                <a:cs typeface="Times New Roman"/>
              </a:rPr>
              <a:t>}</a:t>
            </a:r>
          </a:p>
          <a:p>
            <a:pPr marL="0" marR="0" indent="0">
              <a:lnSpc>
                <a:spcPct val="115000"/>
              </a:lnSpc>
              <a:spcBef>
                <a:spcPts val="0"/>
              </a:spcBef>
              <a:spcAft>
                <a:spcPts val="0"/>
              </a:spcAft>
              <a:buNone/>
            </a:pPr>
            <a:endParaRPr lang="en-US" sz="20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void</a:t>
            </a:r>
            <a:r>
              <a:rPr lang="en-US" sz="1400" dirty="0">
                <a:latin typeface="Consolas"/>
                <a:ea typeface="Calibri"/>
                <a:cs typeface="Times New Roman"/>
              </a:rPr>
              <a:t> </a:t>
            </a:r>
            <a:r>
              <a:rPr lang="en-US" sz="1400" dirty="0" err="1">
                <a:latin typeface="Consolas"/>
                <a:ea typeface="Calibri"/>
                <a:cs typeface="Times New Roman"/>
              </a:rPr>
              <a:t>showResult</a:t>
            </a:r>
            <a:r>
              <a:rPr lang="en-US" sz="1400" dirty="0">
                <a:latin typeface="Consolas"/>
                <a:ea typeface="Calibri"/>
                <a:cs typeface="Times New Roman"/>
              </a:rPr>
              <a:t>(</a:t>
            </a: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a,</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b,</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c,</a:t>
            </a:r>
            <a:r>
              <a:rPr lang="en-US" sz="1400" dirty="0" err="1">
                <a:solidFill>
                  <a:srgbClr val="0000FF"/>
                </a:solidFill>
                <a:latin typeface="Consolas"/>
                <a:ea typeface="Calibri"/>
                <a:cs typeface="Times New Roman"/>
              </a:rPr>
              <a:t>int</a:t>
            </a:r>
            <a:r>
              <a:rPr lang="en-US" sz="1400" dirty="0">
                <a:latin typeface="Consolas"/>
                <a:ea typeface="Calibri"/>
                <a:cs typeface="Times New Roman"/>
              </a:rPr>
              <a:t> d, </a:t>
            </a:r>
            <a:r>
              <a:rPr lang="en-US" sz="1400" dirty="0">
                <a:solidFill>
                  <a:srgbClr val="0000FF"/>
                </a:solidFill>
                <a:latin typeface="Consolas"/>
                <a:ea typeface="Calibri"/>
                <a:cs typeface="Times New Roman"/>
              </a:rPr>
              <a:t>float</a:t>
            </a:r>
            <a:r>
              <a:rPr lang="en-US" sz="1400" dirty="0">
                <a:latin typeface="Consolas"/>
                <a:ea typeface="Calibri"/>
                <a:cs typeface="Times New Roman"/>
              </a:rPr>
              <a:t> e)</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"Sum is:"</a:t>
            </a:r>
            <a:r>
              <a:rPr lang="en-US" sz="1400" dirty="0">
                <a:latin typeface="Consolas"/>
                <a:ea typeface="Calibri"/>
                <a:cs typeface="Times New Roman"/>
              </a:rPr>
              <a:t>&lt;&lt;a &lt;&lt;endl;</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"Difference is:"</a:t>
            </a:r>
            <a:r>
              <a:rPr lang="en-US" sz="1400" dirty="0">
                <a:latin typeface="Consolas"/>
                <a:ea typeface="Calibri"/>
                <a:cs typeface="Times New Roman"/>
              </a:rPr>
              <a:t>&lt;&lt;b &lt;&lt;endl;</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"Product is:"</a:t>
            </a:r>
            <a:r>
              <a:rPr lang="en-US" sz="1400" dirty="0">
                <a:latin typeface="Consolas"/>
                <a:ea typeface="Calibri"/>
                <a:cs typeface="Times New Roman"/>
              </a:rPr>
              <a:t>&lt;&lt;c &lt;&lt;endl;</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"Quotient is:"</a:t>
            </a:r>
            <a:r>
              <a:rPr lang="en-US" sz="1400" dirty="0">
                <a:latin typeface="Consolas"/>
                <a:ea typeface="Calibri"/>
                <a:cs typeface="Times New Roman"/>
              </a:rPr>
              <a:t>&lt;&lt;d &lt;&lt;endl;</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"Float quotient is:"</a:t>
            </a:r>
            <a:r>
              <a:rPr lang="en-US" sz="1400" dirty="0">
                <a:latin typeface="Consolas"/>
                <a:ea typeface="Calibri"/>
                <a:cs typeface="Times New Roman"/>
              </a:rPr>
              <a:t>&lt;&lt;e &lt;&lt;endl;</a:t>
            </a:r>
            <a:endParaRPr lang="en-US" sz="20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a:t>
            </a:r>
            <a:endParaRPr lang="en-US" sz="2000" dirty="0">
              <a:ea typeface="Calibri"/>
              <a:cs typeface="Times New Roman"/>
            </a:endParaRPr>
          </a:p>
          <a:p>
            <a:pPr marL="0" indent="0">
              <a:buNone/>
            </a:pPr>
            <a:endParaRPr lang="en-US" sz="1400" dirty="0"/>
          </a:p>
        </p:txBody>
      </p:sp>
      <p:sp>
        <p:nvSpPr>
          <p:cNvPr id="4" name="Slide Number Placeholder 3"/>
          <p:cNvSpPr>
            <a:spLocks noGrp="1"/>
          </p:cNvSpPr>
          <p:nvPr>
            <p:ph type="sldNum" sz="quarter" idx="12"/>
          </p:nvPr>
        </p:nvSpPr>
        <p:spPr/>
        <p:txBody>
          <a:bodyPr/>
          <a:lstStyle/>
          <a:p>
            <a:fld id="{8EF3DC76-259D-45DC-8C0E-0F61BF712E88}" type="slidenum">
              <a:rPr lang="en-US" smtClean="0"/>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52888"/>
            <a:ext cx="3048000" cy="132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63002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assignment =</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a:bodyPr>
          <a:lstStyle/>
          <a:p>
            <a:pPr algn="just"/>
            <a:r>
              <a:rPr lang="en-US" sz="3600" dirty="0"/>
              <a:t>Sets a copy of the argument as the new content for the string object</a:t>
            </a:r>
            <a:r>
              <a:rPr lang="en-US" sz="3600" dirty="0" smtClean="0"/>
              <a:t>.</a:t>
            </a:r>
          </a:p>
          <a:p>
            <a:pPr algn="just"/>
            <a:endParaRPr lang="en-US" dirty="0"/>
          </a:p>
          <a:p>
            <a:pPr marL="0" marR="0" indent="0">
              <a:lnSpc>
                <a:spcPct val="115000"/>
              </a:lnSpc>
              <a:spcBef>
                <a:spcPts val="0"/>
              </a:spcBef>
              <a:spcAft>
                <a:spcPts val="0"/>
              </a:spcAft>
              <a:buNone/>
            </a:pPr>
            <a:r>
              <a:rPr lang="en-US" sz="2000" dirty="0" smtClean="0">
                <a:latin typeface="Consolas"/>
                <a:ea typeface="Calibri"/>
                <a:cs typeface="Times New Roman"/>
              </a:rPr>
              <a:t>	string </a:t>
            </a:r>
            <a:r>
              <a:rPr lang="en-US" sz="2000" dirty="0">
                <a:latin typeface="Consolas"/>
                <a:ea typeface="Calibri"/>
                <a:cs typeface="Times New Roman"/>
              </a:rPr>
              <a:t>str1, str2, str3;</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str1 = </a:t>
            </a:r>
            <a:r>
              <a:rPr lang="en-US" sz="2000" dirty="0">
                <a:solidFill>
                  <a:srgbClr val="A31515"/>
                </a:solidFill>
                <a:latin typeface="Consolas"/>
                <a:ea typeface="Calibri"/>
                <a:cs typeface="Times New Roman"/>
              </a:rPr>
              <a:t>"Test string: "</a:t>
            </a:r>
            <a:r>
              <a:rPr lang="en-US" sz="2000" dirty="0">
                <a:latin typeface="Consolas"/>
                <a:ea typeface="Calibri"/>
                <a:cs typeface="Times New Roman"/>
              </a:rPr>
              <a:t>;   </a:t>
            </a:r>
            <a:r>
              <a:rPr lang="en-US" sz="2000" dirty="0">
                <a:solidFill>
                  <a:srgbClr val="008000"/>
                </a:solidFill>
                <a:latin typeface="Consolas"/>
                <a:ea typeface="Calibri"/>
                <a:cs typeface="Times New Roman"/>
              </a:rPr>
              <a:t>// c-string</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str2 = </a:t>
            </a:r>
            <a:r>
              <a:rPr lang="en-US" sz="2000" dirty="0">
                <a:solidFill>
                  <a:srgbClr val="A31515"/>
                </a:solidFill>
                <a:latin typeface="Consolas"/>
                <a:ea typeface="Calibri"/>
                <a:cs typeface="Times New Roman"/>
              </a:rPr>
              <a:t>'x'</a:t>
            </a:r>
            <a:r>
              <a:rPr lang="en-US" sz="2000" dirty="0">
                <a:latin typeface="Consolas"/>
                <a:ea typeface="Calibri"/>
                <a:cs typeface="Times New Roman"/>
              </a:rPr>
              <a:t>;               </a:t>
            </a:r>
            <a:r>
              <a:rPr lang="en-US" sz="2000" dirty="0">
                <a:solidFill>
                  <a:srgbClr val="008000"/>
                </a:solidFill>
                <a:latin typeface="Consolas"/>
                <a:ea typeface="Calibri"/>
                <a:cs typeface="Times New Roman"/>
              </a:rPr>
              <a:t>// single character</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str3 = str1 + str2;       </a:t>
            </a:r>
            <a:r>
              <a:rPr lang="en-US" sz="2000" dirty="0">
                <a:solidFill>
                  <a:srgbClr val="008000"/>
                </a:solidFill>
                <a:latin typeface="Consolas"/>
                <a:ea typeface="Calibri"/>
                <a:cs typeface="Times New Roman"/>
              </a:rPr>
              <a:t>// string</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cout &lt;&lt; str3  &lt;&lt; endl;</a:t>
            </a:r>
            <a:endParaRPr lang="en-US" sz="2800" dirty="0">
              <a:ea typeface="Calibri"/>
              <a:cs typeface="Times New Roman"/>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150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5334000"/>
            <a:ext cx="430392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66833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Methods</a:t>
            </a:r>
            <a:endParaRPr lang="en-US"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endParaRPr lang="en-US" sz="2800" dirty="0"/>
          </a:p>
        </p:txBody>
      </p:sp>
      <p:sp>
        <p:nvSpPr>
          <p:cNvPr id="4" name="Slide Number Placeholder 3"/>
          <p:cNvSpPr>
            <a:spLocks noGrp="1"/>
          </p:cNvSpPr>
          <p:nvPr>
            <p:ph type="sldNum" sz="quarter" idx="12"/>
          </p:nvPr>
        </p:nvSpPr>
        <p:spPr/>
        <p:txBody>
          <a:bodyPr/>
          <a:lstStyle/>
          <a:p>
            <a:fld id="{8EF3DC76-259D-45DC-8C0E-0F61BF712E88}" type="slidenum">
              <a:rPr lang="en-US" smtClean="0"/>
              <a:t>151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6400800"/>
            <a:ext cx="8686800" cy="600164"/>
          </a:xfrm>
          <a:prstGeom prst="rect">
            <a:avLst/>
          </a:prstGeom>
          <a:noFill/>
        </p:spPr>
        <p:txBody>
          <a:bodyPr wrap="square" rtlCol="0">
            <a:spAutoFit/>
          </a:bodyPr>
          <a:lstStyle/>
          <a:p>
            <a:r>
              <a:rPr lang="en-US" sz="1500" dirty="0" smtClean="0"/>
              <a:t>The full list can be found at this webpage: </a:t>
            </a:r>
            <a:r>
              <a:rPr lang="en-US" sz="1500" dirty="0">
                <a:hlinkClick r:id="rId3"/>
              </a:rPr>
              <a:t>http://msdn.microsoft.com/en-us/library/7wtc81z6.aspx</a:t>
            </a:r>
            <a:endParaRPr lang="en-US" sz="1500" dirty="0"/>
          </a:p>
          <a:p>
            <a:endParaRPr lang="en-US" dirty="0"/>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600200"/>
            <a:ext cx="816968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15320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length()</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a:bodyPr>
          <a:lstStyle/>
          <a:p>
            <a:pPr algn="just"/>
            <a:r>
              <a:rPr lang="en-US" sz="3600" dirty="0" smtClean="0"/>
              <a:t>Returns a count of the number of characters in the string.</a:t>
            </a:r>
          </a:p>
          <a:p>
            <a:pPr marL="0" indent="0" algn="just">
              <a:buNone/>
            </a:pPr>
            <a:endParaRPr lang="en-US" dirty="0"/>
          </a:p>
          <a:p>
            <a:pPr marL="0" marR="0" indent="0">
              <a:lnSpc>
                <a:spcPct val="115000"/>
              </a:lnSpc>
              <a:spcBef>
                <a:spcPts val="0"/>
              </a:spcBef>
              <a:spcAft>
                <a:spcPts val="0"/>
              </a:spcAft>
              <a:buNone/>
            </a:pPr>
            <a:r>
              <a:rPr lang="en-US" sz="1600" dirty="0" smtClean="0">
                <a:latin typeface="Consolas"/>
                <a:ea typeface="Calibri"/>
                <a:cs typeface="Times New Roman"/>
              </a:rPr>
              <a:t>string </a:t>
            </a:r>
            <a:r>
              <a:rPr lang="en-US" sz="1600" dirty="0" err="1">
                <a:latin typeface="Consolas"/>
                <a:ea typeface="Calibri"/>
                <a:cs typeface="Times New Roman"/>
              </a:rPr>
              <a:t>str</a:t>
            </a:r>
            <a:r>
              <a:rPr lang="en-US" sz="1600" dirty="0">
                <a:latin typeface="Consolas"/>
                <a:ea typeface="Calibri"/>
                <a:cs typeface="Times New Roman"/>
              </a:rPr>
              <a:t> (</a:t>
            </a:r>
            <a:r>
              <a:rPr lang="en-US" sz="1600" dirty="0">
                <a:solidFill>
                  <a:srgbClr val="A31515"/>
                </a:solidFill>
                <a:latin typeface="Consolas"/>
                <a:ea typeface="Calibri"/>
                <a:cs typeface="Times New Roman"/>
              </a:rPr>
              <a:t>"Test string"</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smtClean="0">
                <a:latin typeface="Consolas"/>
                <a:ea typeface="Calibri"/>
                <a:cs typeface="Times New Roman"/>
              </a:rPr>
              <a:t>cout </a:t>
            </a:r>
            <a:r>
              <a:rPr lang="en-US" sz="1600" dirty="0">
                <a:latin typeface="Consolas"/>
                <a:ea typeface="Calibri"/>
                <a:cs typeface="Times New Roman"/>
              </a:rPr>
              <a:t>&lt;&lt; </a:t>
            </a:r>
            <a:r>
              <a:rPr lang="en-US" sz="1600" dirty="0">
                <a:solidFill>
                  <a:srgbClr val="A31515"/>
                </a:solidFill>
                <a:latin typeface="Consolas"/>
                <a:ea typeface="Calibri"/>
                <a:cs typeface="Times New Roman"/>
              </a:rPr>
              <a:t>"The length of </a:t>
            </a:r>
            <a:r>
              <a:rPr lang="en-US" sz="1600" dirty="0" err="1">
                <a:solidFill>
                  <a:srgbClr val="A31515"/>
                </a:solidFill>
                <a:latin typeface="Consolas"/>
                <a:ea typeface="Calibri"/>
                <a:cs typeface="Times New Roman"/>
              </a:rPr>
              <a:t>str</a:t>
            </a:r>
            <a:r>
              <a:rPr lang="en-US" sz="1600" dirty="0">
                <a:solidFill>
                  <a:srgbClr val="A31515"/>
                </a:solidFill>
                <a:latin typeface="Consolas"/>
                <a:ea typeface="Calibri"/>
                <a:cs typeface="Times New Roman"/>
              </a:rPr>
              <a:t> is "</a:t>
            </a:r>
            <a:r>
              <a:rPr lang="en-US" sz="1600" dirty="0">
                <a:latin typeface="Consolas"/>
                <a:ea typeface="Calibri"/>
                <a:cs typeface="Times New Roman"/>
              </a:rPr>
              <a:t> &lt;&lt; </a:t>
            </a:r>
            <a:r>
              <a:rPr lang="en-US" sz="1600" dirty="0" err="1">
                <a:latin typeface="Consolas"/>
                <a:ea typeface="Calibri"/>
                <a:cs typeface="Times New Roman"/>
              </a:rPr>
              <a:t>str.length</a:t>
            </a:r>
            <a:r>
              <a:rPr lang="en-US" sz="1600" dirty="0">
                <a:latin typeface="Consolas"/>
                <a:ea typeface="Calibri"/>
                <a:cs typeface="Times New Roman"/>
              </a:rPr>
              <a:t>() &lt;&lt; </a:t>
            </a:r>
            <a:r>
              <a:rPr lang="en-US" sz="1600" dirty="0">
                <a:solidFill>
                  <a:srgbClr val="A31515"/>
                </a:solidFill>
                <a:latin typeface="Consolas"/>
                <a:ea typeface="Calibri"/>
                <a:cs typeface="Times New Roman"/>
              </a:rPr>
              <a:t>" characters.\n"</a:t>
            </a:r>
            <a:r>
              <a:rPr lang="en-US" sz="1600" dirty="0">
                <a:latin typeface="Consolas"/>
                <a:ea typeface="Calibri"/>
                <a:cs typeface="Times New Roman"/>
              </a:rPr>
              <a:t>;</a:t>
            </a:r>
            <a:endParaRPr lang="en-US" sz="2000" dirty="0">
              <a:ea typeface="Calibri"/>
              <a:cs typeface="Times New Roman"/>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152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38600"/>
            <a:ext cx="4724400" cy="123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36683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a:t>
            </a:r>
            <a:r>
              <a:rPr lang="en-US" dirty="0" err="1" smtClean="0">
                <a:solidFill>
                  <a:srgbClr val="CCFF33"/>
                </a:solidFill>
              </a:rPr>
              <a:t>max_size</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a:bodyPr>
          <a:lstStyle/>
          <a:p>
            <a:pPr algn="just"/>
            <a:r>
              <a:rPr lang="en-US" dirty="0"/>
              <a:t>Returns the maximum number of characters that the string object can hold.</a:t>
            </a:r>
          </a:p>
          <a:p>
            <a:pPr marL="0" indent="0" algn="just">
              <a:buNone/>
            </a:pPr>
            <a:endParaRPr lang="en-US" dirty="0"/>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smtClean="0">
                <a:latin typeface="Consolas"/>
                <a:ea typeface="Calibri"/>
                <a:cs typeface="Times New Roman"/>
              </a:rPr>
              <a:t>	string </a:t>
            </a:r>
            <a:r>
              <a:rPr lang="en-US" sz="1600" dirty="0" err="1">
                <a:latin typeface="Consolas"/>
                <a:ea typeface="Calibri"/>
                <a:cs typeface="Times New Roman"/>
              </a:rPr>
              <a:t>str</a:t>
            </a:r>
            <a:r>
              <a:rPr lang="en-US" sz="1600" dirty="0">
                <a:latin typeface="Consolas"/>
                <a:ea typeface="Calibri"/>
                <a:cs typeface="Times New Roman"/>
              </a:rPr>
              <a:t> (</a:t>
            </a:r>
            <a:r>
              <a:rPr lang="en-US" sz="1600" dirty="0">
                <a:solidFill>
                  <a:srgbClr val="A31515"/>
                </a:solidFill>
                <a:latin typeface="Consolas"/>
                <a:ea typeface="Calibri"/>
                <a:cs typeface="Times New Roman"/>
              </a:rPr>
              <a:t>"Test string"</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smtClean="0">
                <a:latin typeface="Consolas"/>
                <a:ea typeface="Calibri"/>
                <a:cs typeface="Times New Roman"/>
              </a:rPr>
              <a:t>	cout </a:t>
            </a:r>
            <a:r>
              <a:rPr lang="en-US" sz="1600" dirty="0">
                <a:latin typeface="Consolas"/>
                <a:ea typeface="Calibri"/>
                <a:cs typeface="Times New Roman"/>
              </a:rPr>
              <a:t>&lt;&lt; </a:t>
            </a:r>
            <a:r>
              <a:rPr lang="en-US" sz="1600" dirty="0">
                <a:solidFill>
                  <a:srgbClr val="A31515"/>
                </a:solidFill>
                <a:latin typeface="Consolas"/>
                <a:ea typeface="Calibri"/>
                <a:cs typeface="Times New Roman"/>
              </a:rPr>
              <a:t>"size: "</a:t>
            </a:r>
            <a:r>
              <a:rPr lang="en-US" sz="1600" dirty="0">
                <a:latin typeface="Consolas"/>
                <a:ea typeface="Calibri"/>
                <a:cs typeface="Times New Roman"/>
              </a:rPr>
              <a:t> &lt;&lt; </a:t>
            </a:r>
            <a:r>
              <a:rPr lang="en-US" sz="1600" dirty="0" err="1">
                <a:latin typeface="Consolas"/>
                <a:ea typeface="Calibri"/>
                <a:cs typeface="Times New Roman"/>
              </a:rPr>
              <a:t>str.size</a:t>
            </a:r>
            <a:r>
              <a:rPr lang="en-US" sz="1600" dirty="0">
                <a:latin typeface="Consolas"/>
                <a:ea typeface="Calibri"/>
                <a:cs typeface="Times New Roman"/>
              </a:rPr>
              <a:t>() &lt;&lt; </a:t>
            </a:r>
            <a:r>
              <a:rPr lang="en-US" sz="1600" dirty="0">
                <a:solidFill>
                  <a:srgbClr val="A31515"/>
                </a:solidFill>
                <a:latin typeface="Consolas"/>
                <a:ea typeface="Calibri"/>
                <a:cs typeface="Times New Roman"/>
              </a:rPr>
              <a:t>"\n"</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smtClean="0">
                <a:latin typeface="Consolas"/>
                <a:ea typeface="Calibri"/>
                <a:cs typeface="Times New Roman"/>
              </a:rPr>
              <a:t>	cout </a:t>
            </a:r>
            <a:r>
              <a:rPr lang="en-US" sz="1600" dirty="0">
                <a:latin typeface="Consolas"/>
                <a:ea typeface="Calibri"/>
                <a:cs typeface="Times New Roman"/>
              </a:rPr>
              <a:t>&lt;&lt; </a:t>
            </a:r>
            <a:r>
              <a:rPr lang="en-US" sz="1600" dirty="0">
                <a:solidFill>
                  <a:srgbClr val="A31515"/>
                </a:solidFill>
                <a:latin typeface="Consolas"/>
                <a:ea typeface="Calibri"/>
                <a:cs typeface="Times New Roman"/>
              </a:rPr>
              <a:t>"length: "</a:t>
            </a:r>
            <a:r>
              <a:rPr lang="en-US" sz="1600" dirty="0">
                <a:latin typeface="Consolas"/>
                <a:ea typeface="Calibri"/>
                <a:cs typeface="Times New Roman"/>
              </a:rPr>
              <a:t> &lt;&lt; </a:t>
            </a:r>
            <a:r>
              <a:rPr lang="en-US" sz="1600" dirty="0" err="1">
                <a:latin typeface="Consolas"/>
                <a:ea typeface="Calibri"/>
                <a:cs typeface="Times New Roman"/>
              </a:rPr>
              <a:t>str.length</a:t>
            </a:r>
            <a:r>
              <a:rPr lang="en-US" sz="1600" dirty="0">
                <a:latin typeface="Consolas"/>
                <a:ea typeface="Calibri"/>
                <a:cs typeface="Times New Roman"/>
              </a:rPr>
              <a:t>() &lt;&lt; </a:t>
            </a:r>
            <a:r>
              <a:rPr lang="en-US" sz="1600" dirty="0">
                <a:solidFill>
                  <a:srgbClr val="A31515"/>
                </a:solidFill>
                <a:latin typeface="Consolas"/>
                <a:ea typeface="Calibri"/>
                <a:cs typeface="Times New Roman"/>
              </a:rPr>
              <a:t>"\n"</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smtClean="0">
                <a:latin typeface="Consolas"/>
                <a:ea typeface="Calibri"/>
                <a:cs typeface="Times New Roman"/>
              </a:rPr>
              <a:t>	cout </a:t>
            </a:r>
            <a:r>
              <a:rPr lang="en-US" sz="1600" dirty="0">
                <a:latin typeface="Consolas"/>
                <a:ea typeface="Calibri"/>
                <a:cs typeface="Times New Roman"/>
              </a:rPr>
              <a:t>&lt;&lt; </a:t>
            </a:r>
            <a:r>
              <a:rPr lang="en-US" sz="1600" dirty="0">
                <a:solidFill>
                  <a:srgbClr val="A31515"/>
                </a:solidFill>
                <a:latin typeface="Consolas"/>
                <a:ea typeface="Calibri"/>
                <a:cs typeface="Times New Roman"/>
              </a:rPr>
              <a:t>"capacity: "</a:t>
            </a:r>
            <a:r>
              <a:rPr lang="en-US" sz="1600" dirty="0">
                <a:latin typeface="Consolas"/>
                <a:ea typeface="Calibri"/>
                <a:cs typeface="Times New Roman"/>
              </a:rPr>
              <a:t> &lt;&lt; </a:t>
            </a:r>
            <a:r>
              <a:rPr lang="en-US" sz="1600" dirty="0" err="1">
                <a:latin typeface="Consolas"/>
                <a:ea typeface="Calibri"/>
                <a:cs typeface="Times New Roman"/>
              </a:rPr>
              <a:t>str.capacity</a:t>
            </a:r>
            <a:r>
              <a:rPr lang="en-US" sz="1600" dirty="0">
                <a:latin typeface="Consolas"/>
                <a:ea typeface="Calibri"/>
                <a:cs typeface="Times New Roman"/>
              </a:rPr>
              <a:t>() &lt;&lt; </a:t>
            </a:r>
            <a:r>
              <a:rPr lang="en-US" sz="1600" dirty="0">
                <a:solidFill>
                  <a:srgbClr val="A31515"/>
                </a:solidFill>
                <a:latin typeface="Consolas"/>
                <a:ea typeface="Calibri"/>
                <a:cs typeface="Times New Roman"/>
              </a:rPr>
              <a:t>"\n"</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smtClean="0">
                <a:latin typeface="Consolas"/>
                <a:ea typeface="Calibri"/>
                <a:cs typeface="Times New Roman"/>
              </a:rPr>
              <a:t>	cout </a:t>
            </a:r>
            <a:r>
              <a:rPr lang="en-US" sz="1600" dirty="0">
                <a:latin typeface="Consolas"/>
                <a:ea typeface="Calibri"/>
                <a:cs typeface="Times New Roman"/>
              </a:rPr>
              <a:t>&lt;&lt; </a:t>
            </a:r>
            <a:r>
              <a:rPr lang="en-US" sz="1600" dirty="0">
                <a:solidFill>
                  <a:srgbClr val="A31515"/>
                </a:solidFill>
                <a:latin typeface="Consolas"/>
                <a:ea typeface="Calibri"/>
                <a:cs typeface="Times New Roman"/>
              </a:rPr>
              <a:t>"</a:t>
            </a:r>
            <a:r>
              <a:rPr lang="en-US" sz="1600" dirty="0" err="1">
                <a:solidFill>
                  <a:srgbClr val="A31515"/>
                </a:solidFill>
                <a:latin typeface="Consolas"/>
                <a:ea typeface="Calibri"/>
                <a:cs typeface="Times New Roman"/>
              </a:rPr>
              <a:t>max_size</a:t>
            </a:r>
            <a:r>
              <a:rPr lang="en-US" sz="1600" dirty="0">
                <a:solidFill>
                  <a:srgbClr val="A31515"/>
                </a:solidFill>
                <a:latin typeface="Consolas"/>
                <a:ea typeface="Calibri"/>
                <a:cs typeface="Times New Roman"/>
              </a:rPr>
              <a:t>: "</a:t>
            </a:r>
            <a:r>
              <a:rPr lang="en-US" sz="1600" dirty="0">
                <a:latin typeface="Consolas"/>
                <a:ea typeface="Calibri"/>
                <a:cs typeface="Times New Roman"/>
              </a:rPr>
              <a:t> &lt;&lt; </a:t>
            </a:r>
            <a:r>
              <a:rPr lang="en-US" sz="1600" dirty="0" err="1">
                <a:latin typeface="Consolas"/>
                <a:ea typeface="Calibri"/>
                <a:cs typeface="Times New Roman"/>
              </a:rPr>
              <a:t>str.max_size</a:t>
            </a:r>
            <a:r>
              <a:rPr lang="en-US" sz="1600" dirty="0">
                <a:latin typeface="Consolas"/>
                <a:ea typeface="Calibri"/>
                <a:cs typeface="Times New Roman"/>
              </a:rPr>
              <a:t>() &lt;&lt; </a:t>
            </a:r>
            <a:r>
              <a:rPr lang="en-US" sz="1600" dirty="0">
                <a:solidFill>
                  <a:srgbClr val="A31515"/>
                </a:solidFill>
                <a:latin typeface="Consolas"/>
                <a:ea typeface="Calibri"/>
                <a:cs typeface="Times New Roman"/>
              </a:rPr>
              <a:t>"\n"</a:t>
            </a:r>
            <a:r>
              <a:rPr lang="en-US" sz="1600" dirty="0">
                <a:latin typeface="Consolas"/>
                <a:ea typeface="Calibri"/>
                <a:cs typeface="Times New Roman"/>
              </a:rPr>
              <a:t>;</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153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514" y="4495800"/>
            <a:ext cx="501127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5419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resize()</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a:bodyPr>
          <a:lstStyle/>
          <a:p>
            <a:pPr algn="just"/>
            <a:r>
              <a:rPr lang="en-US" dirty="0"/>
              <a:t>Resizes the string content to </a:t>
            </a:r>
            <a:r>
              <a:rPr lang="en-US" i="1" dirty="0"/>
              <a:t>n</a:t>
            </a:r>
            <a:r>
              <a:rPr lang="en-US" dirty="0"/>
              <a:t> characters</a:t>
            </a:r>
            <a:r>
              <a:rPr lang="en-US" dirty="0" smtClean="0"/>
              <a:t>.</a:t>
            </a:r>
          </a:p>
          <a:p>
            <a:pPr marL="0" indent="0" algn="just">
              <a:buNone/>
            </a:pPr>
            <a:endParaRPr lang="en-US" dirty="0"/>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smtClean="0">
                <a:latin typeface="Consolas"/>
                <a:ea typeface="Calibri"/>
                <a:cs typeface="Times New Roman"/>
              </a:rPr>
              <a:t> </a:t>
            </a:r>
            <a:r>
              <a:rPr lang="en-US" sz="1600" dirty="0" err="1" smtClean="0">
                <a:latin typeface="Consolas"/>
                <a:ea typeface="Calibri"/>
                <a:cs typeface="Times New Roman"/>
              </a:rPr>
              <a:t>size_t</a:t>
            </a:r>
            <a:r>
              <a:rPr lang="en-US" sz="1600" dirty="0" smtClean="0">
                <a:latin typeface="Consolas"/>
                <a:ea typeface="Calibri"/>
                <a:cs typeface="Times New Roman"/>
              </a:rPr>
              <a:t> </a:t>
            </a:r>
            <a:r>
              <a:rPr lang="en-US" sz="1600" dirty="0" err="1">
                <a:latin typeface="Consolas"/>
                <a:ea typeface="Calibri"/>
                <a:cs typeface="Times New Roman"/>
              </a:rPr>
              <a:t>sz</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string </a:t>
            </a:r>
            <a:r>
              <a:rPr lang="en-US" sz="1600" dirty="0" err="1">
                <a:latin typeface="Consolas"/>
                <a:ea typeface="Calibri"/>
                <a:cs typeface="Times New Roman"/>
              </a:rPr>
              <a:t>str</a:t>
            </a:r>
            <a:r>
              <a:rPr lang="en-US" sz="1600" dirty="0">
                <a:latin typeface="Consolas"/>
                <a:ea typeface="Calibri"/>
                <a:cs typeface="Times New Roman"/>
              </a:rPr>
              <a:t> (</a:t>
            </a:r>
            <a:r>
              <a:rPr lang="en-US" sz="1600" dirty="0">
                <a:solidFill>
                  <a:srgbClr val="A31515"/>
                </a:solidFill>
                <a:latin typeface="Consolas"/>
                <a:ea typeface="Calibri"/>
                <a:cs typeface="Times New Roman"/>
              </a:rPr>
              <a:t>"I like to code in C"</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 &lt;&lt; </a:t>
            </a:r>
            <a:r>
              <a:rPr lang="en-US" sz="1600" dirty="0" err="1">
                <a:latin typeface="Consolas"/>
                <a:ea typeface="Calibri"/>
                <a:cs typeface="Times New Roman"/>
              </a:rPr>
              <a:t>str</a:t>
            </a:r>
            <a:r>
              <a:rPr lang="en-US" sz="1600" dirty="0">
                <a:latin typeface="Consolas"/>
                <a:ea typeface="Calibri"/>
                <a:cs typeface="Times New Roman"/>
              </a:rPr>
              <a:t> &lt;&lt; endl;</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sz</a:t>
            </a:r>
            <a:r>
              <a:rPr lang="en-US" sz="1600" dirty="0">
                <a:latin typeface="Consolas"/>
                <a:ea typeface="Calibri"/>
                <a:cs typeface="Times New Roman"/>
              </a:rPr>
              <a:t>=</a:t>
            </a:r>
            <a:r>
              <a:rPr lang="en-US" sz="1600" dirty="0" err="1">
                <a:latin typeface="Consolas"/>
                <a:ea typeface="Calibri"/>
                <a:cs typeface="Times New Roman"/>
              </a:rPr>
              <a:t>str.size</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str.resize</a:t>
            </a:r>
            <a:r>
              <a:rPr lang="en-US" sz="1600" dirty="0">
                <a:latin typeface="Consolas"/>
                <a:ea typeface="Calibri"/>
                <a:cs typeface="Times New Roman"/>
              </a:rPr>
              <a:t> (sz+2,</a:t>
            </a:r>
            <a:r>
              <a:rPr lang="en-US" sz="1600" dirty="0">
                <a:solidFill>
                  <a:srgbClr val="A31515"/>
                </a:solidFill>
                <a:latin typeface="Consolas"/>
                <a:ea typeface="Calibri"/>
                <a:cs typeface="Times New Roman"/>
              </a:rPr>
              <a:t>'+'</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 &lt;&lt; </a:t>
            </a:r>
            <a:r>
              <a:rPr lang="en-US" sz="1600" dirty="0" err="1">
                <a:latin typeface="Consolas"/>
                <a:ea typeface="Calibri"/>
                <a:cs typeface="Times New Roman"/>
              </a:rPr>
              <a:t>str</a:t>
            </a:r>
            <a:r>
              <a:rPr lang="en-US" sz="1600" dirty="0">
                <a:latin typeface="Consolas"/>
                <a:ea typeface="Calibri"/>
                <a:cs typeface="Times New Roman"/>
              </a:rPr>
              <a:t> &lt;&lt; endl;</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str.resize</a:t>
            </a:r>
            <a:r>
              <a:rPr lang="en-US" sz="1600" dirty="0">
                <a:latin typeface="Consolas"/>
                <a:ea typeface="Calibri"/>
                <a:cs typeface="Times New Roman"/>
              </a:rPr>
              <a:t> (14);</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 &lt;&lt; </a:t>
            </a:r>
            <a:r>
              <a:rPr lang="en-US" sz="1600" dirty="0" err="1">
                <a:latin typeface="Consolas"/>
                <a:ea typeface="Calibri"/>
                <a:cs typeface="Times New Roman"/>
              </a:rPr>
              <a:t>str</a:t>
            </a:r>
            <a:r>
              <a:rPr lang="en-US" sz="1600" dirty="0">
                <a:latin typeface="Consolas"/>
                <a:ea typeface="Calibri"/>
                <a:cs typeface="Times New Roman"/>
              </a:rPr>
              <a:t> &lt;&lt; endl;</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154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581400"/>
            <a:ext cx="3964536"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63637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operator[]</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a:bodyPr>
          <a:lstStyle/>
          <a:p>
            <a:pPr algn="just"/>
            <a:r>
              <a:rPr lang="en-US" dirty="0"/>
              <a:t>Returns a reference the character at position </a:t>
            </a:r>
            <a:r>
              <a:rPr lang="en-US" dirty="0" smtClean="0"/>
              <a:t>in </a:t>
            </a:r>
            <a:r>
              <a:rPr lang="en-US" dirty="0"/>
              <a:t>the string</a:t>
            </a:r>
            <a:r>
              <a:rPr lang="en-US" dirty="0" smtClean="0"/>
              <a:t>.</a:t>
            </a:r>
          </a:p>
          <a:p>
            <a:pPr marL="0" indent="0" algn="just">
              <a:buNone/>
            </a:pPr>
            <a:endParaRPr lang="en-US" dirty="0" smtClean="0"/>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smtClean="0">
                <a:latin typeface="Consolas"/>
                <a:ea typeface="Calibri"/>
                <a:cs typeface="Times New Roman"/>
              </a:rPr>
              <a:t> </a:t>
            </a:r>
            <a:r>
              <a:rPr lang="en-US" sz="2000" dirty="0" smtClean="0">
                <a:latin typeface="Consolas"/>
                <a:ea typeface="Calibri"/>
                <a:cs typeface="Times New Roman"/>
              </a:rPr>
              <a:t>string </a:t>
            </a:r>
            <a:r>
              <a:rPr lang="en-US" sz="2000" dirty="0" err="1">
                <a:latin typeface="Consolas"/>
                <a:ea typeface="Calibri"/>
                <a:cs typeface="Times New Roman"/>
              </a:rPr>
              <a:t>str</a:t>
            </a:r>
            <a:r>
              <a:rPr lang="en-US" sz="2000" dirty="0">
                <a:latin typeface="Consolas"/>
                <a:ea typeface="Calibri"/>
                <a:cs typeface="Times New Roman"/>
              </a:rPr>
              <a:t> (</a:t>
            </a:r>
            <a:r>
              <a:rPr lang="en-US" sz="2000" dirty="0">
                <a:solidFill>
                  <a:srgbClr val="A31515"/>
                </a:solidFill>
                <a:latin typeface="Consolas"/>
                <a:ea typeface="Calibri"/>
                <a:cs typeface="Times New Roman"/>
              </a:rPr>
              <a:t>"Test string"</a:t>
            </a:r>
            <a:r>
              <a:rPr lang="en-US" sz="2000" dirty="0">
                <a:latin typeface="Consolas"/>
                <a:ea typeface="Calibri"/>
                <a:cs typeface="Times New Roman"/>
              </a:rPr>
              <a: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int</a:t>
            </a:r>
            <a:r>
              <a:rPr lang="en-US" sz="2000" dirty="0">
                <a:latin typeface="Consolas"/>
                <a:ea typeface="Calibri"/>
                <a:cs typeface="Times New Roman"/>
              </a:rPr>
              <a:t> i;</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for</a:t>
            </a:r>
            <a:r>
              <a:rPr lang="en-US" sz="2000" dirty="0">
                <a:latin typeface="Consolas"/>
                <a:ea typeface="Calibri"/>
                <a:cs typeface="Times New Roman"/>
              </a:rPr>
              <a:t> (i=0; i &lt; </a:t>
            </a:r>
            <a:r>
              <a:rPr lang="en-US" sz="2000" dirty="0" err="1">
                <a:latin typeface="Consolas"/>
                <a:ea typeface="Calibri"/>
                <a:cs typeface="Times New Roman"/>
              </a:rPr>
              <a:t>str.length</a:t>
            </a:r>
            <a:r>
              <a:rPr lang="en-US" sz="2000" dirty="0">
                <a:latin typeface="Consolas"/>
                <a:ea typeface="Calibri"/>
                <a:cs typeface="Times New Roman"/>
              </a:rPr>
              <a:t>(); i++)</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cout &lt;&lt; </a:t>
            </a:r>
            <a:r>
              <a:rPr lang="en-US" sz="2000" dirty="0" err="1">
                <a:latin typeface="Consolas"/>
                <a:ea typeface="Calibri"/>
                <a:cs typeface="Times New Roman"/>
              </a:rPr>
              <a:t>str</a:t>
            </a:r>
            <a:r>
              <a:rPr lang="en-US" sz="2000" dirty="0">
                <a:latin typeface="Consolas"/>
                <a:ea typeface="Calibri"/>
                <a:cs typeface="Times New Roman"/>
              </a:rPr>
              <a:t>[i</a:t>
            </a:r>
            <a:r>
              <a:rPr lang="en-US" sz="2000" dirty="0" smtClean="0">
                <a:latin typeface="Consolas"/>
                <a:ea typeface="Calibri"/>
                <a:cs typeface="Times New Roman"/>
              </a:rPr>
              <a:t>]&lt;&lt;“ “;</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endParaRPr lang="en-US" sz="2000" dirty="0"/>
          </a:p>
          <a:p>
            <a:pPr marL="0"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155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334000"/>
            <a:ext cx="559748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49024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at()</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a:bodyPr>
          <a:lstStyle/>
          <a:p>
            <a:pPr algn="just"/>
            <a:r>
              <a:rPr lang="en-US" dirty="0"/>
              <a:t>Returns the character at position </a:t>
            </a:r>
            <a:r>
              <a:rPr lang="en-US" dirty="0" smtClean="0"/>
              <a:t>in </a:t>
            </a:r>
            <a:r>
              <a:rPr lang="en-US" dirty="0"/>
              <a:t>the string</a:t>
            </a:r>
            <a:r>
              <a:rPr lang="en-US" dirty="0" smtClean="0"/>
              <a:t>.</a:t>
            </a:r>
          </a:p>
          <a:p>
            <a:pPr algn="just"/>
            <a:endParaRPr lang="en-US" dirty="0"/>
          </a:p>
          <a:p>
            <a:pPr marL="0" marR="0" indent="0">
              <a:lnSpc>
                <a:spcPct val="115000"/>
              </a:lnSpc>
              <a:spcBef>
                <a:spcPts val="0"/>
              </a:spcBef>
              <a:spcAft>
                <a:spcPts val="0"/>
              </a:spcAft>
              <a:buNone/>
            </a:pPr>
            <a:r>
              <a:rPr lang="en-US" sz="2000" dirty="0">
                <a:latin typeface="Consolas"/>
                <a:ea typeface="Calibri"/>
                <a:cs typeface="Times New Roman"/>
              </a:rPr>
              <a:t> string </a:t>
            </a:r>
            <a:r>
              <a:rPr lang="en-US" sz="2000" dirty="0" err="1">
                <a:latin typeface="Consolas"/>
                <a:ea typeface="Calibri"/>
                <a:cs typeface="Times New Roman"/>
              </a:rPr>
              <a:t>str</a:t>
            </a:r>
            <a:r>
              <a:rPr lang="en-US" sz="2000" dirty="0">
                <a:latin typeface="Consolas"/>
                <a:ea typeface="Calibri"/>
                <a:cs typeface="Times New Roman"/>
              </a:rPr>
              <a:t> (</a:t>
            </a:r>
            <a:r>
              <a:rPr lang="en-US" sz="2000" dirty="0">
                <a:solidFill>
                  <a:srgbClr val="A31515"/>
                </a:solidFill>
                <a:latin typeface="Consolas"/>
                <a:ea typeface="Calibri"/>
                <a:cs typeface="Times New Roman"/>
              </a:rPr>
              <a:t>"Test string"</a:t>
            </a:r>
            <a:r>
              <a:rPr lang="en-US" sz="2000" dirty="0">
                <a:latin typeface="Consolas"/>
                <a:ea typeface="Calibri"/>
                <a:cs typeface="Times New Roman"/>
              </a:rPr>
              <a: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for</a:t>
            </a:r>
            <a:r>
              <a:rPr lang="en-US" sz="2000" dirty="0">
                <a:latin typeface="Consolas"/>
                <a:ea typeface="Calibri"/>
                <a:cs typeface="Times New Roman"/>
              </a:rPr>
              <a:t> (</a:t>
            </a:r>
            <a:r>
              <a:rPr lang="en-US" sz="2000" dirty="0" err="1">
                <a:latin typeface="Consolas"/>
                <a:ea typeface="Calibri"/>
                <a:cs typeface="Times New Roman"/>
              </a:rPr>
              <a:t>size_t</a:t>
            </a:r>
            <a:r>
              <a:rPr lang="en-US" sz="2000" dirty="0">
                <a:latin typeface="Consolas"/>
                <a:ea typeface="Calibri"/>
                <a:cs typeface="Times New Roman"/>
              </a:rPr>
              <a:t> i=0; i &lt; </a:t>
            </a:r>
            <a:r>
              <a:rPr lang="en-US" sz="2000" dirty="0" err="1">
                <a:latin typeface="Consolas"/>
                <a:ea typeface="Calibri"/>
                <a:cs typeface="Times New Roman"/>
              </a:rPr>
              <a:t>str.length</a:t>
            </a:r>
            <a:r>
              <a:rPr lang="en-US" sz="2000" dirty="0">
                <a:latin typeface="Consolas"/>
                <a:ea typeface="Calibri"/>
                <a:cs typeface="Times New Roman"/>
              </a:rPr>
              <a:t>(); i++)</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cout &lt;&lt; str.at(i</a:t>
            </a:r>
            <a:r>
              <a:rPr lang="en-US" sz="2000" dirty="0" smtClean="0">
                <a:latin typeface="Consolas"/>
                <a:ea typeface="Calibri"/>
                <a:cs typeface="Times New Roman"/>
              </a:rPr>
              <a:t>)&lt;&lt;endl;</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endParaRPr lang="en-US" sz="2000" dirty="0"/>
          </a:p>
        </p:txBody>
      </p:sp>
      <p:sp>
        <p:nvSpPr>
          <p:cNvPr id="4" name="Slide Number Placeholder 3"/>
          <p:cNvSpPr>
            <a:spLocks noGrp="1"/>
          </p:cNvSpPr>
          <p:nvPr>
            <p:ph type="sldNum" sz="quarter" idx="12"/>
          </p:nvPr>
        </p:nvSpPr>
        <p:spPr/>
        <p:txBody>
          <a:bodyPr/>
          <a:lstStyle/>
          <a:p>
            <a:fld id="{8EF3DC76-259D-45DC-8C0E-0F61BF712E88}" type="slidenum">
              <a:rPr lang="en-US" smtClean="0"/>
              <a:t>156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733800"/>
            <a:ext cx="3124200" cy="216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0710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Methods</a:t>
            </a:r>
            <a:endParaRPr lang="en-US"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endParaRPr lang="en-US" sz="2800" dirty="0"/>
          </a:p>
        </p:txBody>
      </p:sp>
      <p:sp>
        <p:nvSpPr>
          <p:cNvPr id="4" name="Slide Number Placeholder 3"/>
          <p:cNvSpPr>
            <a:spLocks noGrp="1"/>
          </p:cNvSpPr>
          <p:nvPr>
            <p:ph type="sldNum" sz="quarter" idx="12"/>
          </p:nvPr>
        </p:nvSpPr>
        <p:spPr/>
        <p:txBody>
          <a:bodyPr/>
          <a:lstStyle/>
          <a:p>
            <a:fld id="{8EF3DC76-259D-45DC-8C0E-0F61BF712E88}" type="slidenum">
              <a:rPr lang="en-US" smtClean="0"/>
              <a:t>157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6400800"/>
            <a:ext cx="8686800" cy="600164"/>
          </a:xfrm>
          <a:prstGeom prst="rect">
            <a:avLst/>
          </a:prstGeom>
          <a:noFill/>
        </p:spPr>
        <p:txBody>
          <a:bodyPr wrap="square" rtlCol="0">
            <a:spAutoFit/>
          </a:bodyPr>
          <a:lstStyle/>
          <a:p>
            <a:r>
              <a:rPr lang="en-US" sz="1500" dirty="0" smtClean="0"/>
              <a:t>The full list can be found at this webpage: </a:t>
            </a:r>
            <a:r>
              <a:rPr lang="en-US" sz="1500" dirty="0">
                <a:hlinkClick r:id="rId3"/>
              </a:rPr>
              <a:t>http://msdn.microsoft.com/en-us/library/7wtc81z6.aspx</a:t>
            </a:r>
            <a:endParaRPr lang="en-US" sz="1500" dirty="0"/>
          </a:p>
          <a:p>
            <a:endParaRPr lang="en-US"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8224566" cy="281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00900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operator +=</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a:bodyPr>
          <a:lstStyle/>
          <a:p>
            <a:pPr algn="just"/>
            <a:r>
              <a:rPr lang="en-US" dirty="0"/>
              <a:t>Appends a copy of the argument to the string</a:t>
            </a:r>
            <a:r>
              <a:rPr lang="en-US" dirty="0" smtClean="0"/>
              <a:t>.</a:t>
            </a:r>
          </a:p>
          <a:p>
            <a:pPr marL="0" indent="0" algn="just">
              <a:buNone/>
            </a:pPr>
            <a:endParaRPr lang="en-US" dirty="0"/>
          </a:p>
          <a:p>
            <a:pPr marL="0" marR="0" indent="0">
              <a:lnSpc>
                <a:spcPct val="115000"/>
              </a:lnSpc>
              <a:spcBef>
                <a:spcPts val="0"/>
              </a:spcBef>
              <a:spcAft>
                <a:spcPts val="0"/>
              </a:spcAft>
              <a:buNone/>
            </a:pPr>
            <a:r>
              <a:rPr lang="en-US" sz="2000" dirty="0">
                <a:latin typeface="Consolas"/>
                <a:ea typeface="Calibri"/>
                <a:cs typeface="Times New Roman"/>
              </a:rPr>
              <a:t>string name (</a:t>
            </a:r>
            <a:r>
              <a:rPr lang="en-US" sz="2000" dirty="0">
                <a:solidFill>
                  <a:srgbClr val="A31515"/>
                </a:solidFill>
                <a:latin typeface="Consolas"/>
                <a:ea typeface="Calibri"/>
                <a:cs typeface="Times New Roman"/>
              </a:rPr>
              <a:t>"John"</a:t>
            </a:r>
            <a:r>
              <a:rPr lang="en-US" sz="2000" dirty="0">
                <a:latin typeface="Consolas"/>
                <a:ea typeface="Calibri"/>
                <a:cs typeface="Times New Roman"/>
              </a:rPr>
              <a: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string family (</a:t>
            </a:r>
            <a:r>
              <a:rPr lang="en-US" sz="2000" dirty="0">
                <a:solidFill>
                  <a:srgbClr val="A31515"/>
                </a:solidFill>
                <a:latin typeface="Consolas"/>
                <a:ea typeface="Calibri"/>
                <a:cs typeface="Times New Roman"/>
              </a:rPr>
              <a:t>"Smith"</a:t>
            </a:r>
            <a:r>
              <a:rPr lang="en-US" sz="2000" dirty="0">
                <a:latin typeface="Consolas"/>
                <a:ea typeface="Calibri"/>
                <a:cs typeface="Times New Roman"/>
              </a:rPr>
              <a:t>);</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name += </a:t>
            </a:r>
            <a:r>
              <a:rPr lang="en-US" sz="2000" dirty="0">
                <a:solidFill>
                  <a:srgbClr val="A31515"/>
                </a:solidFill>
                <a:latin typeface="Consolas"/>
                <a:ea typeface="Calibri"/>
                <a:cs typeface="Times New Roman"/>
              </a:rPr>
              <a:t>" K. "</a:t>
            </a:r>
            <a:r>
              <a:rPr lang="en-US" sz="2000" dirty="0">
                <a:latin typeface="Consolas"/>
                <a:ea typeface="Calibri"/>
                <a:cs typeface="Times New Roman"/>
              </a:rPr>
              <a:t>;         </a:t>
            </a:r>
            <a:r>
              <a:rPr lang="en-US" sz="2000" dirty="0">
                <a:solidFill>
                  <a:srgbClr val="008000"/>
                </a:solidFill>
                <a:latin typeface="Consolas"/>
                <a:ea typeface="Calibri"/>
                <a:cs typeface="Times New Roman"/>
              </a:rPr>
              <a:t>// c-string</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name += family;         </a:t>
            </a:r>
            <a:r>
              <a:rPr lang="en-US" sz="2000" dirty="0">
                <a:solidFill>
                  <a:srgbClr val="008000"/>
                </a:solidFill>
                <a:latin typeface="Consolas"/>
                <a:ea typeface="Calibri"/>
                <a:cs typeface="Times New Roman"/>
              </a:rPr>
              <a:t>// string</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name += </a:t>
            </a:r>
            <a:r>
              <a:rPr lang="en-US" sz="2000" dirty="0">
                <a:solidFill>
                  <a:srgbClr val="A31515"/>
                </a:solidFill>
                <a:latin typeface="Consolas"/>
                <a:ea typeface="Calibri"/>
                <a:cs typeface="Times New Roman"/>
              </a:rPr>
              <a:t>'\n'</a:t>
            </a:r>
            <a:r>
              <a:rPr lang="en-US" sz="2000" dirty="0">
                <a:latin typeface="Consolas"/>
                <a:ea typeface="Calibri"/>
                <a:cs typeface="Times New Roman"/>
              </a:rPr>
              <a:t>;           </a:t>
            </a:r>
            <a:r>
              <a:rPr lang="en-US" sz="2000" dirty="0">
                <a:solidFill>
                  <a:srgbClr val="008000"/>
                </a:solidFill>
                <a:latin typeface="Consolas"/>
                <a:ea typeface="Calibri"/>
                <a:cs typeface="Times New Roman"/>
              </a:rPr>
              <a:t>// character</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cout &lt;&lt; name;</a:t>
            </a:r>
            <a:endParaRPr lang="en-US" sz="2800" dirty="0">
              <a:ea typeface="Calibri"/>
              <a:cs typeface="Times New Roman"/>
            </a:endParaRPr>
          </a:p>
          <a:p>
            <a:pPr marL="0" marR="0" indent="0">
              <a:lnSpc>
                <a:spcPct val="115000"/>
              </a:lnSpc>
              <a:spcBef>
                <a:spcPts val="0"/>
              </a:spcBef>
              <a:spcAft>
                <a:spcPts val="0"/>
              </a:spcAft>
              <a:buNone/>
            </a:pPr>
            <a:endParaRPr lang="en-US" sz="2000" dirty="0" smtClean="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158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724400"/>
            <a:ext cx="457291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34386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append()</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fontScale="70000" lnSpcReduction="20000"/>
          </a:bodyPr>
          <a:lstStyle/>
          <a:p>
            <a:pPr algn="just"/>
            <a:r>
              <a:rPr lang="en-US" sz="4000" dirty="0"/>
              <a:t>The current string content is extended by adding an additional appending string at its end</a:t>
            </a:r>
            <a:r>
              <a:rPr lang="en-US" sz="4000" dirty="0" smtClean="0"/>
              <a:t>.</a:t>
            </a:r>
          </a:p>
          <a:p>
            <a:pPr algn="just"/>
            <a:endParaRPr lang="en-US" sz="2800" dirty="0"/>
          </a:p>
          <a:p>
            <a:pPr marL="0" marR="0" indent="0">
              <a:lnSpc>
                <a:spcPct val="115000"/>
              </a:lnSpc>
              <a:spcBef>
                <a:spcPts val="0"/>
              </a:spcBef>
              <a:spcAft>
                <a:spcPts val="0"/>
              </a:spcAft>
              <a:buNone/>
            </a:pPr>
            <a:r>
              <a:rPr lang="en-US" sz="2600" dirty="0">
                <a:latin typeface="Consolas"/>
                <a:ea typeface="Calibri"/>
                <a:cs typeface="Times New Roman"/>
              </a:rPr>
              <a:t> </a:t>
            </a:r>
            <a:r>
              <a:rPr lang="en-US" sz="2600" dirty="0" smtClean="0">
                <a:latin typeface="Consolas"/>
                <a:ea typeface="Calibri"/>
                <a:cs typeface="Times New Roman"/>
              </a:rPr>
              <a:t> string </a:t>
            </a:r>
            <a:r>
              <a:rPr lang="en-US" sz="2600" dirty="0" err="1">
                <a:latin typeface="Consolas"/>
                <a:ea typeface="Calibri"/>
                <a:cs typeface="Times New Roman"/>
              </a:rPr>
              <a:t>str</a:t>
            </a:r>
            <a:r>
              <a:rPr lang="en-US" sz="2600" dirty="0">
                <a:latin typeface="Consolas"/>
                <a:ea typeface="Calibri"/>
                <a:cs typeface="Times New Roman"/>
              </a:rPr>
              <a:t>;</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string str2=</a:t>
            </a:r>
            <a:r>
              <a:rPr lang="en-US" sz="2600" dirty="0">
                <a:solidFill>
                  <a:srgbClr val="A31515"/>
                </a:solidFill>
                <a:latin typeface="Consolas"/>
                <a:ea typeface="Calibri"/>
                <a:cs typeface="Times New Roman"/>
              </a:rPr>
              <a:t>"Writing "</a:t>
            </a:r>
            <a:r>
              <a:rPr lang="en-US" sz="2600" dirty="0">
                <a:latin typeface="Consolas"/>
                <a:ea typeface="Calibri"/>
                <a:cs typeface="Times New Roman"/>
              </a:rPr>
              <a:t>;</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string str3=</a:t>
            </a:r>
            <a:r>
              <a:rPr lang="en-US" sz="2600" dirty="0">
                <a:solidFill>
                  <a:srgbClr val="A31515"/>
                </a:solidFill>
                <a:latin typeface="Consolas"/>
                <a:ea typeface="Calibri"/>
                <a:cs typeface="Times New Roman"/>
              </a:rPr>
              <a:t>"print 10 and then 5 more"</a:t>
            </a:r>
            <a:r>
              <a:rPr lang="en-US" sz="2600" dirty="0">
                <a:latin typeface="Consolas"/>
                <a:ea typeface="Calibri"/>
                <a:cs typeface="Times New Roman"/>
              </a:rPr>
              <a:t>;</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endParaRPr lang="en-US" sz="2600" dirty="0" smtClean="0">
              <a:latin typeface="Consolas"/>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a:t>
            </a:r>
            <a:r>
              <a:rPr lang="en-US" sz="2600" dirty="0" smtClean="0">
                <a:latin typeface="Consolas"/>
                <a:ea typeface="Calibri"/>
                <a:cs typeface="Times New Roman"/>
              </a:rPr>
              <a:t> </a:t>
            </a:r>
            <a:r>
              <a:rPr lang="en-US" sz="2600" dirty="0" err="1" smtClean="0">
                <a:latin typeface="Consolas"/>
                <a:ea typeface="Calibri"/>
                <a:cs typeface="Times New Roman"/>
              </a:rPr>
              <a:t>str.append</a:t>
            </a:r>
            <a:r>
              <a:rPr lang="en-US" sz="2600" dirty="0" smtClean="0">
                <a:latin typeface="Consolas"/>
                <a:ea typeface="Calibri"/>
                <a:cs typeface="Times New Roman"/>
              </a:rPr>
              <a:t>(str2);                       </a:t>
            </a:r>
            <a:r>
              <a:rPr lang="en-US" sz="2600" dirty="0" smtClean="0">
                <a:solidFill>
                  <a:srgbClr val="008000"/>
                </a:solidFill>
                <a:latin typeface="Consolas"/>
                <a:ea typeface="Calibri"/>
                <a:cs typeface="Times New Roman"/>
              </a:rPr>
              <a:t>// "Writing "</a:t>
            </a:r>
            <a:endParaRPr lang="en-US" sz="3400" dirty="0" smtClean="0">
              <a:ea typeface="Calibri"/>
              <a:cs typeface="Times New Roman"/>
            </a:endParaRPr>
          </a:p>
          <a:p>
            <a:pPr marL="0" marR="0" indent="0">
              <a:lnSpc>
                <a:spcPct val="115000"/>
              </a:lnSpc>
              <a:spcBef>
                <a:spcPts val="0"/>
              </a:spcBef>
              <a:spcAft>
                <a:spcPts val="0"/>
              </a:spcAft>
              <a:buNone/>
            </a:pPr>
            <a:r>
              <a:rPr lang="en-US" sz="2600" dirty="0" smtClean="0">
                <a:latin typeface="Consolas"/>
                <a:ea typeface="Calibri"/>
                <a:cs typeface="Times New Roman"/>
              </a:rPr>
              <a:t>  </a:t>
            </a:r>
            <a:r>
              <a:rPr lang="en-US" sz="2600" dirty="0" err="1">
                <a:latin typeface="Consolas"/>
                <a:ea typeface="Calibri"/>
                <a:cs typeface="Times New Roman"/>
              </a:rPr>
              <a:t>str.append</a:t>
            </a:r>
            <a:r>
              <a:rPr lang="en-US" sz="2600" dirty="0">
                <a:latin typeface="Consolas"/>
                <a:ea typeface="Calibri"/>
                <a:cs typeface="Times New Roman"/>
              </a:rPr>
              <a:t>(str3,6,3);                   </a:t>
            </a:r>
            <a:r>
              <a:rPr lang="en-US" sz="2600" dirty="0">
                <a:solidFill>
                  <a:srgbClr val="008000"/>
                </a:solidFill>
                <a:latin typeface="Consolas"/>
                <a:ea typeface="Calibri"/>
                <a:cs typeface="Times New Roman"/>
              </a:rPr>
              <a:t>// "10 "</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a:t>
            </a:r>
            <a:r>
              <a:rPr lang="en-US" sz="2600" dirty="0" err="1">
                <a:latin typeface="Consolas"/>
                <a:ea typeface="Calibri"/>
                <a:cs typeface="Times New Roman"/>
              </a:rPr>
              <a:t>str.append</a:t>
            </a:r>
            <a:r>
              <a:rPr lang="en-US" sz="2600" dirty="0">
                <a:latin typeface="Consolas"/>
                <a:ea typeface="Calibri"/>
                <a:cs typeface="Times New Roman"/>
              </a:rPr>
              <a:t>(</a:t>
            </a:r>
            <a:r>
              <a:rPr lang="en-US" sz="2600" dirty="0">
                <a:solidFill>
                  <a:srgbClr val="A31515"/>
                </a:solidFill>
                <a:latin typeface="Consolas"/>
                <a:ea typeface="Calibri"/>
                <a:cs typeface="Times New Roman"/>
              </a:rPr>
              <a:t>"dots are cool"</a:t>
            </a:r>
            <a:r>
              <a:rPr lang="en-US" sz="2600" dirty="0">
                <a:latin typeface="Consolas"/>
                <a:ea typeface="Calibri"/>
                <a:cs typeface="Times New Roman"/>
              </a:rPr>
              <a:t>,5);          </a:t>
            </a:r>
            <a:r>
              <a:rPr lang="en-US" sz="2600" dirty="0">
                <a:solidFill>
                  <a:srgbClr val="008000"/>
                </a:solidFill>
                <a:latin typeface="Consolas"/>
                <a:ea typeface="Calibri"/>
                <a:cs typeface="Times New Roman"/>
              </a:rPr>
              <a:t>// "dots "</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a:t>
            </a:r>
            <a:r>
              <a:rPr lang="en-US" sz="2600" dirty="0" err="1">
                <a:latin typeface="Consolas"/>
                <a:ea typeface="Calibri"/>
                <a:cs typeface="Times New Roman"/>
              </a:rPr>
              <a:t>str.append</a:t>
            </a:r>
            <a:r>
              <a:rPr lang="en-US" sz="2600" dirty="0">
                <a:latin typeface="Consolas"/>
                <a:ea typeface="Calibri"/>
                <a:cs typeface="Times New Roman"/>
              </a:rPr>
              <a:t>(</a:t>
            </a:r>
            <a:r>
              <a:rPr lang="en-US" sz="2600" dirty="0">
                <a:solidFill>
                  <a:srgbClr val="A31515"/>
                </a:solidFill>
                <a:latin typeface="Consolas"/>
                <a:ea typeface="Calibri"/>
                <a:cs typeface="Times New Roman"/>
              </a:rPr>
              <a:t>"here: "</a:t>
            </a:r>
            <a:r>
              <a:rPr lang="en-US" sz="2600" dirty="0">
                <a:latin typeface="Consolas"/>
                <a:ea typeface="Calibri"/>
                <a:cs typeface="Times New Roman"/>
              </a:rPr>
              <a:t>);                   </a:t>
            </a:r>
            <a:r>
              <a:rPr lang="en-US" sz="2600" dirty="0">
                <a:solidFill>
                  <a:srgbClr val="008000"/>
                </a:solidFill>
                <a:latin typeface="Consolas"/>
                <a:ea typeface="Calibri"/>
                <a:cs typeface="Times New Roman"/>
              </a:rPr>
              <a:t>// "here: "</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a:t>
            </a:r>
            <a:r>
              <a:rPr lang="en-US" sz="2600" dirty="0" err="1">
                <a:latin typeface="Consolas"/>
                <a:ea typeface="Calibri"/>
                <a:cs typeface="Times New Roman"/>
              </a:rPr>
              <a:t>str.append</a:t>
            </a:r>
            <a:r>
              <a:rPr lang="en-US" sz="2600" dirty="0">
                <a:latin typeface="Consolas"/>
                <a:ea typeface="Calibri"/>
                <a:cs typeface="Times New Roman"/>
              </a:rPr>
              <a:t>(10,</a:t>
            </a:r>
            <a:r>
              <a:rPr lang="en-US" sz="2600" dirty="0">
                <a:solidFill>
                  <a:srgbClr val="A31515"/>
                </a:solidFill>
                <a:latin typeface="Consolas"/>
                <a:ea typeface="Calibri"/>
                <a:cs typeface="Times New Roman"/>
              </a:rPr>
              <a:t>'.'</a:t>
            </a:r>
            <a:r>
              <a:rPr lang="en-US" sz="2600" dirty="0">
                <a:latin typeface="Consolas"/>
                <a:ea typeface="Calibri"/>
                <a:cs typeface="Times New Roman"/>
              </a:rPr>
              <a:t>);                     </a:t>
            </a:r>
            <a:r>
              <a:rPr lang="en-US" sz="2600" dirty="0">
                <a:solidFill>
                  <a:srgbClr val="008000"/>
                </a:solidFill>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a:t>
            </a:r>
            <a:r>
              <a:rPr lang="en-US" sz="2600" dirty="0" err="1">
                <a:latin typeface="Consolas"/>
                <a:ea typeface="Calibri"/>
                <a:cs typeface="Times New Roman"/>
              </a:rPr>
              <a:t>str.append</a:t>
            </a:r>
            <a:r>
              <a:rPr lang="en-US" sz="2600" dirty="0">
                <a:latin typeface="Consolas"/>
                <a:ea typeface="Calibri"/>
                <a:cs typeface="Times New Roman"/>
              </a:rPr>
              <a:t>(str3.begin()+8,str3.end());  </a:t>
            </a:r>
            <a:r>
              <a:rPr lang="en-US" sz="2600" dirty="0">
                <a:solidFill>
                  <a:srgbClr val="008000"/>
                </a:solidFill>
                <a:latin typeface="Consolas"/>
                <a:ea typeface="Calibri"/>
                <a:cs typeface="Times New Roman"/>
              </a:rPr>
              <a:t>// " and then 5 more"</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a:t>
            </a:r>
            <a:r>
              <a:rPr lang="en-US" sz="2600" dirty="0" err="1">
                <a:latin typeface="Consolas"/>
                <a:ea typeface="Calibri"/>
                <a:cs typeface="Times New Roman"/>
              </a:rPr>
              <a:t>str.append</a:t>
            </a:r>
            <a:r>
              <a:rPr lang="en-US" sz="2600" dirty="0">
                <a:latin typeface="Consolas"/>
                <a:ea typeface="Calibri"/>
                <a:cs typeface="Times New Roman"/>
              </a:rPr>
              <a:t>&lt;</a:t>
            </a:r>
            <a:r>
              <a:rPr lang="en-US" sz="2600" dirty="0">
                <a:solidFill>
                  <a:srgbClr val="0000FF"/>
                </a:solidFill>
                <a:latin typeface="Consolas"/>
                <a:ea typeface="Calibri"/>
                <a:cs typeface="Times New Roman"/>
              </a:rPr>
              <a:t>int</a:t>
            </a:r>
            <a:r>
              <a:rPr lang="en-US" sz="2600" dirty="0">
                <a:latin typeface="Consolas"/>
                <a:ea typeface="Calibri"/>
                <a:cs typeface="Times New Roman"/>
              </a:rPr>
              <a:t>&gt;(5,0x2E);                </a:t>
            </a:r>
            <a:r>
              <a:rPr lang="en-US" sz="2600" dirty="0">
                <a:solidFill>
                  <a:srgbClr val="008000"/>
                </a:solidFill>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2600" dirty="0">
                <a:latin typeface="Consolas"/>
                <a:ea typeface="Calibri"/>
                <a:cs typeface="Times New Roman"/>
              </a:rPr>
              <a:t>  cout &lt;&lt; </a:t>
            </a:r>
            <a:r>
              <a:rPr lang="en-US" sz="2600" dirty="0" err="1">
                <a:latin typeface="Consolas"/>
                <a:ea typeface="Calibri"/>
                <a:cs typeface="Times New Roman"/>
              </a:rPr>
              <a:t>str</a:t>
            </a:r>
            <a:r>
              <a:rPr lang="en-US" sz="2600" dirty="0">
                <a:latin typeface="Consolas"/>
                <a:ea typeface="Calibri"/>
                <a:cs typeface="Times New Roman"/>
              </a:rPr>
              <a:t> &lt;&lt; endl;</a:t>
            </a:r>
            <a:endParaRPr lang="en-US" sz="3400" dirty="0">
              <a:ea typeface="Calibri"/>
              <a:cs typeface="Times New Roman"/>
            </a:endParaRPr>
          </a:p>
          <a:p>
            <a:pPr marL="0" indent="0" algn="just">
              <a:buNone/>
            </a:pPr>
            <a:endParaRPr lang="en-US" sz="2800" dirty="0" smtClean="0"/>
          </a:p>
          <a:p>
            <a:pPr algn="just"/>
            <a:endParaRPr lang="en-US" sz="2800" dirty="0"/>
          </a:p>
          <a:p>
            <a:pPr marL="0" marR="0" indent="0">
              <a:lnSpc>
                <a:spcPct val="115000"/>
              </a:lnSpc>
              <a:spcBef>
                <a:spcPts val="0"/>
              </a:spcBef>
              <a:spcAft>
                <a:spcPts val="0"/>
              </a:spcAft>
              <a:buNone/>
            </a:pPr>
            <a:endParaRPr lang="en-US" sz="2000" dirty="0" smtClean="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159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089" y="5943601"/>
            <a:ext cx="516691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716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lstStyle/>
          <a:p>
            <a:pPr>
              <a:lnSpc>
                <a:spcPts val="5200"/>
              </a:lnSpc>
            </a:pPr>
            <a:r>
              <a:rPr lang="en-US" dirty="0" smtClean="0">
                <a:solidFill>
                  <a:srgbClr val="CCFF33"/>
                </a:solidFill>
              </a:rPr>
              <a:t>Passing arguments to functions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94511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assign()</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fontScale="92500" lnSpcReduction="10000"/>
          </a:bodyPr>
          <a:lstStyle/>
          <a:p>
            <a:pPr algn="just"/>
            <a:r>
              <a:rPr lang="en-US" sz="2800" dirty="0"/>
              <a:t>Assigns new content to the string replacing its current content</a:t>
            </a:r>
            <a:r>
              <a:rPr lang="en-US" sz="2800" dirty="0" smtClean="0"/>
              <a:t>.</a:t>
            </a:r>
          </a:p>
          <a:p>
            <a:pPr algn="just"/>
            <a:endParaRPr lang="en-US" sz="2800" dirty="0"/>
          </a:p>
          <a:p>
            <a:pPr marL="0" marR="0" indent="0">
              <a:lnSpc>
                <a:spcPct val="115000"/>
              </a:lnSpc>
              <a:spcBef>
                <a:spcPts val="0"/>
              </a:spcBef>
              <a:spcAft>
                <a:spcPts val="0"/>
              </a:spcAft>
              <a:buNone/>
            </a:pPr>
            <a:r>
              <a:rPr lang="mk-MK" sz="2100" dirty="0">
                <a:latin typeface="Consolas"/>
                <a:ea typeface="Calibri"/>
                <a:cs typeface="Times New Roman"/>
              </a:rPr>
              <a:t> </a:t>
            </a:r>
            <a:r>
              <a:rPr lang="en-US" sz="2100" dirty="0" smtClean="0">
                <a:latin typeface="Consolas"/>
                <a:ea typeface="Calibri"/>
                <a:cs typeface="Times New Roman"/>
              </a:rPr>
              <a:t> string </a:t>
            </a:r>
            <a:r>
              <a:rPr lang="en-US" sz="2100" dirty="0" err="1">
                <a:latin typeface="Consolas"/>
                <a:ea typeface="Calibri"/>
                <a:cs typeface="Times New Roman"/>
              </a:rPr>
              <a:t>str</a:t>
            </a:r>
            <a:r>
              <a:rPr lang="en-US" sz="21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string base=</a:t>
            </a:r>
            <a:r>
              <a:rPr lang="en-US" sz="2100" dirty="0">
                <a:solidFill>
                  <a:srgbClr val="A31515"/>
                </a:solidFill>
                <a:latin typeface="Consolas"/>
                <a:ea typeface="Calibri"/>
                <a:cs typeface="Times New Roman"/>
              </a:rPr>
              <a:t>"The quick brown fox jumps over a lazy dog."</a:t>
            </a:r>
            <a:r>
              <a:rPr lang="en-US" sz="21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a:t>
            </a:r>
            <a:r>
              <a:rPr lang="en-US" sz="2100" dirty="0" err="1">
                <a:latin typeface="Consolas"/>
                <a:ea typeface="Calibri"/>
                <a:cs typeface="Times New Roman"/>
              </a:rPr>
              <a:t>str.assign</a:t>
            </a:r>
            <a:r>
              <a:rPr lang="en-US" sz="2100" dirty="0">
                <a:latin typeface="Consolas"/>
                <a:ea typeface="Calibri"/>
                <a:cs typeface="Times New Roman"/>
              </a:rPr>
              <a:t>(base);</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cout &lt;&lt; </a:t>
            </a:r>
            <a:r>
              <a:rPr lang="en-US" sz="2100" dirty="0" err="1">
                <a:latin typeface="Consolas"/>
                <a:ea typeface="Calibri"/>
                <a:cs typeface="Times New Roman"/>
              </a:rPr>
              <a:t>str</a:t>
            </a:r>
            <a:r>
              <a:rPr lang="en-US" sz="2100" dirty="0">
                <a:latin typeface="Consolas"/>
                <a:ea typeface="Calibri"/>
                <a:cs typeface="Times New Roman"/>
              </a:rPr>
              <a:t> &lt;&lt; endl;</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a:t>
            </a:r>
            <a:r>
              <a:rPr lang="en-US" sz="2100" dirty="0" err="1">
                <a:latin typeface="Consolas"/>
                <a:ea typeface="Calibri"/>
                <a:cs typeface="Times New Roman"/>
              </a:rPr>
              <a:t>str.assign</a:t>
            </a:r>
            <a:r>
              <a:rPr lang="en-US" sz="2100" dirty="0">
                <a:latin typeface="Consolas"/>
                <a:ea typeface="Calibri"/>
                <a:cs typeface="Times New Roman"/>
              </a:rPr>
              <a:t>(base,10,9);</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cout &lt;&lt; </a:t>
            </a:r>
            <a:r>
              <a:rPr lang="en-US" sz="2100" dirty="0" err="1">
                <a:latin typeface="Consolas"/>
                <a:ea typeface="Calibri"/>
                <a:cs typeface="Times New Roman"/>
              </a:rPr>
              <a:t>str</a:t>
            </a:r>
            <a:r>
              <a:rPr lang="en-US" sz="2100" dirty="0">
                <a:latin typeface="Consolas"/>
                <a:ea typeface="Calibri"/>
                <a:cs typeface="Times New Roman"/>
              </a:rPr>
              <a:t> &lt;&lt; endl;         </a:t>
            </a:r>
            <a:r>
              <a:rPr lang="en-US" sz="2100" dirty="0">
                <a:solidFill>
                  <a:srgbClr val="008000"/>
                </a:solidFill>
                <a:latin typeface="Consolas"/>
                <a:ea typeface="Calibri"/>
                <a:cs typeface="Times New Roman"/>
              </a:rPr>
              <a:t>// "brown fox"</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a:t>
            </a:r>
            <a:r>
              <a:rPr lang="en-US" sz="2100" dirty="0" err="1">
                <a:latin typeface="Consolas"/>
                <a:ea typeface="Calibri"/>
                <a:cs typeface="Times New Roman"/>
              </a:rPr>
              <a:t>str.assign</a:t>
            </a:r>
            <a:r>
              <a:rPr lang="en-US" sz="2100" dirty="0">
                <a:latin typeface="Consolas"/>
                <a:ea typeface="Calibri"/>
                <a:cs typeface="Times New Roman"/>
              </a:rPr>
              <a:t>(</a:t>
            </a:r>
            <a:r>
              <a:rPr lang="en-US" sz="2100" dirty="0">
                <a:solidFill>
                  <a:srgbClr val="A31515"/>
                </a:solidFill>
                <a:latin typeface="Consolas"/>
                <a:ea typeface="Calibri"/>
                <a:cs typeface="Times New Roman"/>
              </a:rPr>
              <a:t>"pangrams are cool"</a:t>
            </a:r>
            <a:r>
              <a:rPr lang="en-US" sz="2100" dirty="0">
                <a:latin typeface="Consolas"/>
                <a:ea typeface="Calibri"/>
                <a:cs typeface="Times New Roman"/>
              </a:rPr>
              <a:t>,7);</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cout &lt;&lt; </a:t>
            </a:r>
            <a:r>
              <a:rPr lang="en-US" sz="2100" dirty="0" err="1">
                <a:latin typeface="Consolas"/>
                <a:ea typeface="Calibri"/>
                <a:cs typeface="Times New Roman"/>
              </a:rPr>
              <a:t>str</a:t>
            </a:r>
            <a:r>
              <a:rPr lang="en-US" sz="2100" dirty="0">
                <a:latin typeface="Consolas"/>
                <a:ea typeface="Calibri"/>
                <a:cs typeface="Times New Roman"/>
              </a:rPr>
              <a:t> &lt;&lt; endl;         </a:t>
            </a:r>
            <a:r>
              <a:rPr lang="en-US" sz="2100" dirty="0">
                <a:solidFill>
                  <a:srgbClr val="008000"/>
                </a:solidFill>
                <a:latin typeface="Consolas"/>
                <a:ea typeface="Calibri"/>
                <a:cs typeface="Times New Roman"/>
              </a:rPr>
              <a:t>// "pangram"</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a:t>
            </a:r>
            <a:r>
              <a:rPr lang="en-US" sz="2100" dirty="0" err="1">
                <a:latin typeface="Consolas"/>
                <a:ea typeface="Calibri"/>
                <a:cs typeface="Times New Roman"/>
              </a:rPr>
              <a:t>str.assign</a:t>
            </a:r>
            <a:r>
              <a:rPr lang="en-US" sz="2100" dirty="0">
                <a:latin typeface="Consolas"/>
                <a:ea typeface="Calibri"/>
                <a:cs typeface="Times New Roman"/>
              </a:rPr>
              <a:t>(</a:t>
            </a:r>
            <a:r>
              <a:rPr lang="en-US" sz="2100" dirty="0">
                <a:solidFill>
                  <a:srgbClr val="A31515"/>
                </a:solidFill>
                <a:latin typeface="Consolas"/>
                <a:ea typeface="Calibri"/>
                <a:cs typeface="Times New Roman"/>
              </a:rPr>
              <a:t>"c-string"</a:t>
            </a:r>
            <a:r>
              <a:rPr lang="en-US" sz="21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cout &lt;&lt; </a:t>
            </a:r>
            <a:r>
              <a:rPr lang="en-US" sz="2100" dirty="0" err="1">
                <a:latin typeface="Consolas"/>
                <a:ea typeface="Calibri"/>
                <a:cs typeface="Times New Roman"/>
              </a:rPr>
              <a:t>str</a:t>
            </a:r>
            <a:r>
              <a:rPr lang="en-US" sz="2100" dirty="0">
                <a:latin typeface="Consolas"/>
                <a:ea typeface="Calibri"/>
                <a:cs typeface="Times New Roman"/>
              </a:rPr>
              <a:t> &lt;&lt; endl;         </a:t>
            </a:r>
            <a:r>
              <a:rPr lang="en-US" sz="2100" dirty="0">
                <a:solidFill>
                  <a:srgbClr val="008000"/>
                </a:solidFill>
                <a:latin typeface="Consolas"/>
                <a:ea typeface="Calibri"/>
                <a:cs typeface="Times New Roman"/>
              </a:rPr>
              <a:t>// "c-string"</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a:t>
            </a:r>
            <a:r>
              <a:rPr lang="en-US" sz="2100" dirty="0" err="1">
                <a:latin typeface="Consolas"/>
                <a:ea typeface="Calibri"/>
                <a:cs typeface="Times New Roman"/>
              </a:rPr>
              <a:t>str.assign</a:t>
            </a:r>
            <a:r>
              <a:rPr lang="en-US" sz="2100" dirty="0">
                <a:latin typeface="Consolas"/>
                <a:ea typeface="Calibri"/>
                <a:cs typeface="Times New Roman"/>
              </a:rPr>
              <a:t>(10,</a:t>
            </a:r>
            <a:r>
              <a:rPr lang="en-US" sz="2100" dirty="0">
                <a:solidFill>
                  <a:srgbClr val="A31515"/>
                </a:solidFill>
                <a:latin typeface="Consolas"/>
                <a:ea typeface="Calibri"/>
                <a:cs typeface="Times New Roman"/>
              </a:rPr>
              <a:t>'*'</a:t>
            </a:r>
            <a:r>
              <a:rPr lang="en-US" sz="21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100" dirty="0">
                <a:latin typeface="Consolas"/>
                <a:ea typeface="Calibri"/>
                <a:cs typeface="Times New Roman"/>
              </a:rPr>
              <a:t>  cout &lt;&lt; </a:t>
            </a:r>
            <a:r>
              <a:rPr lang="en-US" sz="2100" dirty="0" err="1">
                <a:latin typeface="Consolas"/>
                <a:ea typeface="Calibri"/>
                <a:cs typeface="Times New Roman"/>
              </a:rPr>
              <a:t>str</a:t>
            </a:r>
            <a:r>
              <a:rPr lang="en-US" sz="2100" dirty="0">
                <a:latin typeface="Consolas"/>
                <a:ea typeface="Calibri"/>
                <a:cs typeface="Times New Roman"/>
              </a:rPr>
              <a:t> &lt;&lt; endl;         </a:t>
            </a:r>
            <a:r>
              <a:rPr lang="en-US" sz="2100" dirty="0">
                <a:solidFill>
                  <a:srgbClr val="008000"/>
                </a:solidFill>
                <a:latin typeface="Consolas"/>
                <a:ea typeface="Calibri"/>
                <a:cs typeface="Times New Roman"/>
              </a:rPr>
              <a:t>// "**********"</a:t>
            </a:r>
            <a:endParaRPr lang="en-US" sz="2100" dirty="0" smtClean="0"/>
          </a:p>
          <a:p>
            <a:pPr algn="just"/>
            <a:endParaRPr lang="en-US" sz="2800" dirty="0"/>
          </a:p>
          <a:p>
            <a:pPr marL="0" marR="0" indent="0">
              <a:lnSpc>
                <a:spcPct val="115000"/>
              </a:lnSpc>
              <a:spcBef>
                <a:spcPts val="0"/>
              </a:spcBef>
              <a:spcAft>
                <a:spcPts val="0"/>
              </a:spcAft>
              <a:buNone/>
            </a:pPr>
            <a:endParaRPr lang="en-US" sz="2000" dirty="0" smtClean="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160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975" y="3200400"/>
            <a:ext cx="36290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41678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insert()</a:t>
            </a:r>
            <a:endParaRPr lang="en-US" dirty="0">
              <a:solidFill>
                <a:srgbClr val="CCFF33"/>
              </a:solidFill>
            </a:endParaRPr>
          </a:p>
        </p:txBody>
      </p:sp>
      <p:sp>
        <p:nvSpPr>
          <p:cNvPr id="3" name="Content Placeholder 2"/>
          <p:cNvSpPr>
            <a:spLocks noGrp="1"/>
          </p:cNvSpPr>
          <p:nvPr>
            <p:ph idx="1"/>
          </p:nvPr>
        </p:nvSpPr>
        <p:spPr>
          <a:xfrm>
            <a:off x="152400" y="1406236"/>
            <a:ext cx="8839200" cy="5299364"/>
          </a:xfrm>
        </p:spPr>
        <p:txBody>
          <a:bodyPr>
            <a:normAutofit/>
          </a:bodyPr>
          <a:lstStyle/>
          <a:p>
            <a:pPr algn="just"/>
            <a:r>
              <a:rPr lang="en-US" sz="2800" dirty="0"/>
              <a:t>The current string content is extended by inserting some additional content at a specific location within the string content.</a:t>
            </a:r>
          </a:p>
          <a:p>
            <a:pPr marL="0" marR="0" indent="0">
              <a:lnSpc>
                <a:spcPct val="115000"/>
              </a:lnSpc>
              <a:spcBef>
                <a:spcPts val="0"/>
              </a:spcBef>
              <a:spcAft>
                <a:spcPts val="0"/>
              </a:spcAft>
              <a:buNone/>
            </a:pPr>
            <a:r>
              <a:rPr lang="mk-MK" sz="2100" dirty="0">
                <a:latin typeface="Consolas"/>
                <a:ea typeface="Calibri"/>
                <a:cs typeface="Times New Roman"/>
              </a:rPr>
              <a:t> </a:t>
            </a:r>
            <a:endParaRPr lang="en-US" sz="2800" dirty="0"/>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smtClean="0">
                <a:latin typeface="Consolas"/>
                <a:ea typeface="Calibri"/>
                <a:cs typeface="Times New Roman"/>
              </a:rPr>
              <a:t> string </a:t>
            </a:r>
            <a:r>
              <a:rPr lang="en-US" sz="1400" dirty="0" err="1">
                <a:latin typeface="Consolas"/>
                <a:ea typeface="Calibri"/>
                <a:cs typeface="Times New Roman"/>
              </a:rPr>
              <a:t>str</a:t>
            </a:r>
            <a:r>
              <a:rPr lang="en-US" sz="1400" dirty="0">
                <a:latin typeface="Consolas"/>
                <a:ea typeface="Calibri"/>
                <a:cs typeface="Times New Roman"/>
              </a:rPr>
              <a:t>=</a:t>
            </a:r>
            <a:r>
              <a:rPr lang="en-US" sz="1400" dirty="0">
                <a:solidFill>
                  <a:srgbClr val="A31515"/>
                </a:solidFill>
                <a:latin typeface="Consolas"/>
                <a:ea typeface="Calibri"/>
                <a:cs typeface="Times New Roman"/>
              </a:rPr>
              <a:t>"to be question"</a:t>
            </a:r>
            <a:r>
              <a:rPr lang="en-US" sz="1400" dirty="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string str2=</a:t>
            </a:r>
            <a:r>
              <a:rPr lang="en-US" sz="1400" dirty="0">
                <a:solidFill>
                  <a:srgbClr val="A31515"/>
                </a:solidFill>
                <a:latin typeface="Consolas"/>
                <a:ea typeface="Calibri"/>
                <a:cs typeface="Times New Roman"/>
              </a:rPr>
              <a:t>"the "</a:t>
            </a:r>
            <a:r>
              <a:rPr lang="en-US" sz="1400" dirty="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string str3=</a:t>
            </a:r>
            <a:r>
              <a:rPr lang="en-US" sz="1400" dirty="0">
                <a:solidFill>
                  <a:srgbClr val="A31515"/>
                </a:solidFill>
                <a:latin typeface="Consolas"/>
                <a:ea typeface="Calibri"/>
                <a:cs typeface="Times New Roman"/>
              </a:rPr>
              <a:t>"or not to be"</a:t>
            </a:r>
            <a:r>
              <a:rPr lang="en-US" sz="1400" dirty="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str.insert</a:t>
            </a:r>
            <a:r>
              <a:rPr lang="en-US" sz="1400" dirty="0">
                <a:latin typeface="Consolas"/>
                <a:ea typeface="Calibri"/>
                <a:cs typeface="Times New Roman"/>
              </a:rPr>
              <a:t>(6,str2);                 </a:t>
            </a:r>
            <a:r>
              <a:rPr lang="en-US" sz="1400" dirty="0">
                <a:solidFill>
                  <a:srgbClr val="008000"/>
                </a:solidFill>
                <a:latin typeface="Consolas"/>
                <a:ea typeface="Calibri"/>
                <a:cs typeface="Times New Roman"/>
              </a:rPr>
              <a:t>// to be (the )question</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str.insert</a:t>
            </a:r>
            <a:r>
              <a:rPr lang="en-US" sz="1400" dirty="0">
                <a:latin typeface="Consolas"/>
                <a:ea typeface="Calibri"/>
                <a:cs typeface="Times New Roman"/>
              </a:rPr>
              <a:t>(6,str3,3,4);             </a:t>
            </a:r>
            <a:r>
              <a:rPr lang="en-US" sz="1400" dirty="0">
                <a:solidFill>
                  <a:srgbClr val="008000"/>
                </a:solidFill>
                <a:latin typeface="Consolas"/>
                <a:ea typeface="Calibri"/>
                <a:cs typeface="Times New Roman"/>
              </a:rPr>
              <a:t>// to be (not )the question</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str.insert</a:t>
            </a:r>
            <a:r>
              <a:rPr lang="en-US" sz="1400" dirty="0">
                <a:latin typeface="Consolas"/>
                <a:ea typeface="Calibri"/>
                <a:cs typeface="Times New Roman"/>
              </a:rPr>
              <a:t>(10,</a:t>
            </a:r>
            <a:r>
              <a:rPr lang="en-US" sz="1400" dirty="0">
                <a:solidFill>
                  <a:srgbClr val="A31515"/>
                </a:solidFill>
                <a:latin typeface="Consolas"/>
                <a:ea typeface="Calibri"/>
                <a:cs typeface="Times New Roman"/>
              </a:rPr>
              <a:t>"that is cool"</a:t>
            </a:r>
            <a:r>
              <a:rPr lang="en-US" sz="1400" dirty="0">
                <a:latin typeface="Consolas"/>
                <a:ea typeface="Calibri"/>
                <a:cs typeface="Times New Roman"/>
              </a:rPr>
              <a:t>,8);    </a:t>
            </a:r>
            <a:r>
              <a:rPr lang="en-US" sz="1400" dirty="0">
                <a:solidFill>
                  <a:srgbClr val="008000"/>
                </a:solidFill>
                <a:latin typeface="Consolas"/>
                <a:ea typeface="Calibri"/>
                <a:cs typeface="Times New Roman"/>
              </a:rPr>
              <a:t>// to be not (that is )the question</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str.insert</a:t>
            </a:r>
            <a:r>
              <a:rPr lang="en-US" sz="1400" dirty="0">
                <a:latin typeface="Consolas"/>
                <a:ea typeface="Calibri"/>
                <a:cs typeface="Times New Roman"/>
              </a:rPr>
              <a:t>(10,</a:t>
            </a:r>
            <a:r>
              <a:rPr lang="en-US" sz="1400" dirty="0">
                <a:solidFill>
                  <a:srgbClr val="A31515"/>
                </a:solidFill>
                <a:latin typeface="Consolas"/>
                <a:ea typeface="Calibri"/>
                <a:cs typeface="Times New Roman"/>
              </a:rPr>
              <a:t>"to be "</a:t>
            </a:r>
            <a:r>
              <a:rPr lang="en-US" sz="1400" dirty="0">
                <a:latin typeface="Consolas"/>
                <a:ea typeface="Calibri"/>
                <a:cs typeface="Times New Roman"/>
              </a:rPr>
              <a:t>);            </a:t>
            </a:r>
            <a:r>
              <a:rPr lang="en-US" sz="1400" dirty="0">
                <a:solidFill>
                  <a:srgbClr val="008000"/>
                </a:solidFill>
                <a:latin typeface="Consolas"/>
                <a:ea typeface="Calibri"/>
                <a:cs typeface="Times New Roman"/>
              </a:rPr>
              <a:t>// to be not (to be )that is the question</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str.insert</a:t>
            </a:r>
            <a:r>
              <a:rPr lang="en-US" sz="1400" dirty="0">
                <a:latin typeface="Consolas"/>
                <a:ea typeface="Calibri"/>
                <a:cs typeface="Times New Roman"/>
              </a:rPr>
              <a:t>(15,1,</a:t>
            </a:r>
            <a:r>
              <a:rPr lang="en-US" sz="1400" dirty="0">
                <a:solidFill>
                  <a:srgbClr val="A31515"/>
                </a:solidFill>
                <a:latin typeface="Consolas"/>
                <a:ea typeface="Calibri"/>
                <a:cs typeface="Times New Roman"/>
              </a:rPr>
              <a:t>':'</a:t>
            </a:r>
            <a:r>
              <a:rPr lang="en-US" sz="1400" dirty="0">
                <a:latin typeface="Consolas"/>
                <a:ea typeface="Calibri"/>
                <a:cs typeface="Times New Roman"/>
              </a:rPr>
              <a:t>);               </a:t>
            </a:r>
            <a:r>
              <a:rPr lang="en-US" sz="1400" dirty="0">
                <a:solidFill>
                  <a:srgbClr val="008000"/>
                </a:solidFill>
                <a:latin typeface="Consolas"/>
                <a:ea typeface="Calibri"/>
                <a:cs typeface="Times New Roman"/>
              </a:rPr>
              <a:t>// to be not to be(:) that is the question</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str.insert</a:t>
            </a:r>
            <a:r>
              <a:rPr lang="en-US" sz="1400" dirty="0">
                <a:latin typeface="Consolas"/>
                <a:ea typeface="Calibri"/>
                <a:cs typeface="Times New Roman"/>
              </a:rPr>
              <a:t> (</a:t>
            </a:r>
            <a:r>
              <a:rPr lang="en-US" sz="1400" dirty="0" err="1">
                <a:latin typeface="Consolas"/>
                <a:ea typeface="Calibri"/>
                <a:cs typeface="Times New Roman"/>
              </a:rPr>
              <a:t>str.end</a:t>
            </a:r>
            <a:r>
              <a:rPr lang="en-US" sz="1400" dirty="0">
                <a:latin typeface="Consolas"/>
                <a:ea typeface="Calibri"/>
                <a:cs typeface="Times New Roman"/>
              </a:rPr>
              <a:t>(),3,</a:t>
            </a:r>
            <a:r>
              <a:rPr lang="en-US" sz="1400" dirty="0">
                <a:solidFill>
                  <a:srgbClr val="A31515"/>
                </a:solidFill>
                <a:latin typeface="Consolas"/>
                <a:ea typeface="Calibri"/>
                <a:cs typeface="Times New Roman"/>
              </a:rPr>
              <a:t>'.'</a:t>
            </a:r>
            <a:r>
              <a:rPr lang="en-US" sz="1400" dirty="0">
                <a:latin typeface="Consolas"/>
                <a:ea typeface="Calibri"/>
                <a:cs typeface="Times New Roman"/>
              </a:rPr>
              <a:t>);       </a:t>
            </a:r>
            <a:r>
              <a:rPr lang="en-US" sz="1400" dirty="0">
                <a:solidFill>
                  <a:srgbClr val="008000"/>
                </a:solidFill>
                <a:latin typeface="Consolas"/>
                <a:ea typeface="Calibri"/>
                <a:cs typeface="Times New Roman"/>
              </a:rPr>
              <a:t>// to </a:t>
            </a:r>
            <a:r>
              <a:rPr lang="en-US" sz="1400" dirty="0" smtClean="0">
                <a:solidFill>
                  <a:srgbClr val="008000"/>
                </a:solidFill>
                <a:latin typeface="Consolas"/>
                <a:ea typeface="Calibri"/>
                <a:cs typeface="Times New Roman"/>
              </a:rPr>
              <a:t>be </a:t>
            </a:r>
            <a:r>
              <a:rPr lang="en-US" sz="1400" dirty="0">
                <a:solidFill>
                  <a:srgbClr val="008000"/>
                </a:solidFill>
                <a:latin typeface="Consolas"/>
                <a:ea typeface="Calibri"/>
                <a:cs typeface="Times New Roman"/>
              </a:rPr>
              <a:t>not to be: that is the question(...)</a:t>
            </a:r>
            <a:endParaRPr lang="en-US" sz="1400" dirty="0" smtClean="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161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395912"/>
            <a:ext cx="4419086"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9913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erase()</a:t>
            </a:r>
            <a:endParaRPr lang="en-US" dirty="0">
              <a:solidFill>
                <a:srgbClr val="CCFF33"/>
              </a:solidFill>
            </a:endParaRPr>
          </a:p>
        </p:txBody>
      </p:sp>
      <p:sp>
        <p:nvSpPr>
          <p:cNvPr id="3" name="Content Placeholder 2"/>
          <p:cNvSpPr>
            <a:spLocks noGrp="1"/>
          </p:cNvSpPr>
          <p:nvPr>
            <p:ph idx="1"/>
          </p:nvPr>
        </p:nvSpPr>
        <p:spPr>
          <a:xfrm>
            <a:off x="152400" y="1406236"/>
            <a:ext cx="8839200" cy="5299364"/>
          </a:xfrm>
        </p:spPr>
        <p:txBody>
          <a:bodyPr>
            <a:normAutofit fontScale="70000" lnSpcReduction="20000"/>
          </a:bodyPr>
          <a:lstStyle/>
          <a:p>
            <a:pPr algn="just"/>
            <a:r>
              <a:rPr lang="en-US" sz="4000" dirty="0"/>
              <a:t>Erases a part of the string content, shortening the length of the string.</a:t>
            </a:r>
            <a:r>
              <a:rPr lang="mk-MK" sz="2900" dirty="0" smtClean="0">
                <a:latin typeface="Consolas"/>
                <a:ea typeface="Calibri"/>
                <a:cs typeface="Times New Roman"/>
              </a:rPr>
              <a:t> </a:t>
            </a:r>
            <a:endParaRPr lang="en-US" sz="2900" dirty="0" smtClean="0">
              <a:latin typeface="Consolas"/>
              <a:ea typeface="Calibri"/>
              <a:cs typeface="Times New Roman"/>
            </a:endParaRPr>
          </a:p>
          <a:p>
            <a:pPr algn="just"/>
            <a:endParaRPr lang="en-US" sz="2100" dirty="0">
              <a:latin typeface="Consolas"/>
              <a:cs typeface="Times New Roman"/>
            </a:endParaRPr>
          </a:p>
          <a:p>
            <a:pPr marL="0" marR="0" indent="0">
              <a:lnSpc>
                <a:spcPct val="115000"/>
              </a:lnSpc>
              <a:spcBef>
                <a:spcPts val="0"/>
              </a:spcBef>
              <a:spcAft>
                <a:spcPts val="0"/>
              </a:spcAft>
              <a:buNone/>
            </a:pPr>
            <a:r>
              <a:rPr lang="en-US" sz="2800" dirty="0" smtClean="0">
                <a:latin typeface="Consolas"/>
                <a:ea typeface="Calibri"/>
                <a:cs typeface="Times New Roman"/>
              </a:rPr>
              <a:t>  string </a:t>
            </a:r>
            <a:r>
              <a:rPr lang="en-US" sz="2800" dirty="0" err="1">
                <a:latin typeface="Consolas"/>
                <a:ea typeface="Calibri"/>
                <a:cs typeface="Times New Roman"/>
              </a:rPr>
              <a:t>str</a:t>
            </a:r>
            <a:r>
              <a:rPr lang="en-US" sz="2800" dirty="0">
                <a:latin typeface="Consolas"/>
                <a:ea typeface="Calibri"/>
                <a:cs typeface="Times New Roman"/>
              </a:rPr>
              <a:t> (</a:t>
            </a:r>
            <a:r>
              <a:rPr lang="en-US" sz="2800" dirty="0">
                <a:solidFill>
                  <a:srgbClr val="A31515"/>
                </a:solidFill>
                <a:latin typeface="Consolas"/>
                <a:ea typeface="Calibri"/>
                <a:cs typeface="Times New Roman"/>
              </a:rPr>
              <a:t>"This is an example phrase."</a:t>
            </a:r>
            <a:r>
              <a:rPr lang="en-US" sz="2800" dirty="0">
                <a:latin typeface="Consolas"/>
                <a:ea typeface="Calibri"/>
                <a:cs typeface="Times New Roman"/>
              </a:rPr>
              <a:t>);</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string::iterator it;</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a:t>
            </a:r>
            <a:endParaRPr lang="en-US" sz="3600" dirty="0">
              <a:ea typeface="Calibri"/>
              <a:cs typeface="Times New Roman"/>
            </a:endParaRPr>
          </a:p>
          <a:p>
            <a:pPr marL="0" marR="0" indent="0">
              <a:lnSpc>
                <a:spcPct val="115000"/>
              </a:lnSpc>
              <a:spcBef>
                <a:spcPts val="0"/>
              </a:spcBef>
              <a:spcAft>
                <a:spcPts val="0"/>
              </a:spcAft>
              <a:buNone/>
            </a:pPr>
            <a:r>
              <a:rPr lang="en-US" sz="2800" dirty="0" smtClean="0">
                <a:latin typeface="Consolas"/>
                <a:ea typeface="Calibri"/>
                <a:cs typeface="Times New Roman"/>
              </a:rPr>
              <a:t>  </a:t>
            </a:r>
            <a:r>
              <a:rPr lang="en-US" sz="2800" dirty="0" err="1" smtClean="0">
                <a:latin typeface="Consolas"/>
                <a:ea typeface="Calibri"/>
                <a:cs typeface="Times New Roman"/>
              </a:rPr>
              <a:t>str.erase</a:t>
            </a:r>
            <a:r>
              <a:rPr lang="en-US" sz="2800" dirty="0" smtClean="0">
                <a:latin typeface="Consolas"/>
                <a:ea typeface="Calibri"/>
                <a:cs typeface="Times New Roman"/>
              </a:rPr>
              <a:t> </a:t>
            </a:r>
            <a:r>
              <a:rPr lang="en-US" sz="2800" dirty="0">
                <a:latin typeface="Consolas"/>
                <a:ea typeface="Calibri"/>
                <a:cs typeface="Times New Roman"/>
              </a:rPr>
              <a:t>(10,8);</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cout &lt;&lt; </a:t>
            </a:r>
            <a:r>
              <a:rPr lang="en-US" sz="2800" dirty="0" err="1">
                <a:latin typeface="Consolas"/>
                <a:ea typeface="Calibri"/>
                <a:cs typeface="Times New Roman"/>
              </a:rPr>
              <a:t>str</a:t>
            </a:r>
            <a:r>
              <a:rPr lang="en-US" sz="2800" dirty="0">
                <a:latin typeface="Consolas"/>
                <a:ea typeface="Calibri"/>
                <a:cs typeface="Times New Roman"/>
              </a:rPr>
              <a:t> &lt;&lt; endl;        </a:t>
            </a:r>
            <a:r>
              <a:rPr lang="en-US" sz="2800" dirty="0">
                <a:solidFill>
                  <a:srgbClr val="008000"/>
                </a:solidFill>
                <a:latin typeface="Consolas"/>
                <a:ea typeface="Calibri"/>
                <a:cs typeface="Times New Roman"/>
              </a:rPr>
              <a:t>// "This is an phrase."</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it=</a:t>
            </a:r>
            <a:r>
              <a:rPr lang="en-US" sz="2800" dirty="0" err="1">
                <a:latin typeface="Consolas"/>
                <a:ea typeface="Calibri"/>
                <a:cs typeface="Times New Roman"/>
              </a:rPr>
              <a:t>str.begin</a:t>
            </a:r>
            <a:r>
              <a:rPr lang="en-US" sz="2800" dirty="0">
                <a:latin typeface="Consolas"/>
                <a:ea typeface="Calibri"/>
                <a:cs typeface="Times New Roman"/>
              </a:rPr>
              <a:t>()+9;</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a:t>
            </a:r>
            <a:r>
              <a:rPr lang="en-US" sz="2800" dirty="0" err="1">
                <a:latin typeface="Consolas"/>
                <a:ea typeface="Calibri"/>
                <a:cs typeface="Times New Roman"/>
              </a:rPr>
              <a:t>str.erase</a:t>
            </a:r>
            <a:r>
              <a:rPr lang="en-US" sz="2800" dirty="0">
                <a:latin typeface="Consolas"/>
                <a:ea typeface="Calibri"/>
                <a:cs typeface="Times New Roman"/>
              </a:rPr>
              <a:t> (it);</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cout &lt;&lt; </a:t>
            </a:r>
            <a:r>
              <a:rPr lang="en-US" sz="2800" dirty="0" err="1">
                <a:latin typeface="Consolas"/>
                <a:ea typeface="Calibri"/>
                <a:cs typeface="Times New Roman"/>
              </a:rPr>
              <a:t>str</a:t>
            </a:r>
            <a:r>
              <a:rPr lang="en-US" sz="2800" dirty="0">
                <a:latin typeface="Consolas"/>
                <a:ea typeface="Calibri"/>
                <a:cs typeface="Times New Roman"/>
              </a:rPr>
              <a:t> &lt;&lt; endl;        </a:t>
            </a:r>
            <a:r>
              <a:rPr lang="en-US" sz="2800" dirty="0">
                <a:solidFill>
                  <a:srgbClr val="008000"/>
                </a:solidFill>
                <a:latin typeface="Consolas"/>
                <a:ea typeface="Calibri"/>
                <a:cs typeface="Times New Roman"/>
              </a:rPr>
              <a:t>// "This is a phrase."</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a:t>
            </a:r>
            <a:r>
              <a:rPr lang="en-US" sz="2800" dirty="0" err="1">
                <a:latin typeface="Consolas"/>
                <a:ea typeface="Calibri"/>
                <a:cs typeface="Times New Roman"/>
              </a:rPr>
              <a:t>str.erase</a:t>
            </a:r>
            <a:r>
              <a:rPr lang="en-US" sz="2800" dirty="0">
                <a:latin typeface="Consolas"/>
                <a:ea typeface="Calibri"/>
                <a:cs typeface="Times New Roman"/>
              </a:rPr>
              <a:t> (</a:t>
            </a:r>
            <a:r>
              <a:rPr lang="en-US" sz="2800" dirty="0" err="1">
                <a:latin typeface="Consolas"/>
                <a:ea typeface="Calibri"/>
                <a:cs typeface="Times New Roman"/>
              </a:rPr>
              <a:t>str.begin</a:t>
            </a:r>
            <a:r>
              <a:rPr lang="en-US" sz="2800" dirty="0">
                <a:latin typeface="Consolas"/>
                <a:ea typeface="Calibri"/>
                <a:cs typeface="Times New Roman"/>
              </a:rPr>
              <a:t>()+5, </a:t>
            </a:r>
            <a:r>
              <a:rPr lang="en-US" sz="2800" dirty="0" err="1">
                <a:latin typeface="Consolas"/>
                <a:ea typeface="Calibri"/>
                <a:cs typeface="Times New Roman"/>
              </a:rPr>
              <a:t>str.end</a:t>
            </a:r>
            <a:r>
              <a:rPr lang="en-US" sz="2800" dirty="0">
                <a:latin typeface="Consolas"/>
                <a:ea typeface="Calibri"/>
                <a:cs typeface="Times New Roman"/>
              </a:rPr>
              <a:t>()-7);</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cout &lt;&lt; </a:t>
            </a:r>
            <a:r>
              <a:rPr lang="en-US" sz="2800" dirty="0" err="1">
                <a:latin typeface="Consolas"/>
                <a:ea typeface="Calibri"/>
                <a:cs typeface="Times New Roman"/>
              </a:rPr>
              <a:t>str</a:t>
            </a:r>
            <a:r>
              <a:rPr lang="en-US" sz="2800" dirty="0">
                <a:latin typeface="Consolas"/>
                <a:ea typeface="Calibri"/>
                <a:cs typeface="Times New Roman"/>
              </a:rPr>
              <a:t> &lt;&lt; endl;        </a:t>
            </a:r>
            <a:r>
              <a:rPr lang="en-US" sz="2800" dirty="0">
                <a:solidFill>
                  <a:srgbClr val="008000"/>
                </a:solidFill>
                <a:latin typeface="Consolas"/>
                <a:ea typeface="Calibri"/>
                <a:cs typeface="Times New Roman"/>
              </a:rPr>
              <a:t>// "This phrase."</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a:t>
            </a:r>
            <a:endParaRPr lang="en-US" sz="3600" dirty="0">
              <a:ea typeface="Calibri"/>
              <a:cs typeface="Times New Roman"/>
            </a:endParaRPr>
          </a:p>
          <a:p>
            <a:pPr marL="0" marR="0" indent="0">
              <a:lnSpc>
                <a:spcPct val="115000"/>
              </a:lnSpc>
              <a:spcBef>
                <a:spcPts val="0"/>
              </a:spcBef>
              <a:spcAft>
                <a:spcPts val="0"/>
              </a:spcAft>
              <a:buNone/>
            </a:pPr>
            <a:r>
              <a:rPr lang="en-US" sz="2800" dirty="0">
                <a:latin typeface="Consolas"/>
                <a:ea typeface="Calibri"/>
                <a:cs typeface="Times New Roman"/>
              </a:rPr>
              <a:t>  cout&lt;&lt;</a:t>
            </a:r>
            <a:r>
              <a:rPr lang="en-US" sz="2800" dirty="0" err="1">
                <a:latin typeface="Consolas"/>
                <a:ea typeface="Calibri"/>
                <a:cs typeface="Times New Roman"/>
              </a:rPr>
              <a:t>str</a:t>
            </a:r>
            <a:r>
              <a:rPr lang="en-US" sz="2800" dirty="0">
                <a:latin typeface="Consolas"/>
                <a:ea typeface="Calibri"/>
                <a:cs typeface="Times New Roman"/>
              </a:rPr>
              <a:t>&lt;&lt;endl</a:t>
            </a:r>
            <a:r>
              <a:rPr lang="en-US" sz="2800" dirty="0" smtClean="0">
                <a:latin typeface="Consolas"/>
                <a:ea typeface="Calibri"/>
                <a:cs typeface="Times New Roman"/>
              </a:rPr>
              <a:t>;</a:t>
            </a:r>
            <a:endParaRPr lang="en-US" sz="36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162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9" y="5734901"/>
            <a:ext cx="2667001" cy="108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82631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replace()</a:t>
            </a:r>
            <a:endParaRPr lang="en-US" dirty="0">
              <a:solidFill>
                <a:srgbClr val="CCFF33"/>
              </a:solidFill>
            </a:endParaRPr>
          </a:p>
        </p:txBody>
      </p:sp>
      <p:sp>
        <p:nvSpPr>
          <p:cNvPr id="3" name="Content Placeholder 2"/>
          <p:cNvSpPr>
            <a:spLocks noGrp="1"/>
          </p:cNvSpPr>
          <p:nvPr>
            <p:ph idx="1"/>
          </p:nvPr>
        </p:nvSpPr>
        <p:spPr>
          <a:xfrm>
            <a:off x="152400" y="1406236"/>
            <a:ext cx="8839200" cy="5604164"/>
          </a:xfrm>
        </p:spPr>
        <p:txBody>
          <a:bodyPr>
            <a:normAutofit fontScale="40000" lnSpcReduction="20000"/>
          </a:bodyPr>
          <a:lstStyle/>
          <a:p>
            <a:pPr algn="just"/>
            <a:r>
              <a:rPr lang="en-US" sz="4000" dirty="0">
                <a:latin typeface="+mj-lt"/>
                <a:ea typeface="Calibri"/>
                <a:cs typeface="Times New Roman"/>
              </a:rPr>
              <a:t>Replaces a section of the current string by some other content determined by the arguments passed</a:t>
            </a:r>
            <a:r>
              <a:rPr lang="en-US" sz="4000" dirty="0" smtClean="0">
                <a:latin typeface="+mj-lt"/>
                <a:ea typeface="Calibri"/>
                <a:cs typeface="Times New Roman"/>
              </a:rPr>
              <a:t>.</a:t>
            </a:r>
          </a:p>
          <a:p>
            <a:pPr algn="just"/>
            <a:endParaRPr lang="en-US" sz="2800" dirty="0">
              <a:latin typeface="+mj-lt"/>
              <a:ea typeface="Calibri"/>
              <a:cs typeface="Times New Roman"/>
            </a:endParaRPr>
          </a:p>
          <a:p>
            <a:pPr marL="0" marR="0" indent="0">
              <a:lnSpc>
                <a:spcPct val="115000"/>
              </a:lnSpc>
              <a:spcBef>
                <a:spcPts val="0"/>
              </a:spcBef>
              <a:spcAft>
                <a:spcPts val="0"/>
              </a:spcAft>
              <a:buNone/>
            </a:pPr>
            <a:r>
              <a:rPr lang="en-US" sz="3300" dirty="0" smtClean="0">
                <a:latin typeface="Consolas"/>
                <a:ea typeface="Calibri"/>
                <a:cs typeface="Times New Roman"/>
              </a:rPr>
              <a:t>  string </a:t>
            </a:r>
            <a:r>
              <a:rPr lang="en-US" sz="3300" dirty="0">
                <a:latin typeface="Consolas"/>
                <a:ea typeface="Calibri"/>
                <a:cs typeface="Times New Roman"/>
              </a:rPr>
              <a:t>base=</a:t>
            </a:r>
            <a:r>
              <a:rPr lang="en-US" sz="3300" dirty="0">
                <a:solidFill>
                  <a:srgbClr val="A31515"/>
                </a:solidFill>
                <a:latin typeface="Consolas"/>
                <a:ea typeface="Calibri"/>
                <a:cs typeface="Times New Roman"/>
              </a:rPr>
              <a:t>"this is a test string."</a:t>
            </a:r>
            <a:r>
              <a:rPr lang="en-US" sz="3300" dirty="0">
                <a:latin typeface="Consolas"/>
                <a:ea typeface="Calibri"/>
                <a:cs typeface="Times New Roman"/>
              </a:rPr>
              <a:t>;</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string str2=</a:t>
            </a:r>
            <a:r>
              <a:rPr lang="en-US" sz="3300" dirty="0">
                <a:solidFill>
                  <a:srgbClr val="A31515"/>
                </a:solidFill>
                <a:latin typeface="Consolas"/>
                <a:ea typeface="Calibri"/>
                <a:cs typeface="Times New Roman"/>
              </a:rPr>
              <a:t>"n example"</a:t>
            </a:r>
            <a:r>
              <a:rPr lang="en-US" sz="3300" dirty="0">
                <a:latin typeface="Consolas"/>
                <a:ea typeface="Calibri"/>
                <a:cs typeface="Times New Roman"/>
              </a:rPr>
              <a:t>;</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string str3=</a:t>
            </a:r>
            <a:r>
              <a:rPr lang="en-US" sz="3300" dirty="0">
                <a:solidFill>
                  <a:srgbClr val="A31515"/>
                </a:solidFill>
                <a:latin typeface="Consolas"/>
                <a:ea typeface="Calibri"/>
                <a:cs typeface="Times New Roman"/>
              </a:rPr>
              <a:t>"sample phrase"</a:t>
            </a:r>
            <a:r>
              <a:rPr lang="en-US" sz="3300" dirty="0">
                <a:latin typeface="Consolas"/>
                <a:ea typeface="Calibri"/>
                <a:cs typeface="Times New Roman"/>
              </a:rPr>
              <a:t>;</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string str4=</a:t>
            </a:r>
            <a:r>
              <a:rPr lang="en-US" sz="3300" dirty="0">
                <a:solidFill>
                  <a:srgbClr val="A31515"/>
                </a:solidFill>
                <a:latin typeface="Consolas"/>
                <a:ea typeface="Calibri"/>
                <a:cs typeface="Times New Roman"/>
              </a:rPr>
              <a:t>"useful</a:t>
            </a:r>
            <a:r>
              <a:rPr lang="en-US" sz="3300" dirty="0" smtClean="0">
                <a:solidFill>
                  <a:srgbClr val="A31515"/>
                </a:solidFill>
                <a:latin typeface="Consolas"/>
                <a:ea typeface="Calibri"/>
                <a:cs typeface="Times New Roman"/>
              </a:rPr>
              <a:t>."</a:t>
            </a:r>
            <a:r>
              <a:rPr lang="en-US" sz="3300" dirty="0" smtClean="0">
                <a:latin typeface="Consolas"/>
                <a:ea typeface="Calibri"/>
                <a:cs typeface="Times New Roman"/>
              </a:rPr>
              <a:t>;</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a:solidFill>
                  <a:srgbClr val="008000"/>
                </a:solidFill>
                <a:latin typeface="Consolas"/>
                <a:ea typeface="Calibri"/>
                <a:cs typeface="Times New Roman"/>
              </a:rPr>
              <a:t>// Using positions:                 0123456789*123456789*12345</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string </a:t>
            </a:r>
            <a:r>
              <a:rPr lang="en-US" sz="3300" dirty="0" err="1">
                <a:latin typeface="Consolas"/>
                <a:ea typeface="Calibri"/>
                <a:cs typeface="Times New Roman"/>
              </a:rPr>
              <a:t>str</a:t>
            </a:r>
            <a:r>
              <a:rPr lang="en-US" sz="3300" dirty="0">
                <a:latin typeface="Consolas"/>
                <a:ea typeface="Calibri"/>
                <a:cs typeface="Times New Roman"/>
              </a:rPr>
              <a:t>=base;                </a:t>
            </a:r>
            <a:r>
              <a:rPr lang="en-US" sz="3300" dirty="0">
                <a:solidFill>
                  <a:srgbClr val="008000"/>
                </a:solidFill>
                <a:latin typeface="Consolas"/>
                <a:ea typeface="Calibri"/>
                <a:cs typeface="Times New Roman"/>
              </a:rPr>
              <a:t>// "this is a test string."</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(9,5,str2);          </a:t>
            </a:r>
            <a:r>
              <a:rPr lang="en-US" sz="3300" dirty="0">
                <a:solidFill>
                  <a:srgbClr val="008000"/>
                </a:solidFill>
                <a:latin typeface="Consolas"/>
                <a:ea typeface="Calibri"/>
                <a:cs typeface="Times New Roman"/>
              </a:rPr>
              <a:t>// "this is an example string."</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(19,6,str3,7,6);     </a:t>
            </a:r>
            <a:r>
              <a:rPr lang="en-US" sz="3300" dirty="0">
                <a:solidFill>
                  <a:srgbClr val="008000"/>
                </a:solidFill>
                <a:latin typeface="Consolas"/>
                <a:ea typeface="Calibri"/>
                <a:cs typeface="Times New Roman"/>
              </a:rPr>
              <a:t>// "this is an example phrase."</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(8,10,</a:t>
            </a:r>
            <a:r>
              <a:rPr lang="en-US" sz="3300" dirty="0">
                <a:solidFill>
                  <a:srgbClr val="A31515"/>
                </a:solidFill>
                <a:latin typeface="Consolas"/>
                <a:ea typeface="Calibri"/>
                <a:cs typeface="Times New Roman"/>
              </a:rPr>
              <a:t>"just all"</a:t>
            </a:r>
            <a:r>
              <a:rPr lang="en-US" sz="3300" dirty="0">
                <a:latin typeface="Consolas"/>
                <a:ea typeface="Calibri"/>
                <a:cs typeface="Times New Roman"/>
              </a:rPr>
              <a:t>,6); </a:t>
            </a:r>
            <a:r>
              <a:rPr lang="en-US" sz="3300" dirty="0">
                <a:solidFill>
                  <a:srgbClr val="008000"/>
                </a:solidFill>
                <a:latin typeface="Consolas"/>
                <a:ea typeface="Calibri"/>
                <a:cs typeface="Times New Roman"/>
              </a:rPr>
              <a:t>// "this is just a phrase."</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(8,6,</a:t>
            </a:r>
            <a:r>
              <a:rPr lang="en-US" sz="3300" dirty="0">
                <a:solidFill>
                  <a:srgbClr val="A31515"/>
                </a:solidFill>
                <a:latin typeface="Consolas"/>
                <a:ea typeface="Calibri"/>
                <a:cs typeface="Times New Roman"/>
              </a:rPr>
              <a:t>"a short"</a:t>
            </a:r>
            <a:r>
              <a:rPr lang="en-US" sz="3300" dirty="0">
                <a:latin typeface="Consolas"/>
                <a:ea typeface="Calibri"/>
                <a:cs typeface="Times New Roman"/>
              </a:rPr>
              <a:t>);     </a:t>
            </a:r>
            <a:r>
              <a:rPr lang="en-US" sz="3300" dirty="0">
                <a:solidFill>
                  <a:srgbClr val="008000"/>
                </a:solidFill>
                <a:latin typeface="Consolas"/>
                <a:ea typeface="Calibri"/>
                <a:cs typeface="Times New Roman"/>
              </a:rPr>
              <a:t>// "this is a short phrase."</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(22,1,3,</a:t>
            </a:r>
            <a:r>
              <a:rPr lang="en-US" sz="3300" dirty="0">
                <a:solidFill>
                  <a:srgbClr val="A31515"/>
                </a:solidFill>
                <a:latin typeface="Consolas"/>
                <a:ea typeface="Calibri"/>
                <a:cs typeface="Times New Roman"/>
              </a:rPr>
              <a:t>'!'</a:t>
            </a:r>
            <a:r>
              <a:rPr lang="en-US" sz="3300" dirty="0">
                <a:latin typeface="Consolas"/>
                <a:ea typeface="Calibri"/>
                <a:cs typeface="Times New Roman"/>
              </a:rPr>
              <a:t>);        </a:t>
            </a:r>
            <a:r>
              <a:rPr lang="en-US" sz="3300" dirty="0">
                <a:solidFill>
                  <a:srgbClr val="008000"/>
                </a:solidFill>
                <a:latin typeface="Consolas"/>
                <a:ea typeface="Calibri"/>
                <a:cs typeface="Times New Roman"/>
              </a:rPr>
              <a:t>// "this is a short phrase!!!"</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a:solidFill>
                  <a:srgbClr val="008000"/>
                </a:solidFill>
                <a:latin typeface="Consolas"/>
                <a:ea typeface="Calibri"/>
                <a:cs typeface="Times New Roman"/>
              </a:rPr>
              <a:t>// Using iterators:                      0123456789*123456789*</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string::iterator it = </a:t>
            </a:r>
            <a:r>
              <a:rPr lang="en-US" sz="3300" dirty="0" err="1">
                <a:latin typeface="Consolas"/>
                <a:ea typeface="Calibri"/>
                <a:cs typeface="Times New Roman"/>
              </a:rPr>
              <a:t>str.begin</a:t>
            </a:r>
            <a:r>
              <a:rPr lang="en-US" sz="3300" dirty="0">
                <a:latin typeface="Consolas"/>
                <a:ea typeface="Calibri"/>
                <a:cs typeface="Times New Roman"/>
              </a:rPr>
              <a:t>();   </a:t>
            </a:r>
            <a:r>
              <a:rPr lang="en-US" sz="3300" dirty="0">
                <a:solidFill>
                  <a:srgbClr val="008000"/>
                </a:solidFill>
                <a:latin typeface="Consolas"/>
                <a:ea typeface="Calibri"/>
                <a:cs typeface="Times New Roman"/>
              </a:rPr>
              <a:t>//  ^</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a:t>
            </a:r>
            <a:r>
              <a:rPr lang="en-US" sz="3300" dirty="0" err="1">
                <a:latin typeface="Consolas"/>
                <a:ea typeface="Calibri"/>
                <a:cs typeface="Times New Roman"/>
              </a:rPr>
              <a:t>it,str.end</a:t>
            </a:r>
            <a:r>
              <a:rPr lang="en-US" sz="3300" dirty="0">
                <a:latin typeface="Consolas"/>
                <a:ea typeface="Calibri"/>
                <a:cs typeface="Times New Roman"/>
              </a:rPr>
              <a:t>()-3,str3);    </a:t>
            </a:r>
            <a:r>
              <a:rPr lang="en-US" sz="3300" dirty="0">
                <a:solidFill>
                  <a:srgbClr val="008000"/>
                </a:solidFill>
                <a:latin typeface="Consolas"/>
                <a:ea typeface="Calibri"/>
                <a:cs typeface="Times New Roman"/>
              </a:rPr>
              <a:t>// "sample phrase!!!"</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(it,it+6,</a:t>
            </a:r>
            <a:r>
              <a:rPr lang="en-US" sz="3300" dirty="0">
                <a:solidFill>
                  <a:srgbClr val="A31515"/>
                </a:solidFill>
                <a:latin typeface="Consolas"/>
                <a:ea typeface="Calibri"/>
                <a:cs typeface="Times New Roman"/>
              </a:rPr>
              <a:t>"replace it"</a:t>
            </a:r>
            <a:r>
              <a:rPr lang="en-US" sz="3300" dirty="0">
                <a:latin typeface="Consolas"/>
                <a:ea typeface="Calibri"/>
                <a:cs typeface="Times New Roman"/>
              </a:rPr>
              <a:t>,7); </a:t>
            </a:r>
            <a:r>
              <a:rPr lang="en-US" sz="3300" dirty="0">
                <a:solidFill>
                  <a:srgbClr val="008000"/>
                </a:solidFill>
                <a:latin typeface="Consolas"/>
                <a:ea typeface="Calibri"/>
                <a:cs typeface="Times New Roman"/>
              </a:rPr>
              <a:t>// "replace phrase!!!"</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it+=8;                               </a:t>
            </a:r>
            <a:r>
              <a:rPr lang="en-US" sz="3300" dirty="0">
                <a:solidFill>
                  <a:srgbClr val="008000"/>
                </a:solidFill>
                <a:latin typeface="Consolas"/>
                <a:ea typeface="Calibri"/>
                <a:cs typeface="Times New Roman"/>
              </a:rPr>
              <a:t>//          ^</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(it,it+6,</a:t>
            </a:r>
            <a:r>
              <a:rPr lang="en-US" sz="3300" dirty="0">
                <a:solidFill>
                  <a:srgbClr val="A31515"/>
                </a:solidFill>
                <a:latin typeface="Consolas"/>
                <a:ea typeface="Calibri"/>
                <a:cs typeface="Times New Roman"/>
              </a:rPr>
              <a:t>"is cool"</a:t>
            </a:r>
            <a:r>
              <a:rPr lang="en-US" sz="3300" dirty="0">
                <a:latin typeface="Consolas"/>
                <a:ea typeface="Calibri"/>
                <a:cs typeface="Times New Roman"/>
              </a:rPr>
              <a:t>);      </a:t>
            </a:r>
            <a:r>
              <a:rPr lang="en-US" sz="3300" dirty="0">
                <a:solidFill>
                  <a:srgbClr val="008000"/>
                </a:solidFill>
                <a:latin typeface="Consolas"/>
                <a:ea typeface="Calibri"/>
                <a:cs typeface="Times New Roman"/>
              </a:rPr>
              <a:t>// "replace is cool!!!"</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(it+4,str.end()-4,4,</a:t>
            </a:r>
            <a:r>
              <a:rPr lang="en-US" sz="3300" dirty="0">
                <a:solidFill>
                  <a:srgbClr val="A31515"/>
                </a:solidFill>
                <a:latin typeface="Consolas"/>
                <a:ea typeface="Calibri"/>
                <a:cs typeface="Times New Roman"/>
              </a:rPr>
              <a:t>'o'</a:t>
            </a:r>
            <a:r>
              <a:rPr lang="en-US" sz="3300" dirty="0">
                <a:latin typeface="Consolas"/>
                <a:ea typeface="Calibri"/>
                <a:cs typeface="Times New Roman"/>
              </a:rPr>
              <a:t>); </a:t>
            </a:r>
            <a:r>
              <a:rPr lang="en-US" sz="3300" dirty="0">
                <a:solidFill>
                  <a:srgbClr val="008000"/>
                </a:solidFill>
                <a:latin typeface="Consolas"/>
                <a:ea typeface="Calibri"/>
                <a:cs typeface="Times New Roman"/>
              </a:rPr>
              <a:t>// "replace is </a:t>
            </a:r>
            <a:r>
              <a:rPr lang="en-US" sz="3300" dirty="0" err="1">
                <a:solidFill>
                  <a:srgbClr val="008000"/>
                </a:solidFill>
                <a:latin typeface="Consolas"/>
                <a:ea typeface="Calibri"/>
                <a:cs typeface="Times New Roman"/>
              </a:rPr>
              <a:t>cooool</a:t>
            </a:r>
            <a:r>
              <a:rPr lang="en-US" sz="3300" dirty="0">
                <a:solidFill>
                  <a:srgbClr val="008000"/>
                </a:solidFill>
                <a:latin typeface="Consolas"/>
                <a:ea typeface="Calibri"/>
                <a:cs typeface="Times New Roman"/>
              </a:rPr>
              <a:t>!!!"</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it+=3;                               </a:t>
            </a:r>
            <a:r>
              <a:rPr lang="en-US" sz="3300" dirty="0">
                <a:solidFill>
                  <a:srgbClr val="008000"/>
                </a:solidFill>
                <a:latin typeface="Consolas"/>
                <a:ea typeface="Calibri"/>
                <a:cs typeface="Times New Roman"/>
              </a:rPr>
              <a:t>//             ^</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err="1">
                <a:latin typeface="Consolas"/>
                <a:ea typeface="Calibri"/>
                <a:cs typeface="Times New Roman"/>
              </a:rPr>
              <a:t>str.replace</a:t>
            </a:r>
            <a:r>
              <a:rPr lang="en-US" sz="3300" dirty="0">
                <a:latin typeface="Consolas"/>
                <a:ea typeface="Calibri"/>
                <a:cs typeface="Times New Roman"/>
              </a:rPr>
              <a:t>(</a:t>
            </a:r>
            <a:r>
              <a:rPr lang="en-US" sz="3300" dirty="0" err="1">
                <a:latin typeface="Consolas"/>
                <a:ea typeface="Calibri"/>
                <a:cs typeface="Times New Roman"/>
              </a:rPr>
              <a:t>it,str.end</a:t>
            </a:r>
            <a:r>
              <a:rPr lang="en-US" sz="3300" dirty="0">
                <a:latin typeface="Consolas"/>
                <a:ea typeface="Calibri"/>
                <a:cs typeface="Times New Roman"/>
              </a:rPr>
              <a:t>(),str4.begin(),str4.end());</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a:t>
            </a:r>
            <a:r>
              <a:rPr lang="en-US" sz="3300" dirty="0">
                <a:solidFill>
                  <a:srgbClr val="008000"/>
                </a:solidFill>
                <a:latin typeface="Consolas"/>
                <a:ea typeface="Calibri"/>
                <a:cs typeface="Times New Roman"/>
              </a:rPr>
              <a:t>// "replace is useful."</a:t>
            </a:r>
            <a:endParaRPr lang="en-US" sz="3300" dirty="0">
              <a:ea typeface="Calibri"/>
              <a:cs typeface="Times New Roman"/>
            </a:endParaRPr>
          </a:p>
          <a:p>
            <a:pPr marL="0" marR="0" indent="0">
              <a:lnSpc>
                <a:spcPct val="115000"/>
              </a:lnSpc>
              <a:spcBef>
                <a:spcPts val="0"/>
              </a:spcBef>
              <a:spcAft>
                <a:spcPts val="0"/>
              </a:spcAft>
              <a:buNone/>
            </a:pPr>
            <a:r>
              <a:rPr lang="en-US" sz="3300" dirty="0">
                <a:latin typeface="Consolas"/>
                <a:ea typeface="Calibri"/>
                <a:cs typeface="Times New Roman"/>
              </a:rPr>
              <a:t>  cout &lt;&lt; </a:t>
            </a:r>
            <a:r>
              <a:rPr lang="en-US" sz="3300" dirty="0" err="1">
                <a:latin typeface="Consolas"/>
                <a:ea typeface="Calibri"/>
                <a:cs typeface="Times New Roman"/>
              </a:rPr>
              <a:t>str</a:t>
            </a:r>
            <a:r>
              <a:rPr lang="en-US" sz="3300" dirty="0">
                <a:latin typeface="Consolas"/>
                <a:ea typeface="Calibri"/>
                <a:cs typeface="Times New Roman"/>
              </a:rPr>
              <a:t> &lt;&lt; endl;</a:t>
            </a:r>
            <a:endParaRPr lang="en-US" sz="3300" dirty="0">
              <a:ea typeface="Calibri"/>
              <a:cs typeface="Times New Roman"/>
            </a:endParaRPr>
          </a:p>
          <a:p>
            <a:pPr algn="just"/>
            <a:endParaRPr lang="en-US" sz="2800" dirty="0" smtClean="0">
              <a:latin typeface="+mj-lt"/>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163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75" y="6063796"/>
            <a:ext cx="28670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11284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swap()</a:t>
            </a:r>
            <a:endParaRPr lang="en-US" dirty="0">
              <a:solidFill>
                <a:srgbClr val="CCFF33"/>
              </a:solidFill>
            </a:endParaRPr>
          </a:p>
        </p:txBody>
      </p:sp>
      <p:sp>
        <p:nvSpPr>
          <p:cNvPr id="3" name="Content Placeholder 2"/>
          <p:cNvSpPr>
            <a:spLocks noGrp="1"/>
          </p:cNvSpPr>
          <p:nvPr>
            <p:ph idx="1"/>
          </p:nvPr>
        </p:nvSpPr>
        <p:spPr>
          <a:xfrm>
            <a:off x="152400" y="1406236"/>
            <a:ext cx="8839200" cy="5299364"/>
          </a:xfrm>
        </p:spPr>
        <p:txBody>
          <a:bodyPr>
            <a:normAutofit/>
          </a:bodyPr>
          <a:lstStyle/>
          <a:p>
            <a:pPr algn="just"/>
            <a:r>
              <a:rPr lang="en-US" dirty="0">
                <a:ea typeface="Calibri"/>
                <a:cs typeface="Times New Roman"/>
              </a:rPr>
              <a:t>Swaps the contents of the string with those of another string object</a:t>
            </a:r>
            <a:r>
              <a:rPr lang="en-US" dirty="0" smtClean="0">
                <a:ea typeface="Calibri"/>
                <a:cs typeface="Times New Roman"/>
              </a:rPr>
              <a:t>.</a:t>
            </a:r>
          </a:p>
          <a:p>
            <a:pPr algn="just"/>
            <a:endParaRPr lang="en-US" sz="2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smtClean="0">
                <a:latin typeface="Consolas"/>
                <a:ea typeface="Calibri"/>
                <a:cs typeface="Times New Roman"/>
              </a:rPr>
              <a:t> string </a:t>
            </a:r>
            <a:r>
              <a:rPr lang="en-US" sz="1800" dirty="0">
                <a:latin typeface="Consolas"/>
                <a:ea typeface="Calibri"/>
                <a:cs typeface="Times New Roman"/>
              </a:rPr>
              <a:t>buyer (</a:t>
            </a:r>
            <a:r>
              <a:rPr lang="en-US" sz="1800" dirty="0">
                <a:solidFill>
                  <a:srgbClr val="A31515"/>
                </a:solidFill>
                <a:latin typeface="Consolas"/>
                <a:ea typeface="Calibri"/>
                <a:cs typeface="Times New Roman"/>
              </a:rPr>
              <a:t>"money"</a:t>
            </a:r>
            <a:r>
              <a:rPr lang="en-US" sz="18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string seller (</a:t>
            </a:r>
            <a:r>
              <a:rPr lang="en-US" sz="1800" dirty="0">
                <a:solidFill>
                  <a:srgbClr val="A31515"/>
                </a:solidFill>
                <a:latin typeface="Consolas"/>
                <a:ea typeface="Calibri"/>
                <a:cs typeface="Times New Roman"/>
              </a:rPr>
              <a:t>"goods</a:t>
            </a:r>
            <a:r>
              <a:rPr lang="en-US" sz="1800" dirty="0" smtClean="0">
                <a:solidFill>
                  <a:srgbClr val="A31515"/>
                </a:solidFill>
                <a:latin typeface="Consolas"/>
                <a:ea typeface="Calibri"/>
                <a:cs typeface="Times New Roman"/>
              </a:rPr>
              <a:t>"</a:t>
            </a:r>
            <a:r>
              <a:rPr lang="en-US" sz="1800" dirty="0" smtClean="0">
                <a:latin typeface="Consolas"/>
                <a:ea typeface="Calibri"/>
                <a:cs typeface="Times New Roman"/>
              </a:rPr>
              <a:t>);</a:t>
            </a:r>
            <a:endParaRPr lang="en-US" sz="2400" dirty="0" smtClean="0">
              <a:ea typeface="Calibri"/>
              <a:cs typeface="Times New Roman"/>
            </a:endParaRPr>
          </a:p>
          <a:p>
            <a:pPr marL="0" marR="0" indent="0">
              <a:lnSpc>
                <a:spcPct val="115000"/>
              </a:lnSpc>
              <a:spcBef>
                <a:spcPts val="0"/>
              </a:spcBef>
              <a:spcAft>
                <a:spcPts val="0"/>
              </a:spcAft>
              <a:buNone/>
            </a:pP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 &lt;&lt; </a:t>
            </a:r>
            <a:r>
              <a:rPr lang="en-US" sz="1800" dirty="0">
                <a:solidFill>
                  <a:srgbClr val="A31515"/>
                </a:solidFill>
                <a:latin typeface="Consolas"/>
                <a:ea typeface="Calibri"/>
                <a:cs typeface="Times New Roman"/>
              </a:rPr>
              <a:t>"Before swap, buyer has "</a:t>
            </a:r>
            <a:r>
              <a:rPr lang="en-US" sz="1800" dirty="0">
                <a:latin typeface="Consolas"/>
                <a:ea typeface="Calibri"/>
                <a:cs typeface="Times New Roman"/>
              </a:rPr>
              <a:t> &lt;&lt; buyer;</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 &lt;&lt; </a:t>
            </a:r>
            <a:r>
              <a:rPr lang="en-US" sz="1800" dirty="0">
                <a:solidFill>
                  <a:srgbClr val="A31515"/>
                </a:solidFill>
                <a:latin typeface="Consolas"/>
                <a:ea typeface="Calibri"/>
                <a:cs typeface="Times New Roman"/>
              </a:rPr>
              <a:t>" and seller has "</a:t>
            </a:r>
            <a:r>
              <a:rPr lang="en-US" sz="1800" dirty="0">
                <a:latin typeface="Consolas"/>
                <a:ea typeface="Calibri"/>
                <a:cs typeface="Times New Roman"/>
              </a:rPr>
              <a:t> &lt;&lt; seller &lt;&lt; endl</a:t>
            </a:r>
            <a:r>
              <a:rPr lang="en-US" sz="1800" dirty="0" smtClean="0">
                <a:latin typeface="Consolas"/>
                <a:ea typeface="Calibri"/>
                <a:cs typeface="Times New Roman"/>
              </a:rPr>
              <a:t>;</a:t>
            </a:r>
          </a:p>
          <a:p>
            <a:pPr marL="0" marR="0" indent="0">
              <a:lnSpc>
                <a:spcPct val="115000"/>
              </a:lnSpc>
              <a:spcBef>
                <a:spcPts val="0"/>
              </a:spcBef>
              <a:spcAft>
                <a:spcPts val="0"/>
              </a:spcAft>
              <a:buNone/>
            </a:pP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err="1">
                <a:latin typeface="Consolas"/>
                <a:ea typeface="Calibri"/>
                <a:cs typeface="Times New Roman"/>
              </a:rPr>
              <a:t>seller.swap</a:t>
            </a:r>
            <a:r>
              <a:rPr lang="en-US" sz="1800" dirty="0">
                <a:latin typeface="Consolas"/>
                <a:ea typeface="Calibri"/>
                <a:cs typeface="Times New Roman"/>
              </a:rPr>
              <a:t> (buyer</a:t>
            </a:r>
            <a:r>
              <a:rPr lang="en-US" sz="1800" dirty="0" smtClean="0">
                <a:latin typeface="Consolas"/>
                <a:ea typeface="Calibri"/>
                <a:cs typeface="Times New Roman"/>
              </a:rPr>
              <a:t>);</a:t>
            </a:r>
          </a:p>
          <a:p>
            <a:pPr marL="0" marR="0" indent="0">
              <a:lnSpc>
                <a:spcPct val="115000"/>
              </a:lnSpc>
              <a:spcBef>
                <a:spcPts val="0"/>
              </a:spcBef>
              <a:spcAft>
                <a:spcPts val="0"/>
              </a:spcAft>
              <a:buNone/>
            </a:pP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 &lt;&lt; </a:t>
            </a:r>
            <a:r>
              <a:rPr lang="en-US" sz="1800" dirty="0">
                <a:solidFill>
                  <a:srgbClr val="A31515"/>
                </a:solidFill>
                <a:latin typeface="Consolas"/>
                <a:ea typeface="Calibri"/>
                <a:cs typeface="Times New Roman"/>
              </a:rPr>
              <a:t>" After swap, buyer has "</a:t>
            </a:r>
            <a:r>
              <a:rPr lang="en-US" sz="1800" dirty="0">
                <a:latin typeface="Consolas"/>
                <a:ea typeface="Calibri"/>
                <a:cs typeface="Times New Roman"/>
              </a:rPr>
              <a:t> &lt;&lt; buyer;</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 &lt;&lt; </a:t>
            </a:r>
            <a:r>
              <a:rPr lang="en-US" sz="1800" dirty="0">
                <a:solidFill>
                  <a:srgbClr val="A31515"/>
                </a:solidFill>
                <a:latin typeface="Consolas"/>
                <a:ea typeface="Calibri"/>
                <a:cs typeface="Times New Roman"/>
              </a:rPr>
              <a:t>" and seller has "</a:t>
            </a:r>
            <a:r>
              <a:rPr lang="en-US" sz="1800" dirty="0">
                <a:latin typeface="Consolas"/>
                <a:ea typeface="Calibri"/>
                <a:cs typeface="Times New Roman"/>
              </a:rPr>
              <a:t> &lt;&lt; seller &lt;&lt; endl;</a:t>
            </a:r>
            <a:endParaRPr lang="en-US" sz="18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164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061" y="4724400"/>
            <a:ext cx="4162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51672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Methods</a:t>
            </a:r>
            <a:endParaRPr lang="en-US"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endParaRPr lang="en-US" sz="2800" dirty="0"/>
          </a:p>
        </p:txBody>
      </p:sp>
      <p:sp>
        <p:nvSpPr>
          <p:cNvPr id="4" name="Slide Number Placeholder 3"/>
          <p:cNvSpPr>
            <a:spLocks noGrp="1"/>
          </p:cNvSpPr>
          <p:nvPr>
            <p:ph type="sldNum" sz="quarter" idx="12"/>
          </p:nvPr>
        </p:nvSpPr>
        <p:spPr/>
        <p:txBody>
          <a:bodyPr/>
          <a:lstStyle/>
          <a:p>
            <a:fld id="{8EF3DC76-259D-45DC-8C0E-0F61BF712E88}" type="slidenum">
              <a:rPr lang="en-US" smtClean="0"/>
              <a:t>165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6400800"/>
            <a:ext cx="8686800" cy="600164"/>
          </a:xfrm>
          <a:prstGeom prst="rect">
            <a:avLst/>
          </a:prstGeom>
          <a:noFill/>
        </p:spPr>
        <p:txBody>
          <a:bodyPr wrap="square" rtlCol="0">
            <a:spAutoFit/>
          </a:bodyPr>
          <a:lstStyle/>
          <a:p>
            <a:r>
              <a:rPr lang="en-US" sz="1500" dirty="0" smtClean="0"/>
              <a:t>The full list can be found at this webpage: </a:t>
            </a:r>
            <a:r>
              <a:rPr lang="en-US" sz="1500" dirty="0">
                <a:hlinkClick r:id="rId3"/>
              </a:rPr>
              <a:t>http://msdn.microsoft.com/en-us/library/7wtc81z6.aspx</a:t>
            </a:r>
            <a:endParaRPr lang="en-US" sz="1500" dirty="0"/>
          </a:p>
          <a:p>
            <a:endParaRPr lang="en-US" dirty="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896" y="1832429"/>
            <a:ext cx="814443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33916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find()</a:t>
            </a:r>
            <a:endParaRPr lang="en-US" dirty="0">
              <a:solidFill>
                <a:srgbClr val="CCFF33"/>
              </a:solidFill>
            </a:endParaRPr>
          </a:p>
        </p:txBody>
      </p:sp>
      <p:sp>
        <p:nvSpPr>
          <p:cNvPr id="3" name="Content Placeholder 2"/>
          <p:cNvSpPr>
            <a:spLocks noGrp="1"/>
          </p:cNvSpPr>
          <p:nvPr>
            <p:ph idx="1"/>
          </p:nvPr>
        </p:nvSpPr>
        <p:spPr>
          <a:xfrm>
            <a:off x="152400" y="1406236"/>
            <a:ext cx="8839200" cy="5451764"/>
          </a:xfrm>
        </p:spPr>
        <p:txBody>
          <a:bodyPr>
            <a:normAutofit fontScale="47500" lnSpcReduction="20000"/>
          </a:bodyPr>
          <a:lstStyle/>
          <a:p>
            <a:pPr algn="just"/>
            <a:r>
              <a:rPr lang="en-US" sz="5900" dirty="0">
                <a:ea typeface="Calibri"/>
                <a:cs typeface="Times New Roman"/>
              </a:rPr>
              <a:t>Searches the string for the content specified, and returns the position of the first occurrence in the string</a:t>
            </a:r>
            <a:r>
              <a:rPr lang="en-US" sz="5900" dirty="0" smtClean="0">
                <a:ea typeface="Calibri"/>
                <a:cs typeface="Times New Roman"/>
              </a:rPr>
              <a:t>.</a:t>
            </a:r>
          </a:p>
          <a:p>
            <a:pPr marL="0" indent="0" algn="just">
              <a:buNone/>
            </a:pPr>
            <a:endParaRPr lang="en-US" sz="2800" dirty="0">
              <a:ea typeface="Calibri"/>
              <a:cs typeface="Times New Roman"/>
            </a:endParaRPr>
          </a:p>
          <a:p>
            <a:pPr marL="0" marR="0" indent="0">
              <a:lnSpc>
                <a:spcPct val="115000"/>
              </a:lnSpc>
              <a:spcBef>
                <a:spcPts val="0"/>
              </a:spcBef>
              <a:spcAft>
                <a:spcPts val="0"/>
              </a:spcAft>
              <a:buNone/>
            </a:pPr>
            <a:r>
              <a:rPr lang="en-US" sz="2700" dirty="0" smtClean="0">
                <a:latin typeface="Consolas"/>
                <a:ea typeface="Calibri"/>
                <a:cs typeface="Times New Roman"/>
              </a:rPr>
              <a:t>  string </a:t>
            </a:r>
            <a:r>
              <a:rPr lang="en-US" sz="2700" dirty="0" err="1">
                <a:latin typeface="Consolas"/>
                <a:ea typeface="Calibri"/>
                <a:cs typeface="Times New Roman"/>
              </a:rPr>
              <a:t>str</a:t>
            </a:r>
            <a:r>
              <a:rPr lang="en-US" sz="2700" dirty="0">
                <a:latin typeface="Consolas"/>
                <a:ea typeface="Calibri"/>
                <a:cs typeface="Times New Roman"/>
              </a:rPr>
              <a:t> (</a:t>
            </a:r>
            <a:r>
              <a:rPr lang="en-US" sz="2700" dirty="0">
                <a:solidFill>
                  <a:srgbClr val="A31515"/>
                </a:solidFill>
                <a:latin typeface="Consolas"/>
                <a:ea typeface="Calibri"/>
                <a:cs typeface="Times New Roman"/>
              </a:rPr>
              <a:t>"There are two needles in this haystack with needles."</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string str2 (</a:t>
            </a:r>
            <a:r>
              <a:rPr lang="en-US" sz="2700" dirty="0">
                <a:solidFill>
                  <a:srgbClr val="A31515"/>
                </a:solidFill>
                <a:latin typeface="Consolas"/>
                <a:ea typeface="Calibri"/>
                <a:cs typeface="Times New Roman"/>
              </a:rPr>
              <a:t>"needle"</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r>
              <a:rPr lang="en-US" sz="2700" dirty="0" err="1">
                <a:latin typeface="Consolas"/>
                <a:ea typeface="Calibri"/>
                <a:cs typeface="Times New Roman"/>
              </a:rPr>
              <a:t>size_t</a:t>
            </a:r>
            <a:r>
              <a:rPr lang="en-US" sz="2700" dirty="0">
                <a:latin typeface="Consolas"/>
                <a:ea typeface="Calibri"/>
                <a:cs typeface="Times New Roman"/>
              </a:rPr>
              <a:t> found;</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endParaRPr lang="en-US" sz="2700" dirty="0">
              <a:ea typeface="Calibri"/>
              <a:cs typeface="Times New Roman"/>
            </a:endParaRPr>
          </a:p>
          <a:p>
            <a:pPr marL="0" marR="0" indent="0">
              <a:lnSpc>
                <a:spcPct val="115000"/>
              </a:lnSpc>
              <a:spcBef>
                <a:spcPts val="0"/>
              </a:spcBef>
              <a:spcAft>
                <a:spcPts val="0"/>
              </a:spcAft>
              <a:buNone/>
            </a:pPr>
            <a:r>
              <a:rPr lang="en-US" sz="2700" dirty="0" smtClean="0">
                <a:latin typeface="Consolas"/>
                <a:ea typeface="Calibri"/>
                <a:cs typeface="Times New Roman"/>
              </a:rPr>
              <a:t>  found=</a:t>
            </a:r>
            <a:r>
              <a:rPr lang="en-US" sz="2700" dirty="0" err="1" smtClean="0">
                <a:latin typeface="Consolas"/>
                <a:ea typeface="Calibri"/>
                <a:cs typeface="Times New Roman"/>
              </a:rPr>
              <a:t>str.find</a:t>
            </a:r>
            <a:r>
              <a:rPr lang="en-US" sz="2700" dirty="0" smtClean="0">
                <a:latin typeface="Consolas"/>
                <a:ea typeface="Calibri"/>
                <a:cs typeface="Times New Roman"/>
              </a:rPr>
              <a:t>(str2</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r>
              <a:rPr lang="en-US" sz="2700" dirty="0">
                <a:solidFill>
                  <a:srgbClr val="0000FF"/>
                </a:solidFill>
                <a:latin typeface="Consolas"/>
                <a:ea typeface="Calibri"/>
                <a:cs typeface="Times New Roman"/>
              </a:rPr>
              <a:t>if</a:t>
            </a:r>
            <a:r>
              <a:rPr lang="en-US" sz="2700" dirty="0">
                <a:latin typeface="Consolas"/>
                <a:ea typeface="Calibri"/>
                <a:cs typeface="Times New Roman"/>
              </a:rPr>
              <a:t> (found!=string::</a:t>
            </a:r>
            <a:r>
              <a:rPr lang="en-US" sz="2700" dirty="0" err="1">
                <a:latin typeface="Consolas"/>
                <a:ea typeface="Calibri"/>
                <a:cs typeface="Times New Roman"/>
              </a:rPr>
              <a:t>npos</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cout &lt;&lt; </a:t>
            </a:r>
            <a:r>
              <a:rPr lang="en-US" sz="2700" dirty="0">
                <a:solidFill>
                  <a:srgbClr val="A31515"/>
                </a:solidFill>
                <a:latin typeface="Consolas"/>
                <a:ea typeface="Calibri"/>
                <a:cs typeface="Times New Roman"/>
              </a:rPr>
              <a:t>"first 'needle' found at: "</a:t>
            </a:r>
            <a:r>
              <a:rPr lang="en-US" sz="2700" dirty="0">
                <a:latin typeface="Consolas"/>
                <a:ea typeface="Calibri"/>
                <a:cs typeface="Times New Roman"/>
              </a:rPr>
              <a:t> &lt;&lt; </a:t>
            </a:r>
            <a:r>
              <a:rPr lang="en-US" sz="2700" dirty="0">
                <a:solidFill>
                  <a:srgbClr val="0000FF"/>
                </a:solidFill>
                <a:latin typeface="Consolas"/>
                <a:ea typeface="Calibri"/>
                <a:cs typeface="Times New Roman"/>
              </a:rPr>
              <a:t>int</a:t>
            </a:r>
            <a:r>
              <a:rPr lang="en-US" sz="2700" dirty="0">
                <a:latin typeface="Consolas"/>
                <a:ea typeface="Calibri"/>
                <a:cs typeface="Times New Roman"/>
              </a:rPr>
              <a:t>(found) &lt;&lt; endl;</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found=</a:t>
            </a:r>
            <a:r>
              <a:rPr lang="en-US" sz="2700" dirty="0" err="1">
                <a:latin typeface="Consolas"/>
                <a:ea typeface="Calibri"/>
                <a:cs typeface="Times New Roman"/>
              </a:rPr>
              <a:t>str.find</a:t>
            </a:r>
            <a:r>
              <a:rPr lang="en-US" sz="2700" dirty="0">
                <a:latin typeface="Consolas"/>
                <a:ea typeface="Calibri"/>
                <a:cs typeface="Times New Roman"/>
              </a:rPr>
              <a:t>(</a:t>
            </a:r>
            <a:r>
              <a:rPr lang="en-US" sz="2700" dirty="0">
                <a:solidFill>
                  <a:srgbClr val="A31515"/>
                </a:solidFill>
                <a:latin typeface="Consolas"/>
                <a:ea typeface="Calibri"/>
                <a:cs typeface="Times New Roman"/>
              </a:rPr>
              <a:t>"needles are small"</a:t>
            </a:r>
            <a:r>
              <a:rPr lang="en-US" sz="2700" dirty="0">
                <a:latin typeface="Consolas"/>
                <a:ea typeface="Calibri"/>
                <a:cs typeface="Times New Roman"/>
              </a:rPr>
              <a:t>,found+1,6);</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r>
              <a:rPr lang="en-US" sz="2700" dirty="0">
                <a:solidFill>
                  <a:srgbClr val="0000FF"/>
                </a:solidFill>
                <a:latin typeface="Consolas"/>
                <a:ea typeface="Calibri"/>
                <a:cs typeface="Times New Roman"/>
              </a:rPr>
              <a:t>if</a:t>
            </a:r>
            <a:r>
              <a:rPr lang="en-US" sz="2700" dirty="0">
                <a:latin typeface="Consolas"/>
                <a:ea typeface="Calibri"/>
                <a:cs typeface="Times New Roman"/>
              </a:rPr>
              <a:t> (found!=string::</a:t>
            </a:r>
            <a:r>
              <a:rPr lang="en-US" sz="2700" dirty="0" err="1">
                <a:latin typeface="Consolas"/>
                <a:ea typeface="Calibri"/>
                <a:cs typeface="Times New Roman"/>
              </a:rPr>
              <a:t>npos</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cout &lt;&lt; </a:t>
            </a:r>
            <a:r>
              <a:rPr lang="en-US" sz="2700" dirty="0">
                <a:solidFill>
                  <a:srgbClr val="A31515"/>
                </a:solidFill>
                <a:latin typeface="Consolas"/>
                <a:ea typeface="Calibri"/>
                <a:cs typeface="Times New Roman"/>
              </a:rPr>
              <a:t>"second 'needle' found at: "</a:t>
            </a:r>
            <a:r>
              <a:rPr lang="en-US" sz="2700" dirty="0">
                <a:latin typeface="Consolas"/>
                <a:ea typeface="Calibri"/>
                <a:cs typeface="Times New Roman"/>
              </a:rPr>
              <a:t> &lt;&lt; </a:t>
            </a:r>
            <a:r>
              <a:rPr lang="en-US" sz="2700" dirty="0">
                <a:solidFill>
                  <a:srgbClr val="0000FF"/>
                </a:solidFill>
                <a:latin typeface="Consolas"/>
                <a:ea typeface="Calibri"/>
                <a:cs typeface="Times New Roman"/>
              </a:rPr>
              <a:t>int</a:t>
            </a:r>
            <a:r>
              <a:rPr lang="en-US" sz="2700" dirty="0">
                <a:latin typeface="Consolas"/>
                <a:ea typeface="Calibri"/>
                <a:cs typeface="Times New Roman"/>
              </a:rPr>
              <a:t>(found) &lt;&lt; endl;</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found=</a:t>
            </a:r>
            <a:r>
              <a:rPr lang="en-US" sz="2700" dirty="0" err="1">
                <a:latin typeface="Consolas"/>
                <a:ea typeface="Calibri"/>
                <a:cs typeface="Times New Roman"/>
              </a:rPr>
              <a:t>str.find</a:t>
            </a:r>
            <a:r>
              <a:rPr lang="en-US" sz="2700" dirty="0">
                <a:latin typeface="Consolas"/>
                <a:ea typeface="Calibri"/>
                <a:cs typeface="Times New Roman"/>
              </a:rPr>
              <a:t>(</a:t>
            </a:r>
            <a:r>
              <a:rPr lang="en-US" sz="2700" dirty="0">
                <a:solidFill>
                  <a:srgbClr val="A31515"/>
                </a:solidFill>
                <a:latin typeface="Consolas"/>
                <a:ea typeface="Calibri"/>
                <a:cs typeface="Times New Roman"/>
              </a:rPr>
              <a:t>"haystack"</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r>
              <a:rPr lang="en-US" sz="2700" dirty="0">
                <a:solidFill>
                  <a:srgbClr val="0000FF"/>
                </a:solidFill>
                <a:latin typeface="Consolas"/>
                <a:ea typeface="Calibri"/>
                <a:cs typeface="Times New Roman"/>
              </a:rPr>
              <a:t>if</a:t>
            </a:r>
            <a:r>
              <a:rPr lang="en-US" sz="2700" dirty="0">
                <a:latin typeface="Consolas"/>
                <a:ea typeface="Calibri"/>
                <a:cs typeface="Times New Roman"/>
              </a:rPr>
              <a:t> (found!=string::</a:t>
            </a:r>
            <a:r>
              <a:rPr lang="en-US" sz="2700" dirty="0" err="1">
                <a:latin typeface="Consolas"/>
                <a:ea typeface="Calibri"/>
                <a:cs typeface="Times New Roman"/>
              </a:rPr>
              <a:t>npos</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cout &lt;&lt; </a:t>
            </a:r>
            <a:r>
              <a:rPr lang="en-US" sz="2700" dirty="0">
                <a:solidFill>
                  <a:srgbClr val="A31515"/>
                </a:solidFill>
                <a:latin typeface="Consolas"/>
                <a:ea typeface="Calibri"/>
                <a:cs typeface="Times New Roman"/>
              </a:rPr>
              <a:t>"'haystack' also found at: "</a:t>
            </a:r>
            <a:r>
              <a:rPr lang="en-US" sz="2700" dirty="0">
                <a:latin typeface="Consolas"/>
                <a:ea typeface="Calibri"/>
                <a:cs typeface="Times New Roman"/>
              </a:rPr>
              <a:t> &lt;&lt; </a:t>
            </a:r>
            <a:r>
              <a:rPr lang="en-US" sz="2700" dirty="0">
                <a:solidFill>
                  <a:srgbClr val="0000FF"/>
                </a:solidFill>
                <a:latin typeface="Consolas"/>
                <a:ea typeface="Calibri"/>
                <a:cs typeface="Times New Roman"/>
              </a:rPr>
              <a:t>int</a:t>
            </a:r>
            <a:r>
              <a:rPr lang="en-US" sz="2700" dirty="0">
                <a:latin typeface="Consolas"/>
                <a:ea typeface="Calibri"/>
                <a:cs typeface="Times New Roman"/>
              </a:rPr>
              <a:t>(found) &lt;&lt; endl;</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found=</a:t>
            </a:r>
            <a:r>
              <a:rPr lang="en-US" sz="2700" dirty="0" err="1">
                <a:latin typeface="Consolas"/>
                <a:ea typeface="Calibri"/>
                <a:cs typeface="Times New Roman"/>
              </a:rPr>
              <a:t>str.find</a:t>
            </a:r>
            <a:r>
              <a:rPr lang="en-US" sz="2700" dirty="0">
                <a:latin typeface="Consolas"/>
                <a:ea typeface="Calibri"/>
                <a:cs typeface="Times New Roman"/>
              </a:rPr>
              <a:t>(</a:t>
            </a:r>
            <a:r>
              <a:rPr lang="en-US" sz="2700" dirty="0">
                <a:solidFill>
                  <a:srgbClr val="A31515"/>
                </a:solidFill>
                <a:latin typeface="Consolas"/>
                <a:ea typeface="Calibri"/>
                <a:cs typeface="Times New Roman"/>
              </a:rPr>
              <a:t>'.'</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r>
              <a:rPr lang="en-US" sz="2700" dirty="0">
                <a:solidFill>
                  <a:srgbClr val="0000FF"/>
                </a:solidFill>
                <a:latin typeface="Consolas"/>
                <a:ea typeface="Calibri"/>
                <a:cs typeface="Times New Roman"/>
              </a:rPr>
              <a:t>if</a:t>
            </a:r>
            <a:r>
              <a:rPr lang="en-US" sz="2700" dirty="0">
                <a:latin typeface="Consolas"/>
                <a:ea typeface="Calibri"/>
                <a:cs typeface="Times New Roman"/>
              </a:rPr>
              <a:t> (found!=string::</a:t>
            </a:r>
            <a:r>
              <a:rPr lang="en-US" sz="2700" dirty="0" err="1">
                <a:latin typeface="Consolas"/>
                <a:ea typeface="Calibri"/>
                <a:cs typeface="Times New Roman"/>
              </a:rPr>
              <a:t>npos</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cout &lt;&lt; </a:t>
            </a:r>
            <a:r>
              <a:rPr lang="en-US" sz="2700" dirty="0">
                <a:solidFill>
                  <a:srgbClr val="A31515"/>
                </a:solidFill>
                <a:latin typeface="Consolas"/>
                <a:ea typeface="Calibri"/>
                <a:cs typeface="Times New Roman"/>
              </a:rPr>
              <a:t>"Period found at: "</a:t>
            </a:r>
            <a:r>
              <a:rPr lang="en-US" sz="2700" dirty="0">
                <a:latin typeface="Consolas"/>
                <a:ea typeface="Calibri"/>
                <a:cs typeface="Times New Roman"/>
              </a:rPr>
              <a:t> &lt;&lt; </a:t>
            </a:r>
            <a:r>
              <a:rPr lang="en-US" sz="2700" dirty="0">
                <a:solidFill>
                  <a:srgbClr val="0000FF"/>
                </a:solidFill>
                <a:latin typeface="Consolas"/>
                <a:ea typeface="Calibri"/>
                <a:cs typeface="Times New Roman"/>
              </a:rPr>
              <a:t>int</a:t>
            </a:r>
            <a:r>
              <a:rPr lang="en-US" sz="2700" dirty="0">
                <a:latin typeface="Consolas"/>
                <a:ea typeface="Calibri"/>
                <a:cs typeface="Times New Roman"/>
              </a:rPr>
              <a:t>(found) &lt;&lt; endl;</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a:t>
            </a:r>
            <a:endParaRPr lang="en-US" sz="2700" dirty="0">
              <a:ea typeface="Calibri"/>
              <a:cs typeface="Times New Roman"/>
            </a:endParaRPr>
          </a:p>
          <a:p>
            <a:pPr marL="0" marR="0" indent="0">
              <a:lnSpc>
                <a:spcPct val="115000"/>
              </a:lnSpc>
              <a:spcBef>
                <a:spcPts val="0"/>
              </a:spcBef>
              <a:spcAft>
                <a:spcPts val="0"/>
              </a:spcAft>
              <a:buNone/>
            </a:pPr>
            <a:r>
              <a:rPr lang="en-US" sz="2700" dirty="0" smtClean="0">
                <a:latin typeface="Consolas"/>
                <a:ea typeface="Calibri"/>
                <a:cs typeface="Times New Roman"/>
              </a:rPr>
              <a:t>  </a:t>
            </a:r>
            <a:r>
              <a:rPr lang="en-US" sz="2700" dirty="0" err="1" smtClean="0">
                <a:latin typeface="Consolas"/>
                <a:ea typeface="Calibri"/>
                <a:cs typeface="Times New Roman"/>
              </a:rPr>
              <a:t>str.replace</a:t>
            </a:r>
            <a:r>
              <a:rPr lang="en-US" sz="2700" dirty="0" smtClean="0">
                <a:latin typeface="Consolas"/>
                <a:ea typeface="Calibri"/>
                <a:cs typeface="Times New Roman"/>
              </a:rPr>
              <a:t>(</a:t>
            </a:r>
            <a:r>
              <a:rPr lang="en-US" sz="2700" dirty="0" err="1" smtClean="0">
                <a:latin typeface="Consolas"/>
                <a:ea typeface="Calibri"/>
                <a:cs typeface="Times New Roman"/>
              </a:rPr>
              <a:t>str.find</a:t>
            </a:r>
            <a:r>
              <a:rPr lang="en-US" sz="2700" dirty="0" smtClean="0">
                <a:latin typeface="Consolas"/>
                <a:ea typeface="Calibri"/>
                <a:cs typeface="Times New Roman"/>
              </a:rPr>
              <a:t>(str2</a:t>
            </a:r>
            <a:r>
              <a:rPr lang="en-US" sz="2700" dirty="0">
                <a:latin typeface="Consolas"/>
                <a:ea typeface="Calibri"/>
                <a:cs typeface="Times New Roman"/>
              </a:rPr>
              <a:t>),str2.length(),</a:t>
            </a:r>
            <a:r>
              <a:rPr lang="en-US" sz="2700" dirty="0">
                <a:solidFill>
                  <a:srgbClr val="A31515"/>
                </a:solidFill>
                <a:latin typeface="Consolas"/>
                <a:ea typeface="Calibri"/>
                <a:cs typeface="Times New Roman"/>
              </a:rPr>
              <a:t>"preposition"</a:t>
            </a:r>
            <a:r>
              <a:rPr lang="en-US" sz="2700" dirty="0">
                <a:latin typeface="Consolas"/>
                <a:ea typeface="Calibri"/>
                <a:cs typeface="Times New Roman"/>
              </a:rPr>
              <a:t>);</a:t>
            </a:r>
            <a:endParaRPr lang="en-US" sz="2700" dirty="0">
              <a:ea typeface="Calibri"/>
              <a:cs typeface="Times New Roman"/>
            </a:endParaRPr>
          </a:p>
          <a:p>
            <a:pPr marL="0" marR="0" indent="0">
              <a:lnSpc>
                <a:spcPct val="115000"/>
              </a:lnSpc>
              <a:spcBef>
                <a:spcPts val="0"/>
              </a:spcBef>
              <a:spcAft>
                <a:spcPts val="0"/>
              </a:spcAft>
              <a:buNone/>
            </a:pPr>
            <a:r>
              <a:rPr lang="en-US" sz="2700" dirty="0">
                <a:latin typeface="Consolas"/>
                <a:ea typeface="Calibri"/>
                <a:cs typeface="Times New Roman"/>
              </a:rPr>
              <a:t>  cout &lt;&lt; </a:t>
            </a:r>
            <a:r>
              <a:rPr lang="en-US" sz="2700" dirty="0" err="1">
                <a:latin typeface="Consolas"/>
                <a:ea typeface="Calibri"/>
                <a:cs typeface="Times New Roman"/>
              </a:rPr>
              <a:t>str</a:t>
            </a:r>
            <a:r>
              <a:rPr lang="en-US" sz="2700" dirty="0">
                <a:latin typeface="Consolas"/>
                <a:ea typeface="Calibri"/>
                <a:cs typeface="Times New Roman"/>
              </a:rPr>
              <a:t> &lt;&lt; endl;</a:t>
            </a:r>
            <a:endParaRPr lang="en-US" sz="2700" dirty="0">
              <a:ea typeface="Calibri"/>
              <a:cs typeface="Times New Roman"/>
            </a:endParaRPr>
          </a:p>
          <a:p>
            <a:pPr marL="0" indent="0" algn="just">
              <a:buNone/>
            </a:pPr>
            <a:endParaRPr lang="en-US" sz="28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166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914" y="5889959"/>
            <a:ext cx="3643086" cy="968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15960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a:t>
            </a:r>
            <a:r>
              <a:rPr lang="en-US" dirty="0" err="1" smtClean="0">
                <a:solidFill>
                  <a:srgbClr val="CCFF33"/>
                </a:solidFill>
              </a:rPr>
              <a:t>substr</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152400" y="1406236"/>
            <a:ext cx="8839200" cy="5299364"/>
          </a:xfrm>
        </p:spPr>
        <p:txBody>
          <a:bodyPr>
            <a:normAutofit/>
          </a:bodyPr>
          <a:lstStyle/>
          <a:p>
            <a:pPr algn="just"/>
            <a:r>
              <a:rPr lang="en-US" dirty="0">
                <a:ea typeface="Calibri"/>
                <a:cs typeface="Times New Roman"/>
              </a:rPr>
              <a:t>Returns a string object with its contents initialized to a substring of the </a:t>
            </a:r>
            <a:r>
              <a:rPr lang="en-US" dirty="0" smtClean="0">
                <a:ea typeface="Calibri"/>
                <a:cs typeface="Times New Roman"/>
              </a:rPr>
              <a:t>current </a:t>
            </a:r>
            <a:r>
              <a:rPr lang="en-US" dirty="0">
                <a:ea typeface="Calibri"/>
                <a:cs typeface="Times New Roman"/>
              </a:rPr>
              <a:t>object</a:t>
            </a:r>
            <a:r>
              <a:rPr lang="en-US" dirty="0" smtClean="0">
                <a:ea typeface="Calibri"/>
                <a:cs typeface="Times New Roman"/>
              </a:rPr>
              <a:t>.</a:t>
            </a:r>
          </a:p>
          <a:p>
            <a:pPr algn="just"/>
            <a:endParaRPr lang="en-US" sz="2400" dirty="0">
              <a:ea typeface="Calibri"/>
              <a:cs typeface="Times New Roman"/>
            </a:endParaRPr>
          </a:p>
          <a:p>
            <a:pPr marL="0" marR="0" indent="0">
              <a:lnSpc>
                <a:spcPct val="115000"/>
              </a:lnSpc>
              <a:spcBef>
                <a:spcPts val="0"/>
              </a:spcBef>
              <a:spcAft>
                <a:spcPts val="0"/>
              </a:spcAft>
              <a:buNone/>
            </a:pPr>
            <a:r>
              <a:rPr lang="en-US" sz="1500" dirty="0" smtClean="0">
                <a:latin typeface="Consolas"/>
                <a:ea typeface="Calibri"/>
                <a:cs typeface="Times New Roman"/>
              </a:rPr>
              <a:t>  string </a:t>
            </a:r>
            <a:r>
              <a:rPr lang="en-US" sz="1500" dirty="0" err="1">
                <a:latin typeface="Consolas"/>
                <a:ea typeface="Calibri"/>
                <a:cs typeface="Times New Roman"/>
              </a:rPr>
              <a:t>str</a:t>
            </a:r>
            <a:r>
              <a:rPr lang="en-US" sz="1500" dirty="0">
                <a:latin typeface="Consolas"/>
                <a:ea typeface="Calibri"/>
                <a:cs typeface="Times New Roman"/>
              </a:rPr>
              <a:t>=</a:t>
            </a:r>
            <a:r>
              <a:rPr lang="en-US" sz="1500" dirty="0">
                <a:solidFill>
                  <a:srgbClr val="A31515"/>
                </a:solidFill>
                <a:latin typeface="Consolas"/>
                <a:ea typeface="Calibri"/>
                <a:cs typeface="Times New Roman"/>
              </a:rPr>
              <a:t>"We think in generalities, but we live in details."</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smtClean="0">
                <a:latin typeface="Consolas"/>
                <a:ea typeface="Calibri"/>
                <a:cs typeface="Times New Roman"/>
              </a:rPr>
              <a:t>  string </a:t>
            </a:r>
            <a:r>
              <a:rPr lang="en-US" sz="1500" dirty="0">
                <a:latin typeface="Consolas"/>
                <a:ea typeface="Calibri"/>
                <a:cs typeface="Times New Roman"/>
              </a:rPr>
              <a:t>str2, str3;</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err="1">
                <a:latin typeface="Consolas"/>
                <a:ea typeface="Calibri"/>
                <a:cs typeface="Times New Roman"/>
              </a:rPr>
              <a:t>size_t</a:t>
            </a:r>
            <a:r>
              <a:rPr lang="en-US" sz="1500" dirty="0">
                <a:latin typeface="Consolas"/>
                <a:ea typeface="Calibri"/>
                <a:cs typeface="Times New Roman"/>
              </a:rPr>
              <a:t> </a:t>
            </a:r>
            <a:r>
              <a:rPr lang="en-US" sz="1500" dirty="0" err="1">
                <a:latin typeface="Consolas"/>
                <a:ea typeface="Calibri"/>
                <a:cs typeface="Times New Roman"/>
              </a:rPr>
              <a:t>pos</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str2 = </a:t>
            </a:r>
            <a:r>
              <a:rPr lang="en-US" sz="1500" dirty="0" err="1">
                <a:latin typeface="Consolas"/>
                <a:ea typeface="Calibri"/>
                <a:cs typeface="Times New Roman"/>
              </a:rPr>
              <a:t>str.substr</a:t>
            </a:r>
            <a:r>
              <a:rPr lang="en-US" sz="1500" dirty="0">
                <a:latin typeface="Consolas"/>
                <a:ea typeface="Calibri"/>
                <a:cs typeface="Times New Roman"/>
              </a:rPr>
              <a:t> (12,12); </a:t>
            </a:r>
            <a:r>
              <a:rPr lang="en-US" sz="1500" dirty="0">
                <a:solidFill>
                  <a:srgbClr val="008000"/>
                </a:solidFill>
                <a:latin typeface="Consolas"/>
                <a:ea typeface="Calibri"/>
                <a:cs typeface="Times New Roman"/>
              </a:rPr>
              <a:t>// "generalities"</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err="1">
                <a:latin typeface="Consolas"/>
                <a:ea typeface="Calibri"/>
                <a:cs typeface="Times New Roman"/>
              </a:rPr>
              <a:t>pos</a:t>
            </a:r>
            <a:r>
              <a:rPr lang="en-US" sz="1500" dirty="0">
                <a:latin typeface="Consolas"/>
                <a:ea typeface="Calibri"/>
                <a:cs typeface="Times New Roman"/>
              </a:rPr>
              <a:t> = </a:t>
            </a:r>
            <a:r>
              <a:rPr lang="en-US" sz="1500" dirty="0" err="1">
                <a:latin typeface="Consolas"/>
                <a:ea typeface="Calibri"/>
                <a:cs typeface="Times New Roman"/>
              </a:rPr>
              <a:t>str.find</a:t>
            </a:r>
            <a:r>
              <a:rPr lang="en-US" sz="1500" dirty="0">
                <a:latin typeface="Consolas"/>
                <a:ea typeface="Calibri"/>
                <a:cs typeface="Times New Roman"/>
              </a:rPr>
              <a:t>(</a:t>
            </a:r>
            <a:r>
              <a:rPr lang="en-US" sz="1500" dirty="0">
                <a:solidFill>
                  <a:srgbClr val="A31515"/>
                </a:solidFill>
                <a:latin typeface="Consolas"/>
                <a:ea typeface="Calibri"/>
                <a:cs typeface="Times New Roman"/>
              </a:rPr>
              <a:t>"live"</a:t>
            </a:r>
            <a:r>
              <a:rPr lang="en-US" sz="1500" dirty="0">
                <a:latin typeface="Consolas"/>
                <a:ea typeface="Calibri"/>
                <a:cs typeface="Times New Roman"/>
              </a:rPr>
              <a:t>);    </a:t>
            </a:r>
            <a:r>
              <a:rPr lang="en-US" sz="1500" dirty="0">
                <a:solidFill>
                  <a:srgbClr val="008000"/>
                </a:solidFill>
                <a:latin typeface="Consolas"/>
                <a:ea typeface="Calibri"/>
                <a:cs typeface="Times New Roman"/>
              </a:rPr>
              <a:t>// position of "live" in </a:t>
            </a:r>
            <a:r>
              <a:rPr lang="en-US" sz="1500" dirty="0" err="1">
                <a:solidFill>
                  <a:srgbClr val="008000"/>
                </a:solidFill>
                <a:latin typeface="Consolas"/>
                <a:ea typeface="Calibri"/>
                <a:cs typeface="Times New Roman"/>
              </a:rPr>
              <a:t>str</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str3 = </a:t>
            </a:r>
            <a:r>
              <a:rPr lang="en-US" sz="1500" dirty="0" err="1">
                <a:latin typeface="Consolas"/>
                <a:ea typeface="Calibri"/>
                <a:cs typeface="Times New Roman"/>
              </a:rPr>
              <a:t>str.substr</a:t>
            </a:r>
            <a:r>
              <a:rPr lang="en-US" sz="1500" dirty="0">
                <a:latin typeface="Consolas"/>
                <a:ea typeface="Calibri"/>
                <a:cs typeface="Times New Roman"/>
              </a:rPr>
              <a:t> (</a:t>
            </a:r>
            <a:r>
              <a:rPr lang="en-US" sz="1500" dirty="0" err="1">
                <a:latin typeface="Consolas"/>
                <a:ea typeface="Calibri"/>
                <a:cs typeface="Times New Roman"/>
              </a:rPr>
              <a:t>pos</a:t>
            </a:r>
            <a:r>
              <a:rPr lang="en-US" sz="1500" dirty="0">
                <a:latin typeface="Consolas"/>
                <a:ea typeface="Calibri"/>
                <a:cs typeface="Times New Roman"/>
              </a:rPr>
              <a:t>);   </a:t>
            </a:r>
            <a:r>
              <a:rPr lang="en-US" sz="1500" dirty="0">
                <a:solidFill>
                  <a:srgbClr val="008000"/>
                </a:solidFill>
                <a:latin typeface="Consolas"/>
                <a:ea typeface="Calibri"/>
                <a:cs typeface="Times New Roman"/>
              </a:rPr>
              <a:t>// get from "live" to the end</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 &lt;&lt; str2 &lt;&lt; </a:t>
            </a:r>
            <a:r>
              <a:rPr lang="en-US" sz="1500" dirty="0">
                <a:solidFill>
                  <a:srgbClr val="A31515"/>
                </a:solidFill>
                <a:latin typeface="Consolas"/>
                <a:ea typeface="Calibri"/>
                <a:cs typeface="Times New Roman"/>
              </a:rPr>
              <a:t>' '</a:t>
            </a:r>
            <a:r>
              <a:rPr lang="en-US" sz="1500" dirty="0">
                <a:latin typeface="Consolas"/>
                <a:ea typeface="Calibri"/>
                <a:cs typeface="Times New Roman"/>
              </a:rPr>
              <a:t> &lt;&lt; str3 &lt;&lt; endl;</a:t>
            </a:r>
            <a:endParaRPr lang="en-US" sz="1500" dirty="0">
              <a:ea typeface="Calibri"/>
              <a:cs typeface="Times New Roman"/>
            </a:endParaRPr>
          </a:p>
          <a:p>
            <a:pPr algn="just"/>
            <a:endParaRPr lang="en-US" sz="24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167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583" y="5867401"/>
            <a:ext cx="359241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3849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String compare()</a:t>
            </a:r>
            <a:endParaRPr lang="en-US" dirty="0">
              <a:solidFill>
                <a:srgbClr val="CCFF33"/>
              </a:solidFill>
            </a:endParaRPr>
          </a:p>
        </p:txBody>
      </p:sp>
      <p:sp>
        <p:nvSpPr>
          <p:cNvPr id="3" name="Content Placeholder 2"/>
          <p:cNvSpPr>
            <a:spLocks noGrp="1"/>
          </p:cNvSpPr>
          <p:nvPr>
            <p:ph idx="1"/>
          </p:nvPr>
        </p:nvSpPr>
        <p:spPr>
          <a:xfrm>
            <a:off x="152400" y="1406236"/>
            <a:ext cx="8839200" cy="5299364"/>
          </a:xfrm>
        </p:spPr>
        <p:txBody>
          <a:bodyPr>
            <a:normAutofit lnSpcReduction="10000"/>
          </a:bodyPr>
          <a:lstStyle/>
          <a:p>
            <a:pPr algn="just"/>
            <a:r>
              <a:rPr lang="en-US" sz="2400" dirty="0">
                <a:ea typeface="Calibri"/>
                <a:cs typeface="Times New Roman"/>
              </a:rPr>
              <a:t>Compares the content of this object (or a substring of it, known as compared (sub)string) to the content of a comparing string, which is formed according to the arguments passed</a:t>
            </a:r>
            <a:r>
              <a:rPr lang="en-US" sz="2400" dirty="0" smtClean="0">
                <a:ea typeface="Calibri"/>
                <a:cs typeface="Times New Roman"/>
              </a:rPr>
              <a:t>.</a:t>
            </a:r>
          </a:p>
          <a:p>
            <a:pPr algn="just"/>
            <a:endParaRPr lang="en-US" sz="24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string str1 (</a:t>
            </a:r>
            <a:r>
              <a:rPr lang="en-US" sz="1500" dirty="0">
                <a:solidFill>
                  <a:srgbClr val="A31515"/>
                </a:solidFill>
                <a:latin typeface="Consolas"/>
                <a:ea typeface="Calibri"/>
                <a:cs typeface="Times New Roman"/>
              </a:rPr>
              <a:t>"green apple"</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string str2 (</a:t>
            </a:r>
            <a:r>
              <a:rPr lang="en-US" sz="1500" dirty="0">
                <a:solidFill>
                  <a:srgbClr val="A31515"/>
                </a:solidFill>
                <a:latin typeface="Consolas"/>
                <a:ea typeface="Calibri"/>
                <a:cs typeface="Times New Roman"/>
              </a:rPr>
              <a:t>"red apple"</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if</a:t>
            </a:r>
            <a:r>
              <a:rPr lang="en-US" sz="1500" dirty="0">
                <a:latin typeface="Consolas"/>
                <a:ea typeface="Calibri"/>
                <a:cs typeface="Times New Roman"/>
              </a:rPr>
              <a:t> (str1.compare(str2) != 0)</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 &lt;&lt; str1 &lt;&lt; </a:t>
            </a:r>
            <a:r>
              <a:rPr lang="en-US" sz="1500" dirty="0">
                <a:solidFill>
                  <a:srgbClr val="A31515"/>
                </a:solidFill>
                <a:latin typeface="Consolas"/>
                <a:ea typeface="Calibri"/>
                <a:cs typeface="Times New Roman"/>
              </a:rPr>
              <a:t>" is not "</a:t>
            </a:r>
            <a:r>
              <a:rPr lang="en-US" sz="1500" dirty="0">
                <a:latin typeface="Consolas"/>
                <a:ea typeface="Calibri"/>
                <a:cs typeface="Times New Roman"/>
              </a:rPr>
              <a:t> &lt;&lt; str2 &lt;&lt; </a:t>
            </a:r>
            <a:r>
              <a:rPr lang="en-US" sz="1500" dirty="0">
                <a:solidFill>
                  <a:srgbClr val="A31515"/>
                </a:solidFill>
                <a:latin typeface="Consolas"/>
                <a:ea typeface="Calibri"/>
                <a:cs typeface="Times New Roman"/>
              </a:rPr>
              <a:t>"\n"</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if</a:t>
            </a:r>
            <a:r>
              <a:rPr lang="en-US" sz="1500" dirty="0">
                <a:latin typeface="Consolas"/>
                <a:ea typeface="Calibri"/>
                <a:cs typeface="Times New Roman"/>
              </a:rPr>
              <a:t> (str1.compare(6,5,</a:t>
            </a:r>
            <a:r>
              <a:rPr lang="en-US" sz="1500" dirty="0">
                <a:solidFill>
                  <a:srgbClr val="A31515"/>
                </a:solidFill>
                <a:latin typeface="Consolas"/>
                <a:ea typeface="Calibri"/>
                <a:cs typeface="Times New Roman"/>
              </a:rPr>
              <a:t>"apple"</a:t>
            </a:r>
            <a:r>
              <a:rPr lang="en-US" sz="1500" dirty="0">
                <a:latin typeface="Consolas"/>
                <a:ea typeface="Calibri"/>
                <a:cs typeface="Times New Roman"/>
              </a:rPr>
              <a:t>) == 0)</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 &lt;&lt; </a:t>
            </a:r>
            <a:r>
              <a:rPr lang="en-US" sz="1500" dirty="0">
                <a:solidFill>
                  <a:srgbClr val="A31515"/>
                </a:solidFill>
                <a:latin typeface="Consolas"/>
                <a:ea typeface="Calibri"/>
                <a:cs typeface="Times New Roman"/>
              </a:rPr>
              <a:t>"still, "</a:t>
            </a:r>
            <a:r>
              <a:rPr lang="en-US" sz="1500" dirty="0">
                <a:latin typeface="Consolas"/>
                <a:ea typeface="Calibri"/>
                <a:cs typeface="Times New Roman"/>
              </a:rPr>
              <a:t> &lt;&lt; str1 &lt;&lt; </a:t>
            </a:r>
            <a:r>
              <a:rPr lang="en-US" sz="1500" dirty="0">
                <a:solidFill>
                  <a:srgbClr val="A31515"/>
                </a:solidFill>
                <a:latin typeface="Consolas"/>
                <a:ea typeface="Calibri"/>
                <a:cs typeface="Times New Roman"/>
              </a:rPr>
              <a:t>" is an apple\n"</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if</a:t>
            </a:r>
            <a:r>
              <a:rPr lang="en-US" sz="1500" dirty="0">
                <a:latin typeface="Consolas"/>
                <a:ea typeface="Calibri"/>
                <a:cs typeface="Times New Roman"/>
              </a:rPr>
              <a:t> (str2.compare(str2.size()-5,5,</a:t>
            </a:r>
            <a:r>
              <a:rPr lang="en-US" sz="1500" dirty="0">
                <a:solidFill>
                  <a:srgbClr val="A31515"/>
                </a:solidFill>
                <a:latin typeface="Consolas"/>
                <a:ea typeface="Calibri"/>
                <a:cs typeface="Times New Roman"/>
              </a:rPr>
              <a:t>"apple"</a:t>
            </a:r>
            <a:r>
              <a:rPr lang="en-US" sz="1500" dirty="0">
                <a:latin typeface="Consolas"/>
                <a:ea typeface="Calibri"/>
                <a:cs typeface="Times New Roman"/>
              </a:rPr>
              <a:t>) == 0)</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 &lt;&lt; </a:t>
            </a:r>
            <a:r>
              <a:rPr lang="en-US" sz="1500" dirty="0">
                <a:solidFill>
                  <a:srgbClr val="A31515"/>
                </a:solidFill>
                <a:latin typeface="Consolas"/>
                <a:ea typeface="Calibri"/>
                <a:cs typeface="Times New Roman"/>
              </a:rPr>
              <a:t>"and "</a:t>
            </a:r>
            <a:r>
              <a:rPr lang="en-US" sz="1500" dirty="0">
                <a:latin typeface="Consolas"/>
                <a:ea typeface="Calibri"/>
                <a:cs typeface="Times New Roman"/>
              </a:rPr>
              <a:t> &lt;&lt; str2 &lt;&lt; </a:t>
            </a:r>
            <a:r>
              <a:rPr lang="en-US" sz="1500" dirty="0">
                <a:solidFill>
                  <a:srgbClr val="A31515"/>
                </a:solidFill>
                <a:latin typeface="Consolas"/>
                <a:ea typeface="Calibri"/>
                <a:cs typeface="Times New Roman"/>
              </a:rPr>
              <a:t>" is also an apple\n"</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if</a:t>
            </a:r>
            <a:r>
              <a:rPr lang="en-US" sz="1500" dirty="0">
                <a:latin typeface="Consolas"/>
                <a:ea typeface="Calibri"/>
                <a:cs typeface="Times New Roman"/>
              </a:rPr>
              <a:t> (str1.compare(6,5,str2,4,5) == 0)</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 &lt;&lt; </a:t>
            </a:r>
            <a:r>
              <a:rPr lang="en-US" sz="1500" dirty="0">
                <a:solidFill>
                  <a:srgbClr val="A31515"/>
                </a:solidFill>
                <a:latin typeface="Consolas"/>
                <a:ea typeface="Calibri"/>
                <a:cs typeface="Times New Roman"/>
              </a:rPr>
              <a:t>"therefore, both are apples\n"</a:t>
            </a:r>
            <a:r>
              <a:rPr lang="en-US" sz="1500" dirty="0">
                <a:latin typeface="Consolas"/>
                <a:ea typeface="Calibri"/>
                <a:cs typeface="Times New Roman"/>
              </a:rPr>
              <a:t>;</a:t>
            </a:r>
            <a:endParaRPr lang="en-US" sz="1500" dirty="0">
              <a:ea typeface="Calibri"/>
              <a:cs typeface="Times New Roman"/>
            </a:endParaRPr>
          </a:p>
          <a:p>
            <a:pPr marL="0" indent="0" algn="just">
              <a:buNone/>
            </a:pPr>
            <a:endParaRPr lang="en-US" sz="15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168</a:t>
            </a:fld>
            <a:endParaRPr lang="en-US" dirty="0"/>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5410200"/>
            <a:ext cx="3189514"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94238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ALAN FARMER</a:t>
            </a:r>
            <a:endParaRPr lang="en-US" dirty="0">
              <a:solidFill>
                <a:srgbClr val="CCFF33"/>
              </a:solidFill>
            </a:endParaRPr>
          </a:p>
        </p:txBody>
      </p:sp>
      <p:sp>
        <p:nvSpPr>
          <p:cNvPr id="3" name="Content Placeholder 2"/>
          <p:cNvSpPr>
            <a:spLocks noGrp="1"/>
          </p:cNvSpPr>
          <p:nvPr>
            <p:ph idx="1"/>
          </p:nvPr>
        </p:nvSpPr>
        <p:spPr>
          <a:xfrm>
            <a:off x="381000" y="1524000"/>
            <a:ext cx="8229600" cy="5105400"/>
          </a:xfrm>
        </p:spPr>
        <p:txBody>
          <a:bodyPr>
            <a:normAutofit/>
          </a:bodyPr>
          <a:lstStyle/>
          <a:p>
            <a:pPr algn="just"/>
            <a:r>
              <a:rPr lang="en-US" dirty="0" smtClean="0"/>
              <a:t>Write a C++ program that asks Alan for is name, shows his name in reverse, with whitespaces, and also find the first occurrence of the substring “arm”. </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169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78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Autofit/>
          </a:bodyPr>
          <a:lstStyle/>
          <a:p>
            <a:r>
              <a:rPr lang="en-US" sz="3600" dirty="0" smtClean="0">
                <a:solidFill>
                  <a:srgbClr val="CCFF33"/>
                </a:solidFill>
              </a:rPr>
              <a:t>Pass by value </a:t>
            </a:r>
            <a:r>
              <a:rPr lang="en-US" sz="3600" dirty="0" smtClean="0"/>
              <a:t>VS.</a:t>
            </a:r>
            <a:r>
              <a:rPr lang="en-US" sz="3600" dirty="0" smtClean="0">
                <a:solidFill>
                  <a:srgbClr val="CCFF33"/>
                </a:solidFill>
              </a:rPr>
              <a:t> Pass by reference</a:t>
            </a:r>
            <a:endParaRPr lang="en-US" sz="3600" dirty="0">
              <a:solidFill>
                <a:srgbClr val="CCFF33"/>
              </a:solidFill>
            </a:endParaRPr>
          </a:p>
        </p:txBody>
      </p:sp>
      <p:sp>
        <p:nvSpPr>
          <p:cNvPr id="3" name="Content Placeholder 2"/>
          <p:cNvSpPr>
            <a:spLocks noGrp="1"/>
          </p:cNvSpPr>
          <p:nvPr>
            <p:ph idx="1"/>
          </p:nvPr>
        </p:nvSpPr>
        <p:spPr/>
        <p:txBody>
          <a:bodyPr/>
          <a:lstStyle/>
          <a:p>
            <a:pPr algn="just"/>
            <a:r>
              <a:rPr lang="en-US" dirty="0" smtClean="0">
                <a:solidFill>
                  <a:srgbClr val="CCFF33"/>
                </a:solidFill>
              </a:rPr>
              <a:t>Pass by value </a:t>
            </a:r>
            <a:r>
              <a:rPr lang="en-US" dirty="0" smtClean="0"/>
              <a:t>creates a copy of the variables it takes as arguments. The changes it makes are done with those copies only.</a:t>
            </a:r>
          </a:p>
          <a:p>
            <a:pPr algn="just"/>
            <a:endParaRPr lang="en-US" dirty="0"/>
          </a:p>
          <a:p>
            <a:pPr algn="just"/>
            <a:r>
              <a:rPr lang="en-US" u="sng" dirty="0" smtClean="0">
                <a:solidFill>
                  <a:srgbClr val="FF0000"/>
                </a:solidFill>
              </a:rPr>
              <a:t>The changes are not saved!</a:t>
            </a:r>
            <a:endParaRPr lang="en-US" u="sng" dirty="0">
              <a:solidFill>
                <a:srgbClr val="FF0000"/>
              </a:solidFill>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94693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170</a:t>
            </a:fld>
            <a:endParaRPr lang="en-US"/>
          </a:p>
        </p:txBody>
      </p:sp>
    </p:spTree>
    <p:extLst>
      <p:ext uri="{BB962C8B-B14F-4D97-AF65-F5344CB8AC3E}">
        <p14:creationId xmlns:p14="http://schemas.microsoft.com/office/powerpoint/2010/main" val="252171190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Palindromes</a:t>
            </a:r>
            <a:endParaRPr lang="en-US" dirty="0">
              <a:solidFill>
                <a:srgbClr val="CCFF33"/>
              </a:solidFill>
            </a:endParaRPr>
          </a:p>
        </p:txBody>
      </p:sp>
      <p:sp>
        <p:nvSpPr>
          <p:cNvPr id="3" name="Content Placeholder 2"/>
          <p:cNvSpPr>
            <a:spLocks noGrp="1"/>
          </p:cNvSpPr>
          <p:nvPr>
            <p:ph idx="1"/>
          </p:nvPr>
        </p:nvSpPr>
        <p:spPr>
          <a:xfrm>
            <a:off x="381000" y="1524000"/>
            <a:ext cx="8229600" cy="5105400"/>
          </a:xfrm>
        </p:spPr>
        <p:txBody>
          <a:bodyPr>
            <a:normAutofit/>
          </a:bodyPr>
          <a:lstStyle/>
          <a:p>
            <a:pPr algn="just"/>
            <a:r>
              <a:rPr lang="en-US" dirty="0" smtClean="0"/>
              <a:t>A palindrome is a word that reads the same from both sides. Example: MADAM</a:t>
            </a:r>
          </a:p>
          <a:p>
            <a:pPr algn="just"/>
            <a:r>
              <a:rPr lang="en-US" dirty="0" smtClean="0"/>
              <a:t>Write a C++ program that reads words from a text file and decides weather they are palindromes or not.</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171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10" y="4336143"/>
            <a:ext cx="3484306"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7718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172</a:t>
            </a:fld>
            <a:endParaRPr lang="en-US"/>
          </a:p>
        </p:txBody>
      </p:sp>
    </p:spTree>
    <p:extLst>
      <p:ext uri="{BB962C8B-B14F-4D97-AF65-F5344CB8AC3E}">
        <p14:creationId xmlns:p14="http://schemas.microsoft.com/office/powerpoint/2010/main" val="252171190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Student Names</a:t>
            </a:r>
            <a:endParaRPr lang="en-US" dirty="0">
              <a:solidFill>
                <a:srgbClr val="CCFF33"/>
              </a:solidFill>
            </a:endParaRPr>
          </a:p>
        </p:txBody>
      </p:sp>
      <p:sp>
        <p:nvSpPr>
          <p:cNvPr id="3" name="Content Placeholder 2"/>
          <p:cNvSpPr>
            <a:spLocks noGrp="1"/>
          </p:cNvSpPr>
          <p:nvPr>
            <p:ph idx="1"/>
          </p:nvPr>
        </p:nvSpPr>
        <p:spPr>
          <a:xfrm>
            <a:off x="381000" y="1524000"/>
            <a:ext cx="8229600" cy="5105400"/>
          </a:xfrm>
        </p:spPr>
        <p:txBody>
          <a:bodyPr>
            <a:normAutofit/>
          </a:bodyPr>
          <a:lstStyle/>
          <a:p>
            <a:pPr algn="just"/>
            <a:r>
              <a:rPr lang="en-US" dirty="0" smtClean="0"/>
              <a:t>Write a C++ program that reads the names of the students in the classroom and then sorts the names in alphabetical order.</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173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3229428"/>
            <a:ext cx="3810000" cy="205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774437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174</a:t>
            </a:fld>
            <a:endParaRPr lang="en-US"/>
          </a:p>
        </p:txBody>
      </p:sp>
    </p:spTree>
    <p:extLst>
      <p:ext uri="{BB962C8B-B14F-4D97-AF65-F5344CB8AC3E}">
        <p14:creationId xmlns:p14="http://schemas.microsoft.com/office/powerpoint/2010/main" val="395104970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lstStyle/>
          <a:p>
            <a:pPr>
              <a:lnSpc>
                <a:spcPts val="5200"/>
              </a:lnSpc>
            </a:pPr>
            <a:r>
              <a:rPr lang="en-US" dirty="0" smtClean="0">
                <a:solidFill>
                  <a:srgbClr val="CCFF33"/>
                </a:solidFill>
              </a:rPr>
              <a:t>Measuring run time</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4746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Measuring run time</a:t>
            </a:r>
            <a:endParaRPr lang="en-US" dirty="0">
              <a:solidFill>
                <a:srgbClr val="CCFF33"/>
              </a:solidFill>
            </a:endParaRPr>
          </a:p>
        </p:txBody>
      </p:sp>
      <p:sp>
        <p:nvSpPr>
          <p:cNvPr id="3" name="Content Placeholder 2"/>
          <p:cNvSpPr>
            <a:spLocks noGrp="1"/>
          </p:cNvSpPr>
          <p:nvPr>
            <p:ph idx="1"/>
          </p:nvPr>
        </p:nvSpPr>
        <p:spPr/>
        <p:txBody>
          <a:bodyPr/>
          <a:lstStyle/>
          <a:p>
            <a:r>
              <a:rPr lang="en-US" dirty="0" smtClean="0"/>
              <a:t>As a </a:t>
            </a:r>
            <a:r>
              <a:rPr lang="en-US" dirty="0"/>
              <a:t>programmer, we usually want to measure the speed of our program in time (seconds). </a:t>
            </a:r>
            <a:endParaRPr lang="en-US" dirty="0" smtClean="0"/>
          </a:p>
          <a:p>
            <a:r>
              <a:rPr lang="en-US" dirty="0" smtClean="0"/>
              <a:t>C/C</a:t>
            </a:r>
            <a:r>
              <a:rPr lang="en-US" dirty="0"/>
              <a:t>++ provides a useful function in timing</a:t>
            </a:r>
            <a:r>
              <a:rPr lang="en-US" dirty="0" smtClean="0"/>
              <a:t>.</a:t>
            </a:r>
          </a:p>
          <a:p>
            <a:endParaRPr lang="en-US" dirty="0"/>
          </a:p>
          <a:p>
            <a:r>
              <a:rPr lang="en-US" dirty="0"/>
              <a:t>We can use the </a:t>
            </a:r>
            <a:r>
              <a:rPr lang="en-US" dirty="0" smtClean="0"/>
              <a:t>function</a:t>
            </a:r>
          </a:p>
          <a:p>
            <a:pPr marL="0" indent="0">
              <a:buNone/>
            </a:pPr>
            <a:r>
              <a:rPr lang="en-US" dirty="0"/>
              <a:t>	</a:t>
            </a:r>
            <a:r>
              <a:rPr lang="en-US" sz="2800" dirty="0" err="1">
                <a:solidFill>
                  <a:srgbClr val="CCFF33"/>
                </a:solidFill>
                <a:latin typeface="Consolas" pitchFamily="49" charset="0"/>
                <a:cs typeface="Consolas" pitchFamily="49" charset="0"/>
              </a:rPr>
              <a:t>clock_t</a:t>
            </a:r>
            <a:r>
              <a:rPr lang="en-US" sz="2800" dirty="0">
                <a:solidFill>
                  <a:srgbClr val="CCFF33"/>
                </a:solidFill>
                <a:latin typeface="Consolas" pitchFamily="49" charset="0"/>
                <a:cs typeface="Consolas" pitchFamily="49" charset="0"/>
              </a:rPr>
              <a:t> clock(void);</a:t>
            </a:r>
          </a:p>
        </p:txBody>
      </p:sp>
      <p:sp>
        <p:nvSpPr>
          <p:cNvPr id="4" name="Slide Number Placeholder 3"/>
          <p:cNvSpPr>
            <a:spLocks noGrp="1"/>
          </p:cNvSpPr>
          <p:nvPr>
            <p:ph type="sldNum" sz="quarter" idx="12"/>
          </p:nvPr>
        </p:nvSpPr>
        <p:spPr/>
        <p:txBody>
          <a:bodyPr/>
          <a:lstStyle/>
          <a:p>
            <a:fld id="{8EF3DC76-259D-45DC-8C0E-0F61BF712E88}" type="slidenum">
              <a:rPr lang="en-US" smtClean="0"/>
              <a:t>176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84077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Measuring run time</a:t>
            </a:r>
            <a:endParaRPr lang="en-US" dirty="0">
              <a:solidFill>
                <a:srgbClr val="CCFF33"/>
              </a:solidFill>
            </a:endParaRPr>
          </a:p>
        </p:txBody>
      </p:sp>
      <p:sp>
        <p:nvSpPr>
          <p:cNvPr id="3" name="Content Placeholder 2"/>
          <p:cNvSpPr>
            <a:spLocks noGrp="1"/>
          </p:cNvSpPr>
          <p:nvPr>
            <p:ph idx="1"/>
          </p:nvPr>
        </p:nvSpPr>
        <p:spPr/>
        <p:txBody>
          <a:bodyPr>
            <a:normAutofit/>
          </a:bodyPr>
          <a:lstStyle/>
          <a:p>
            <a:r>
              <a:rPr lang="en-US" dirty="0" smtClean="0"/>
              <a:t>We must include either the </a:t>
            </a:r>
            <a:r>
              <a:rPr lang="en-US" sz="2800" dirty="0" smtClean="0">
                <a:solidFill>
                  <a:srgbClr val="CCFF33"/>
                </a:solidFill>
                <a:latin typeface="Consolas" pitchFamily="49" charset="0"/>
                <a:cs typeface="Consolas" pitchFamily="49" charset="0"/>
              </a:rPr>
              <a:t>&lt;</a:t>
            </a:r>
            <a:r>
              <a:rPr lang="en-US" sz="2800" dirty="0" err="1" smtClean="0">
                <a:solidFill>
                  <a:srgbClr val="CCFF33"/>
                </a:solidFill>
                <a:latin typeface="Consolas" pitchFamily="49" charset="0"/>
                <a:cs typeface="Consolas" pitchFamily="49" charset="0"/>
              </a:rPr>
              <a:t>ctime</a:t>
            </a:r>
            <a:r>
              <a:rPr lang="en-US" sz="2800" dirty="0" smtClean="0">
                <a:solidFill>
                  <a:srgbClr val="CCFF33"/>
                </a:solidFill>
                <a:latin typeface="Consolas" pitchFamily="49" charset="0"/>
                <a:cs typeface="Consolas" pitchFamily="49" charset="0"/>
              </a:rPr>
              <a:t>&gt; </a:t>
            </a:r>
            <a:r>
              <a:rPr lang="en-US" dirty="0" smtClean="0"/>
              <a:t>or the </a:t>
            </a:r>
            <a:r>
              <a:rPr lang="en-US" sz="2800" dirty="0" smtClean="0">
                <a:solidFill>
                  <a:srgbClr val="CCFF33"/>
                </a:solidFill>
                <a:latin typeface="Consolas" pitchFamily="49" charset="0"/>
                <a:cs typeface="Consolas" pitchFamily="49" charset="0"/>
              </a:rPr>
              <a:t>&lt;</a:t>
            </a:r>
            <a:r>
              <a:rPr lang="en-US" sz="2800" dirty="0" err="1" smtClean="0">
                <a:solidFill>
                  <a:srgbClr val="CCFF33"/>
                </a:solidFill>
                <a:latin typeface="Consolas" pitchFamily="49" charset="0"/>
                <a:cs typeface="Consolas" pitchFamily="49" charset="0"/>
              </a:rPr>
              <a:t>time.h</a:t>
            </a:r>
            <a:r>
              <a:rPr lang="en-US" sz="2800" dirty="0" smtClean="0">
                <a:solidFill>
                  <a:srgbClr val="CCFF33"/>
                </a:solidFill>
                <a:latin typeface="Consolas" pitchFamily="49" charset="0"/>
                <a:cs typeface="Consolas" pitchFamily="49" charset="0"/>
              </a:rPr>
              <a:t>&gt; </a:t>
            </a:r>
            <a:r>
              <a:rPr lang="en-US" dirty="0" smtClean="0"/>
              <a:t>library.</a:t>
            </a:r>
          </a:p>
          <a:p>
            <a:endParaRPr lang="en-US" dirty="0"/>
          </a:p>
          <a:p>
            <a:r>
              <a:rPr lang="en-US" dirty="0" smtClean="0"/>
              <a:t> The idea is simple:</a:t>
            </a:r>
          </a:p>
          <a:p>
            <a:pPr lvl="1"/>
            <a:r>
              <a:rPr lang="en-US" dirty="0" smtClean="0"/>
              <a:t>Get </a:t>
            </a:r>
            <a:r>
              <a:rPr lang="en-US" dirty="0"/>
              <a:t>the starting and the ending CPU clock time then divide by constant </a:t>
            </a:r>
            <a:r>
              <a:rPr lang="en-US" sz="2400" dirty="0" smtClean="0">
                <a:solidFill>
                  <a:srgbClr val="CCFF33"/>
                </a:solidFill>
                <a:latin typeface="Consolas" pitchFamily="49" charset="0"/>
                <a:cs typeface="Consolas" pitchFamily="49" charset="0"/>
              </a:rPr>
              <a:t>CLOCKS_PER_SEC</a:t>
            </a:r>
            <a:r>
              <a:rPr lang="en-US" dirty="0" smtClean="0"/>
              <a:t>.</a:t>
            </a:r>
            <a:endParaRPr lang="en-US" sz="2400" dirty="0">
              <a:solidFill>
                <a:srgbClr val="CCFF33"/>
              </a:solidFill>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177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9861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Measuring run time</a:t>
            </a:r>
            <a:endParaRPr lang="en-US" dirty="0">
              <a:solidFill>
                <a:srgbClr val="CCFF33"/>
              </a:solidFill>
            </a:endParaRPr>
          </a:p>
        </p:txBody>
      </p:sp>
      <p:sp>
        <p:nvSpPr>
          <p:cNvPr id="3" name="Content Placeholder 2"/>
          <p:cNvSpPr>
            <a:spLocks noGrp="1"/>
          </p:cNvSpPr>
          <p:nvPr>
            <p:ph idx="1"/>
          </p:nvPr>
        </p:nvSpPr>
        <p:spPr/>
        <p:txBody>
          <a:bodyPr>
            <a:normAutofit fontScale="70000" lnSpcReduction="20000"/>
          </a:bodyPr>
          <a:lstStyle/>
          <a:p>
            <a:pPr marL="0" marR="0" indent="0">
              <a:lnSpc>
                <a:spcPct val="115000"/>
              </a:lnSpc>
              <a:spcBef>
                <a:spcPts val="0"/>
              </a:spcBef>
              <a:spcAft>
                <a:spcPts val="0"/>
              </a:spcAft>
              <a:buNone/>
            </a:pPr>
            <a:r>
              <a:rPr lang="en-US" sz="2400" dirty="0">
                <a:solidFill>
                  <a:srgbClr val="0000FF"/>
                </a:solidFill>
                <a:latin typeface="Consolas"/>
                <a:ea typeface="Calibri"/>
                <a:cs typeface="Times New Roman"/>
              </a:rPr>
              <a:t>#include</a:t>
            </a:r>
            <a:r>
              <a:rPr lang="en-US" sz="2400" dirty="0">
                <a:latin typeface="Consolas"/>
                <a:ea typeface="Calibri"/>
                <a:cs typeface="Times New Roman"/>
              </a:rPr>
              <a:t> </a:t>
            </a:r>
            <a:r>
              <a:rPr lang="en-US" sz="2400" dirty="0">
                <a:solidFill>
                  <a:srgbClr val="A31515"/>
                </a:solidFill>
                <a:latin typeface="Consolas"/>
                <a:ea typeface="Calibri"/>
                <a:cs typeface="Times New Roman"/>
              </a:rPr>
              <a:t>&lt;</a:t>
            </a:r>
            <a:r>
              <a:rPr lang="en-US" sz="2400" dirty="0" err="1">
                <a:solidFill>
                  <a:srgbClr val="A31515"/>
                </a:solidFill>
                <a:latin typeface="Consolas"/>
                <a:ea typeface="Calibri"/>
                <a:cs typeface="Times New Roman"/>
              </a:rPr>
              <a:t>iostream</a:t>
            </a:r>
            <a:r>
              <a:rPr lang="en-US" sz="2400" dirty="0">
                <a:solidFill>
                  <a:srgbClr val="A31515"/>
                </a:solidFill>
                <a:latin typeface="Consolas"/>
                <a:ea typeface="Calibri"/>
                <a:cs typeface="Times New Roman"/>
              </a:rPr>
              <a:t>&gt;</a:t>
            </a:r>
            <a:endParaRPr lang="en-US" sz="2400" dirty="0">
              <a:ea typeface="Calibri"/>
              <a:cs typeface="Times New Roman"/>
            </a:endParaRPr>
          </a:p>
          <a:p>
            <a:pPr marL="0" marR="0" indent="0">
              <a:lnSpc>
                <a:spcPct val="115000"/>
              </a:lnSpc>
              <a:spcBef>
                <a:spcPts val="0"/>
              </a:spcBef>
              <a:spcAft>
                <a:spcPts val="0"/>
              </a:spcAft>
              <a:buNone/>
            </a:pPr>
            <a:r>
              <a:rPr lang="en-US" sz="2400" dirty="0">
                <a:solidFill>
                  <a:srgbClr val="0000FF"/>
                </a:solidFill>
                <a:latin typeface="Consolas"/>
                <a:ea typeface="Calibri"/>
                <a:cs typeface="Times New Roman"/>
              </a:rPr>
              <a:t>#include</a:t>
            </a:r>
            <a:r>
              <a:rPr lang="en-US" sz="2400" dirty="0">
                <a:latin typeface="Consolas"/>
                <a:ea typeface="Calibri"/>
                <a:cs typeface="Times New Roman"/>
              </a:rPr>
              <a:t> </a:t>
            </a:r>
            <a:r>
              <a:rPr lang="en-US" sz="2400" dirty="0">
                <a:solidFill>
                  <a:srgbClr val="A31515"/>
                </a:solidFill>
                <a:latin typeface="Consolas"/>
                <a:ea typeface="Calibri"/>
                <a:cs typeface="Times New Roman"/>
              </a:rPr>
              <a:t>&lt;</a:t>
            </a:r>
            <a:r>
              <a:rPr lang="en-US" sz="2400" dirty="0" err="1">
                <a:solidFill>
                  <a:srgbClr val="A31515"/>
                </a:solidFill>
                <a:latin typeface="Consolas"/>
                <a:ea typeface="Calibri"/>
                <a:cs typeface="Times New Roman"/>
              </a:rPr>
              <a:t>ctime</a:t>
            </a:r>
            <a:r>
              <a:rPr lang="en-US" sz="2400" dirty="0">
                <a:solidFill>
                  <a:srgbClr val="A31515"/>
                </a:solidFill>
                <a:latin typeface="Consolas"/>
                <a:ea typeface="Calibri"/>
                <a:cs typeface="Times New Roman"/>
              </a:rPr>
              <a:t>&gt;</a:t>
            </a:r>
            <a:endParaRPr lang="en-US" sz="2400" dirty="0">
              <a:ea typeface="Calibri"/>
              <a:cs typeface="Times New Roman"/>
            </a:endParaRPr>
          </a:p>
          <a:p>
            <a:pPr marL="0" marR="0" indent="0">
              <a:lnSpc>
                <a:spcPct val="115000"/>
              </a:lnSpc>
              <a:spcBef>
                <a:spcPts val="0"/>
              </a:spcBef>
              <a:spcAft>
                <a:spcPts val="0"/>
              </a:spcAft>
              <a:buNone/>
            </a:pPr>
            <a:r>
              <a:rPr lang="en-US" sz="2400" dirty="0">
                <a:solidFill>
                  <a:srgbClr val="0000FF"/>
                </a:solidFill>
                <a:latin typeface="Consolas"/>
                <a:ea typeface="Calibri"/>
                <a:cs typeface="Times New Roman"/>
              </a:rPr>
              <a:t>using</a:t>
            </a:r>
            <a:r>
              <a:rPr lang="en-US" sz="2400" dirty="0">
                <a:latin typeface="Consolas"/>
                <a:ea typeface="Calibri"/>
                <a:cs typeface="Times New Roman"/>
              </a:rPr>
              <a:t> </a:t>
            </a:r>
            <a:r>
              <a:rPr lang="en-US" sz="2400" dirty="0">
                <a:solidFill>
                  <a:srgbClr val="0000FF"/>
                </a:solidFill>
                <a:latin typeface="Consolas"/>
                <a:ea typeface="Calibri"/>
                <a:cs typeface="Times New Roman"/>
              </a:rPr>
              <a:t>namespace</a:t>
            </a:r>
            <a:r>
              <a:rPr lang="en-US" sz="2400" dirty="0">
                <a:latin typeface="Consolas"/>
                <a:ea typeface="Calibri"/>
                <a:cs typeface="Times New Roman"/>
              </a:rPr>
              <a:t> </a:t>
            </a:r>
            <a:r>
              <a:rPr lang="en-US" sz="2400" dirty="0" err="1">
                <a:latin typeface="Consolas"/>
                <a:ea typeface="Calibri"/>
                <a:cs typeface="Times New Roman"/>
              </a:rPr>
              <a:t>std</a:t>
            </a:r>
            <a:r>
              <a:rPr lang="en-US" sz="24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solidFill>
                  <a:srgbClr val="0000FF"/>
                </a:solidFill>
                <a:latin typeface="Consolas"/>
                <a:ea typeface="Calibri"/>
                <a:cs typeface="Times New Roman"/>
              </a:rPr>
              <a:t>int</a:t>
            </a:r>
            <a:r>
              <a:rPr lang="en-US" sz="2400" dirty="0">
                <a:latin typeface="Consolas"/>
                <a:ea typeface="Calibri"/>
                <a:cs typeface="Times New Roman"/>
              </a:rPr>
              <a:t> main()</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err="1">
                <a:latin typeface="Consolas"/>
                <a:ea typeface="Calibri"/>
                <a:cs typeface="Times New Roman"/>
              </a:rPr>
              <a:t>clock_t</a:t>
            </a:r>
            <a:r>
              <a:rPr lang="en-US" sz="2400" dirty="0">
                <a:latin typeface="Consolas"/>
                <a:ea typeface="Calibri"/>
                <a:cs typeface="Times New Roman"/>
              </a:rPr>
              <a:t> start = clock();		</a:t>
            </a:r>
            <a:r>
              <a:rPr lang="en-US" sz="2400" dirty="0">
                <a:solidFill>
                  <a:srgbClr val="008000"/>
                </a:solidFill>
                <a:latin typeface="Consolas"/>
                <a:ea typeface="Calibri"/>
                <a:cs typeface="Times New Roman"/>
              </a:rPr>
              <a:t>//start clock</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8000"/>
                </a:solidFill>
                <a:latin typeface="Consolas"/>
                <a:ea typeface="Calibri"/>
                <a:cs typeface="Times New Roman"/>
              </a:rPr>
              <a:t>// do something that takes a lot of time</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8000"/>
                </a:solidFill>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err="1">
                <a:latin typeface="Consolas"/>
                <a:ea typeface="Calibri"/>
                <a:cs typeface="Times New Roman"/>
              </a:rPr>
              <a:t>clock_t</a:t>
            </a:r>
            <a:r>
              <a:rPr lang="en-US" sz="2400" dirty="0">
                <a:latin typeface="Consolas"/>
                <a:ea typeface="Calibri"/>
                <a:cs typeface="Times New Roman"/>
              </a:rPr>
              <a:t> ends = clock();		</a:t>
            </a:r>
            <a:r>
              <a:rPr lang="en-US" sz="2400" dirty="0">
                <a:solidFill>
                  <a:srgbClr val="008000"/>
                </a:solidFill>
                <a:latin typeface="Consolas"/>
                <a:ea typeface="Calibri"/>
                <a:cs typeface="Times New Roman"/>
              </a:rPr>
              <a:t>//end clock</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smtClean="0">
                <a:latin typeface="Consolas"/>
                <a:ea typeface="Calibri"/>
                <a:cs typeface="Times New Roman"/>
              </a:rPr>
              <a:t>    cout </a:t>
            </a:r>
            <a:r>
              <a:rPr lang="en-US" sz="2400" dirty="0">
                <a:latin typeface="Consolas"/>
                <a:ea typeface="Calibri"/>
                <a:cs typeface="Times New Roman"/>
              </a:rPr>
              <a:t>&lt;&lt; </a:t>
            </a:r>
            <a:r>
              <a:rPr lang="en-US" sz="2400" dirty="0">
                <a:solidFill>
                  <a:srgbClr val="A31515"/>
                </a:solidFill>
                <a:latin typeface="Consolas"/>
                <a:ea typeface="Calibri"/>
                <a:cs typeface="Times New Roman"/>
              </a:rPr>
              <a:t>"Running Time : "</a:t>
            </a:r>
            <a:r>
              <a:rPr lang="en-US" sz="2400" dirty="0">
                <a:latin typeface="Consolas"/>
                <a:ea typeface="Calibri"/>
                <a:cs typeface="Times New Roman"/>
              </a:rPr>
              <a:t> &lt;&lt; (</a:t>
            </a:r>
            <a:r>
              <a:rPr lang="en-US" sz="2400" dirty="0">
                <a:solidFill>
                  <a:srgbClr val="0000FF"/>
                </a:solidFill>
                <a:latin typeface="Consolas"/>
                <a:ea typeface="Calibri"/>
                <a:cs typeface="Times New Roman"/>
              </a:rPr>
              <a:t>double</a:t>
            </a:r>
            <a:r>
              <a:rPr lang="en-US" sz="2400" dirty="0">
                <a:latin typeface="Consolas"/>
                <a:ea typeface="Calibri"/>
                <a:cs typeface="Times New Roman"/>
              </a:rPr>
              <a:t>) (ends - start) / </a:t>
            </a:r>
            <a:r>
              <a:rPr lang="en-US" sz="2400" dirty="0" smtClean="0">
                <a:latin typeface="Consolas"/>
                <a:ea typeface="Calibri"/>
                <a:cs typeface="Times New Roman"/>
              </a:rPr>
              <a:t>CLOCKS_PER_SEC </a:t>
            </a:r>
            <a:r>
              <a:rPr lang="en-US" sz="2400" dirty="0">
                <a:latin typeface="Consolas"/>
                <a:ea typeface="Calibri"/>
                <a:cs typeface="Times New Roman"/>
              </a:rPr>
              <a:t>&lt;&lt; endl</a:t>
            </a:r>
            <a:r>
              <a:rPr lang="en-US" sz="2400" dirty="0" smtClean="0">
                <a:latin typeface="Consolas"/>
                <a:ea typeface="Calibri"/>
                <a:cs typeface="Times New Roman"/>
              </a:rPr>
              <a:t>; 		</a:t>
            </a:r>
            <a:r>
              <a:rPr lang="en-US" sz="2400" dirty="0" smtClean="0">
                <a:solidFill>
                  <a:srgbClr val="008000"/>
                </a:solidFill>
                <a:latin typeface="Consolas"/>
                <a:ea typeface="Calibri"/>
                <a:cs typeface="Times New Roman"/>
              </a:rPr>
              <a:t>//show time in seconds</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return</a:t>
            </a:r>
            <a:r>
              <a:rPr lang="en-US" sz="2400" dirty="0">
                <a:latin typeface="Consolas"/>
                <a:ea typeface="Calibri"/>
                <a:cs typeface="Times New Roman"/>
              </a:rPr>
              <a:t> 0;</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a:t>
            </a:r>
            <a:endParaRPr lang="en-US" sz="2400" dirty="0">
              <a:ea typeface="Calibri"/>
              <a:cs typeface="Times New Roman"/>
            </a:endParaRPr>
          </a:p>
          <a:p>
            <a:pPr marL="0" indent="0">
              <a:buNone/>
            </a:pPr>
            <a:endParaRPr lang="en-US" sz="2400" dirty="0">
              <a:solidFill>
                <a:srgbClr val="CCFF33"/>
              </a:solidFill>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178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7233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1771"/>
            <a:ext cx="8915400" cy="6683829"/>
          </a:xfrm>
        </p:spPr>
        <p:txBody>
          <a:bodyPr>
            <a:noAutofit/>
          </a:bodyPr>
          <a:lstStyle/>
          <a:p>
            <a:pPr marL="0" marR="0" indent="0">
              <a:lnSpc>
                <a:spcPct val="115000"/>
              </a:lnSpc>
              <a:spcBef>
                <a:spcPts val="0"/>
              </a:spcBef>
              <a:spcAft>
                <a:spcPts val="0"/>
              </a:spcAft>
              <a:buNone/>
            </a:pPr>
            <a:r>
              <a:rPr lang="en-US" sz="1400" dirty="0">
                <a:solidFill>
                  <a:srgbClr val="008000"/>
                </a:solidFill>
                <a:latin typeface="Consolas"/>
                <a:ea typeface="Calibri"/>
                <a:cs typeface="Times New Roman"/>
              </a:rPr>
              <a:t>//DESCRIPTION: Regional Competition - "PLATA" problem</a:t>
            </a:r>
            <a:endParaRPr lang="en-US" sz="14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#include</a:t>
            </a:r>
            <a:r>
              <a:rPr lang="en-US" sz="1400" dirty="0">
                <a:latin typeface="Consolas"/>
                <a:ea typeface="Calibri"/>
                <a:cs typeface="Times New Roman"/>
              </a:rPr>
              <a:t> </a:t>
            </a:r>
            <a:r>
              <a:rPr lang="en-US" sz="1400" dirty="0">
                <a:solidFill>
                  <a:srgbClr val="A31515"/>
                </a:solidFill>
                <a:latin typeface="Consolas"/>
                <a:ea typeface="Calibri"/>
                <a:cs typeface="Times New Roman"/>
              </a:rPr>
              <a:t>&lt;</a:t>
            </a:r>
            <a:r>
              <a:rPr lang="en-US" sz="1400" dirty="0" err="1">
                <a:solidFill>
                  <a:srgbClr val="A31515"/>
                </a:solidFill>
                <a:latin typeface="Consolas"/>
                <a:ea typeface="Calibri"/>
                <a:cs typeface="Times New Roman"/>
              </a:rPr>
              <a:t>iostream</a:t>
            </a:r>
            <a:r>
              <a:rPr lang="en-US" sz="1400" dirty="0">
                <a:solidFill>
                  <a:srgbClr val="A31515"/>
                </a:solidFill>
                <a:latin typeface="Consolas"/>
                <a:ea typeface="Calibri"/>
                <a:cs typeface="Times New Roman"/>
              </a:rPr>
              <a:t>&gt;</a:t>
            </a:r>
            <a:endParaRPr lang="en-US" sz="14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#include</a:t>
            </a:r>
            <a:r>
              <a:rPr lang="en-US" sz="1400" dirty="0">
                <a:latin typeface="Consolas"/>
                <a:ea typeface="Calibri"/>
                <a:cs typeface="Times New Roman"/>
              </a:rPr>
              <a:t> </a:t>
            </a:r>
            <a:r>
              <a:rPr lang="en-US" sz="1400" dirty="0">
                <a:solidFill>
                  <a:srgbClr val="A31515"/>
                </a:solidFill>
                <a:latin typeface="Consolas"/>
                <a:ea typeface="Calibri"/>
                <a:cs typeface="Times New Roman"/>
              </a:rPr>
              <a:t>&lt;</a:t>
            </a:r>
            <a:r>
              <a:rPr lang="en-US" sz="1400" dirty="0" err="1">
                <a:solidFill>
                  <a:srgbClr val="A31515"/>
                </a:solidFill>
                <a:latin typeface="Consolas"/>
                <a:ea typeface="Calibri"/>
                <a:cs typeface="Times New Roman"/>
              </a:rPr>
              <a:t>ctime</a:t>
            </a:r>
            <a:r>
              <a:rPr lang="en-US" sz="1400" dirty="0">
                <a:solidFill>
                  <a:srgbClr val="A31515"/>
                </a:solidFill>
                <a:latin typeface="Consolas"/>
                <a:ea typeface="Calibri"/>
                <a:cs typeface="Times New Roman"/>
              </a:rPr>
              <a:t>&gt;</a:t>
            </a:r>
            <a:endParaRPr lang="en-US" sz="14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using</a:t>
            </a:r>
            <a:r>
              <a:rPr lang="en-US" sz="1400" dirty="0">
                <a:latin typeface="Consolas"/>
                <a:ea typeface="Calibri"/>
                <a:cs typeface="Times New Roman"/>
              </a:rPr>
              <a:t> </a:t>
            </a:r>
            <a:r>
              <a:rPr lang="en-US" sz="1400" dirty="0">
                <a:solidFill>
                  <a:srgbClr val="0000FF"/>
                </a:solidFill>
                <a:latin typeface="Consolas"/>
                <a:ea typeface="Calibri"/>
                <a:cs typeface="Times New Roman"/>
              </a:rPr>
              <a:t>namespace</a:t>
            </a:r>
            <a:r>
              <a:rPr lang="en-US" sz="1400" dirty="0">
                <a:latin typeface="Consolas"/>
                <a:ea typeface="Calibri"/>
                <a:cs typeface="Times New Roman"/>
              </a:rPr>
              <a:t> </a:t>
            </a:r>
            <a:r>
              <a:rPr lang="en-US" sz="1400" dirty="0" err="1">
                <a:latin typeface="Consolas"/>
                <a:ea typeface="Calibri"/>
                <a:cs typeface="Times New Roman"/>
              </a:rPr>
              <a:t>std</a:t>
            </a:r>
            <a:r>
              <a:rPr lang="en-US" sz="1400" dirty="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main()</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smtClean="0">
                <a:latin typeface="Consolas"/>
                <a:ea typeface="Calibri"/>
                <a:cs typeface="Times New Roman"/>
              </a:rPr>
              <a:t>   </a:t>
            </a:r>
            <a:r>
              <a:rPr lang="en-US" sz="1400" dirty="0" smtClean="0">
                <a:solidFill>
                  <a:srgbClr val="0000FF"/>
                </a:solidFill>
                <a:latin typeface="Consolas"/>
                <a:ea typeface="Calibri"/>
                <a:cs typeface="Times New Roman"/>
              </a:rPr>
              <a:t>int</a:t>
            </a:r>
            <a:r>
              <a:rPr lang="en-US" sz="1400" dirty="0" smtClean="0">
                <a:latin typeface="Consolas"/>
                <a:ea typeface="Calibri"/>
                <a:cs typeface="Times New Roman"/>
              </a:rPr>
              <a:t> </a:t>
            </a:r>
            <a:r>
              <a:rPr lang="en-US" sz="1400" dirty="0">
                <a:latin typeface="Consolas"/>
                <a:ea typeface="Calibri"/>
                <a:cs typeface="Times New Roman"/>
              </a:rPr>
              <a:t>a, b, c ,d;</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int</a:t>
            </a:r>
            <a:r>
              <a:rPr lang="en-US" sz="1400" dirty="0">
                <a:latin typeface="Consolas"/>
                <a:ea typeface="Calibri"/>
                <a:cs typeface="Times New Roman"/>
              </a:rPr>
              <a:t> x;</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cin</a:t>
            </a:r>
            <a:r>
              <a:rPr lang="en-US" sz="1400" dirty="0">
                <a:latin typeface="Consolas"/>
                <a:ea typeface="Calibri"/>
                <a:cs typeface="Times New Roman"/>
              </a:rPr>
              <a:t> &gt;&gt; a &gt;&gt; b &gt;&gt; c;</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 its a good idea to start the clock after you have read all the input!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clock_t</a:t>
            </a:r>
            <a:r>
              <a:rPr lang="en-US" sz="1400" dirty="0">
                <a:latin typeface="Consolas"/>
                <a:ea typeface="Calibri"/>
                <a:cs typeface="Times New Roman"/>
              </a:rPr>
              <a:t> start = clock();		</a:t>
            </a:r>
            <a:r>
              <a:rPr lang="en-US" sz="1400" dirty="0">
                <a:solidFill>
                  <a:srgbClr val="008000"/>
                </a:solidFill>
                <a:latin typeface="Consolas"/>
                <a:ea typeface="Calibri"/>
                <a:cs typeface="Times New Roman"/>
              </a:rPr>
              <a:t>//start clock</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 do something that takes a lot of time</a:t>
            </a:r>
            <a:endParaRPr lang="en-US" sz="1400" dirty="0">
              <a:ea typeface="Calibri"/>
              <a:cs typeface="Times New Roman"/>
            </a:endParaRPr>
          </a:p>
          <a:p>
            <a:pPr marL="0" marR="0" indent="0">
              <a:lnSpc>
                <a:spcPct val="115000"/>
              </a:lnSpc>
              <a:spcBef>
                <a:spcPts val="0"/>
              </a:spcBef>
              <a:spcAft>
                <a:spcPts val="0"/>
              </a:spcAft>
              <a:buNone/>
            </a:pPr>
            <a:r>
              <a:rPr lang="en-US" sz="1400" dirty="0" smtClean="0">
                <a:solidFill>
                  <a:srgbClr val="0000FF"/>
                </a:solidFill>
                <a:latin typeface="Consolas"/>
                <a:ea typeface="Calibri"/>
                <a:cs typeface="Times New Roman"/>
              </a:rPr>
              <a:t>if</a:t>
            </a:r>
            <a:r>
              <a:rPr lang="en-US" sz="1400" dirty="0" smtClean="0">
                <a:latin typeface="Consolas"/>
                <a:ea typeface="Calibri"/>
                <a:cs typeface="Times New Roman"/>
              </a:rPr>
              <a:t> </a:t>
            </a:r>
            <a:r>
              <a:rPr lang="en-US" sz="1400" dirty="0">
                <a:latin typeface="Consolas"/>
                <a:ea typeface="Calibri"/>
                <a:cs typeface="Times New Roman"/>
              </a:rPr>
              <a:t>(((1 &lt;= a) &amp;&amp; (a &lt;= 5000)) &amp;&amp; ((1 &lt;= b) &amp;&amp; (b &lt;= 5000)) &amp;&amp; ((1 &lt;= c) &amp;&amp; (c &lt;= 5000)))</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if</a:t>
            </a:r>
            <a:r>
              <a:rPr lang="en-US" sz="1400" dirty="0">
                <a:latin typeface="Consolas"/>
                <a:ea typeface="Calibri"/>
                <a:cs typeface="Times New Roman"/>
              </a:rPr>
              <a:t> ((c %b == 0) &amp;&amp; (b %a == 0))</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x = b / a;</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d = c * x;</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cout&lt;&lt;d&lt;&lt;endl;</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else</a:t>
            </a: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179</a:t>
            </a:fld>
            <a:endParaRPr lang="en-US"/>
          </a:p>
        </p:txBody>
      </p:sp>
    </p:spTree>
    <p:extLst>
      <p:ext uri="{BB962C8B-B14F-4D97-AF65-F5344CB8AC3E}">
        <p14:creationId xmlns:p14="http://schemas.microsoft.com/office/powerpoint/2010/main" val="3136273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324600"/>
          </a:xfrm>
        </p:spPr>
        <p:txBody>
          <a:bodyPr>
            <a:normAutofit fontScale="550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definition</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increment(</a:t>
            </a: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err="1">
                <a:latin typeface="Consolas"/>
                <a:ea typeface="Calibri"/>
                <a:cs typeface="Times New Roman"/>
              </a:rPr>
              <a:t>a,</a:t>
            </a:r>
            <a:r>
              <a:rPr lang="en-US" dirty="0" err="1">
                <a:solidFill>
                  <a:srgbClr val="0000FF"/>
                </a:solidFill>
                <a:latin typeface="Consolas"/>
                <a:ea typeface="Calibri"/>
                <a:cs typeface="Times New Roman"/>
              </a:rPr>
              <a:t>int</a:t>
            </a:r>
            <a:r>
              <a:rPr lang="en-US" dirty="0">
                <a:latin typeface="Consolas"/>
                <a:ea typeface="Calibri"/>
                <a:cs typeface="Times New Roman"/>
              </a:rPr>
              <a:t>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increment function: "</a:t>
            </a:r>
            <a:r>
              <a:rPr lang="en-US" dirty="0">
                <a:latin typeface="Consolas"/>
                <a:ea typeface="Calibri"/>
                <a:cs typeface="Times New Roman"/>
              </a:rPr>
              <a: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a=5, b=3;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increment(</a:t>
            </a:r>
            <a:r>
              <a:rPr lang="en-US" dirty="0" err="1">
                <a:latin typeface="Consolas"/>
                <a:ea typeface="Calibri"/>
                <a:cs typeface="Times New Roman"/>
              </a:rPr>
              <a:t>a,b</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5486400"/>
            <a:ext cx="31718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66888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1771"/>
            <a:ext cx="8915400" cy="6683829"/>
          </a:xfrm>
        </p:spPr>
        <p:txBody>
          <a:bodyPr>
            <a:noAutofit/>
          </a:bodyPr>
          <a:lstStyle/>
          <a:p>
            <a:pPr marL="0" indent="0">
              <a:lnSpc>
                <a:spcPct val="115000"/>
              </a:lnSpc>
              <a:spcBef>
                <a:spcPts val="0"/>
              </a:spcBef>
              <a:buNone/>
            </a:pPr>
            <a:r>
              <a:rPr lang="en-US" sz="1400" dirty="0" smtClean="0">
                <a:solidFill>
                  <a:srgbClr val="008000"/>
                </a:solidFill>
                <a:latin typeface="Consolas"/>
                <a:ea typeface="Calibri"/>
                <a:cs typeface="Times New Roman"/>
              </a:rPr>
              <a:t>//</a:t>
            </a:r>
            <a:r>
              <a:rPr lang="en-US" sz="1400" dirty="0">
                <a:solidFill>
                  <a:srgbClr val="008000"/>
                </a:solidFill>
                <a:latin typeface="Consolas"/>
                <a:ea typeface="Calibri"/>
                <a:cs typeface="Times New Roman"/>
              </a:rPr>
              <a:t>DESCRIPTION: Regional Competition - "PLATA" problem</a:t>
            </a:r>
            <a:endParaRPr lang="en-US" sz="1400" dirty="0">
              <a:ea typeface="Calibri"/>
              <a:cs typeface="Times New Roman"/>
            </a:endParaRPr>
          </a:p>
          <a:p>
            <a:pPr marL="0" marR="0" indent="0">
              <a:lnSpc>
                <a:spcPct val="115000"/>
              </a:lnSpc>
              <a:spcBef>
                <a:spcPts val="0"/>
              </a:spcBef>
              <a:spcAft>
                <a:spcPts val="0"/>
              </a:spcAft>
              <a:buNone/>
            </a:pPr>
            <a:endParaRPr lang="en-US" sz="1400" dirty="0" smtClean="0">
              <a:solidFill>
                <a:srgbClr val="0000FF"/>
              </a:solidFill>
              <a:latin typeface="Consolas"/>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 </a:t>
            </a:r>
            <a:r>
              <a:rPr lang="en-US" sz="1400" dirty="0" smtClean="0">
                <a:solidFill>
                  <a:srgbClr val="0000FF"/>
                </a:solidFill>
                <a:latin typeface="Consolas"/>
                <a:ea typeface="Calibri"/>
                <a:cs typeface="Times New Roman"/>
              </a:rPr>
              <a:t>   else</a:t>
            </a:r>
            <a:r>
              <a:rPr lang="en-US" sz="1400" dirty="0" smtClean="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x = b - a;</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d = c + x;</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cout&lt;&lt;d&lt;&lt;endl;</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else</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cout&lt;&lt;endl;</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 stop doing something that takes a lot of time</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clock_t</a:t>
            </a:r>
            <a:r>
              <a:rPr lang="en-US" sz="1400" dirty="0">
                <a:latin typeface="Consolas"/>
                <a:ea typeface="Calibri"/>
                <a:cs typeface="Times New Roman"/>
              </a:rPr>
              <a:t> ends = clock();		</a:t>
            </a:r>
            <a:r>
              <a:rPr lang="en-US" sz="1400" dirty="0">
                <a:solidFill>
                  <a:srgbClr val="008000"/>
                </a:solidFill>
                <a:latin typeface="Consolas"/>
                <a:ea typeface="Calibri"/>
                <a:cs typeface="Times New Roman"/>
              </a:rPr>
              <a:t>//end </a:t>
            </a:r>
            <a:r>
              <a:rPr lang="en-US" sz="1400" dirty="0" smtClean="0">
                <a:solidFill>
                  <a:srgbClr val="008000"/>
                </a:solidFill>
                <a:latin typeface="Consolas"/>
                <a:ea typeface="Calibri"/>
                <a:cs typeface="Times New Roman"/>
              </a:rPr>
              <a:t>clock</a:t>
            </a:r>
          </a:p>
          <a:p>
            <a:pPr marL="0" marR="0" indent="0">
              <a:lnSpc>
                <a:spcPct val="115000"/>
              </a:lnSpc>
              <a:spcBef>
                <a:spcPts val="0"/>
              </a:spcBef>
              <a:spcAft>
                <a:spcPts val="0"/>
              </a:spcAft>
              <a:buNone/>
            </a:pPr>
            <a:r>
              <a:rPr lang="en-US" sz="1400" dirty="0">
                <a:solidFill>
                  <a:srgbClr val="008000"/>
                </a:solidFill>
                <a:latin typeface="Consolas"/>
                <a:ea typeface="Calibri"/>
                <a:cs typeface="Times New Roman"/>
              </a:rPr>
              <a:t> </a:t>
            </a:r>
            <a:r>
              <a:rPr lang="en-US" sz="1400" dirty="0" smtClean="0">
                <a:solidFill>
                  <a:srgbClr val="008000"/>
                </a:solidFill>
                <a:latin typeface="Consolas"/>
                <a:ea typeface="Calibri"/>
                <a:cs typeface="Times New Roman"/>
              </a:rPr>
              <a:t>   //</a:t>
            </a:r>
            <a:r>
              <a:rPr lang="en-US" sz="1400" dirty="0">
                <a:solidFill>
                  <a:srgbClr val="008000"/>
                </a:solidFill>
                <a:latin typeface="Consolas"/>
                <a:ea typeface="Calibri"/>
                <a:cs typeface="Times New Roman"/>
              </a:rPr>
              <a:t>show time in seconds</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 &lt;&lt; </a:t>
            </a:r>
            <a:r>
              <a:rPr lang="en-US" sz="1400" dirty="0">
                <a:solidFill>
                  <a:srgbClr val="A31515"/>
                </a:solidFill>
                <a:latin typeface="Consolas"/>
                <a:ea typeface="Calibri"/>
                <a:cs typeface="Times New Roman"/>
              </a:rPr>
              <a:t>"Running Time : "</a:t>
            </a:r>
            <a:r>
              <a:rPr lang="en-US" sz="1400" dirty="0">
                <a:latin typeface="Consolas"/>
                <a:ea typeface="Calibri"/>
                <a:cs typeface="Times New Roman"/>
              </a:rPr>
              <a:t> &lt;&lt; (</a:t>
            </a:r>
            <a:r>
              <a:rPr lang="en-US" sz="1400" dirty="0">
                <a:solidFill>
                  <a:srgbClr val="0000FF"/>
                </a:solidFill>
                <a:latin typeface="Consolas"/>
                <a:ea typeface="Calibri"/>
                <a:cs typeface="Times New Roman"/>
              </a:rPr>
              <a:t>double</a:t>
            </a:r>
            <a:r>
              <a:rPr lang="en-US" sz="1400" dirty="0">
                <a:latin typeface="Consolas"/>
                <a:ea typeface="Calibri"/>
                <a:cs typeface="Times New Roman"/>
              </a:rPr>
              <a:t>) (ends - start) / CLOCKS_PER_SEC &lt;&lt; endl;</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return</a:t>
            </a:r>
            <a:r>
              <a:rPr lang="en-US" sz="1400" dirty="0">
                <a:latin typeface="Consolas"/>
                <a:ea typeface="Calibri"/>
                <a:cs typeface="Times New Roman"/>
              </a:rPr>
              <a:t> 0;</a:t>
            </a:r>
            <a:endParaRPr lang="en-US" sz="1400" dirty="0">
              <a:ea typeface="Calibri"/>
              <a:cs typeface="Times New Roman"/>
            </a:endParaRPr>
          </a:p>
          <a:p>
            <a:pPr marL="0" marR="0" indent="0">
              <a:lnSpc>
                <a:spcPct val="115000"/>
              </a:lnSpc>
              <a:spcBef>
                <a:spcPts val="0"/>
              </a:spcBef>
              <a:spcAft>
                <a:spcPts val="0"/>
              </a:spcAft>
              <a:buNone/>
            </a:pPr>
            <a:r>
              <a:rPr lang="en-US" sz="1400" dirty="0" smtClean="0">
                <a:latin typeface="Consolas"/>
                <a:ea typeface="Calibri"/>
                <a:cs typeface="Times New Roman"/>
              </a:rPr>
              <a:t>}</a:t>
            </a:r>
            <a:endParaRPr lang="en-US" sz="14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180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5562598"/>
            <a:ext cx="27908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5562600"/>
            <a:ext cx="27908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80221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Measuring run time</a:t>
            </a:r>
            <a:endParaRPr lang="en-US" dirty="0">
              <a:solidFill>
                <a:srgbClr val="CCFF33"/>
              </a:solidFill>
            </a:endParaRPr>
          </a:p>
        </p:txBody>
      </p:sp>
      <p:sp>
        <p:nvSpPr>
          <p:cNvPr id="3" name="Content Placeholder 2"/>
          <p:cNvSpPr>
            <a:spLocks noGrp="1"/>
          </p:cNvSpPr>
          <p:nvPr>
            <p:ph idx="1"/>
          </p:nvPr>
        </p:nvSpPr>
        <p:spPr/>
        <p:txBody>
          <a:bodyPr>
            <a:normAutofit lnSpcReduction="10000"/>
          </a:bodyPr>
          <a:lstStyle/>
          <a:p>
            <a:pPr algn="just"/>
            <a:r>
              <a:rPr lang="en-US" dirty="0" smtClean="0"/>
              <a:t>During the competition, </a:t>
            </a:r>
            <a:r>
              <a:rPr lang="en-US" u="sng" dirty="0" smtClean="0">
                <a:solidFill>
                  <a:srgbClr val="CCFF33"/>
                </a:solidFill>
              </a:rPr>
              <a:t>after</a:t>
            </a:r>
            <a:r>
              <a:rPr lang="en-US" dirty="0" smtClean="0"/>
              <a:t> you have solved a problem correctly, </a:t>
            </a:r>
            <a:r>
              <a:rPr lang="en-US" u="sng" dirty="0" smtClean="0">
                <a:solidFill>
                  <a:srgbClr val="FF0000"/>
                </a:solidFill>
                <a:latin typeface="+mj-lt"/>
                <a:cs typeface="Arial" pitchFamily="34" charset="0"/>
              </a:rPr>
              <a:t>you should check if the run time of your program is within the given limit</a:t>
            </a:r>
            <a:r>
              <a:rPr lang="en-US" dirty="0" smtClean="0">
                <a:solidFill>
                  <a:srgbClr val="FF0000"/>
                </a:solidFill>
              </a:rPr>
              <a:t> </a:t>
            </a:r>
            <a:r>
              <a:rPr lang="en-US" dirty="0" smtClean="0"/>
              <a:t>(example less then 1 second).</a:t>
            </a:r>
          </a:p>
          <a:p>
            <a:pPr algn="just"/>
            <a:endParaRPr lang="en-US" dirty="0"/>
          </a:p>
          <a:p>
            <a:pPr algn="just"/>
            <a:r>
              <a:rPr lang="en-US" dirty="0" smtClean="0"/>
              <a:t>If your program has a good run time (it respects the limit), comment or delete the extra code for run time, and then submit your solution.</a:t>
            </a:r>
          </a:p>
          <a:p>
            <a:endParaRPr lang="en-US" sz="2400" dirty="0">
              <a:solidFill>
                <a:srgbClr val="CCFF33"/>
              </a:solidFill>
              <a:latin typeface="Consolas" pitchFamily="49" charset="0"/>
              <a:cs typeface="Consolas" pitchFamily="49" charset="0"/>
            </a:endParaRPr>
          </a:p>
          <a:p>
            <a:endParaRPr lang="en-US" sz="2400" dirty="0">
              <a:solidFill>
                <a:srgbClr val="CCFF33"/>
              </a:solidFill>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181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05041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Measuring run time</a:t>
            </a:r>
            <a:endParaRPr lang="en-US"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smtClean="0"/>
              <a:t>If your program has a bad run time (it takes more time than the limit), </a:t>
            </a:r>
            <a:r>
              <a:rPr lang="en-US" u="sng" dirty="0" smtClean="0">
                <a:solidFill>
                  <a:srgbClr val="FF0000"/>
                </a:solidFill>
              </a:rPr>
              <a:t>don’t panic</a:t>
            </a:r>
            <a:r>
              <a:rPr lang="en-US" dirty="0" smtClean="0"/>
              <a:t>.</a:t>
            </a:r>
          </a:p>
          <a:p>
            <a:pPr algn="just"/>
            <a:endParaRPr lang="en-US" sz="2400" dirty="0"/>
          </a:p>
          <a:p>
            <a:pPr algn="just"/>
            <a:r>
              <a:rPr lang="en-US" dirty="0" smtClean="0"/>
              <a:t>You must find a way to optimize your code:</a:t>
            </a:r>
          </a:p>
          <a:p>
            <a:pPr lvl="1" algn="just"/>
            <a:r>
              <a:rPr lang="en-US" dirty="0"/>
              <a:t> </a:t>
            </a:r>
            <a:r>
              <a:rPr lang="en-US" dirty="0" smtClean="0"/>
              <a:t>things that take a lot of time are usually </a:t>
            </a:r>
            <a:r>
              <a:rPr lang="en-US" dirty="0" smtClean="0">
                <a:solidFill>
                  <a:srgbClr val="CCFF33"/>
                </a:solidFill>
              </a:rPr>
              <a:t>loops</a:t>
            </a:r>
            <a:r>
              <a:rPr lang="en-US" dirty="0" smtClean="0"/>
              <a:t>, or algorithms that manipulate </a:t>
            </a:r>
            <a:r>
              <a:rPr lang="en-US" dirty="0" smtClean="0">
                <a:solidFill>
                  <a:srgbClr val="CCFF33"/>
                </a:solidFill>
              </a:rPr>
              <a:t>arrays.</a:t>
            </a:r>
            <a:endParaRPr lang="en-US" sz="2400" dirty="0">
              <a:solidFill>
                <a:srgbClr val="CCFF33"/>
              </a:solidFill>
              <a:latin typeface="Consolas" pitchFamily="49" charset="0"/>
              <a:cs typeface="Consolas" pitchFamily="49" charset="0"/>
            </a:endParaRPr>
          </a:p>
          <a:p>
            <a:endParaRPr lang="en-US" sz="2400" dirty="0">
              <a:solidFill>
                <a:srgbClr val="CCFF33"/>
              </a:solidFill>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182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77758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Optimizing code</a:t>
            </a:r>
            <a:endParaRPr lang="en-US"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smtClean="0"/>
              <a:t>You must find a way to optimize your code:</a:t>
            </a:r>
          </a:p>
          <a:p>
            <a:pPr lvl="1" algn="just"/>
            <a:r>
              <a:rPr lang="en-US" dirty="0"/>
              <a:t> </a:t>
            </a:r>
            <a:r>
              <a:rPr lang="en-US" dirty="0" smtClean="0"/>
              <a:t>It’s a good idea to </a:t>
            </a:r>
            <a:r>
              <a:rPr lang="en-US" u="sng" dirty="0" smtClean="0">
                <a:solidFill>
                  <a:srgbClr val="CCFF33"/>
                </a:solidFill>
              </a:rPr>
              <a:t>save a copy of the code</a:t>
            </a:r>
            <a:r>
              <a:rPr lang="en-US" dirty="0" smtClean="0"/>
              <a:t> that you already have ( the code that works)</a:t>
            </a:r>
          </a:p>
          <a:p>
            <a:pPr lvl="1" algn="just"/>
            <a:r>
              <a:rPr lang="en-US" dirty="0" smtClean="0">
                <a:solidFill>
                  <a:srgbClr val="CCFF33"/>
                </a:solidFill>
                <a:latin typeface="+mj-lt"/>
                <a:cs typeface="Consolas" pitchFamily="49" charset="0"/>
              </a:rPr>
              <a:t>Modify the loop counters </a:t>
            </a:r>
            <a:r>
              <a:rPr lang="en-US" dirty="0" smtClean="0">
                <a:latin typeface="+mj-lt"/>
                <a:cs typeface="Consolas" pitchFamily="49" charset="0"/>
              </a:rPr>
              <a:t>( usually we lower them by some factor), so that it takes less time.</a:t>
            </a:r>
          </a:p>
          <a:p>
            <a:pPr lvl="1" algn="just"/>
            <a:r>
              <a:rPr lang="en-US" dirty="0" smtClean="0">
                <a:solidFill>
                  <a:srgbClr val="CCFF33"/>
                </a:solidFill>
                <a:latin typeface="+mj-lt"/>
                <a:cs typeface="Consolas" pitchFamily="49" charset="0"/>
              </a:rPr>
              <a:t>Choose algorithms that take the least time</a:t>
            </a:r>
          </a:p>
          <a:p>
            <a:pPr marL="457200" lvl="1" indent="0" algn="just">
              <a:buNone/>
            </a:pPr>
            <a:r>
              <a:rPr lang="en-US" dirty="0" smtClean="0">
                <a:latin typeface="+mj-lt"/>
                <a:cs typeface="Consolas" pitchFamily="49" charset="0"/>
              </a:rPr>
              <a:t>(example, to sort arrays “Bubble Sort O(n</a:t>
            </a:r>
            <a:r>
              <a:rPr lang="en-US" baseline="30000" dirty="0" smtClean="0">
                <a:latin typeface="+mj-lt"/>
                <a:cs typeface="Consolas" pitchFamily="49" charset="0"/>
              </a:rPr>
              <a:t>2</a:t>
            </a:r>
            <a:r>
              <a:rPr lang="en-US" dirty="0" smtClean="0">
                <a:latin typeface="+mj-lt"/>
                <a:cs typeface="Consolas" pitchFamily="49" charset="0"/>
              </a:rPr>
              <a:t>)” is slower than “Quick Sort O(log n)” )</a:t>
            </a:r>
            <a:endParaRPr lang="en-US" dirty="0">
              <a:latin typeface="+mj-lt"/>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183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6646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Bubble Sort</a:t>
            </a:r>
            <a:endParaRPr lang="en-US" dirty="0">
              <a:solidFill>
                <a:srgbClr val="CCFF33"/>
              </a:solidFill>
            </a:endParaRPr>
          </a:p>
        </p:txBody>
      </p:sp>
      <p:sp>
        <p:nvSpPr>
          <p:cNvPr id="3" name="Content Placeholder 2"/>
          <p:cNvSpPr>
            <a:spLocks noGrp="1"/>
          </p:cNvSpPr>
          <p:nvPr>
            <p:ph idx="1"/>
          </p:nvPr>
        </p:nvSpPr>
        <p:spPr/>
        <p:txBody>
          <a:bodyPr>
            <a:normAutofit/>
          </a:bodyPr>
          <a:lstStyle/>
          <a:p>
            <a:pPr algn="just"/>
            <a:r>
              <a:rPr lang="en-US" sz="2800" dirty="0">
                <a:latin typeface="+mj-lt"/>
              </a:rPr>
              <a:t>The bubble sort repeatedly compares </a:t>
            </a:r>
            <a:r>
              <a:rPr lang="en-US" sz="2800" b="1" dirty="0">
                <a:solidFill>
                  <a:srgbClr val="CCFF33"/>
                </a:solidFill>
                <a:latin typeface="+mj-lt"/>
              </a:rPr>
              <a:t>adjacent elements</a:t>
            </a:r>
            <a:r>
              <a:rPr lang="en-US" sz="2800" dirty="0">
                <a:latin typeface="+mj-lt"/>
              </a:rPr>
              <a:t> of an array. </a:t>
            </a:r>
            <a:endParaRPr lang="en-US" sz="2800" dirty="0" smtClean="0">
              <a:latin typeface="+mj-lt"/>
            </a:endParaRPr>
          </a:p>
          <a:p>
            <a:pPr marL="0" indent="0" algn="just">
              <a:buNone/>
            </a:pPr>
            <a:endParaRPr lang="en-US" sz="2800" dirty="0" smtClean="0">
              <a:latin typeface="+mj-lt"/>
            </a:endParaRPr>
          </a:p>
          <a:p>
            <a:pPr algn="just"/>
            <a:r>
              <a:rPr lang="en-US" sz="2800" dirty="0">
                <a:latin typeface="+mj-lt"/>
              </a:rPr>
              <a:t>The first and second elements are compared and swapped if out of order</a:t>
            </a:r>
            <a:r>
              <a:rPr lang="en-US" sz="2800" dirty="0" smtClean="0">
                <a:latin typeface="+mj-lt"/>
              </a:rPr>
              <a:t>.</a:t>
            </a:r>
          </a:p>
          <a:p>
            <a:pPr marL="0" indent="0" algn="just">
              <a:buNone/>
            </a:pPr>
            <a:endParaRPr lang="en-US" sz="2800" dirty="0" smtClean="0">
              <a:latin typeface="+mj-lt"/>
            </a:endParaRPr>
          </a:p>
          <a:p>
            <a:pPr algn="just"/>
            <a:r>
              <a:rPr lang="en-US" sz="2800" dirty="0">
                <a:latin typeface="+mj-lt"/>
              </a:rPr>
              <a:t>This sorting process continues until the last two elements of the array are compared and swapped if out of order. </a:t>
            </a:r>
            <a:endParaRPr lang="en-US" sz="2800" dirty="0">
              <a:solidFill>
                <a:srgbClr val="CCFF33"/>
              </a:solidFill>
              <a:latin typeface="+mj-lt"/>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184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6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 y="18143"/>
            <a:ext cx="9129486" cy="6687457"/>
          </a:xfrm>
        </p:spPr>
        <p:txBody>
          <a:bodyPr>
            <a:normAutofit fontScale="25000" lnSpcReduction="20000"/>
          </a:bodyPr>
          <a:lstStyle/>
          <a:p>
            <a:pPr marL="0" marR="0" indent="0">
              <a:lnSpc>
                <a:spcPct val="115000"/>
              </a:lnSpc>
              <a:spcBef>
                <a:spcPts val="0"/>
              </a:spcBef>
              <a:spcAft>
                <a:spcPts val="0"/>
              </a:spcAft>
              <a:buNone/>
            </a:pPr>
            <a:r>
              <a:rPr lang="en-US" sz="4800" dirty="0">
                <a:solidFill>
                  <a:srgbClr val="008000"/>
                </a:solidFill>
                <a:latin typeface="Consolas"/>
                <a:ea typeface="Calibri"/>
                <a:cs typeface="Times New Roman"/>
              </a:rPr>
              <a:t>//DESCRIPTION: BUBBLE SORT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#include</a:t>
            </a:r>
            <a:r>
              <a:rPr lang="en-US" sz="4800" dirty="0">
                <a:latin typeface="Consolas"/>
                <a:ea typeface="Calibri"/>
                <a:cs typeface="Times New Roman"/>
              </a:rPr>
              <a:t> </a:t>
            </a:r>
            <a:r>
              <a:rPr lang="en-US" sz="4800" dirty="0">
                <a:solidFill>
                  <a:srgbClr val="A31515"/>
                </a:solidFill>
                <a:latin typeface="Consolas"/>
                <a:ea typeface="Calibri"/>
                <a:cs typeface="Times New Roman"/>
              </a:rPr>
              <a:t>&lt;</a:t>
            </a:r>
            <a:r>
              <a:rPr lang="en-US" sz="4800" dirty="0" err="1">
                <a:solidFill>
                  <a:srgbClr val="A31515"/>
                </a:solidFill>
                <a:latin typeface="Consolas"/>
                <a:ea typeface="Calibri"/>
                <a:cs typeface="Times New Roman"/>
              </a:rPr>
              <a:t>iostream</a:t>
            </a:r>
            <a:r>
              <a:rPr lang="en-US" sz="4800" dirty="0">
                <a:solidFill>
                  <a:srgbClr val="A31515"/>
                </a:solidFill>
                <a:latin typeface="Consolas"/>
                <a:ea typeface="Calibri"/>
                <a:cs typeface="Times New Roman"/>
              </a:rPr>
              <a:t>&gt;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#include</a:t>
            </a:r>
            <a:r>
              <a:rPr lang="en-US" sz="4800" dirty="0">
                <a:latin typeface="Consolas"/>
                <a:ea typeface="Calibri"/>
                <a:cs typeface="Times New Roman"/>
              </a:rPr>
              <a:t> </a:t>
            </a:r>
            <a:r>
              <a:rPr lang="en-US" sz="4800" dirty="0">
                <a:solidFill>
                  <a:srgbClr val="A31515"/>
                </a:solidFill>
                <a:latin typeface="Consolas"/>
                <a:ea typeface="Calibri"/>
                <a:cs typeface="Times New Roman"/>
              </a:rPr>
              <a:t>&lt;</a:t>
            </a:r>
            <a:r>
              <a:rPr lang="en-US" sz="4800" dirty="0" err="1">
                <a:solidFill>
                  <a:srgbClr val="A31515"/>
                </a:solidFill>
                <a:latin typeface="Consolas"/>
                <a:ea typeface="Calibri"/>
                <a:cs typeface="Times New Roman"/>
              </a:rPr>
              <a:t>ctime</a:t>
            </a:r>
            <a:r>
              <a:rPr lang="en-US" sz="4800" dirty="0">
                <a:solidFill>
                  <a:srgbClr val="A31515"/>
                </a:solidFill>
                <a:latin typeface="Consolas"/>
                <a:ea typeface="Calibri"/>
                <a:cs typeface="Times New Roman"/>
              </a:rPr>
              <a:t>&gt;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using</a:t>
            </a:r>
            <a:r>
              <a:rPr lang="en-US" sz="4800" dirty="0">
                <a:latin typeface="Consolas"/>
                <a:ea typeface="Calibri"/>
                <a:cs typeface="Times New Roman"/>
              </a:rPr>
              <a:t> </a:t>
            </a:r>
            <a:r>
              <a:rPr lang="en-US" sz="4800" dirty="0">
                <a:solidFill>
                  <a:srgbClr val="0000FF"/>
                </a:solidFill>
                <a:latin typeface="Consolas"/>
                <a:ea typeface="Calibri"/>
                <a:cs typeface="Times New Roman"/>
              </a:rPr>
              <a:t>namespace</a:t>
            </a:r>
            <a:r>
              <a:rPr lang="en-US" sz="4800" dirty="0">
                <a:latin typeface="Consolas"/>
                <a:ea typeface="Calibri"/>
                <a:cs typeface="Times New Roman"/>
              </a:rPr>
              <a:t> </a:t>
            </a:r>
            <a:r>
              <a:rPr lang="en-US" sz="4800" dirty="0" err="1">
                <a:latin typeface="Consolas"/>
                <a:ea typeface="Calibri"/>
                <a:cs typeface="Times New Roman"/>
              </a:rPr>
              <a:t>std</a:t>
            </a: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int</a:t>
            </a:r>
            <a:r>
              <a:rPr lang="en-US" sz="4800" dirty="0">
                <a:latin typeface="Consolas"/>
                <a:ea typeface="Calibri"/>
                <a:cs typeface="Times New Roman"/>
              </a:rPr>
              <a:t> main()</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indent="0">
              <a:lnSpc>
                <a:spcPct val="115000"/>
              </a:lnSpc>
              <a:spcBef>
                <a:spcPts val="0"/>
              </a:spcBef>
              <a:buNone/>
            </a:pPr>
            <a:r>
              <a:rPr lang="en-US" sz="4800" dirty="0">
                <a:latin typeface="Consolas"/>
                <a:ea typeface="Calibri"/>
                <a:cs typeface="Times New Roman"/>
              </a:rPr>
              <a:t>	</a:t>
            </a:r>
            <a:r>
              <a:rPr lang="en-US" sz="4800" dirty="0" err="1" smtClean="0">
                <a:latin typeface="Consolas"/>
                <a:ea typeface="Calibri"/>
                <a:cs typeface="Times New Roman"/>
              </a:rPr>
              <a:t>clock_t</a:t>
            </a:r>
            <a:r>
              <a:rPr lang="en-US" sz="4800" dirty="0" smtClean="0">
                <a:latin typeface="Consolas"/>
                <a:ea typeface="Calibri"/>
                <a:cs typeface="Times New Roman"/>
              </a:rPr>
              <a:t> </a:t>
            </a:r>
            <a:r>
              <a:rPr lang="en-US" sz="4800" dirty="0">
                <a:latin typeface="Consolas"/>
                <a:ea typeface="Calibri"/>
                <a:cs typeface="Times New Roman"/>
              </a:rPr>
              <a:t>start = clock</a:t>
            </a:r>
            <a:r>
              <a:rPr lang="en-US" sz="4800" dirty="0" smtClean="0">
                <a:latin typeface="Consolas"/>
                <a:ea typeface="Calibri"/>
                <a:cs typeface="Times New Roman"/>
              </a:rPr>
              <a:t>(); 	</a:t>
            </a:r>
            <a:r>
              <a:rPr lang="en-US" sz="4800" dirty="0" smtClean="0">
                <a:solidFill>
                  <a:srgbClr val="008000"/>
                </a:solidFill>
                <a:latin typeface="Consolas"/>
                <a:ea typeface="Calibri"/>
                <a:cs typeface="Times New Roman"/>
              </a:rPr>
              <a:t>// </a:t>
            </a:r>
            <a:r>
              <a:rPr lang="en-US" sz="4800" dirty="0">
                <a:solidFill>
                  <a:srgbClr val="008000"/>
                </a:solidFill>
                <a:latin typeface="Consolas"/>
                <a:ea typeface="Calibri"/>
                <a:cs typeface="Times New Roman"/>
              </a:rPr>
              <a:t>start the clock </a:t>
            </a:r>
            <a:endParaRPr lang="en-US" sz="4800" dirty="0">
              <a:ea typeface="Calibri"/>
              <a:cs typeface="Times New Roman"/>
            </a:endParaRPr>
          </a:p>
          <a:p>
            <a:pPr marL="0" marR="0" indent="0">
              <a:lnSpc>
                <a:spcPct val="115000"/>
              </a:lnSpc>
              <a:spcBef>
                <a:spcPts val="0"/>
              </a:spcBef>
              <a:spcAft>
                <a:spcPts val="0"/>
              </a:spcAft>
              <a:buNone/>
            </a:pPr>
            <a:endParaRPr lang="en-US" sz="4800" dirty="0">
              <a:ea typeface="Calibri"/>
              <a:cs typeface="Times New Roman"/>
            </a:endParaRPr>
          </a:p>
          <a:p>
            <a:pPr marL="0" indent="0">
              <a:lnSpc>
                <a:spcPct val="115000"/>
              </a:lnSpc>
              <a:spcBef>
                <a:spcPts val="0"/>
              </a:spcBef>
              <a:buNone/>
            </a:pPr>
            <a:r>
              <a:rPr lang="en-US" sz="48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r>
              <a:rPr lang="en-US" sz="5200" dirty="0" err="1">
                <a:latin typeface="Consolas"/>
                <a:ea typeface="Calibri"/>
                <a:cs typeface="Times New Roman"/>
              </a:rPr>
              <a:t>num</a:t>
            </a:r>
            <a:r>
              <a:rPr lang="en-US" sz="5200" dirty="0">
                <a:latin typeface="Consolas"/>
                <a:ea typeface="Calibri"/>
                <a:cs typeface="Times New Roman"/>
              </a:rPr>
              <a:t>[10000]={</a:t>
            </a:r>
            <a:r>
              <a:rPr lang="en-US" sz="4800" dirty="0"/>
              <a:t>684637774, </a:t>
            </a:r>
            <a:r>
              <a:rPr lang="en-US" sz="4800" dirty="0">
                <a:latin typeface="Consolas"/>
                <a:ea typeface="Calibri"/>
                <a:cs typeface="Times New Roman"/>
              </a:rPr>
              <a:t>-999994442, .. .. ..</a:t>
            </a:r>
            <a:r>
              <a:rPr lang="en-US" sz="4800" dirty="0"/>
              <a:t> 797017826</a:t>
            </a:r>
            <a:r>
              <a:rPr lang="en-US" sz="4800" dirty="0" smtClean="0">
                <a:latin typeface="Consolas"/>
                <a:ea typeface="Calibri"/>
                <a:cs typeface="Times New Roman"/>
              </a:rPr>
              <a:t>};  </a:t>
            </a:r>
            <a:r>
              <a:rPr lang="en-US" sz="4800" dirty="0" smtClean="0">
                <a:solidFill>
                  <a:srgbClr val="008000"/>
                </a:solidFill>
                <a:latin typeface="Consolas"/>
                <a:ea typeface="Calibri"/>
                <a:cs typeface="Times New Roman"/>
              </a:rPr>
              <a:t>//</a:t>
            </a:r>
            <a:r>
              <a:rPr lang="en-US" sz="4800" dirty="0">
                <a:solidFill>
                  <a:srgbClr val="008000"/>
                </a:solidFill>
                <a:latin typeface="Consolas"/>
                <a:ea typeface="Calibri"/>
                <a:cs typeface="Times New Roman"/>
              </a:rPr>
              <a:t>an array with 10000 elements</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int</a:t>
            </a:r>
            <a:r>
              <a:rPr lang="en-US" sz="4800" dirty="0">
                <a:latin typeface="Consolas"/>
                <a:ea typeface="Calibri"/>
                <a:cs typeface="Times New Roman"/>
              </a:rPr>
              <a:t> </a:t>
            </a:r>
            <a:r>
              <a:rPr lang="en-US" sz="4800" dirty="0" err="1">
                <a:latin typeface="Consolas"/>
                <a:ea typeface="Calibri"/>
                <a:cs typeface="Times New Roman"/>
              </a:rPr>
              <a:t>numLength</a:t>
            </a:r>
            <a:r>
              <a:rPr lang="en-US" sz="4800" dirty="0">
                <a:latin typeface="Consolas"/>
                <a:ea typeface="Calibri"/>
                <a:cs typeface="Times New Roman"/>
              </a:rPr>
              <a:t> =10000;</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indent="0">
              <a:lnSpc>
                <a:spcPct val="115000"/>
              </a:lnSpc>
              <a:spcBef>
                <a:spcPts val="0"/>
              </a:spcBef>
              <a:buNone/>
            </a:pPr>
            <a:r>
              <a:rPr lang="en-US" sz="4800" dirty="0">
                <a:latin typeface="Consolas"/>
                <a:ea typeface="Calibri"/>
                <a:cs typeface="Times New Roman"/>
              </a:rPr>
              <a:t>	</a:t>
            </a:r>
            <a:r>
              <a:rPr lang="en-US" sz="4800" dirty="0">
                <a:solidFill>
                  <a:srgbClr val="008000"/>
                </a:solidFill>
                <a:latin typeface="Consolas"/>
                <a:ea typeface="Calibri"/>
                <a:cs typeface="Times New Roman"/>
              </a:rPr>
              <a:t>// BUBBLE </a:t>
            </a:r>
            <a:r>
              <a:rPr lang="en-US" sz="4800" dirty="0" smtClean="0">
                <a:solidFill>
                  <a:srgbClr val="008000"/>
                </a:solidFill>
                <a:latin typeface="Consolas"/>
                <a:ea typeface="Calibri"/>
                <a:cs typeface="Times New Roman"/>
              </a:rPr>
              <a:t>SORT</a:t>
            </a:r>
            <a:endParaRPr lang="en-US" sz="4800" dirty="0" smtClean="0">
              <a:latin typeface="Consolas"/>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	</a:t>
            </a:r>
            <a:r>
              <a:rPr lang="en-US" sz="4800" dirty="0" smtClean="0">
                <a:solidFill>
                  <a:srgbClr val="0000FF"/>
                </a:solidFill>
                <a:latin typeface="Consolas"/>
                <a:ea typeface="Calibri"/>
                <a:cs typeface="Times New Roman"/>
              </a:rPr>
              <a:t>int</a:t>
            </a:r>
            <a:r>
              <a:rPr lang="en-US" sz="4800" dirty="0" smtClean="0">
                <a:latin typeface="Consolas"/>
                <a:ea typeface="Calibri"/>
                <a:cs typeface="Times New Roman"/>
              </a:rPr>
              <a:t> </a:t>
            </a:r>
            <a:r>
              <a:rPr lang="en-US" sz="4800" dirty="0">
                <a:latin typeface="Consolas"/>
                <a:ea typeface="Calibri"/>
                <a:cs typeface="Times New Roman"/>
              </a:rPr>
              <a:t>i, j, flag = 1;		</a:t>
            </a:r>
            <a:r>
              <a:rPr lang="en-US" sz="4800" dirty="0" smtClean="0">
                <a:latin typeface="Consolas"/>
                <a:ea typeface="Calibri"/>
                <a:cs typeface="Times New Roman"/>
              </a:rPr>
              <a:t>		</a:t>
            </a:r>
            <a:r>
              <a:rPr lang="en-US" sz="4800" dirty="0" smtClean="0">
                <a:solidFill>
                  <a:srgbClr val="008000"/>
                </a:solidFill>
                <a:latin typeface="Consolas"/>
                <a:ea typeface="Calibri"/>
                <a:cs typeface="Times New Roman"/>
              </a:rPr>
              <a:t>// </a:t>
            </a:r>
            <a:r>
              <a:rPr lang="en-US" sz="4800" dirty="0">
                <a:solidFill>
                  <a:srgbClr val="008000"/>
                </a:solidFill>
                <a:latin typeface="Consolas"/>
                <a:ea typeface="Calibri"/>
                <a:cs typeface="Times New Roman"/>
              </a:rPr>
              <a:t>set flag to 1 to start first pass</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int</a:t>
            </a:r>
            <a:r>
              <a:rPr lang="en-US" sz="4800" dirty="0">
                <a:latin typeface="Consolas"/>
                <a:ea typeface="Calibri"/>
                <a:cs typeface="Times New Roman"/>
              </a:rPr>
              <a:t> temp;					</a:t>
            </a:r>
            <a:r>
              <a:rPr lang="en-US" sz="4800" dirty="0">
                <a:solidFill>
                  <a:srgbClr val="008000"/>
                </a:solidFill>
                <a:latin typeface="Consolas"/>
                <a:ea typeface="Calibri"/>
                <a:cs typeface="Times New Roman"/>
              </a:rPr>
              <a:t>// holding </a:t>
            </a:r>
            <a:r>
              <a:rPr lang="en-US" sz="4800" dirty="0" smtClean="0">
                <a:solidFill>
                  <a:srgbClr val="008000"/>
                </a:solidFill>
                <a:latin typeface="Consolas"/>
                <a:ea typeface="Calibri"/>
                <a:cs typeface="Times New Roman"/>
              </a:rPr>
              <a:t>variable</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for</a:t>
            </a:r>
            <a:r>
              <a:rPr lang="en-US" sz="4800" dirty="0">
                <a:latin typeface="Consolas"/>
                <a:ea typeface="Calibri"/>
                <a:cs typeface="Times New Roman"/>
              </a:rPr>
              <a:t>(i = 1; (i &lt;= </a:t>
            </a:r>
            <a:r>
              <a:rPr lang="en-US" sz="4800" dirty="0" err="1">
                <a:latin typeface="Consolas"/>
                <a:ea typeface="Calibri"/>
                <a:cs typeface="Times New Roman"/>
              </a:rPr>
              <a:t>numLength</a:t>
            </a:r>
            <a:r>
              <a:rPr lang="en-US" sz="4800" dirty="0">
                <a:latin typeface="Consolas"/>
                <a:ea typeface="Calibri"/>
                <a:cs typeface="Times New Roman"/>
              </a:rPr>
              <a:t>) &amp;&amp; flag; i++)</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flag = 0;</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smtClean="0">
                <a:solidFill>
                  <a:srgbClr val="0000FF"/>
                </a:solidFill>
                <a:latin typeface="Consolas"/>
                <a:ea typeface="Calibri"/>
                <a:cs typeface="Times New Roman"/>
              </a:rPr>
              <a:t>for</a:t>
            </a:r>
            <a:r>
              <a:rPr lang="en-US" sz="4800" dirty="0" smtClean="0">
                <a:latin typeface="Consolas"/>
                <a:ea typeface="Calibri"/>
                <a:cs typeface="Times New Roman"/>
              </a:rPr>
              <a:t> </a:t>
            </a:r>
            <a:r>
              <a:rPr lang="en-US" sz="4800" dirty="0">
                <a:latin typeface="Consolas"/>
                <a:ea typeface="Calibri"/>
                <a:cs typeface="Times New Roman"/>
              </a:rPr>
              <a:t>(j=0; j &lt; (</a:t>
            </a:r>
            <a:r>
              <a:rPr lang="en-US" sz="4800" dirty="0" err="1">
                <a:latin typeface="Consolas"/>
                <a:ea typeface="Calibri"/>
                <a:cs typeface="Times New Roman"/>
              </a:rPr>
              <a:t>numLength</a:t>
            </a:r>
            <a:r>
              <a:rPr lang="en-US" sz="4800" dirty="0">
                <a:latin typeface="Consolas"/>
                <a:ea typeface="Calibri"/>
                <a:cs typeface="Times New Roman"/>
              </a:rPr>
              <a:t> -1);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smtClean="0">
                <a:solidFill>
                  <a:srgbClr val="0000FF"/>
                </a:solidFill>
                <a:latin typeface="Consolas"/>
                <a:ea typeface="Calibri"/>
                <a:cs typeface="Times New Roman"/>
              </a:rPr>
              <a:t>if</a:t>
            </a:r>
            <a:r>
              <a:rPr lang="en-US" sz="4800" dirty="0" smtClean="0">
                <a:latin typeface="Consolas"/>
                <a:ea typeface="Calibri"/>
                <a:cs typeface="Times New Roman"/>
              </a:rPr>
              <a:t> </a:t>
            </a:r>
            <a:r>
              <a:rPr lang="en-US" sz="4800" dirty="0">
                <a:latin typeface="Consolas"/>
                <a:ea typeface="Calibri"/>
                <a:cs typeface="Times New Roman"/>
              </a:rPr>
              <a:t>(</a:t>
            </a:r>
            <a:r>
              <a:rPr lang="en-US" sz="4800" dirty="0" err="1">
                <a:latin typeface="Consolas"/>
                <a:ea typeface="Calibri"/>
                <a:cs typeface="Times New Roman"/>
              </a:rPr>
              <a:t>num</a:t>
            </a:r>
            <a:r>
              <a:rPr lang="en-US" sz="4800" dirty="0">
                <a:latin typeface="Consolas"/>
                <a:ea typeface="Calibri"/>
                <a:cs typeface="Times New Roman"/>
              </a:rPr>
              <a:t>[j+1] &gt; </a:t>
            </a:r>
            <a:r>
              <a:rPr lang="en-US" sz="4800" dirty="0" err="1">
                <a:latin typeface="Consolas"/>
                <a:ea typeface="Calibri"/>
                <a:cs typeface="Times New Roman"/>
              </a:rPr>
              <a:t>num</a:t>
            </a:r>
            <a:r>
              <a:rPr lang="en-US" sz="4800" dirty="0">
                <a:latin typeface="Consolas"/>
                <a:ea typeface="Calibri"/>
                <a:cs typeface="Times New Roman"/>
              </a:rPr>
              <a:t>[j])	</a:t>
            </a:r>
            <a:r>
              <a:rPr lang="en-US" sz="4800" dirty="0">
                <a:solidFill>
                  <a:srgbClr val="008000"/>
                </a:solidFill>
                <a:latin typeface="Consolas"/>
                <a:ea typeface="Calibri"/>
                <a:cs typeface="Times New Roman"/>
              </a:rPr>
              <a:t>// ascending order simply changes to &lt;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temp = </a:t>
            </a:r>
            <a:r>
              <a:rPr lang="en-US" sz="4800" dirty="0" err="1">
                <a:latin typeface="Consolas"/>
                <a:ea typeface="Calibri"/>
                <a:cs typeface="Times New Roman"/>
              </a:rPr>
              <a:t>num</a:t>
            </a:r>
            <a:r>
              <a:rPr lang="en-US" sz="4800" dirty="0">
                <a:latin typeface="Consolas"/>
                <a:ea typeface="Calibri"/>
                <a:cs typeface="Times New Roman"/>
              </a:rPr>
              <a:t>[j];             </a:t>
            </a:r>
            <a:r>
              <a:rPr lang="en-US" sz="4800" dirty="0">
                <a:solidFill>
                  <a:srgbClr val="008000"/>
                </a:solidFill>
                <a:latin typeface="Consolas"/>
                <a:ea typeface="Calibri"/>
                <a:cs typeface="Times New Roman"/>
              </a:rPr>
              <a:t>// swap elements</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err="1" smtClean="0">
                <a:latin typeface="Consolas"/>
                <a:ea typeface="Calibri"/>
                <a:cs typeface="Times New Roman"/>
              </a:rPr>
              <a:t>num</a:t>
            </a:r>
            <a:r>
              <a:rPr lang="en-US" sz="4800" dirty="0" smtClean="0">
                <a:latin typeface="Consolas"/>
                <a:ea typeface="Calibri"/>
                <a:cs typeface="Times New Roman"/>
              </a:rPr>
              <a:t>[j</a:t>
            </a:r>
            <a:r>
              <a:rPr lang="en-US" sz="4800" dirty="0">
                <a:latin typeface="Consolas"/>
                <a:ea typeface="Calibri"/>
                <a:cs typeface="Times New Roman"/>
              </a:rPr>
              <a:t>] = </a:t>
            </a:r>
            <a:r>
              <a:rPr lang="en-US" sz="4800" dirty="0" err="1">
                <a:latin typeface="Consolas"/>
                <a:ea typeface="Calibri"/>
                <a:cs typeface="Times New Roman"/>
              </a:rPr>
              <a:t>num</a:t>
            </a:r>
            <a:r>
              <a:rPr lang="en-US" sz="4800" dirty="0">
                <a:latin typeface="Consolas"/>
                <a:ea typeface="Calibri"/>
                <a:cs typeface="Times New Roman"/>
              </a:rPr>
              <a:t>[j+1];</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err="1" smtClean="0">
                <a:latin typeface="Consolas"/>
                <a:ea typeface="Calibri"/>
                <a:cs typeface="Times New Roman"/>
              </a:rPr>
              <a:t>num</a:t>
            </a:r>
            <a:r>
              <a:rPr lang="en-US" sz="4800" dirty="0" smtClean="0">
                <a:latin typeface="Consolas"/>
                <a:ea typeface="Calibri"/>
                <a:cs typeface="Times New Roman"/>
              </a:rPr>
              <a:t>[j+1</a:t>
            </a:r>
            <a:r>
              <a:rPr lang="en-US" sz="4800" dirty="0">
                <a:latin typeface="Consolas"/>
                <a:ea typeface="Calibri"/>
                <a:cs typeface="Times New Roman"/>
              </a:rPr>
              <a:t>] = temp;</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flag </a:t>
            </a:r>
            <a:r>
              <a:rPr lang="en-US" sz="4800" dirty="0">
                <a:latin typeface="Consolas"/>
                <a:ea typeface="Calibri"/>
                <a:cs typeface="Times New Roman"/>
              </a:rPr>
              <a:t>= 1;                  </a:t>
            </a:r>
            <a:r>
              <a:rPr lang="en-US" sz="4800" dirty="0">
                <a:solidFill>
                  <a:srgbClr val="008000"/>
                </a:solidFill>
                <a:latin typeface="Consolas"/>
                <a:ea typeface="Calibri"/>
                <a:cs typeface="Times New Roman"/>
              </a:rPr>
              <a:t>// indicates that a swap occurred.</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indent="0">
              <a:lnSpc>
                <a:spcPct val="115000"/>
              </a:lnSpc>
              <a:spcBef>
                <a:spcPts val="0"/>
              </a:spcBef>
              <a:buNone/>
            </a:pPr>
            <a:r>
              <a:rPr lang="en-US" sz="4800" dirty="0">
                <a:latin typeface="Consolas"/>
                <a:ea typeface="Calibri"/>
                <a:cs typeface="Times New Roman"/>
              </a:rPr>
              <a:t>	</a:t>
            </a:r>
            <a:r>
              <a:rPr lang="en-US" sz="4800" dirty="0" smtClean="0">
                <a:latin typeface="Consolas"/>
                <a:ea typeface="Calibri"/>
                <a:cs typeface="Times New Roman"/>
              </a:rPr>
              <a:t>}</a:t>
            </a:r>
            <a:r>
              <a:rPr lang="en-US" sz="4800" dirty="0">
                <a:solidFill>
                  <a:srgbClr val="008000"/>
                </a:solidFill>
                <a:latin typeface="Consolas"/>
                <a:ea typeface="Calibri"/>
                <a:cs typeface="Times New Roman"/>
              </a:rPr>
              <a:t> // END OF BUBBLE </a:t>
            </a:r>
            <a:r>
              <a:rPr lang="en-US" sz="4800" dirty="0" smtClean="0">
                <a:solidFill>
                  <a:srgbClr val="008000"/>
                </a:solidFill>
                <a:latin typeface="Consolas"/>
                <a:ea typeface="Calibri"/>
                <a:cs typeface="Times New Roman"/>
              </a:rPr>
              <a:t>SORT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smtClean="0">
                <a:solidFill>
                  <a:srgbClr val="008000"/>
                </a:solidFill>
                <a:latin typeface="Consolas"/>
                <a:ea typeface="Calibri"/>
                <a:cs typeface="Times New Roman"/>
              </a:rPr>
              <a:t>//show </a:t>
            </a:r>
            <a:r>
              <a:rPr lang="en-US" sz="4800" dirty="0">
                <a:solidFill>
                  <a:srgbClr val="008000"/>
                </a:solidFill>
                <a:latin typeface="Consolas"/>
                <a:ea typeface="Calibri"/>
                <a:cs typeface="Times New Roman"/>
              </a:rPr>
              <a:t>sorted </a:t>
            </a:r>
            <a:r>
              <a:rPr lang="en-US" sz="4800" dirty="0" smtClean="0">
                <a:solidFill>
                  <a:srgbClr val="008000"/>
                </a:solidFill>
                <a:latin typeface="Consolas"/>
                <a:ea typeface="Calibri"/>
                <a:cs typeface="Times New Roman"/>
              </a:rPr>
              <a:t>array       for</a:t>
            </a:r>
            <a:r>
              <a:rPr lang="en-US" sz="4800" dirty="0">
                <a:solidFill>
                  <a:srgbClr val="008000"/>
                </a:solidFill>
                <a:latin typeface="Consolas"/>
                <a:ea typeface="Calibri"/>
                <a:cs typeface="Times New Roman"/>
              </a:rPr>
              <a:t>( i = 0; i&lt;</a:t>
            </a:r>
            <a:r>
              <a:rPr lang="en-US" sz="4800" dirty="0" err="1">
                <a:solidFill>
                  <a:srgbClr val="008000"/>
                </a:solidFill>
                <a:latin typeface="Consolas"/>
                <a:ea typeface="Calibri"/>
                <a:cs typeface="Times New Roman"/>
              </a:rPr>
              <a:t>numLength</a:t>
            </a:r>
            <a:r>
              <a:rPr lang="en-US" sz="4800" dirty="0">
                <a:solidFill>
                  <a:srgbClr val="008000"/>
                </a:solidFill>
                <a:latin typeface="Consolas"/>
                <a:ea typeface="Calibri"/>
                <a:cs typeface="Times New Roman"/>
              </a:rPr>
              <a:t>; i</a:t>
            </a:r>
            <a:r>
              <a:rPr lang="en-US" sz="4800" dirty="0" smtClean="0">
                <a:solidFill>
                  <a:srgbClr val="008000"/>
                </a:solidFill>
                <a:latin typeface="Consolas"/>
                <a:ea typeface="Calibri"/>
                <a:cs typeface="Times New Roman"/>
              </a:rPr>
              <a:t>++)    {   </a:t>
            </a:r>
            <a:r>
              <a:rPr lang="en-US" sz="4800" dirty="0">
                <a:solidFill>
                  <a:srgbClr val="008000"/>
                </a:solidFill>
                <a:latin typeface="Consolas"/>
                <a:ea typeface="Calibri"/>
                <a:cs typeface="Times New Roman"/>
              </a:rPr>
              <a:t>cout&lt;&lt;</a:t>
            </a:r>
            <a:r>
              <a:rPr lang="en-US" sz="4800" dirty="0" err="1">
                <a:solidFill>
                  <a:srgbClr val="008000"/>
                </a:solidFill>
                <a:latin typeface="Consolas"/>
                <a:ea typeface="Calibri"/>
                <a:cs typeface="Times New Roman"/>
              </a:rPr>
              <a:t>num</a:t>
            </a:r>
            <a:r>
              <a:rPr lang="en-US" sz="4800" dirty="0">
                <a:solidFill>
                  <a:srgbClr val="008000"/>
                </a:solidFill>
                <a:latin typeface="Consolas"/>
                <a:ea typeface="Calibri"/>
                <a:cs typeface="Times New Roman"/>
              </a:rPr>
              <a:t>[i]&lt;&lt;" </a:t>
            </a:r>
            <a:r>
              <a:rPr lang="en-US" sz="4800" dirty="0" smtClean="0">
                <a:solidFill>
                  <a:srgbClr val="008000"/>
                </a:solidFill>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clock_t</a:t>
            </a:r>
            <a:r>
              <a:rPr lang="en-US" sz="4800" dirty="0">
                <a:latin typeface="Consolas"/>
                <a:ea typeface="Calibri"/>
                <a:cs typeface="Times New Roman"/>
              </a:rPr>
              <a:t> ends = clock</a:t>
            </a:r>
            <a:r>
              <a:rPr lang="en-US" sz="4800" dirty="0" smtClean="0">
                <a:latin typeface="Consolas"/>
                <a:ea typeface="Calibri"/>
                <a:cs typeface="Times New Roman"/>
              </a:rPr>
              <a:t>(); 	</a:t>
            </a:r>
            <a:r>
              <a:rPr lang="en-US" sz="4800" dirty="0" smtClean="0">
                <a:solidFill>
                  <a:srgbClr val="008000"/>
                </a:solidFill>
                <a:latin typeface="Consolas"/>
                <a:ea typeface="Calibri"/>
                <a:cs typeface="Times New Roman"/>
              </a:rPr>
              <a:t>//</a:t>
            </a:r>
            <a:r>
              <a:rPr lang="en-US" sz="4800" dirty="0">
                <a:solidFill>
                  <a:srgbClr val="008000"/>
                </a:solidFill>
                <a:latin typeface="Consolas"/>
                <a:ea typeface="Calibri"/>
                <a:cs typeface="Times New Roman"/>
              </a:rPr>
              <a:t>stop the clock </a:t>
            </a: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cout &lt;&lt;</a:t>
            </a:r>
            <a:r>
              <a:rPr lang="en-US" sz="4800" dirty="0">
                <a:solidFill>
                  <a:srgbClr val="A31515"/>
                </a:solidFill>
                <a:latin typeface="Consolas"/>
                <a:ea typeface="Calibri"/>
                <a:cs typeface="Times New Roman"/>
              </a:rPr>
              <a:t>"\</a:t>
            </a:r>
            <a:r>
              <a:rPr lang="en-US" sz="4800" dirty="0" err="1">
                <a:solidFill>
                  <a:srgbClr val="A31515"/>
                </a:solidFill>
                <a:latin typeface="Consolas"/>
                <a:ea typeface="Calibri"/>
                <a:cs typeface="Times New Roman"/>
              </a:rPr>
              <a:t>nRunning</a:t>
            </a:r>
            <a:r>
              <a:rPr lang="en-US" sz="4800" dirty="0">
                <a:solidFill>
                  <a:srgbClr val="A31515"/>
                </a:solidFill>
                <a:latin typeface="Consolas"/>
                <a:ea typeface="Calibri"/>
                <a:cs typeface="Times New Roman"/>
              </a:rPr>
              <a:t> </a:t>
            </a:r>
            <a:r>
              <a:rPr lang="en-US" sz="4800" dirty="0" smtClean="0">
                <a:solidFill>
                  <a:srgbClr val="A31515"/>
                </a:solidFill>
                <a:latin typeface="Consolas"/>
                <a:ea typeface="Calibri"/>
                <a:cs typeface="Times New Roman"/>
              </a:rPr>
              <a:t>time in milliseconds </a:t>
            </a:r>
            <a:r>
              <a:rPr lang="en-US" sz="4800" dirty="0">
                <a:solidFill>
                  <a:srgbClr val="A31515"/>
                </a:solidFill>
                <a:latin typeface="Consolas"/>
                <a:ea typeface="Calibri"/>
                <a:cs typeface="Times New Roman"/>
              </a:rPr>
              <a:t>: "</a:t>
            </a:r>
            <a:r>
              <a:rPr lang="en-US" sz="4800" dirty="0">
                <a:latin typeface="Consolas"/>
                <a:ea typeface="Calibri"/>
                <a:cs typeface="Times New Roman"/>
              </a:rPr>
              <a:t> &lt;&lt; (</a:t>
            </a:r>
            <a:r>
              <a:rPr lang="en-US" sz="4800" dirty="0">
                <a:solidFill>
                  <a:srgbClr val="0000FF"/>
                </a:solidFill>
                <a:latin typeface="Consolas"/>
                <a:ea typeface="Calibri"/>
                <a:cs typeface="Times New Roman"/>
              </a:rPr>
              <a:t>double</a:t>
            </a:r>
            <a:r>
              <a:rPr lang="en-US" sz="4800" dirty="0">
                <a:latin typeface="Consolas"/>
                <a:ea typeface="Calibri"/>
                <a:cs typeface="Times New Roman"/>
              </a:rPr>
              <a:t>) (ends - start</a:t>
            </a:r>
            <a:r>
              <a:rPr lang="en-US" sz="4800" dirty="0" smtClean="0">
                <a:latin typeface="Consolas"/>
                <a:ea typeface="Calibri"/>
                <a:cs typeface="Times New Roman"/>
              </a:rPr>
              <a:t>) </a:t>
            </a:r>
            <a:r>
              <a:rPr lang="en-US" sz="4800" dirty="0">
                <a:latin typeface="Consolas"/>
                <a:ea typeface="Calibri"/>
                <a:cs typeface="Times New Roman"/>
              </a:rPr>
              <a:t>&lt;&lt; endl;</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return</a:t>
            </a:r>
            <a:r>
              <a:rPr lang="en-US" sz="4800" dirty="0">
                <a:latin typeface="Consolas"/>
                <a:ea typeface="Calibri"/>
                <a:cs typeface="Times New Roman"/>
              </a:rPr>
              <a:t> 0;</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185</a:t>
            </a:fld>
            <a:endParaRPr 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25626"/>
            <a:ext cx="31718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713" y="25626"/>
            <a:ext cx="3019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10439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Quick Sort</a:t>
            </a:r>
            <a:endParaRPr lang="en-US" dirty="0">
              <a:solidFill>
                <a:srgbClr val="CCFF33"/>
              </a:solidFill>
            </a:endParaRPr>
          </a:p>
        </p:txBody>
      </p:sp>
      <p:sp>
        <p:nvSpPr>
          <p:cNvPr id="3" name="Content Placeholder 2"/>
          <p:cNvSpPr>
            <a:spLocks noGrp="1"/>
          </p:cNvSpPr>
          <p:nvPr>
            <p:ph idx="1"/>
          </p:nvPr>
        </p:nvSpPr>
        <p:spPr/>
        <p:txBody>
          <a:bodyPr>
            <a:noAutofit/>
          </a:bodyPr>
          <a:lstStyle/>
          <a:p>
            <a:r>
              <a:rPr lang="en-US" sz="2400" dirty="0">
                <a:latin typeface="+mj-lt"/>
              </a:rPr>
              <a:t>The </a:t>
            </a:r>
            <a:r>
              <a:rPr lang="en-US" sz="2400" b="1" dirty="0">
                <a:solidFill>
                  <a:srgbClr val="CCFF33"/>
                </a:solidFill>
                <a:latin typeface="+mj-lt"/>
              </a:rPr>
              <a:t>quicksort</a:t>
            </a:r>
            <a:r>
              <a:rPr lang="en-US" sz="2400" dirty="0">
                <a:latin typeface="+mj-lt"/>
              </a:rPr>
              <a:t> is considered to be very efficient,</a:t>
            </a:r>
            <a:r>
              <a:rPr lang="en-US" sz="2400" b="1" dirty="0">
                <a:latin typeface="+mj-lt"/>
              </a:rPr>
              <a:t> </a:t>
            </a:r>
            <a:r>
              <a:rPr lang="en-US" sz="2400" dirty="0">
                <a:latin typeface="+mj-lt"/>
              </a:rPr>
              <a:t>with its "divide and conquer" algorithm</a:t>
            </a:r>
            <a:r>
              <a:rPr lang="en-US" sz="2400" dirty="0" smtClean="0">
                <a:latin typeface="+mj-lt"/>
              </a:rPr>
              <a:t>.</a:t>
            </a:r>
          </a:p>
          <a:p>
            <a:r>
              <a:rPr lang="en-US" sz="2400" dirty="0">
                <a:latin typeface="+mj-lt"/>
              </a:rPr>
              <a:t> This sort starts by dividing the original array into two sections (partitions) based upon the value of the first element in the array</a:t>
            </a:r>
            <a:r>
              <a:rPr lang="en-US" sz="2400" dirty="0" smtClean="0">
                <a:latin typeface="+mj-lt"/>
              </a:rPr>
              <a:t>.</a:t>
            </a:r>
          </a:p>
          <a:p>
            <a:r>
              <a:rPr lang="en-US" sz="2400" dirty="0">
                <a:latin typeface="+mj-lt"/>
              </a:rPr>
              <a:t>Since our example sorts into descending order, the first section will contain all the elements greater than the first element.  </a:t>
            </a:r>
            <a:r>
              <a:rPr lang="en-US" sz="2400" dirty="0" smtClean="0">
                <a:latin typeface="+mj-lt"/>
              </a:rPr>
              <a:t>The </a:t>
            </a:r>
            <a:r>
              <a:rPr lang="en-US" sz="2400" dirty="0">
                <a:latin typeface="+mj-lt"/>
              </a:rPr>
              <a:t>second section will contain elements less than (or equal to) the first element.</a:t>
            </a:r>
            <a:endParaRPr lang="en-US" sz="2400" dirty="0" smtClean="0">
              <a:latin typeface="+mj-lt"/>
            </a:endParaRPr>
          </a:p>
          <a:p>
            <a:r>
              <a:rPr lang="en-US" sz="2400" dirty="0">
                <a:latin typeface="+mj-lt"/>
              </a:rPr>
              <a:t>This sort uses recursion - the process of "calling itself</a:t>
            </a:r>
            <a:r>
              <a:rPr lang="en-US" sz="2400" dirty="0" smtClean="0">
                <a:latin typeface="+mj-lt"/>
              </a:rPr>
              <a:t>".</a:t>
            </a:r>
            <a:endParaRPr lang="en-US" sz="2400" b="1" dirty="0">
              <a:solidFill>
                <a:srgbClr val="CCFF33"/>
              </a:solidFill>
              <a:latin typeface="+mj-lt"/>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186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01954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6" y="0"/>
            <a:ext cx="8806543" cy="6858000"/>
          </a:xfrm>
        </p:spPr>
        <p:txBody>
          <a:bodyPr>
            <a:normAutofit fontScale="25000" lnSpcReduction="20000"/>
          </a:bodyPr>
          <a:lstStyle/>
          <a:p>
            <a:pPr marL="0" marR="0" indent="0">
              <a:lnSpc>
                <a:spcPct val="115000"/>
              </a:lnSpc>
              <a:spcBef>
                <a:spcPts val="0"/>
              </a:spcBef>
              <a:spcAft>
                <a:spcPts val="0"/>
              </a:spcAft>
              <a:buNone/>
            </a:pPr>
            <a:r>
              <a:rPr lang="en-US" sz="4800" dirty="0">
                <a:solidFill>
                  <a:srgbClr val="008000"/>
                </a:solidFill>
                <a:latin typeface="Consolas"/>
                <a:ea typeface="Calibri"/>
                <a:cs typeface="Times New Roman"/>
              </a:rPr>
              <a:t>//DESCRIPTION: QUICK SORT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#include</a:t>
            </a:r>
            <a:r>
              <a:rPr lang="en-US" sz="4800" dirty="0">
                <a:latin typeface="Consolas"/>
                <a:ea typeface="Calibri"/>
                <a:cs typeface="Times New Roman"/>
              </a:rPr>
              <a:t> </a:t>
            </a:r>
            <a:r>
              <a:rPr lang="en-US" sz="4800" dirty="0">
                <a:solidFill>
                  <a:srgbClr val="A31515"/>
                </a:solidFill>
                <a:latin typeface="Consolas"/>
                <a:ea typeface="Calibri"/>
                <a:cs typeface="Times New Roman"/>
              </a:rPr>
              <a:t>&lt;</a:t>
            </a:r>
            <a:r>
              <a:rPr lang="en-US" sz="4800" dirty="0" err="1">
                <a:solidFill>
                  <a:srgbClr val="A31515"/>
                </a:solidFill>
                <a:latin typeface="Consolas"/>
                <a:ea typeface="Calibri"/>
                <a:cs typeface="Times New Roman"/>
              </a:rPr>
              <a:t>iostream</a:t>
            </a:r>
            <a:r>
              <a:rPr lang="en-US" sz="4800" dirty="0">
                <a:solidFill>
                  <a:srgbClr val="A31515"/>
                </a:solidFill>
                <a:latin typeface="Consolas"/>
                <a:ea typeface="Calibri"/>
                <a:cs typeface="Times New Roman"/>
              </a:rPr>
              <a:t>&gt;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#include</a:t>
            </a:r>
            <a:r>
              <a:rPr lang="en-US" sz="4800" dirty="0">
                <a:latin typeface="Consolas"/>
                <a:ea typeface="Calibri"/>
                <a:cs typeface="Times New Roman"/>
              </a:rPr>
              <a:t> </a:t>
            </a:r>
            <a:r>
              <a:rPr lang="en-US" sz="4800" dirty="0">
                <a:solidFill>
                  <a:srgbClr val="A31515"/>
                </a:solidFill>
                <a:latin typeface="Consolas"/>
                <a:ea typeface="Calibri"/>
                <a:cs typeface="Times New Roman"/>
              </a:rPr>
              <a:t>&lt;</a:t>
            </a:r>
            <a:r>
              <a:rPr lang="en-US" sz="4800" dirty="0" err="1">
                <a:solidFill>
                  <a:srgbClr val="A31515"/>
                </a:solidFill>
                <a:latin typeface="Consolas"/>
                <a:ea typeface="Calibri"/>
                <a:cs typeface="Times New Roman"/>
              </a:rPr>
              <a:t>ctime</a:t>
            </a:r>
            <a:r>
              <a:rPr lang="en-US" sz="4800" dirty="0">
                <a:solidFill>
                  <a:srgbClr val="A31515"/>
                </a:solidFill>
                <a:latin typeface="Consolas"/>
                <a:ea typeface="Calibri"/>
                <a:cs typeface="Times New Roman"/>
              </a:rPr>
              <a:t>&gt;</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using</a:t>
            </a:r>
            <a:r>
              <a:rPr lang="en-US" sz="4800" dirty="0">
                <a:latin typeface="Consolas"/>
                <a:ea typeface="Calibri"/>
                <a:cs typeface="Times New Roman"/>
              </a:rPr>
              <a:t> </a:t>
            </a:r>
            <a:r>
              <a:rPr lang="en-US" sz="4800" dirty="0">
                <a:solidFill>
                  <a:srgbClr val="0000FF"/>
                </a:solidFill>
                <a:latin typeface="Consolas"/>
                <a:ea typeface="Calibri"/>
                <a:cs typeface="Times New Roman"/>
              </a:rPr>
              <a:t>namespace</a:t>
            </a:r>
            <a:r>
              <a:rPr lang="en-US" sz="4800" dirty="0">
                <a:latin typeface="Consolas"/>
                <a:ea typeface="Calibri"/>
                <a:cs typeface="Times New Roman"/>
              </a:rPr>
              <a:t> </a:t>
            </a:r>
            <a:r>
              <a:rPr lang="en-US" sz="4800" dirty="0" err="1">
                <a:latin typeface="Consolas"/>
                <a:ea typeface="Calibri"/>
                <a:cs typeface="Times New Roman"/>
              </a:rPr>
              <a:t>std</a:t>
            </a: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8000"/>
                </a:solidFill>
                <a:latin typeface="Consolas"/>
                <a:ea typeface="Calibri"/>
                <a:cs typeface="Times New Roman"/>
              </a:rPr>
              <a:t>// QUICK SORT FUNCTION</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void</a:t>
            </a:r>
            <a:r>
              <a:rPr lang="en-US" sz="4800" dirty="0">
                <a:latin typeface="Consolas"/>
                <a:ea typeface="Calibri"/>
                <a:cs typeface="Times New Roman"/>
              </a:rPr>
              <a:t> </a:t>
            </a:r>
            <a:r>
              <a:rPr lang="en-US" sz="4800" dirty="0" err="1">
                <a:latin typeface="Consolas"/>
                <a:ea typeface="Calibri"/>
                <a:cs typeface="Times New Roman"/>
              </a:rPr>
              <a:t>quickSort</a:t>
            </a:r>
            <a:r>
              <a:rPr lang="en-US" sz="4800" dirty="0">
                <a:latin typeface="Consolas"/>
                <a:ea typeface="Calibri"/>
                <a:cs typeface="Times New Roman"/>
              </a:rPr>
              <a:t>(</a:t>
            </a:r>
            <a:r>
              <a:rPr lang="en-US" sz="4800" dirty="0">
                <a:solidFill>
                  <a:srgbClr val="0000FF"/>
                </a:solidFill>
                <a:latin typeface="Consolas"/>
                <a:ea typeface="Calibri"/>
                <a:cs typeface="Times New Roman"/>
              </a:rPr>
              <a:t>int</a:t>
            </a: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a:t>
            </a:r>
            <a:r>
              <a:rPr lang="en-US" sz="4800" dirty="0">
                <a:solidFill>
                  <a:srgbClr val="0000FF"/>
                </a:solidFill>
                <a:latin typeface="Consolas"/>
                <a:ea typeface="Calibri"/>
                <a:cs typeface="Times New Roman"/>
              </a:rPr>
              <a:t>int</a:t>
            </a:r>
            <a:r>
              <a:rPr lang="en-US" sz="4800" dirty="0">
                <a:latin typeface="Consolas"/>
                <a:ea typeface="Calibri"/>
                <a:cs typeface="Times New Roman"/>
              </a:rPr>
              <a:t> </a:t>
            </a:r>
            <a:r>
              <a:rPr lang="en-US" sz="4800" dirty="0" err="1">
                <a:latin typeface="Consolas"/>
                <a:ea typeface="Calibri"/>
                <a:cs typeface="Times New Roman"/>
              </a:rPr>
              <a:t>left,</a:t>
            </a:r>
            <a:r>
              <a:rPr lang="en-US" sz="4800" dirty="0" err="1">
                <a:solidFill>
                  <a:srgbClr val="0000FF"/>
                </a:solidFill>
                <a:latin typeface="Consolas"/>
                <a:ea typeface="Calibri"/>
                <a:cs typeface="Times New Roman"/>
              </a:rPr>
              <a:t>int</a:t>
            </a:r>
            <a:r>
              <a:rPr lang="en-US" sz="4800" dirty="0">
                <a:latin typeface="Consolas"/>
                <a:ea typeface="Calibri"/>
                <a:cs typeface="Times New Roman"/>
              </a:rPr>
              <a:t> right)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smtClean="0">
                <a:latin typeface="Consolas"/>
                <a:ea typeface="Calibri"/>
                <a:cs typeface="Times New Roman"/>
              </a:rPr>
              <a:t>     </a:t>
            </a:r>
            <a:r>
              <a:rPr lang="en-US" sz="4800" dirty="0" smtClean="0">
                <a:solidFill>
                  <a:srgbClr val="0000FF"/>
                </a:solidFill>
                <a:latin typeface="Consolas"/>
                <a:ea typeface="Calibri"/>
                <a:cs typeface="Times New Roman"/>
              </a:rPr>
              <a:t>int</a:t>
            </a:r>
            <a:r>
              <a:rPr lang="en-US" sz="4800" dirty="0" smtClean="0">
                <a:latin typeface="Consolas"/>
                <a:ea typeface="Calibri"/>
                <a:cs typeface="Times New Roman"/>
              </a:rPr>
              <a:t> </a:t>
            </a:r>
            <a:r>
              <a:rPr lang="en-US" sz="4800" dirty="0">
                <a:latin typeface="Consolas"/>
                <a:ea typeface="Calibri"/>
                <a:cs typeface="Times New Roman"/>
              </a:rPr>
              <a:t>i = left, j = right;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int</a:t>
            </a:r>
            <a:r>
              <a:rPr lang="en-US" sz="4800" dirty="0">
                <a:latin typeface="Consolas"/>
                <a:ea typeface="Calibri"/>
                <a:cs typeface="Times New Roman"/>
              </a:rPr>
              <a:t> </a:t>
            </a:r>
            <a:r>
              <a:rPr lang="en-US" sz="4800" dirty="0" err="1">
                <a:latin typeface="Consolas"/>
                <a:ea typeface="Calibri"/>
                <a:cs typeface="Times New Roman"/>
              </a:rPr>
              <a:t>tmp</a:t>
            </a: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int</a:t>
            </a:r>
            <a:r>
              <a:rPr lang="en-US" sz="4800" dirty="0">
                <a:latin typeface="Consolas"/>
                <a:ea typeface="Calibri"/>
                <a:cs typeface="Times New Roman"/>
              </a:rPr>
              <a:t> pivot = </a:t>
            </a:r>
            <a:r>
              <a:rPr lang="en-US" sz="4800" dirty="0" err="1">
                <a:latin typeface="Consolas"/>
                <a:ea typeface="Calibri"/>
                <a:cs typeface="Times New Roman"/>
              </a:rPr>
              <a:t>arr</a:t>
            </a:r>
            <a:r>
              <a:rPr lang="en-US" sz="4800" dirty="0">
                <a:latin typeface="Consolas"/>
                <a:ea typeface="Calibri"/>
                <a:cs typeface="Times New Roman"/>
              </a:rPr>
              <a:t>[(left + right) / 2];</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8000"/>
                </a:solidFill>
                <a:latin typeface="Consolas"/>
                <a:ea typeface="Calibri"/>
                <a:cs typeface="Times New Roman"/>
              </a:rPr>
              <a:t>/* partition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while</a:t>
            </a:r>
            <a:r>
              <a:rPr lang="en-US" sz="4800" dirty="0">
                <a:latin typeface="Consolas"/>
                <a:ea typeface="Calibri"/>
                <a:cs typeface="Times New Roman"/>
              </a:rPr>
              <a:t> (i &lt;= j)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while</a:t>
            </a: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[i] &lt; pivot)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i++;</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while</a:t>
            </a: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[j] &gt; pivot)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if</a:t>
            </a:r>
            <a:r>
              <a:rPr lang="en-US" sz="4800" dirty="0">
                <a:latin typeface="Consolas"/>
                <a:ea typeface="Calibri"/>
                <a:cs typeface="Times New Roman"/>
              </a:rPr>
              <a:t> (i &lt;= j)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tmp</a:t>
            </a:r>
            <a:r>
              <a:rPr lang="en-US" sz="4800" dirty="0">
                <a:latin typeface="Consolas"/>
                <a:ea typeface="Calibri"/>
                <a:cs typeface="Times New Roman"/>
              </a:rPr>
              <a:t> = </a:t>
            </a:r>
            <a:r>
              <a:rPr lang="en-US" sz="4800" dirty="0" err="1">
                <a:latin typeface="Consolas"/>
                <a:ea typeface="Calibri"/>
                <a:cs typeface="Times New Roman"/>
              </a:rPr>
              <a:t>arr</a:t>
            </a:r>
            <a:r>
              <a:rPr lang="en-US" sz="4800" dirty="0">
                <a:latin typeface="Consolas"/>
                <a:ea typeface="Calibri"/>
                <a:cs typeface="Times New Roman"/>
              </a:rPr>
              <a:t>[i];</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[i] = </a:t>
            </a:r>
            <a:r>
              <a:rPr lang="en-US" sz="4800" dirty="0" err="1">
                <a:latin typeface="Consolas"/>
                <a:ea typeface="Calibri"/>
                <a:cs typeface="Times New Roman"/>
              </a:rPr>
              <a:t>arr</a:t>
            </a:r>
            <a:r>
              <a:rPr lang="en-US" sz="4800" dirty="0">
                <a:latin typeface="Consolas"/>
                <a:ea typeface="Calibri"/>
                <a:cs typeface="Times New Roman"/>
              </a:rPr>
              <a:t>[j];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arr</a:t>
            </a:r>
            <a:r>
              <a:rPr lang="en-US" sz="4800" dirty="0">
                <a:latin typeface="Consolas"/>
                <a:ea typeface="Calibri"/>
                <a:cs typeface="Times New Roman"/>
              </a:rPr>
              <a:t>[j] = </a:t>
            </a:r>
            <a:r>
              <a:rPr lang="en-US" sz="4800" dirty="0" err="1">
                <a:latin typeface="Consolas"/>
                <a:ea typeface="Calibri"/>
                <a:cs typeface="Times New Roman"/>
              </a:rPr>
              <a:t>tmp</a:t>
            </a: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i++;</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8000"/>
                </a:solidFill>
                <a:latin typeface="Consolas"/>
                <a:ea typeface="Calibri"/>
                <a:cs typeface="Times New Roman"/>
              </a:rPr>
              <a:t>// recursion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if</a:t>
            </a:r>
            <a:r>
              <a:rPr lang="en-US" sz="4800" dirty="0">
                <a:latin typeface="Consolas"/>
                <a:ea typeface="Calibri"/>
                <a:cs typeface="Times New Roman"/>
              </a:rPr>
              <a:t> (left &lt;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quickSort</a:t>
            </a:r>
            <a:r>
              <a:rPr lang="en-US" sz="4800" dirty="0">
                <a:latin typeface="Consolas"/>
                <a:ea typeface="Calibri"/>
                <a:cs typeface="Times New Roman"/>
              </a:rPr>
              <a:t>(</a:t>
            </a:r>
            <a:r>
              <a:rPr lang="en-US" sz="4800" dirty="0" err="1">
                <a:latin typeface="Consolas"/>
                <a:ea typeface="Calibri"/>
                <a:cs typeface="Times New Roman"/>
              </a:rPr>
              <a:t>arr</a:t>
            </a:r>
            <a:r>
              <a:rPr lang="en-US" sz="4800" dirty="0">
                <a:latin typeface="Consolas"/>
                <a:ea typeface="Calibri"/>
                <a:cs typeface="Times New Roman"/>
              </a:rPr>
              <a:t>, left, j);</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00FF"/>
                </a:solidFill>
                <a:latin typeface="Consolas"/>
                <a:ea typeface="Calibri"/>
                <a:cs typeface="Times New Roman"/>
              </a:rPr>
              <a:t>if</a:t>
            </a:r>
            <a:r>
              <a:rPr lang="en-US" sz="4800" dirty="0">
                <a:latin typeface="Consolas"/>
                <a:ea typeface="Calibri"/>
                <a:cs typeface="Times New Roman"/>
              </a:rPr>
              <a:t> (i &lt; right)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quickSort</a:t>
            </a:r>
            <a:r>
              <a:rPr lang="en-US" sz="4800" dirty="0">
                <a:latin typeface="Consolas"/>
                <a:ea typeface="Calibri"/>
                <a:cs typeface="Times New Roman"/>
              </a:rPr>
              <a:t>(</a:t>
            </a:r>
            <a:r>
              <a:rPr lang="en-US" sz="4800" dirty="0" err="1">
                <a:latin typeface="Consolas"/>
                <a:ea typeface="Calibri"/>
                <a:cs typeface="Times New Roman"/>
              </a:rPr>
              <a:t>arr</a:t>
            </a:r>
            <a:r>
              <a:rPr lang="en-US" sz="4800" dirty="0">
                <a:latin typeface="Consolas"/>
                <a:ea typeface="Calibri"/>
                <a:cs typeface="Times New Roman"/>
              </a:rPr>
              <a:t>, i, right);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solidFill>
                  <a:srgbClr val="0000FF"/>
                </a:solidFill>
                <a:latin typeface="Consolas"/>
                <a:ea typeface="Calibri"/>
                <a:cs typeface="Times New Roman"/>
              </a:rPr>
              <a:t>int</a:t>
            </a:r>
            <a:r>
              <a:rPr lang="en-US" sz="4800" dirty="0">
                <a:latin typeface="Consolas"/>
                <a:ea typeface="Calibri"/>
                <a:cs typeface="Times New Roman"/>
              </a:rPr>
              <a:t> main()</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a:solidFill>
                  <a:srgbClr val="008000"/>
                </a:solidFill>
                <a:latin typeface="Consolas"/>
                <a:ea typeface="Calibri"/>
                <a:cs typeface="Times New Roman"/>
              </a:rPr>
              <a:t>// start the clock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r>
              <a:rPr lang="en-US" sz="4800" dirty="0" err="1">
                <a:latin typeface="Consolas"/>
                <a:ea typeface="Calibri"/>
                <a:cs typeface="Times New Roman"/>
              </a:rPr>
              <a:t>clock_t</a:t>
            </a:r>
            <a:r>
              <a:rPr lang="en-US" sz="4800" dirty="0">
                <a:latin typeface="Consolas"/>
                <a:ea typeface="Calibri"/>
                <a:cs typeface="Times New Roman"/>
              </a:rPr>
              <a:t> start = clock();</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sz="4800" dirty="0">
              <a:ea typeface="Calibri"/>
              <a:cs typeface="Times New Roman"/>
            </a:endParaRPr>
          </a:p>
          <a:p>
            <a:pPr marL="0" marR="0" indent="0">
              <a:lnSpc>
                <a:spcPct val="115000"/>
              </a:lnSpc>
              <a:spcBef>
                <a:spcPts val="0"/>
              </a:spcBef>
              <a:spcAft>
                <a:spcPts val="0"/>
              </a:spcAft>
              <a:buNone/>
            </a:pPr>
            <a:r>
              <a:rPr lang="en-US" sz="4800" dirty="0">
                <a:latin typeface="Consolas"/>
                <a:ea typeface="Calibri"/>
                <a:cs typeface="Times New Roman"/>
              </a:rPr>
              <a:t>	</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187</a:t>
            </a:fld>
            <a:endParaRPr lang="en-US"/>
          </a:p>
        </p:txBody>
      </p:sp>
    </p:spTree>
    <p:extLst>
      <p:ext uri="{BB962C8B-B14F-4D97-AF65-F5344CB8AC3E}">
        <p14:creationId xmlns:p14="http://schemas.microsoft.com/office/powerpoint/2010/main" val="243333216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6" y="0"/>
            <a:ext cx="8806543" cy="6858000"/>
          </a:xfrm>
        </p:spPr>
        <p:txBody>
          <a:bodyPr>
            <a:normAutofit/>
          </a:bodyPr>
          <a:lstStyle/>
          <a:p>
            <a:pPr marL="0" marR="0" indent="0">
              <a:lnSpc>
                <a:spcPct val="115000"/>
              </a:lnSpc>
              <a:spcBef>
                <a:spcPts val="0"/>
              </a:spcBef>
              <a:spcAft>
                <a:spcPts val="0"/>
              </a:spcAft>
              <a:buNone/>
            </a:pPr>
            <a:endParaRPr lang="en-US" sz="1200" dirty="0" smtClean="0">
              <a:solidFill>
                <a:srgbClr val="008000"/>
              </a:solidFill>
              <a:latin typeface="Consolas"/>
              <a:ea typeface="Calibri"/>
              <a:cs typeface="Times New Roman"/>
            </a:endParaRPr>
          </a:p>
          <a:p>
            <a:pPr marL="0" marR="0" indent="0">
              <a:lnSpc>
                <a:spcPct val="115000"/>
              </a:lnSpc>
              <a:spcBef>
                <a:spcPts val="0"/>
              </a:spcBef>
              <a:spcAft>
                <a:spcPts val="0"/>
              </a:spcAft>
              <a:buNone/>
            </a:pPr>
            <a:r>
              <a:rPr lang="en-US" sz="1200" dirty="0" smtClean="0">
                <a:solidFill>
                  <a:srgbClr val="008000"/>
                </a:solidFill>
                <a:latin typeface="Consolas"/>
                <a:ea typeface="Calibri"/>
                <a:cs typeface="Times New Roman"/>
              </a:rPr>
              <a:t>//</a:t>
            </a:r>
            <a:r>
              <a:rPr lang="en-US" sz="1200" dirty="0">
                <a:solidFill>
                  <a:srgbClr val="008000"/>
                </a:solidFill>
                <a:latin typeface="Consolas"/>
                <a:ea typeface="Calibri"/>
                <a:cs typeface="Times New Roman"/>
              </a:rPr>
              <a:t>DESCRIPTION: QUICK </a:t>
            </a:r>
            <a:r>
              <a:rPr lang="en-US" sz="1200" dirty="0" smtClean="0">
                <a:solidFill>
                  <a:srgbClr val="008000"/>
                </a:solidFill>
                <a:latin typeface="Consolas"/>
                <a:ea typeface="Calibri"/>
                <a:cs typeface="Times New Roman"/>
              </a:rPr>
              <a:t>SORT</a:t>
            </a:r>
          </a:p>
          <a:p>
            <a:pPr marL="0" marR="0" indent="0">
              <a:lnSpc>
                <a:spcPct val="115000"/>
              </a:lnSpc>
              <a:spcBef>
                <a:spcPts val="0"/>
              </a:spcBef>
              <a:spcAft>
                <a:spcPts val="0"/>
              </a:spcAft>
              <a:buNone/>
            </a:pPr>
            <a:endParaRPr lang="en-US" sz="1200" dirty="0">
              <a:ea typeface="Calibri"/>
              <a:cs typeface="Times New Roman"/>
            </a:endParaRPr>
          </a:p>
          <a:p>
            <a:pPr marL="0" marR="0" indent="0">
              <a:lnSpc>
                <a:spcPct val="115000"/>
              </a:lnSpc>
              <a:spcBef>
                <a:spcPts val="0"/>
              </a:spcBef>
              <a:spcAft>
                <a:spcPts val="0"/>
              </a:spcAft>
              <a:buNone/>
            </a:pPr>
            <a:r>
              <a:rPr lang="en-US" sz="1200" dirty="0" smtClean="0">
                <a:solidFill>
                  <a:srgbClr val="0000FF"/>
                </a:solidFill>
                <a:latin typeface="Consolas"/>
                <a:ea typeface="Calibri"/>
                <a:cs typeface="Times New Roman"/>
              </a:rPr>
              <a:t>int</a:t>
            </a:r>
            <a:r>
              <a:rPr lang="en-US" sz="1200" dirty="0" smtClean="0">
                <a:latin typeface="Consolas"/>
                <a:ea typeface="Calibri"/>
                <a:cs typeface="Times New Roman"/>
              </a:rPr>
              <a:t> </a:t>
            </a:r>
            <a:r>
              <a:rPr lang="en-US" sz="1200" dirty="0">
                <a:latin typeface="Consolas"/>
                <a:ea typeface="Calibri"/>
                <a:cs typeface="Times New Roman"/>
              </a:rPr>
              <a:t>main()</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 start the clock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err="1">
                <a:latin typeface="Consolas"/>
                <a:ea typeface="Calibri"/>
                <a:cs typeface="Times New Roman"/>
              </a:rPr>
              <a:t>clock_t</a:t>
            </a:r>
            <a:r>
              <a:rPr lang="en-US" sz="1200" dirty="0">
                <a:latin typeface="Consolas"/>
                <a:ea typeface="Calibri"/>
                <a:cs typeface="Times New Roman"/>
              </a:rPr>
              <a:t> start = clock();</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//an array with 10000 elements</a:t>
            </a:r>
            <a:endParaRPr lang="en-US" sz="1200" dirty="0">
              <a:ea typeface="Calibri"/>
              <a:cs typeface="Times New Roman"/>
            </a:endParaRPr>
          </a:p>
          <a:p>
            <a:pPr marL="0" indent="0">
              <a:lnSpc>
                <a:spcPct val="115000"/>
              </a:lnSpc>
              <a:spcBef>
                <a:spcPts val="0"/>
              </a:spcBef>
              <a:buNone/>
            </a:pPr>
            <a:r>
              <a:rPr lang="en-US" sz="1200" dirty="0">
                <a:latin typeface="Consolas"/>
                <a:ea typeface="Calibri"/>
                <a:cs typeface="Times New Roman"/>
              </a:rPr>
              <a:t>	</a:t>
            </a:r>
            <a:r>
              <a:rPr lang="en-US" sz="1400" dirty="0">
                <a:solidFill>
                  <a:srgbClr val="0000FF"/>
                </a:solidFill>
                <a:latin typeface="Consolas"/>
                <a:ea typeface="Calibri"/>
                <a:cs typeface="Times New Roman"/>
              </a:rPr>
              <a:t>int</a:t>
            </a:r>
            <a:r>
              <a:rPr lang="en-US" sz="1400" dirty="0">
                <a:latin typeface="Consolas"/>
                <a:ea typeface="Calibri"/>
                <a:cs typeface="Times New Roman"/>
              </a:rPr>
              <a:t> </a:t>
            </a:r>
            <a:r>
              <a:rPr lang="en-US" sz="1400" dirty="0" err="1">
                <a:latin typeface="Consolas"/>
                <a:ea typeface="Calibri"/>
                <a:cs typeface="Times New Roman"/>
              </a:rPr>
              <a:t>num</a:t>
            </a:r>
            <a:r>
              <a:rPr lang="en-US" sz="1400" dirty="0">
                <a:latin typeface="Consolas"/>
                <a:ea typeface="Calibri"/>
                <a:cs typeface="Times New Roman"/>
              </a:rPr>
              <a:t>[10000]={</a:t>
            </a:r>
            <a:r>
              <a:rPr lang="en-US" sz="1200" dirty="0"/>
              <a:t>684637774, </a:t>
            </a:r>
            <a:r>
              <a:rPr lang="en-US" sz="1200" dirty="0">
                <a:latin typeface="Consolas"/>
                <a:ea typeface="Calibri"/>
                <a:cs typeface="Times New Roman"/>
              </a:rPr>
              <a:t>-999994442, .. .. ..</a:t>
            </a:r>
            <a:r>
              <a:rPr lang="en-US" sz="1200" dirty="0"/>
              <a:t> 797017826</a:t>
            </a:r>
            <a:r>
              <a:rPr lang="en-US" sz="1200" dirty="0" smtClean="0">
                <a:latin typeface="Consolas"/>
                <a:ea typeface="Calibri"/>
                <a:cs typeface="Times New Roman"/>
              </a:rPr>
              <a:t>};</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00FF"/>
                </a:solidFill>
                <a:latin typeface="Consolas"/>
                <a:ea typeface="Calibri"/>
                <a:cs typeface="Times New Roman"/>
              </a:rPr>
              <a:t>int</a:t>
            </a:r>
            <a:r>
              <a:rPr lang="en-US" sz="1200" dirty="0">
                <a:latin typeface="Consolas"/>
                <a:ea typeface="Calibri"/>
                <a:cs typeface="Times New Roman"/>
              </a:rPr>
              <a:t> </a:t>
            </a:r>
            <a:r>
              <a:rPr lang="en-US" sz="1200" dirty="0" err="1">
                <a:latin typeface="Consolas"/>
                <a:ea typeface="Calibri"/>
                <a:cs typeface="Times New Roman"/>
              </a:rPr>
              <a:t>numLength</a:t>
            </a:r>
            <a:r>
              <a:rPr lang="en-US" sz="1200" dirty="0">
                <a:latin typeface="Consolas"/>
                <a:ea typeface="Calibri"/>
                <a:cs typeface="Times New Roman"/>
              </a:rPr>
              <a:t> =10000;</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 </a:t>
            </a:r>
            <a:r>
              <a:rPr lang="en-US" sz="1200" dirty="0" smtClean="0">
                <a:solidFill>
                  <a:srgbClr val="008000"/>
                </a:solidFill>
                <a:latin typeface="Consolas"/>
                <a:ea typeface="Calibri"/>
                <a:cs typeface="Times New Roman"/>
              </a:rPr>
              <a:t>CALL QUICK SORT FUNCTION</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err="1">
                <a:latin typeface="Consolas"/>
                <a:ea typeface="Calibri"/>
                <a:cs typeface="Times New Roman"/>
              </a:rPr>
              <a:t>quickSort</a:t>
            </a:r>
            <a:r>
              <a:rPr lang="en-US" sz="1200" dirty="0">
                <a:latin typeface="Consolas"/>
                <a:ea typeface="Calibri"/>
                <a:cs typeface="Times New Roman"/>
              </a:rPr>
              <a:t>(</a:t>
            </a:r>
            <a:r>
              <a:rPr lang="en-US" sz="1200" dirty="0" err="1">
                <a:latin typeface="Consolas"/>
                <a:ea typeface="Calibri"/>
                <a:cs typeface="Times New Roman"/>
              </a:rPr>
              <a:t>num</a:t>
            </a:r>
            <a:r>
              <a:rPr lang="en-US" sz="1200" dirty="0">
                <a:latin typeface="Consolas"/>
                <a:ea typeface="Calibri"/>
                <a:cs typeface="Times New Roman"/>
              </a:rPr>
              <a:t>, 0, numLength-1);</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smtClean="0">
                <a:latin typeface="Consolas"/>
                <a:ea typeface="Calibri"/>
                <a:cs typeface="Times New Roman"/>
              </a:rPr>
              <a:t>	</a:t>
            </a:r>
            <a:r>
              <a:rPr lang="en-US" sz="1200" dirty="0" smtClean="0">
                <a:solidFill>
                  <a:srgbClr val="008000"/>
                </a:solidFill>
                <a:latin typeface="Consolas"/>
                <a:ea typeface="Calibri"/>
                <a:cs typeface="Times New Roman"/>
              </a:rPr>
              <a:t>// </a:t>
            </a:r>
            <a:r>
              <a:rPr lang="en-US" sz="1200" dirty="0">
                <a:solidFill>
                  <a:srgbClr val="008000"/>
                </a:solidFill>
                <a:latin typeface="Consolas"/>
                <a:ea typeface="Calibri"/>
                <a:cs typeface="Times New Roman"/>
              </a:rPr>
              <a:t>END OF QUICK SORT</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//show sorted array	 for( int i = 0; i&lt;</a:t>
            </a:r>
            <a:r>
              <a:rPr lang="en-US" sz="1200" dirty="0" err="1">
                <a:solidFill>
                  <a:srgbClr val="008000"/>
                </a:solidFill>
                <a:latin typeface="Consolas"/>
                <a:ea typeface="Calibri"/>
                <a:cs typeface="Times New Roman"/>
              </a:rPr>
              <a:t>numLength</a:t>
            </a:r>
            <a:r>
              <a:rPr lang="en-US" sz="1200" dirty="0">
                <a:solidFill>
                  <a:srgbClr val="008000"/>
                </a:solidFill>
                <a:latin typeface="Consolas"/>
                <a:ea typeface="Calibri"/>
                <a:cs typeface="Times New Roman"/>
              </a:rPr>
              <a:t>; i++) { cout&lt;&lt;</a:t>
            </a:r>
            <a:r>
              <a:rPr lang="en-US" sz="1200" dirty="0" err="1">
                <a:solidFill>
                  <a:srgbClr val="008000"/>
                </a:solidFill>
                <a:latin typeface="Consolas"/>
                <a:ea typeface="Calibri"/>
                <a:cs typeface="Times New Roman"/>
              </a:rPr>
              <a:t>num</a:t>
            </a:r>
            <a:r>
              <a:rPr lang="en-US" sz="1200" dirty="0">
                <a:solidFill>
                  <a:srgbClr val="008000"/>
                </a:solidFill>
                <a:latin typeface="Consolas"/>
                <a:ea typeface="Calibri"/>
                <a:cs typeface="Times New Roman"/>
              </a:rPr>
              <a:t>[i]&lt;&lt;"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8000"/>
                </a:solidFill>
                <a:latin typeface="Consolas"/>
                <a:ea typeface="Calibri"/>
                <a:cs typeface="Times New Roman"/>
              </a:rPr>
              <a:t>//stop the clock</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smtClean="0">
                <a:latin typeface="Consolas"/>
                <a:ea typeface="Calibri"/>
                <a:cs typeface="Times New Roman"/>
              </a:rPr>
              <a:t>	</a:t>
            </a:r>
            <a:r>
              <a:rPr lang="en-US" sz="1200" dirty="0" err="1" smtClean="0">
                <a:latin typeface="Consolas"/>
                <a:ea typeface="Calibri"/>
                <a:cs typeface="Times New Roman"/>
              </a:rPr>
              <a:t>clock_t</a:t>
            </a:r>
            <a:r>
              <a:rPr lang="en-US" sz="1200" dirty="0" smtClean="0">
                <a:latin typeface="Consolas"/>
                <a:ea typeface="Calibri"/>
                <a:cs typeface="Times New Roman"/>
              </a:rPr>
              <a:t> </a:t>
            </a:r>
            <a:r>
              <a:rPr lang="en-US" sz="1200" dirty="0">
                <a:latin typeface="Consolas"/>
                <a:ea typeface="Calibri"/>
                <a:cs typeface="Times New Roman"/>
              </a:rPr>
              <a:t>ends = clock();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smtClean="0">
                <a:latin typeface="Consolas"/>
                <a:ea typeface="Calibri"/>
                <a:cs typeface="Times New Roman"/>
              </a:rPr>
              <a:t>	cout </a:t>
            </a:r>
            <a:r>
              <a:rPr lang="en-US" sz="1200" dirty="0">
                <a:latin typeface="Consolas"/>
                <a:ea typeface="Calibri"/>
                <a:cs typeface="Times New Roman"/>
              </a:rPr>
              <a:t>&lt;&lt;</a:t>
            </a:r>
            <a:r>
              <a:rPr lang="en-US" sz="1200" dirty="0">
                <a:solidFill>
                  <a:srgbClr val="A31515"/>
                </a:solidFill>
                <a:latin typeface="Consolas"/>
                <a:ea typeface="Calibri"/>
                <a:cs typeface="Times New Roman"/>
              </a:rPr>
              <a:t>"\</a:t>
            </a:r>
            <a:r>
              <a:rPr lang="en-US" sz="1200" dirty="0" err="1">
                <a:solidFill>
                  <a:srgbClr val="A31515"/>
                </a:solidFill>
                <a:latin typeface="Consolas"/>
                <a:ea typeface="Calibri"/>
                <a:cs typeface="Times New Roman"/>
              </a:rPr>
              <a:t>nRunning</a:t>
            </a:r>
            <a:r>
              <a:rPr lang="en-US" sz="1200" dirty="0">
                <a:solidFill>
                  <a:srgbClr val="A31515"/>
                </a:solidFill>
                <a:latin typeface="Consolas"/>
                <a:ea typeface="Calibri"/>
                <a:cs typeface="Times New Roman"/>
              </a:rPr>
              <a:t> time in milliseconds : "</a:t>
            </a:r>
            <a:r>
              <a:rPr lang="en-US" sz="1200" dirty="0">
                <a:latin typeface="Consolas"/>
                <a:ea typeface="Calibri"/>
                <a:cs typeface="Times New Roman"/>
              </a:rPr>
              <a:t> &lt;&lt; (</a:t>
            </a:r>
            <a:r>
              <a:rPr lang="en-US" sz="1200" dirty="0">
                <a:solidFill>
                  <a:srgbClr val="0000FF"/>
                </a:solidFill>
                <a:latin typeface="Consolas"/>
                <a:ea typeface="Calibri"/>
                <a:cs typeface="Times New Roman"/>
              </a:rPr>
              <a:t>double</a:t>
            </a:r>
            <a:r>
              <a:rPr lang="en-US" sz="1200" dirty="0">
                <a:latin typeface="Consolas"/>
                <a:ea typeface="Calibri"/>
                <a:cs typeface="Times New Roman"/>
              </a:rPr>
              <a:t>) (ends - start) &lt;&lt; endl;</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     </a:t>
            </a:r>
            <a:r>
              <a:rPr lang="en-US" sz="1200" dirty="0">
                <a:solidFill>
                  <a:srgbClr val="0000FF"/>
                </a:solidFill>
                <a:latin typeface="Consolas"/>
                <a:ea typeface="Calibri"/>
                <a:cs typeface="Times New Roman"/>
              </a:rPr>
              <a:t>return</a:t>
            </a:r>
            <a:r>
              <a:rPr lang="en-US" sz="1200" dirty="0">
                <a:latin typeface="Consolas"/>
                <a:ea typeface="Calibri"/>
                <a:cs typeface="Times New Roman"/>
              </a:rPr>
              <a:t> 0;</a:t>
            </a:r>
            <a:endParaRPr lang="en-US" sz="1200" dirty="0">
              <a:ea typeface="Calibri"/>
              <a:cs typeface="Times New Roman"/>
            </a:endParaRPr>
          </a:p>
          <a:p>
            <a:pPr marL="0" marR="0" indent="0">
              <a:lnSpc>
                <a:spcPct val="115000"/>
              </a:lnSpc>
              <a:spcBef>
                <a:spcPts val="0"/>
              </a:spcBef>
              <a:spcAft>
                <a:spcPts val="0"/>
              </a:spcAft>
              <a:buNone/>
            </a:pPr>
            <a:r>
              <a:rPr lang="en-US" sz="1200" dirty="0">
                <a:latin typeface="Consolas"/>
                <a:ea typeface="Calibri"/>
                <a:cs typeface="Times New Roman"/>
              </a:rPr>
              <a:t>}</a:t>
            </a:r>
            <a:endParaRPr lang="en-US" sz="12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188</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5227637"/>
            <a:ext cx="3019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227636"/>
            <a:ext cx="29432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23121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Sort with loops</a:t>
            </a:r>
            <a:endParaRPr lang="en-US" dirty="0">
              <a:solidFill>
                <a:srgbClr val="CCFF33"/>
              </a:solidFill>
            </a:endParaRPr>
          </a:p>
        </p:txBody>
      </p:sp>
      <p:sp>
        <p:nvSpPr>
          <p:cNvPr id="3" name="Content Placeholder 2"/>
          <p:cNvSpPr>
            <a:spLocks noGrp="1"/>
          </p:cNvSpPr>
          <p:nvPr>
            <p:ph idx="1"/>
          </p:nvPr>
        </p:nvSpPr>
        <p:spPr/>
        <p:txBody>
          <a:bodyPr>
            <a:noAutofit/>
          </a:bodyPr>
          <a:lstStyle/>
          <a:p>
            <a:pPr algn="just"/>
            <a:r>
              <a:rPr lang="en-US" sz="2400" dirty="0" smtClean="0">
                <a:latin typeface="+mj-lt"/>
                <a:cs typeface="Consolas" pitchFamily="49" charset="0"/>
              </a:rPr>
              <a:t>It is possible to sort an array with two </a:t>
            </a:r>
            <a:r>
              <a:rPr lang="en-US" sz="2400" dirty="0" smtClean="0">
                <a:solidFill>
                  <a:srgbClr val="CCFF33"/>
                </a:solidFill>
                <a:latin typeface="+mj-lt"/>
                <a:cs typeface="Consolas" pitchFamily="49" charset="0"/>
              </a:rPr>
              <a:t>for loops</a:t>
            </a:r>
            <a:r>
              <a:rPr lang="en-US" sz="2400" dirty="0" smtClean="0">
                <a:latin typeface="+mj-lt"/>
                <a:cs typeface="Consolas" pitchFamily="49" charset="0"/>
              </a:rPr>
              <a:t>, and swap the values. </a:t>
            </a:r>
            <a:r>
              <a:rPr lang="en-US" sz="2400" u="sng" dirty="0" smtClean="0">
                <a:solidFill>
                  <a:srgbClr val="FF0000"/>
                </a:solidFill>
                <a:latin typeface="+mj-lt"/>
                <a:cs typeface="Consolas" pitchFamily="49" charset="0"/>
              </a:rPr>
              <a:t>This algorithms is too slow.</a:t>
            </a:r>
          </a:p>
          <a:p>
            <a:pPr algn="just"/>
            <a:endParaRPr lang="en-US" sz="2400" dirty="0">
              <a:latin typeface="+mj-lt"/>
              <a:cs typeface="Consolas" pitchFamily="49" charset="0"/>
            </a:endParaRPr>
          </a:p>
          <a:p>
            <a:pPr algn="just"/>
            <a:r>
              <a:rPr lang="en-US" sz="2400" dirty="0" smtClean="0">
                <a:latin typeface="+mj-lt"/>
                <a:cs typeface="Consolas" pitchFamily="49" charset="0"/>
              </a:rPr>
              <a:t>At the regional competition for the “</a:t>
            </a:r>
            <a:r>
              <a:rPr lang="en-US" sz="2400" dirty="0" err="1" smtClean="0">
                <a:latin typeface="+mj-lt"/>
                <a:cs typeface="Consolas" pitchFamily="49" charset="0"/>
              </a:rPr>
              <a:t>Komisija</a:t>
            </a:r>
            <a:r>
              <a:rPr lang="en-US" sz="2400" dirty="0" smtClean="0">
                <a:latin typeface="+mj-lt"/>
                <a:cs typeface="Consolas" pitchFamily="49" charset="0"/>
              </a:rPr>
              <a:t>” problem you had to sort the values from the greatest to the smallest.</a:t>
            </a:r>
          </a:p>
          <a:p>
            <a:pPr algn="just"/>
            <a:endParaRPr lang="en-US" sz="2400" dirty="0">
              <a:latin typeface="+mj-lt"/>
              <a:cs typeface="Consolas" pitchFamily="49" charset="0"/>
            </a:endParaRPr>
          </a:p>
          <a:p>
            <a:pPr algn="just"/>
            <a:r>
              <a:rPr lang="en-US" sz="2400" dirty="0" smtClean="0">
                <a:latin typeface="+mj-lt"/>
                <a:cs typeface="Consolas" pitchFamily="49" charset="0"/>
              </a:rPr>
              <a:t>Even if the program was correct, it takes too much time to execute, so the wrong algorithm took away 100 points.</a:t>
            </a:r>
          </a:p>
        </p:txBody>
      </p:sp>
      <p:sp>
        <p:nvSpPr>
          <p:cNvPr id="4" name="Slide Number Placeholder 3"/>
          <p:cNvSpPr>
            <a:spLocks noGrp="1"/>
          </p:cNvSpPr>
          <p:nvPr>
            <p:ph type="sldNum" sz="quarter" idx="12"/>
          </p:nvPr>
        </p:nvSpPr>
        <p:spPr/>
        <p:txBody>
          <a:bodyPr/>
          <a:lstStyle/>
          <a:p>
            <a:fld id="{8EF3DC76-259D-45DC-8C0E-0F61BF712E88}" type="slidenum">
              <a:rPr lang="en-US" smtClean="0"/>
              <a:t>189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236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Autofit/>
          </a:bodyPr>
          <a:lstStyle/>
          <a:p>
            <a:r>
              <a:rPr lang="en-US" sz="3600" dirty="0" smtClean="0">
                <a:solidFill>
                  <a:srgbClr val="CCFF33"/>
                </a:solidFill>
              </a:rPr>
              <a:t>Pass by value </a:t>
            </a:r>
            <a:r>
              <a:rPr lang="en-US" sz="3600" dirty="0" smtClean="0"/>
              <a:t>VS.</a:t>
            </a:r>
            <a:r>
              <a:rPr lang="en-US" sz="3600" dirty="0" smtClean="0">
                <a:solidFill>
                  <a:srgbClr val="CCFF33"/>
                </a:solidFill>
              </a:rPr>
              <a:t> Pass by reference</a:t>
            </a:r>
            <a:endParaRPr lang="en-US" sz="3600" dirty="0">
              <a:solidFill>
                <a:srgbClr val="CCFF33"/>
              </a:solidFill>
            </a:endParaRPr>
          </a:p>
        </p:txBody>
      </p:sp>
      <p:sp>
        <p:nvSpPr>
          <p:cNvPr id="3" name="Content Placeholder 2"/>
          <p:cNvSpPr>
            <a:spLocks noGrp="1"/>
          </p:cNvSpPr>
          <p:nvPr>
            <p:ph idx="1"/>
          </p:nvPr>
        </p:nvSpPr>
        <p:spPr/>
        <p:txBody>
          <a:bodyPr/>
          <a:lstStyle/>
          <a:p>
            <a:pPr algn="just"/>
            <a:r>
              <a:rPr lang="en-US" dirty="0" smtClean="0">
                <a:solidFill>
                  <a:srgbClr val="CCFF33"/>
                </a:solidFill>
              </a:rPr>
              <a:t>Pass by reference </a:t>
            </a:r>
            <a:r>
              <a:rPr lang="en-US" dirty="0" smtClean="0"/>
              <a:t>passes the actual memory address as an argument instead of creating a copy. The changes will be saved!</a:t>
            </a:r>
          </a:p>
          <a:p>
            <a:pPr algn="just"/>
            <a:endParaRPr lang="en-US" dirty="0"/>
          </a:p>
          <a:p>
            <a:pPr algn="just"/>
            <a:r>
              <a:rPr lang="en-US" dirty="0" smtClean="0"/>
              <a:t>You must add the </a:t>
            </a:r>
            <a:r>
              <a:rPr lang="en-US" dirty="0" smtClean="0">
                <a:solidFill>
                  <a:srgbClr val="CCFF33"/>
                </a:solidFill>
              </a:rPr>
              <a:t>address operator </a:t>
            </a:r>
            <a:r>
              <a:rPr lang="en-US" dirty="0" smtClean="0"/>
              <a:t>(</a:t>
            </a:r>
            <a:r>
              <a:rPr lang="en-US" dirty="0" smtClean="0">
                <a:solidFill>
                  <a:srgbClr val="CCFF33"/>
                </a:solidFill>
              </a:rPr>
              <a:t>&amp;</a:t>
            </a:r>
            <a:r>
              <a:rPr lang="en-US" dirty="0" smtClean="0"/>
              <a:t>) in front of the variable before the function prototype and function definition.</a:t>
            </a:r>
          </a:p>
        </p:txBody>
      </p:sp>
      <p:sp>
        <p:nvSpPr>
          <p:cNvPr id="4" name="Slide Number Placeholder 3"/>
          <p:cNvSpPr>
            <a:spLocks noGrp="1"/>
          </p:cNvSpPr>
          <p:nvPr>
            <p:ph type="sldNum" sz="quarter" idx="12"/>
          </p:nvPr>
        </p:nvSpPr>
        <p:spPr/>
        <p:txBody>
          <a:bodyPr/>
          <a:lstStyle/>
          <a:p>
            <a:fld id="{8EF3DC76-259D-45DC-8C0E-0F61BF712E88}" type="slidenum">
              <a:rPr lang="en-US" smtClean="0"/>
              <a:t>19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48473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05600"/>
          </a:xfrm>
        </p:spPr>
        <p:txBody>
          <a:bodyPr>
            <a:normAutofit fontScale="25000" lnSpcReduction="20000"/>
          </a:bodyPr>
          <a:lstStyle/>
          <a:p>
            <a:pPr marL="0" marR="0" indent="0">
              <a:lnSpc>
                <a:spcPct val="115000"/>
              </a:lnSpc>
              <a:spcBef>
                <a:spcPts val="0"/>
              </a:spcBef>
              <a:spcAft>
                <a:spcPts val="0"/>
              </a:spcAft>
              <a:buNone/>
            </a:pPr>
            <a:r>
              <a:rPr lang="en-US" sz="5200" dirty="0">
                <a:solidFill>
                  <a:srgbClr val="008000"/>
                </a:solidFill>
                <a:latin typeface="Consolas"/>
                <a:ea typeface="Calibri"/>
                <a:cs typeface="Times New Roman"/>
              </a:rPr>
              <a:t>//DESCRIPTION: Regional Competition - "</a:t>
            </a:r>
            <a:r>
              <a:rPr lang="en-US" sz="5200" dirty="0" err="1">
                <a:solidFill>
                  <a:srgbClr val="008000"/>
                </a:solidFill>
                <a:latin typeface="Consolas"/>
                <a:ea typeface="Calibri"/>
                <a:cs typeface="Times New Roman"/>
              </a:rPr>
              <a:t>Komisija</a:t>
            </a:r>
            <a:r>
              <a:rPr lang="en-US" sz="5200" dirty="0">
                <a:solidFill>
                  <a:srgbClr val="008000"/>
                </a:solidFill>
                <a:latin typeface="Consolas"/>
                <a:ea typeface="Calibri"/>
                <a:cs typeface="Times New Roman"/>
              </a:rPr>
              <a:t>" Problem</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latin typeface="Consolas"/>
                <a:ea typeface="Calibri"/>
                <a:cs typeface="Times New Roman"/>
              </a:rPr>
              <a:t> </a:t>
            </a:r>
            <a:r>
              <a:rPr lang="en-US" sz="5200" dirty="0">
                <a:solidFill>
                  <a:srgbClr val="A31515"/>
                </a:solidFill>
                <a:latin typeface="Consolas"/>
                <a:ea typeface="Calibri"/>
                <a:cs typeface="Times New Roman"/>
              </a:rPr>
              <a:t>&lt;</a:t>
            </a:r>
            <a:r>
              <a:rPr lang="en-US" sz="5200" dirty="0" err="1">
                <a:solidFill>
                  <a:srgbClr val="A31515"/>
                </a:solidFill>
                <a:latin typeface="Consolas"/>
                <a:ea typeface="Calibri"/>
                <a:cs typeface="Times New Roman"/>
              </a:rPr>
              <a:t>iostream</a:t>
            </a:r>
            <a:r>
              <a:rPr lang="en-US" sz="5200" dirty="0">
                <a:solidFill>
                  <a:srgbClr val="A31515"/>
                </a:solidFill>
                <a:latin typeface="Consolas"/>
                <a:ea typeface="Calibri"/>
                <a:cs typeface="Times New Roman"/>
              </a:rPr>
              <a:t>&gt;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latin typeface="Consolas"/>
                <a:ea typeface="Calibri"/>
                <a:cs typeface="Times New Roman"/>
              </a:rPr>
              <a:t> </a:t>
            </a:r>
            <a:r>
              <a:rPr lang="en-US" sz="5200" dirty="0">
                <a:solidFill>
                  <a:srgbClr val="A31515"/>
                </a:solidFill>
                <a:latin typeface="Consolas"/>
                <a:ea typeface="Calibri"/>
                <a:cs typeface="Times New Roman"/>
              </a:rPr>
              <a:t>&lt;</a:t>
            </a:r>
            <a:r>
              <a:rPr lang="en-US" sz="5200" dirty="0" err="1">
                <a:solidFill>
                  <a:srgbClr val="A31515"/>
                </a:solidFill>
                <a:latin typeface="Consolas"/>
                <a:ea typeface="Calibri"/>
                <a:cs typeface="Times New Roman"/>
              </a:rPr>
              <a:t>ctime</a:t>
            </a:r>
            <a:r>
              <a:rPr lang="en-US" sz="5200" dirty="0">
                <a:solidFill>
                  <a:srgbClr val="A31515"/>
                </a:solidFill>
                <a:latin typeface="Consolas"/>
                <a:ea typeface="Calibri"/>
                <a:cs typeface="Times New Roman"/>
              </a:rPr>
              <a:t>&gt;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using</a:t>
            </a:r>
            <a:r>
              <a:rPr lang="en-US" sz="5200" dirty="0">
                <a:latin typeface="Consolas"/>
                <a:ea typeface="Calibri"/>
                <a:cs typeface="Times New Roman"/>
              </a:rPr>
              <a:t> </a:t>
            </a:r>
            <a:r>
              <a:rPr lang="en-US" sz="5200" dirty="0">
                <a:solidFill>
                  <a:srgbClr val="0000FF"/>
                </a:solidFill>
                <a:latin typeface="Consolas"/>
                <a:ea typeface="Calibri"/>
                <a:cs typeface="Times New Roman"/>
              </a:rPr>
              <a:t>namespace</a:t>
            </a:r>
            <a:r>
              <a:rPr lang="en-US" sz="5200" dirty="0">
                <a:latin typeface="Consolas"/>
                <a:ea typeface="Calibri"/>
                <a:cs typeface="Times New Roman"/>
              </a:rPr>
              <a:t> </a:t>
            </a:r>
            <a:r>
              <a:rPr lang="en-US" sz="5200" dirty="0" err="1">
                <a:latin typeface="Consolas"/>
                <a:ea typeface="Calibri"/>
                <a:cs typeface="Times New Roman"/>
              </a:rPr>
              <a:t>std</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main()</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err="1">
                <a:latin typeface="Consolas"/>
                <a:ea typeface="Calibri"/>
                <a:cs typeface="Times New Roman"/>
              </a:rPr>
              <a:t>clock_t</a:t>
            </a:r>
            <a:r>
              <a:rPr lang="en-US" sz="5200" dirty="0">
                <a:latin typeface="Consolas"/>
                <a:ea typeface="Calibri"/>
                <a:cs typeface="Times New Roman"/>
              </a:rPr>
              <a:t> start = clock(); </a:t>
            </a:r>
            <a:r>
              <a:rPr lang="en-US" sz="5200" dirty="0">
                <a:solidFill>
                  <a:srgbClr val="008000"/>
                </a:solidFill>
                <a:latin typeface="Consolas"/>
                <a:ea typeface="Calibri"/>
                <a:cs typeface="Times New Roman"/>
              </a:rPr>
              <a:t>// start the clock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//an array with 10000 elements</a:t>
            </a:r>
            <a:endParaRPr lang="en-US" sz="5200" dirty="0">
              <a:ea typeface="Calibri"/>
              <a:cs typeface="Times New Roman"/>
            </a:endParaRPr>
          </a:p>
          <a:p>
            <a:pPr marL="0" indent="0">
              <a:lnSpc>
                <a:spcPct val="115000"/>
              </a:lnSpc>
              <a:spcBef>
                <a:spcPts val="0"/>
              </a:spcBef>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r>
              <a:rPr lang="en-US" sz="5200" dirty="0" err="1">
                <a:latin typeface="Consolas"/>
                <a:ea typeface="Calibri"/>
                <a:cs typeface="Times New Roman"/>
              </a:rPr>
              <a:t>num</a:t>
            </a:r>
            <a:r>
              <a:rPr lang="en-US" sz="5200" dirty="0">
                <a:latin typeface="Consolas"/>
                <a:ea typeface="Calibri"/>
                <a:cs typeface="Times New Roman"/>
              </a:rPr>
              <a:t>[10000</a:t>
            </a:r>
            <a:r>
              <a:rPr lang="en-US" sz="5200" dirty="0" smtClean="0">
                <a:latin typeface="Consolas"/>
                <a:ea typeface="Calibri"/>
                <a:cs typeface="Times New Roman"/>
              </a:rPr>
              <a:t>]={</a:t>
            </a:r>
            <a:r>
              <a:rPr lang="en-US" sz="4800" dirty="0"/>
              <a:t>684637774, </a:t>
            </a:r>
            <a:r>
              <a:rPr lang="en-US" sz="4800" dirty="0">
                <a:latin typeface="Consolas"/>
                <a:ea typeface="Calibri"/>
                <a:cs typeface="Times New Roman"/>
              </a:rPr>
              <a:t>-</a:t>
            </a:r>
            <a:r>
              <a:rPr lang="en-US" sz="4800" dirty="0" smtClean="0">
                <a:latin typeface="Consolas"/>
                <a:ea typeface="Calibri"/>
                <a:cs typeface="Times New Roman"/>
              </a:rPr>
              <a:t>999994442</a:t>
            </a:r>
            <a:r>
              <a:rPr lang="en-US" sz="4800" dirty="0">
                <a:latin typeface="Consolas"/>
                <a:ea typeface="Calibri"/>
                <a:cs typeface="Times New Roman"/>
              </a:rPr>
              <a:t>, .. .. </a:t>
            </a:r>
            <a:r>
              <a:rPr lang="en-US" sz="4800" dirty="0" smtClean="0">
                <a:latin typeface="Consolas"/>
                <a:ea typeface="Calibri"/>
                <a:cs typeface="Times New Roman"/>
              </a:rPr>
              <a:t>..</a:t>
            </a:r>
            <a:r>
              <a:rPr lang="en-US" sz="4800" dirty="0"/>
              <a:t> </a:t>
            </a:r>
            <a:r>
              <a:rPr lang="en-US" sz="4800" dirty="0" smtClean="0"/>
              <a:t>797017826</a:t>
            </a:r>
            <a:r>
              <a:rPr lang="en-US" sz="4800" dirty="0" smtClean="0">
                <a:latin typeface="Consolas"/>
                <a:ea typeface="Calibri"/>
                <a:cs typeface="Times New Roman"/>
              </a:rPr>
              <a:t>};</a:t>
            </a:r>
            <a:endParaRPr lang="en-US" sz="48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r>
              <a:rPr lang="en-US" sz="5200" dirty="0" err="1">
                <a:latin typeface="Consolas"/>
                <a:ea typeface="Calibri"/>
                <a:cs typeface="Times New Roman"/>
              </a:rPr>
              <a:t>numLength</a:t>
            </a:r>
            <a:r>
              <a:rPr lang="en-US" sz="5200" dirty="0">
                <a:latin typeface="Consolas"/>
                <a:ea typeface="Calibri"/>
                <a:cs typeface="Times New Roman"/>
              </a:rPr>
              <a:t> =10000;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8000"/>
                </a:solidFill>
                <a:latin typeface="Consolas"/>
                <a:ea typeface="Calibri"/>
                <a:cs typeface="Times New Roman"/>
              </a:rPr>
              <a:t>// LOOP SORT - TERRIBLY </a:t>
            </a:r>
            <a:r>
              <a:rPr lang="en-US" sz="5200" dirty="0" smtClean="0">
                <a:solidFill>
                  <a:srgbClr val="008000"/>
                </a:solidFill>
                <a:latin typeface="Consolas"/>
                <a:ea typeface="Calibri"/>
                <a:cs typeface="Times New Roman"/>
              </a:rPr>
              <a:t>SLOW!</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for</a:t>
            </a:r>
            <a:r>
              <a:rPr lang="en-US" sz="52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i = 1; i &lt; </a:t>
            </a:r>
            <a:r>
              <a:rPr lang="en-US" sz="5200" dirty="0" err="1">
                <a:latin typeface="Consolas"/>
                <a:ea typeface="Calibri"/>
                <a:cs typeface="Times New Roman"/>
              </a:rPr>
              <a:t>numLength</a:t>
            </a:r>
            <a:r>
              <a:rPr lang="en-US" sz="5200" dirty="0">
                <a:latin typeface="Consolas"/>
                <a:ea typeface="Calibri"/>
                <a:cs typeface="Times New Roman"/>
              </a:rPr>
              <a:t>; i++)</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for</a:t>
            </a:r>
            <a:r>
              <a:rPr lang="en-US" sz="52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j = 1; j &lt; </a:t>
            </a:r>
            <a:r>
              <a:rPr lang="en-US" sz="5200" dirty="0" err="1">
                <a:latin typeface="Consolas"/>
                <a:ea typeface="Calibri"/>
                <a:cs typeface="Times New Roman"/>
              </a:rPr>
              <a:t>numLength</a:t>
            </a:r>
            <a:r>
              <a:rPr lang="en-US" sz="5200" dirty="0">
                <a:latin typeface="Consolas"/>
                <a:ea typeface="Calibri"/>
                <a:cs typeface="Times New Roman"/>
              </a:rPr>
              <a:t>; j++)</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if</a:t>
            </a:r>
            <a:r>
              <a:rPr lang="en-US" sz="5200" dirty="0">
                <a:latin typeface="Consolas"/>
                <a:ea typeface="Calibri"/>
                <a:cs typeface="Times New Roman"/>
              </a:rPr>
              <a:t> (</a:t>
            </a:r>
            <a:r>
              <a:rPr lang="en-US" sz="5200" dirty="0" err="1">
                <a:latin typeface="Consolas"/>
                <a:ea typeface="Calibri"/>
                <a:cs typeface="Times New Roman"/>
              </a:rPr>
              <a:t>num</a:t>
            </a:r>
            <a:r>
              <a:rPr lang="en-US" sz="5200" dirty="0">
                <a:latin typeface="Consolas"/>
                <a:ea typeface="Calibri"/>
                <a:cs typeface="Times New Roman"/>
              </a:rPr>
              <a:t>[j-1] &lt; </a:t>
            </a:r>
            <a:r>
              <a:rPr lang="en-US" sz="5200" dirty="0" err="1">
                <a:latin typeface="Consolas"/>
                <a:ea typeface="Calibri"/>
                <a:cs typeface="Times New Roman"/>
              </a:rPr>
              <a:t>num</a:t>
            </a:r>
            <a:r>
              <a:rPr lang="en-US" sz="5200" dirty="0">
                <a:latin typeface="Consolas"/>
                <a:ea typeface="Calibri"/>
                <a:cs typeface="Times New Roman"/>
              </a:rPr>
              <a:t>[j])</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swap(</a:t>
            </a:r>
            <a:r>
              <a:rPr lang="en-US" sz="5200" dirty="0" err="1">
                <a:latin typeface="Consolas"/>
                <a:ea typeface="Calibri"/>
                <a:cs typeface="Times New Roman"/>
              </a:rPr>
              <a:t>num</a:t>
            </a:r>
            <a:r>
              <a:rPr lang="en-US" sz="5200" dirty="0">
                <a:latin typeface="Consolas"/>
                <a:ea typeface="Calibri"/>
                <a:cs typeface="Times New Roman"/>
              </a:rPr>
              <a:t>[j], </a:t>
            </a:r>
            <a:r>
              <a:rPr lang="en-US" sz="5200" dirty="0" err="1">
                <a:latin typeface="Consolas"/>
                <a:ea typeface="Calibri"/>
                <a:cs typeface="Times New Roman"/>
              </a:rPr>
              <a:t>num</a:t>
            </a:r>
            <a:r>
              <a:rPr lang="en-US" sz="5200" dirty="0">
                <a:latin typeface="Consolas"/>
                <a:ea typeface="Calibri"/>
                <a:cs typeface="Times New Roman"/>
              </a:rPr>
              <a:t>[j-1]);</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smtClean="0">
                <a:latin typeface="Consolas"/>
                <a:ea typeface="Calibri"/>
                <a:cs typeface="Times New Roman"/>
              </a:rPr>
              <a:t>    }      </a:t>
            </a:r>
            <a:r>
              <a:rPr lang="en-US" sz="5200" dirty="0">
                <a:solidFill>
                  <a:srgbClr val="008000"/>
                </a:solidFill>
                <a:latin typeface="Consolas"/>
                <a:ea typeface="Calibri"/>
                <a:cs typeface="Times New Roman"/>
              </a:rPr>
              <a:t>// LOOP SORT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smtClean="0">
              <a:ea typeface="Calibri"/>
              <a:cs typeface="Times New Roman"/>
            </a:endParaRPr>
          </a:p>
          <a:p>
            <a:pPr marL="0" marR="0" indent="0">
              <a:lnSpc>
                <a:spcPct val="115000"/>
              </a:lnSpc>
              <a:spcBef>
                <a:spcPts val="0"/>
              </a:spcBef>
              <a:spcAft>
                <a:spcPts val="0"/>
              </a:spcAft>
              <a:buNone/>
            </a:pPr>
            <a:r>
              <a:rPr lang="en-US" sz="5200" dirty="0">
                <a:solidFill>
                  <a:srgbClr val="008000"/>
                </a:solidFill>
                <a:latin typeface="Consolas"/>
                <a:ea typeface="Calibri"/>
                <a:cs typeface="Times New Roman"/>
              </a:rPr>
              <a:t> </a:t>
            </a:r>
            <a:r>
              <a:rPr lang="en-US" sz="5200" dirty="0" smtClean="0">
                <a:solidFill>
                  <a:srgbClr val="008000"/>
                </a:solidFill>
                <a:latin typeface="Consolas"/>
                <a:ea typeface="Calibri"/>
                <a:cs typeface="Times New Roman"/>
              </a:rPr>
              <a:t>   // </a:t>
            </a:r>
            <a:r>
              <a:rPr lang="en-US" sz="5200" dirty="0">
                <a:solidFill>
                  <a:srgbClr val="008000"/>
                </a:solidFill>
                <a:latin typeface="Consolas"/>
                <a:ea typeface="Calibri"/>
                <a:cs typeface="Times New Roman"/>
              </a:rPr>
              <a:t>show sorted array   for( int k = 0; k&lt;</a:t>
            </a:r>
            <a:r>
              <a:rPr lang="en-US" sz="5200" dirty="0" err="1">
                <a:solidFill>
                  <a:srgbClr val="008000"/>
                </a:solidFill>
                <a:latin typeface="Consolas"/>
                <a:ea typeface="Calibri"/>
                <a:cs typeface="Times New Roman"/>
              </a:rPr>
              <a:t>numLength</a:t>
            </a:r>
            <a:r>
              <a:rPr lang="en-US" sz="5200" dirty="0">
                <a:solidFill>
                  <a:srgbClr val="008000"/>
                </a:solidFill>
                <a:latin typeface="Consolas"/>
                <a:ea typeface="Calibri"/>
                <a:cs typeface="Times New Roman"/>
              </a:rPr>
              <a:t>; k++)  { cout&lt;&lt;</a:t>
            </a:r>
            <a:r>
              <a:rPr lang="en-US" sz="5200" dirty="0" err="1">
                <a:solidFill>
                  <a:srgbClr val="008000"/>
                </a:solidFill>
                <a:latin typeface="Consolas"/>
                <a:ea typeface="Calibri"/>
                <a:cs typeface="Times New Roman"/>
              </a:rPr>
              <a:t>num</a:t>
            </a:r>
            <a:r>
              <a:rPr lang="en-US" sz="5200" dirty="0">
                <a:solidFill>
                  <a:srgbClr val="008000"/>
                </a:solidFill>
                <a:latin typeface="Consolas"/>
                <a:ea typeface="Calibri"/>
                <a:cs typeface="Times New Roman"/>
              </a:rPr>
              <a:t>[k]&lt;&lt;"\n";  }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err="1">
                <a:latin typeface="Consolas"/>
                <a:ea typeface="Calibri"/>
                <a:cs typeface="Times New Roman"/>
              </a:rPr>
              <a:t>clock_t</a:t>
            </a:r>
            <a:r>
              <a:rPr lang="en-US" sz="5200" dirty="0">
                <a:latin typeface="Consolas"/>
                <a:ea typeface="Calibri"/>
                <a:cs typeface="Times New Roman"/>
              </a:rPr>
              <a:t> ends = clock();	</a:t>
            </a:r>
            <a:r>
              <a:rPr lang="en-US" sz="5200" dirty="0">
                <a:solidFill>
                  <a:srgbClr val="008000"/>
                </a:solidFill>
                <a:latin typeface="Consolas"/>
                <a:ea typeface="Calibri"/>
                <a:cs typeface="Times New Roman"/>
              </a:rPr>
              <a:t>//stop the clock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 &lt;&lt;</a:t>
            </a:r>
            <a:r>
              <a:rPr lang="en-US" sz="5200" dirty="0">
                <a:solidFill>
                  <a:srgbClr val="A31515"/>
                </a:solidFill>
                <a:latin typeface="Consolas"/>
                <a:ea typeface="Calibri"/>
                <a:cs typeface="Times New Roman"/>
              </a:rPr>
              <a:t>"\</a:t>
            </a:r>
            <a:r>
              <a:rPr lang="en-US" sz="5200" dirty="0" err="1">
                <a:solidFill>
                  <a:srgbClr val="A31515"/>
                </a:solidFill>
                <a:latin typeface="Consolas"/>
                <a:ea typeface="Calibri"/>
                <a:cs typeface="Times New Roman"/>
              </a:rPr>
              <a:t>nRunning</a:t>
            </a:r>
            <a:r>
              <a:rPr lang="en-US" sz="5200" dirty="0">
                <a:solidFill>
                  <a:srgbClr val="A31515"/>
                </a:solidFill>
                <a:latin typeface="Consolas"/>
                <a:ea typeface="Calibri"/>
                <a:cs typeface="Times New Roman"/>
              </a:rPr>
              <a:t> time in milliseconds : "</a:t>
            </a:r>
            <a:r>
              <a:rPr lang="en-US" sz="5200" dirty="0">
                <a:latin typeface="Consolas"/>
                <a:ea typeface="Calibri"/>
                <a:cs typeface="Times New Roman"/>
              </a:rPr>
              <a:t> &lt;&lt; (</a:t>
            </a:r>
            <a:r>
              <a:rPr lang="en-US" sz="5200" dirty="0">
                <a:solidFill>
                  <a:srgbClr val="0000FF"/>
                </a:solidFill>
                <a:latin typeface="Consolas"/>
                <a:ea typeface="Calibri"/>
                <a:cs typeface="Times New Roman"/>
              </a:rPr>
              <a:t>double</a:t>
            </a:r>
            <a:r>
              <a:rPr lang="en-US" sz="5200" dirty="0">
                <a:latin typeface="Consolas"/>
                <a:ea typeface="Calibri"/>
                <a:cs typeface="Times New Roman"/>
              </a:rPr>
              <a:t>) (ends - start) &lt;&lt; 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return</a:t>
            </a:r>
            <a:r>
              <a:rPr lang="en-US" sz="5200" dirty="0">
                <a:latin typeface="Consolas"/>
                <a:ea typeface="Calibri"/>
                <a:cs typeface="Times New Roman"/>
              </a:rPr>
              <a:t> 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1000"/>
              </a:spcAft>
              <a:buNone/>
            </a:pPr>
            <a:r>
              <a:rPr lang="en-US" sz="5200" dirty="0">
                <a:ea typeface="Calibri"/>
                <a:cs typeface="Times New Roman"/>
              </a:rPr>
              <a:t> </a:t>
            </a: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190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242" y="0"/>
            <a:ext cx="3095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904875"/>
            <a:ext cx="3095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0122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Optimizing code</a:t>
            </a:r>
            <a:endParaRPr lang="en-US" dirty="0">
              <a:solidFill>
                <a:srgbClr val="CCFF33"/>
              </a:solidFill>
            </a:endParaRPr>
          </a:p>
        </p:txBody>
      </p:sp>
      <p:sp>
        <p:nvSpPr>
          <p:cNvPr id="3" name="Content Placeholder 2"/>
          <p:cNvSpPr>
            <a:spLocks noGrp="1"/>
          </p:cNvSpPr>
          <p:nvPr>
            <p:ph idx="1"/>
          </p:nvPr>
        </p:nvSpPr>
        <p:spPr>
          <a:xfrm>
            <a:off x="457200" y="1406236"/>
            <a:ext cx="8229600" cy="5070764"/>
          </a:xfrm>
        </p:spPr>
        <p:txBody>
          <a:bodyPr>
            <a:normAutofit/>
          </a:bodyPr>
          <a:lstStyle/>
          <a:p>
            <a:pPr algn="just"/>
            <a:r>
              <a:rPr lang="en-US" dirty="0" smtClean="0"/>
              <a:t>You should </a:t>
            </a:r>
            <a:r>
              <a:rPr lang="en-US" u="sng" dirty="0" smtClean="0">
                <a:solidFill>
                  <a:srgbClr val="FF0000"/>
                </a:solidFill>
              </a:rPr>
              <a:t>learn how to implement the  </a:t>
            </a:r>
            <a:r>
              <a:rPr lang="en-US" u="sng" dirty="0" err="1" smtClean="0">
                <a:solidFill>
                  <a:srgbClr val="FF0000"/>
                </a:solidFill>
              </a:rPr>
              <a:t>QuickSort</a:t>
            </a:r>
            <a:r>
              <a:rPr lang="en-US" u="sng" dirty="0" smtClean="0">
                <a:solidFill>
                  <a:srgbClr val="FF0000"/>
                </a:solidFill>
              </a:rPr>
              <a:t> algorithm.</a:t>
            </a:r>
            <a:r>
              <a:rPr lang="en-US" dirty="0" smtClean="0"/>
              <a:t> It will save you time!</a:t>
            </a:r>
          </a:p>
          <a:p>
            <a:pPr algn="just"/>
            <a:endParaRPr lang="en-US" dirty="0">
              <a:latin typeface="+mj-lt"/>
              <a:cs typeface="Consolas" pitchFamily="49" charset="0"/>
            </a:endParaRPr>
          </a:p>
          <a:p>
            <a:pPr algn="just"/>
            <a:r>
              <a:rPr lang="en-US" dirty="0" smtClean="0">
                <a:latin typeface="+mj-lt"/>
                <a:cs typeface="Consolas" pitchFamily="49" charset="0"/>
              </a:rPr>
              <a:t>Maybe save a copy of it somewhere in the cloud(PASTEBIN or some other website) and then at the time of the competition access it if you need it.</a:t>
            </a:r>
          </a:p>
          <a:p>
            <a:pPr algn="just"/>
            <a:endParaRPr lang="en-US" dirty="0">
              <a:latin typeface="+mj-lt"/>
              <a:cs typeface="Consolas" pitchFamily="49" charset="0"/>
            </a:endParaRPr>
          </a:p>
          <a:p>
            <a:pPr algn="just"/>
            <a:r>
              <a:rPr lang="en-US" dirty="0" smtClean="0">
                <a:latin typeface="+mj-lt"/>
                <a:cs typeface="Consolas" pitchFamily="49" charset="0"/>
              </a:rPr>
              <a:t>In any case, you should know how to use it!</a:t>
            </a:r>
            <a:endParaRPr lang="en-US" dirty="0">
              <a:latin typeface="+mj-lt"/>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191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9322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765843" y="13410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65848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pic>
        <p:nvPicPr>
          <p:cNvPr id="17"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
          <p:cNvSpPr>
            <a:spLocks noGrp="1" noChangeArrowheads="1"/>
          </p:cNvSpPr>
          <p:nvPr>
            <p:ph type="title"/>
          </p:nvPr>
        </p:nvSpPr>
        <p:spPr>
          <a:xfrm>
            <a:off x="1828800" y="152400"/>
            <a:ext cx="7086600" cy="914400"/>
          </a:xfrm>
        </p:spPr>
        <p:txBody>
          <a:bodyPr>
            <a:normAutofit/>
          </a:bodyPr>
          <a:lstStyle/>
          <a:p>
            <a:r>
              <a:rPr lang="en-US" dirty="0" smtClean="0">
                <a:solidFill>
                  <a:srgbClr val="CCFF33"/>
                </a:solidFill>
              </a:rPr>
              <a:t>Programming with C++</a:t>
            </a:r>
            <a:endParaRPr lang="bg-BG" dirty="0">
              <a:solidFill>
                <a:srgbClr val="CCFF33"/>
              </a:solidFill>
            </a:endParaRPr>
          </a:p>
        </p:txBody>
      </p:sp>
      <p:sp>
        <p:nvSpPr>
          <p:cNvPr id="3" name="Slide Number Placeholder 2"/>
          <p:cNvSpPr>
            <a:spLocks noGrp="1"/>
          </p:cNvSpPr>
          <p:nvPr>
            <p:ph type="sldNum" sz="quarter" idx="12"/>
          </p:nvPr>
        </p:nvSpPr>
        <p:spPr/>
        <p:txBody>
          <a:bodyPr/>
          <a:lstStyle/>
          <a:p>
            <a:fld id="{8EF3DC76-259D-45DC-8C0E-0F61BF712E88}" type="slidenum">
              <a:rPr lang="en-US" smtClean="0"/>
              <a:t>192</a:t>
            </a:fld>
            <a:endParaRPr lang="en-US"/>
          </a:p>
        </p:txBody>
      </p:sp>
      <p:sp>
        <p:nvSpPr>
          <p:cNvPr id="16" name="Title 1"/>
          <p:cNvSpPr txBox="1">
            <a:spLocks/>
          </p:cNvSpPr>
          <p:nvPr/>
        </p:nvSpPr>
        <p:spPr>
          <a:xfrm>
            <a:off x="388139" y="5776658"/>
            <a:ext cx="8305800" cy="10813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CCFF33"/>
                </a:solidFill>
              </a:rPr>
              <a:t>© 2012 </a:t>
            </a:r>
            <a:r>
              <a:rPr lang="en-US" sz="3200" dirty="0" err="1" smtClean="0">
                <a:solidFill>
                  <a:srgbClr val="CCFF33"/>
                </a:solidFill>
              </a:rPr>
              <a:t>Bujar</a:t>
            </a:r>
            <a:r>
              <a:rPr lang="en-US" sz="3200" dirty="0" smtClean="0">
                <a:solidFill>
                  <a:srgbClr val="CCFF33"/>
                </a:solidFill>
              </a:rPr>
              <a:t> </a:t>
            </a:r>
            <a:r>
              <a:rPr lang="en-US" sz="3200" dirty="0" err="1" smtClean="0">
                <a:solidFill>
                  <a:srgbClr val="CCFF33"/>
                </a:solidFill>
              </a:rPr>
              <a:t>Mamudi</a:t>
            </a:r>
            <a:endParaRPr lang="en-US" sz="3200" dirty="0">
              <a:solidFill>
                <a:srgbClr val="CCFF33"/>
              </a:solidFill>
            </a:endParaRPr>
          </a:p>
        </p:txBody>
      </p:sp>
    </p:spTree>
    <p:extLst>
      <p:ext uri="{BB962C8B-B14F-4D97-AF65-F5344CB8AC3E}">
        <p14:creationId xmlns:p14="http://schemas.microsoft.com/office/powerpoint/2010/main" val="3701706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rgbClr val="CCFF33"/>
                </a:solidFill>
              </a:rPr>
              <a:t>Contents:</a:t>
            </a:r>
            <a:endParaRPr lang="en-US" dirty="0">
              <a:solidFill>
                <a:srgbClr val="CCFF33"/>
              </a:solidFill>
            </a:endParaRPr>
          </a:p>
        </p:txBody>
      </p:sp>
      <p:sp>
        <p:nvSpPr>
          <p:cNvPr id="8" name="Content Placeholder 7"/>
          <p:cNvSpPr>
            <a:spLocks noGrp="1"/>
          </p:cNvSpPr>
          <p:nvPr>
            <p:ph idx="1"/>
          </p:nvPr>
        </p:nvSpPr>
        <p:spPr>
          <a:xfrm>
            <a:off x="457200" y="1600200"/>
            <a:ext cx="8229600" cy="5257800"/>
          </a:xfrm>
        </p:spPr>
        <p:txBody>
          <a:bodyPr>
            <a:normAutofit fontScale="92500" lnSpcReduction="10000"/>
          </a:bodyPr>
          <a:lstStyle/>
          <a:p>
            <a:r>
              <a:rPr lang="en-US" dirty="0" smtClean="0"/>
              <a:t>Functions (review)</a:t>
            </a:r>
          </a:p>
          <a:p>
            <a:r>
              <a:rPr lang="en-US" dirty="0" smtClean="0"/>
              <a:t>Header Files</a:t>
            </a:r>
            <a:endParaRPr lang="en-US" dirty="0" smtClean="0"/>
          </a:p>
          <a:p>
            <a:r>
              <a:rPr lang="en-US" dirty="0" smtClean="0"/>
              <a:t>Static Arrays &amp; Vector Class</a:t>
            </a:r>
          </a:p>
          <a:p>
            <a:r>
              <a:rPr lang="en-US" dirty="0" smtClean="0"/>
              <a:t>Vector Manipulation</a:t>
            </a:r>
          </a:p>
          <a:p>
            <a:r>
              <a:rPr lang="en-US" dirty="0" smtClean="0"/>
              <a:t>Multidimensional Arrays</a:t>
            </a:r>
          </a:p>
          <a:p>
            <a:r>
              <a:rPr lang="en-US" dirty="0" smtClean="0"/>
              <a:t>Arrays as Parameters</a:t>
            </a:r>
          </a:p>
          <a:p>
            <a:r>
              <a:rPr lang="en-US" dirty="0" smtClean="0"/>
              <a:t>Searching Arrays</a:t>
            </a:r>
          </a:p>
          <a:p>
            <a:r>
              <a:rPr lang="en-US" dirty="0" smtClean="0"/>
              <a:t>Sorting Arrays</a:t>
            </a:r>
          </a:p>
          <a:p>
            <a:r>
              <a:rPr lang="en-US" dirty="0" smtClean="0"/>
              <a:t>String </a:t>
            </a:r>
            <a:r>
              <a:rPr lang="en-US" dirty="0" smtClean="0"/>
              <a:t>Class</a:t>
            </a:r>
            <a:endParaRPr lang="mk-MK" dirty="0" smtClean="0"/>
          </a:p>
          <a:p>
            <a:r>
              <a:rPr lang="en-US" dirty="0"/>
              <a:t>Measuring run </a:t>
            </a:r>
            <a:r>
              <a:rPr lang="en-US" dirty="0" smtClean="0"/>
              <a:t>time</a:t>
            </a:r>
            <a:endParaRPr lang="en-US" dirty="0" smtClean="0"/>
          </a:p>
          <a:p>
            <a:endParaRPr lang="en-US" dirty="0">
              <a:solidFill>
                <a:srgbClr val="CCFF33"/>
              </a:solidFill>
            </a:endParaRPr>
          </a:p>
        </p:txBody>
      </p:sp>
      <p:sp>
        <p:nvSpPr>
          <p:cNvPr id="10" name="Slide Number Placeholder 9"/>
          <p:cNvSpPr>
            <a:spLocks noGrp="1"/>
          </p:cNvSpPr>
          <p:nvPr>
            <p:ph type="sldNum" sz="quarter" idx="12"/>
          </p:nvPr>
        </p:nvSpPr>
        <p:spPr/>
        <p:txBody>
          <a:bodyPr/>
          <a:lstStyle/>
          <a:p>
            <a:fld id="{8EF3DC76-259D-45DC-8C0E-0F61BF712E88}" type="slidenum">
              <a:rPr lang="en-US" smtClean="0"/>
              <a:t>2</a:t>
            </a:fld>
            <a:endParaRPr lang="en-US"/>
          </a:p>
        </p:txBody>
      </p:sp>
      <p:pic>
        <p:nvPicPr>
          <p:cNvPr id="11"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690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324600"/>
          </a:xfrm>
        </p:spPr>
        <p:txBody>
          <a:bodyPr>
            <a:normAutofit fontScale="550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definition</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increment(</a:t>
            </a: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smtClean="0">
                <a:latin typeface="Consolas"/>
                <a:ea typeface="Calibri"/>
                <a:cs typeface="Times New Roman"/>
              </a:rPr>
              <a:t>&amp;</a:t>
            </a:r>
            <a:r>
              <a:rPr lang="en-US" dirty="0" err="1" smtClean="0">
                <a:latin typeface="Consolas"/>
                <a:ea typeface="Calibri"/>
                <a:cs typeface="Times New Roman"/>
              </a:rPr>
              <a:t>a,</a:t>
            </a:r>
            <a:r>
              <a:rPr lang="en-US" dirty="0" err="1" smtClean="0">
                <a:solidFill>
                  <a:srgbClr val="0000FF"/>
                </a:solidFill>
                <a:latin typeface="Consolas"/>
                <a:ea typeface="Calibri"/>
                <a:cs typeface="Times New Roman"/>
              </a:rPr>
              <a:t>int</a:t>
            </a:r>
            <a:r>
              <a:rPr lang="en-US" dirty="0" smtClean="0">
                <a:latin typeface="Consolas"/>
                <a:ea typeface="Calibri"/>
                <a:cs typeface="Times New Roman"/>
              </a:rPr>
              <a:t> &amp;b</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increment function: "</a:t>
            </a:r>
            <a:r>
              <a:rPr lang="en-US" dirty="0">
                <a:latin typeface="Consolas"/>
                <a:ea typeface="Calibri"/>
                <a:cs typeface="Times New Roman"/>
              </a:rPr>
              <a: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a=5, b=3;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increment(</a:t>
            </a:r>
            <a:r>
              <a:rPr lang="en-US" dirty="0" err="1">
                <a:latin typeface="Consolas"/>
                <a:ea typeface="Calibri"/>
                <a:cs typeface="Times New Roman"/>
              </a:rPr>
              <a:t>a,b</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486400"/>
            <a:ext cx="3095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988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324600"/>
          </a:xfrm>
        </p:spPr>
        <p:txBody>
          <a:bodyPr>
            <a:normAutofit fontScale="550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prototype</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increment(</a:t>
            </a:r>
            <a:r>
              <a:rPr lang="en-US" dirty="0">
                <a:solidFill>
                  <a:srgbClr val="0000FF"/>
                </a:solidFill>
                <a:latin typeface="Consolas"/>
                <a:ea typeface="Calibri"/>
                <a:cs typeface="Times New Roman"/>
              </a:rPr>
              <a:t>int</a:t>
            </a:r>
            <a:r>
              <a:rPr lang="en-US" dirty="0">
                <a:latin typeface="Consolas"/>
                <a:ea typeface="Calibri"/>
                <a:cs typeface="Times New Roman"/>
              </a:rPr>
              <a:t> &amp;,</a:t>
            </a:r>
            <a:r>
              <a:rPr lang="en-US" dirty="0">
                <a:solidFill>
                  <a:srgbClr val="0000FF"/>
                </a:solidFill>
                <a:latin typeface="Consolas"/>
                <a:ea typeface="Calibri"/>
                <a:cs typeface="Times New Roman"/>
              </a:rPr>
              <a:t>int</a:t>
            </a:r>
            <a:r>
              <a:rPr lang="en-US" dirty="0">
                <a:latin typeface="Consolas"/>
                <a:ea typeface="Calibri"/>
                <a:cs typeface="Times New Roman"/>
              </a:rPr>
              <a:t> &amp;);</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a=5, b=3;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increment(</a:t>
            </a:r>
            <a:r>
              <a:rPr lang="en-US" dirty="0" err="1">
                <a:latin typeface="Consolas"/>
                <a:ea typeface="Calibri"/>
                <a:cs typeface="Times New Roman"/>
              </a:rPr>
              <a:t>a,b</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definition</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increment(</a:t>
            </a:r>
            <a:r>
              <a:rPr lang="en-US" dirty="0">
                <a:solidFill>
                  <a:srgbClr val="0000FF"/>
                </a:solidFill>
                <a:latin typeface="Consolas"/>
                <a:ea typeface="Calibri"/>
                <a:cs typeface="Times New Roman"/>
              </a:rPr>
              <a:t>int</a:t>
            </a:r>
            <a:r>
              <a:rPr lang="en-US" dirty="0">
                <a:latin typeface="Consolas"/>
                <a:ea typeface="Calibri"/>
                <a:cs typeface="Times New Roman"/>
              </a:rPr>
              <a:t> &amp;</a:t>
            </a:r>
            <a:r>
              <a:rPr lang="en-US" dirty="0" err="1">
                <a:latin typeface="Consolas"/>
                <a:ea typeface="Calibri"/>
                <a:cs typeface="Times New Roman"/>
              </a:rPr>
              <a:t>a,</a:t>
            </a:r>
            <a:r>
              <a:rPr lang="en-US" dirty="0" err="1">
                <a:solidFill>
                  <a:srgbClr val="0000FF"/>
                </a:solidFill>
                <a:latin typeface="Consolas"/>
                <a:ea typeface="Calibri"/>
                <a:cs typeface="Times New Roman"/>
              </a:rPr>
              <a:t>int</a:t>
            </a:r>
            <a:r>
              <a:rPr lang="en-US" dirty="0">
                <a:latin typeface="Consolas"/>
                <a:ea typeface="Calibri"/>
                <a:cs typeface="Times New Roman"/>
              </a:rPr>
              <a:t> &amp;b)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increment function: "</a:t>
            </a:r>
            <a:r>
              <a:rPr lang="en-US" dirty="0">
                <a:latin typeface="Consolas"/>
                <a:ea typeface="Calibri"/>
                <a:cs typeface="Times New Roman"/>
              </a:rPr>
              <a: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indent="0">
              <a:lnSpc>
                <a:spcPct val="115000"/>
              </a:lnSpc>
              <a:spcBef>
                <a:spcPts val="0"/>
              </a:spcBef>
              <a:buNone/>
            </a:pPr>
            <a:r>
              <a:rPr lang="en-US" dirty="0">
                <a:latin typeface="Consolas"/>
                <a:ea typeface="Calibri"/>
                <a:cs typeface="Times New Roman"/>
              </a:rPr>
              <a:t> </a:t>
            </a:r>
            <a:endParaRPr lang="en-US" sz="4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799" y="5715000"/>
            <a:ext cx="3095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953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Functions</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In the programming competition, for the beginner level, functions are not the main focus.</a:t>
            </a:r>
          </a:p>
          <a:p>
            <a:pPr algn="just"/>
            <a:endParaRPr lang="en-US" dirty="0"/>
          </a:p>
          <a:p>
            <a:pPr algn="just"/>
            <a:r>
              <a:rPr lang="en-US" dirty="0" smtClean="0"/>
              <a:t>If you don’t feel comfortable with them yet, don’t worry about it, </a:t>
            </a:r>
            <a:r>
              <a:rPr lang="en-US" sz="2000" i="1" strike="sngStrike" dirty="0" smtClean="0">
                <a:solidFill>
                  <a:srgbClr val="FF0000"/>
                </a:solidFill>
                <a:effectLst>
                  <a:outerShdw blurRad="38100" dist="38100" dir="2700000" algn="tl">
                    <a:srgbClr val="000000">
                      <a:alpha val="43137"/>
                    </a:srgbClr>
                  </a:outerShdw>
                </a:effectLst>
              </a:rPr>
              <a:t>simply don’t use them</a:t>
            </a:r>
            <a:r>
              <a:rPr lang="en-US" dirty="0" smtClean="0"/>
              <a:t>.</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442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normAutofit/>
          </a:bodyPr>
          <a:lstStyle/>
          <a:p>
            <a:pPr>
              <a:lnSpc>
                <a:spcPts val="5200"/>
              </a:lnSpc>
            </a:pPr>
            <a:r>
              <a:rPr lang="en-US" dirty="0" smtClean="0">
                <a:solidFill>
                  <a:srgbClr val="CCFF33"/>
                </a:solidFill>
              </a:rPr>
              <a:t>Header Files</a:t>
            </a:r>
            <a:endParaRPr lang="en-US" dirty="0" smtClean="0">
              <a:solidFill>
                <a:srgbClr val="CCFF33"/>
              </a:solidFill>
            </a:endParaRP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377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Working with multiple files</a:t>
            </a:r>
            <a:endParaRPr lang="en-US"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a:t>As programs get larger, it is not uncommon to split them into multiple files for organizational </a:t>
            </a:r>
            <a:r>
              <a:rPr lang="en-US" dirty="0" smtClean="0"/>
              <a:t>purposes.</a:t>
            </a:r>
          </a:p>
          <a:p>
            <a:pPr algn="just"/>
            <a:endParaRPr lang="en-US" dirty="0"/>
          </a:p>
          <a:p>
            <a:pPr algn="just"/>
            <a:r>
              <a:rPr lang="en-US" dirty="0" smtClean="0"/>
              <a:t>One disadvantage: writing function prototypes over and over again.</a:t>
            </a:r>
          </a:p>
          <a:p>
            <a:pPr marL="0"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910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10600" cy="4876800"/>
          </a:xfrm>
        </p:spPr>
        <p:txBody>
          <a:bodyPr>
            <a:normAutofit fontScale="85000" lnSpcReduction="20000"/>
          </a:bodyPr>
          <a:lstStyle/>
          <a:p>
            <a:pPr marL="0" indent="0">
              <a:lnSpc>
                <a:spcPct val="115000"/>
              </a:lnSpc>
              <a:spcAft>
                <a:spcPts val="0"/>
              </a:spcAft>
              <a:buNone/>
            </a:pPr>
            <a:r>
              <a:rPr lang="en-US" sz="2100" dirty="0">
                <a:solidFill>
                  <a:srgbClr val="008000"/>
                </a:solidFill>
                <a:latin typeface="Consolas"/>
                <a:ea typeface="Calibri"/>
                <a:cs typeface="Times New Roman"/>
              </a:rPr>
              <a:t>// File: Code.cpp</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 </a:t>
            </a:r>
            <a:endParaRPr lang="en-US" sz="2800" dirty="0">
              <a:ea typeface="Calibri"/>
              <a:cs typeface="Times New Roman"/>
            </a:endParaRPr>
          </a:p>
          <a:p>
            <a:pPr marL="0" indent="0">
              <a:lnSpc>
                <a:spcPct val="115000"/>
              </a:lnSpc>
              <a:spcAft>
                <a:spcPts val="0"/>
              </a:spcAft>
              <a:buNone/>
            </a:pPr>
            <a:r>
              <a:rPr lang="en-US" sz="2100" dirty="0">
                <a:solidFill>
                  <a:srgbClr val="0000FF"/>
                </a:solidFill>
                <a:latin typeface="Consolas"/>
                <a:ea typeface="Calibri"/>
                <a:cs typeface="Times New Roman"/>
              </a:rPr>
              <a:t>#include</a:t>
            </a:r>
            <a:r>
              <a:rPr lang="en-US" sz="2100" dirty="0">
                <a:latin typeface="Consolas"/>
                <a:ea typeface="Calibri"/>
                <a:cs typeface="Times New Roman"/>
              </a:rPr>
              <a:t> </a:t>
            </a:r>
            <a:r>
              <a:rPr lang="en-US" sz="2100" dirty="0">
                <a:solidFill>
                  <a:srgbClr val="A31515"/>
                </a:solidFill>
                <a:latin typeface="Consolas"/>
                <a:ea typeface="Calibri"/>
                <a:cs typeface="Times New Roman"/>
              </a:rPr>
              <a:t>&lt;</a:t>
            </a:r>
            <a:r>
              <a:rPr lang="en-US" sz="2100" dirty="0" err="1">
                <a:solidFill>
                  <a:srgbClr val="A31515"/>
                </a:solidFill>
                <a:latin typeface="Consolas"/>
                <a:ea typeface="Calibri"/>
                <a:cs typeface="Times New Roman"/>
              </a:rPr>
              <a:t>iostream</a:t>
            </a:r>
            <a:r>
              <a:rPr lang="en-US" sz="2100" dirty="0">
                <a:solidFill>
                  <a:srgbClr val="A31515"/>
                </a:solidFill>
                <a:latin typeface="Consolas"/>
                <a:ea typeface="Calibri"/>
                <a:cs typeface="Times New Roman"/>
              </a:rPr>
              <a:t>&gt;</a:t>
            </a:r>
            <a:endParaRPr lang="en-US" sz="2800" dirty="0">
              <a:ea typeface="Calibri"/>
              <a:cs typeface="Times New Roman"/>
            </a:endParaRPr>
          </a:p>
          <a:p>
            <a:pPr marL="0" indent="0">
              <a:lnSpc>
                <a:spcPct val="115000"/>
              </a:lnSpc>
              <a:spcAft>
                <a:spcPts val="0"/>
              </a:spcAft>
              <a:buNone/>
            </a:pPr>
            <a:r>
              <a:rPr lang="en-US" sz="2100" dirty="0">
                <a:solidFill>
                  <a:srgbClr val="0000FF"/>
                </a:solidFill>
                <a:latin typeface="Consolas"/>
                <a:ea typeface="Calibri"/>
                <a:cs typeface="Times New Roman"/>
              </a:rPr>
              <a:t>using</a:t>
            </a:r>
            <a:r>
              <a:rPr lang="en-US" sz="2100" dirty="0">
                <a:latin typeface="Consolas"/>
                <a:ea typeface="Calibri"/>
                <a:cs typeface="Times New Roman"/>
              </a:rPr>
              <a:t> </a:t>
            </a:r>
            <a:r>
              <a:rPr lang="en-US" sz="2100" dirty="0">
                <a:solidFill>
                  <a:srgbClr val="0000FF"/>
                </a:solidFill>
                <a:latin typeface="Consolas"/>
                <a:ea typeface="Calibri"/>
                <a:cs typeface="Times New Roman"/>
              </a:rPr>
              <a:t>namespace</a:t>
            </a:r>
            <a:r>
              <a:rPr lang="en-US" sz="2100" dirty="0">
                <a:latin typeface="Consolas"/>
                <a:ea typeface="Calibri"/>
                <a:cs typeface="Times New Roman"/>
              </a:rPr>
              <a:t> </a:t>
            </a:r>
            <a:r>
              <a:rPr lang="en-US" sz="2100" dirty="0" err="1">
                <a:latin typeface="Consolas"/>
                <a:ea typeface="Calibri"/>
                <a:cs typeface="Times New Roman"/>
              </a:rPr>
              <a:t>std</a:t>
            </a:r>
            <a:r>
              <a:rPr lang="en-US" sz="2100" dirty="0">
                <a:latin typeface="Consolas"/>
                <a:ea typeface="Calibri"/>
                <a:cs typeface="Times New Roman"/>
              </a:rPr>
              <a:t>;</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 </a:t>
            </a:r>
            <a:endParaRPr lang="en-US" sz="2800" dirty="0">
              <a:ea typeface="Calibri"/>
              <a:cs typeface="Times New Roman"/>
            </a:endParaRPr>
          </a:p>
          <a:p>
            <a:pPr marL="0" indent="0">
              <a:lnSpc>
                <a:spcPct val="115000"/>
              </a:lnSpc>
              <a:spcAft>
                <a:spcPts val="0"/>
              </a:spcAft>
              <a:buNone/>
            </a:pPr>
            <a:r>
              <a:rPr lang="en-US" sz="2100" dirty="0">
                <a:solidFill>
                  <a:srgbClr val="0000FF"/>
                </a:solidFill>
                <a:latin typeface="Consolas"/>
                <a:ea typeface="Calibri"/>
                <a:cs typeface="Times New Roman"/>
              </a:rPr>
              <a:t>int</a:t>
            </a:r>
            <a:r>
              <a:rPr lang="en-US" sz="2100" dirty="0">
                <a:latin typeface="Consolas"/>
                <a:ea typeface="Calibri"/>
                <a:cs typeface="Times New Roman"/>
              </a:rPr>
              <a:t> </a:t>
            </a:r>
            <a:r>
              <a:rPr lang="en-US" sz="2100" dirty="0" err="1">
                <a:latin typeface="Consolas"/>
                <a:ea typeface="Calibri"/>
                <a:cs typeface="Times New Roman"/>
              </a:rPr>
              <a:t>doSmth</a:t>
            </a:r>
            <a:r>
              <a:rPr lang="en-US" sz="2100" dirty="0">
                <a:latin typeface="Consolas"/>
                <a:ea typeface="Calibri"/>
                <a:cs typeface="Times New Roman"/>
              </a:rPr>
              <a:t>(</a:t>
            </a:r>
            <a:r>
              <a:rPr lang="en-US" sz="2100" dirty="0">
                <a:solidFill>
                  <a:srgbClr val="0000FF"/>
                </a:solidFill>
                <a:latin typeface="Consolas"/>
                <a:ea typeface="Calibri"/>
                <a:cs typeface="Times New Roman"/>
              </a:rPr>
              <a:t>int</a:t>
            </a:r>
            <a:r>
              <a:rPr lang="en-US" sz="2100" dirty="0">
                <a:latin typeface="Consolas"/>
                <a:ea typeface="Calibri"/>
                <a:cs typeface="Times New Roman"/>
              </a:rPr>
              <a:t>, </a:t>
            </a:r>
            <a:r>
              <a:rPr lang="en-US" sz="2100" dirty="0">
                <a:solidFill>
                  <a:srgbClr val="0000FF"/>
                </a:solidFill>
                <a:latin typeface="Consolas"/>
                <a:ea typeface="Calibri"/>
                <a:cs typeface="Times New Roman"/>
              </a:rPr>
              <a:t>int</a:t>
            </a:r>
            <a:r>
              <a:rPr lang="en-US" sz="2100" dirty="0">
                <a:latin typeface="Consolas"/>
                <a:ea typeface="Calibri"/>
                <a:cs typeface="Times New Roman"/>
              </a:rPr>
              <a:t>);</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 </a:t>
            </a:r>
            <a:endParaRPr lang="en-US" sz="2800" dirty="0">
              <a:ea typeface="Calibri"/>
              <a:cs typeface="Times New Roman"/>
            </a:endParaRPr>
          </a:p>
          <a:p>
            <a:pPr marL="0" indent="0">
              <a:lnSpc>
                <a:spcPct val="115000"/>
              </a:lnSpc>
              <a:spcAft>
                <a:spcPts val="0"/>
              </a:spcAft>
              <a:buNone/>
            </a:pPr>
            <a:r>
              <a:rPr lang="en-US" sz="2100" dirty="0">
                <a:solidFill>
                  <a:srgbClr val="0000FF"/>
                </a:solidFill>
                <a:latin typeface="Consolas"/>
                <a:ea typeface="Calibri"/>
                <a:cs typeface="Times New Roman"/>
              </a:rPr>
              <a:t>int</a:t>
            </a:r>
            <a:r>
              <a:rPr lang="en-US" sz="2100" dirty="0">
                <a:latin typeface="Consolas"/>
                <a:ea typeface="Calibri"/>
                <a:cs typeface="Times New Roman"/>
              </a:rPr>
              <a:t> main()</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	cout &lt;&lt; </a:t>
            </a:r>
            <a:r>
              <a:rPr lang="en-US" sz="2100" dirty="0">
                <a:solidFill>
                  <a:srgbClr val="A31515"/>
                </a:solidFill>
                <a:latin typeface="Consolas"/>
                <a:ea typeface="Calibri"/>
                <a:cs typeface="Times New Roman"/>
              </a:rPr>
              <a:t>"4 </a:t>
            </a:r>
            <a:r>
              <a:rPr lang="en-US" sz="2100" dirty="0" err="1">
                <a:solidFill>
                  <a:srgbClr val="A31515"/>
                </a:solidFill>
                <a:latin typeface="Consolas"/>
                <a:ea typeface="Calibri"/>
                <a:cs typeface="Times New Roman"/>
              </a:rPr>
              <a:t>smth</a:t>
            </a:r>
            <a:r>
              <a:rPr lang="en-US" sz="2100" dirty="0">
                <a:solidFill>
                  <a:srgbClr val="A31515"/>
                </a:solidFill>
                <a:latin typeface="Consolas"/>
                <a:ea typeface="Calibri"/>
                <a:cs typeface="Times New Roman"/>
              </a:rPr>
              <a:t> 5 is: "</a:t>
            </a:r>
            <a:r>
              <a:rPr lang="en-US" sz="2100" dirty="0">
                <a:latin typeface="Consolas"/>
                <a:ea typeface="Calibri"/>
                <a:cs typeface="Times New Roman"/>
              </a:rPr>
              <a:t> &lt;&lt; </a:t>
            </a:r>
            <a:r>
              <a:rPr lang="en-US" sz="2100" dirty="0" err="1">
                <a:latin typeface="Consolas"/>
                <a:ea typeface="Calibri"/>
                <a:cs typeface="Times New Roman"/>
              </a:rPr>
              <a:t>doSmth</a:t>
            </a:r>
            <a:r>
              <a:rPr lang="en-US" sz="2100" dirty="0">
                <a:latin typeface="Consolas"/>
                <a:ea typeface="Calibri"/>
                <a:cs typeface="Times New Roman"/>
              </a:rPr>
              <a:t>(4, 5) &lt;&lt; endl;</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 </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	</a:t>
            </a:r>
            <a:r>
              <a:rPr lang="en-US" sz="2100" dirty="0">
                <a:solidFill>
                  <a:srgbClr val="0000FF"/>
                </a:solidFill>
                <a:latin typeface="Consolas"/>
                <a:ea typeface="Calibri"/>
                <a:cs typeface="Times New Roman"/>
              </a:rPr>
              <a:t>int</a:t>
            </a:r>
            <a:r>
              <a:rPr lang="en-US" sz="2100" dirty="0">
                <a:latin typeface="Consolas"/>
                <a:ea typeface="Calibri"/>
                <a:cs typeface="Times New Roman"/>
              </a:rPr>
              <a:t> </a:t>
            </a:r>
            <a:r>
              <a:rPr lang="en-US" sz="2100" dirty="0" err="1">
                <a:latin typeface="Consolas"/>
                <a:ea typeface="Calibri"/>
                <a:cs typeface="Times New Roman"/>
              </a:rPr>
              <a:t>doSmthElse</a:t>
            </a:r>
            <a:r>
              <a:rPr lang="en-US" sz="2100" dirty="0">
                <a:latin typeface="Consolas"/>
                <a:ea typeface="Calibri"/>
                <a:cs typeface="Times New Roman"/>
              </a:rPr>
              <a:t>(</a:t>
            </a:r>
            <a:r>
              <a:rPr lang="en-US" sz="2100" dirty="0">
                <a:solidFill>
                  <a:srgbClr val="0000FF"/>
                </a:solidFill>
                <a:latin typeface="Consolas"/>
                <a:ea typeface="Calibri"/>
                <a:cs typeface="Times New Roman"/>
              </a:rPr>
              <a:t>int</a:t>
            </a:r>
            <a:r>
              <a:rPr lang="en-US" sz="2100" dirty="0">
                <a:latin typeface="Consolas"/>
                <a:ea typeface="Calibri"/>
                <a:cs typeface="Times New Roman"/>
              </a:rPr>
              <a:t>, </a:t>
            </a:r>
            <a:r>
              <a:rPr lang="en-US" sz="2100" dirty="0">
                <a:solidFill>
                  <a:srgbClr val="0000FF"/>
                </a:solidFill>
                <a:latin typeface="Consolas"/>
                <a:ea typeface="Calibri"/>
                <a:cs typeface="Times New Roman"/>
              </a:rPr>
              <a:t>int</a:t>
            </a:r>
            <a:r>
              <a:rPr lang="en-US" sz="2100" dirty="0">
                <a:latin typeface="Consolas"/>
                <a:ea typeface="Calibri"/>
                <a:cs typeface="Times New Roman"/>
              </a:rPr>
              <a:t>);</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	cout &lt;&lt; </a:t>
            </a:r>
            <a:r>
              <a:rPr lang="en-US" sz="2100" dirty="0">
                <a:solidFill>
                  <a:srgbClr val="A31515"/>
                </a:solidFill>
                <a:latin typeface="Consolas"/>
                <a:ea typeface="Calibri"/>
                <a:cs typeface="Times New Roman"/>
              </a:rPr>
              <a:t>"4 </a:t>
            </a:r>
            <a:r>
              <a:rPr lang="en-US" sz="2100" dirty="0" err="1">
                <a:solidFill>
                  <a:srgbClr val="A31515"/>
                </a:solidFill>
                <a:latin typeface="Consolas"/>
                <a:ea typeface="Calibri"/>
                <a:cs typeface="Times New Roman"/>
              </a:rPr>
              <a:t>smth</a:t>
            </a:r>
            <a:r>
              <a:rPr lang="en-US" sz="2100" dirty="0">
                <a:solidFill>
                  <a:srgbClr val="A31515"/>
                </a:solidFill>
                <a:latin typeface="Consolas"/>
                <a:ea typeface="Calibri"/>
                <a:cs typeface="Times New Roman"/>
              </a:rPr>
              <a:t> else 5 is: "</a:t>
            </a:r>
            <a:r>
              <a:rPr lang="en-US" sz="2100" dirty="0">
                <a:latin typeface="Consolas"/>
                <a:ea typeface="Calibri"/>
                <a:cs typeface="Times New Roman"/>
              </a:rPr>
              <a:t> &lt;&lt; </a:t>
            </a:r>
            <a:r>
              <a:rPr lang="en-US" sz="2100" dirty="0" err="1">
                <a:latin typeface="Consolas"/>
                <a:ea typeface="Calibri"/>
                <a:cs typeface="Times New Roman"/>
              </a:rPr>
              <a:t>doSmthElse</a:t>
            </a:r>
            <a:r>
              <a:rPr lang="en-US" sz="2100" dirty="0">
                <a:latin typeface="Consolas"/>
                <a:ea typeface="Calibri"/>
                <a:cs typeface="Times New Roman"/>
              </a:rPr>
              <a:t>(4, 5) &lt;&lt; endl;</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	</a:t>
            </a:r>
            <a:r>
              <a:rPr lang="en-US" sz="2100" dirty="0">
                <a:solidFill>
                  <a:srgbClr val="0000FF"/>
                </a:solidFill>
                <a:latin typeface="Consolas"/>
                <a:ea typeface="Calibri"/>
                <a:cs typeface="Times New Roman"/>
              </a:rPr>
              <a:t>return</a:t>
            </a:r>
            <a:r>
              <a:rPr lang="en-US" sz="2100" dirty="0">
                <a:latin typeface="Consolas"/>
                <a:ea typeface="Calibri"/>
                <a:cs typeface="Times New Roman"/>
              </a:rPr>
              <a:t> 0;</a:t>
            </a:r>
            <a:endParaRPr lang="en-US" sz="2800" dirty="0">
              <a:ea typeface="Calibri"/>
              <a:cs typeface="Times New Roman"/>
            </a:endParaRPr>
          </a:p>
          <a:p>
            <a:pPr marL="0" indent="0">
              <a:lnSpc>
                <a:spcPct val="115000"/>
              </a:lnSpc>
              <a:spcAft>
                <a:spcPts val="0"/>
              </a:spcAft>
              <a:buNone/>
            </a:pPr>
            <a:r>
              <a:rPr lang="en-US" sz="2100" dirty="0">
                <a:latin typeface="Consolas"/>
                <a:ea typeface="Calibri"/>
                <a:cs typeface="Times New Roman"/>
              </a:rPr>
              <a:t>}</a:t>
            </a:r>
            <a:endParaRPr lang="en-US" sz="2800" dirty="0">
              <a:ea typeface="Calibri"/>
              <a:cs typeface="Times New Roman"/>
            </a:endParaRPr>
          </a:p>
          <a:p>
            <a:pPr marL="0" indent="0">
              <a:lnSpc>
                <a:spcPct val="115000"/>
              </a:lnSpc>
              <a:spcAft>
                <a:spcPts val="0"/>
              </a:spcAft>
              <a:buNone/>
            </a:pPr>
            <a:endParaRPr lang="en-US" sz="28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046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10600" cy="4876800"/>
          </a:xfrm>
        </p:spPr>
        <p:txBody>
          <a:bodyPr>
            <a:normAutofit/>
          </a:bodyPr>
          <a:lstStyle/>
          <a:p>
            <a:pPr marL="0" indent="0">
              <a:lnSpc>
                <a:spcPct val="115000"/>
              </a:lnSpc>
              <a:spcAft>
                <a:spcPts val="0"/>
              </a:spcAft>
              <a:buNone/>
            </a:pPr>
            <a:r>
              <a:rPr lang="en-US" sz="1800" dirty="0">
                <a:solidFill>
                  <a:srgbClr val="008000"/>
                </a:solidFill>
                <a:latin typeface="Consolas"/>
                <a:ea typeface="Calibri"/>
                <a:cs typeface="Times New Roman"/>
              </a:rPr>
              <a:t>// File: doSmth.cpp</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 </a:t>
            </a:r>
            <a:endParaRPr lang="en-US" sz="2400" dirty="0">
              <a:ea typeface="Calibri"/>
              <a:cs typeface="Times New Roman"/>
            </a:endParaRPr>
          </a:p>
          <a:p>
            <a:pPr marL="0" indent="0">
              <a:lnSpc>
                <a:spcPct val="115000"/>
              </a:lnSpc>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a:t>
            </a:r>
            <a:r>
              <a:rPr lang="en-US" sz="1800" dirty="0" err="1">
                <a:latin typeface="Consolas"/>
                <a:ea typeface="Calibri"/>
                <a:cs typeface="Times New Roman"/>
              </a:rPr>
              <a:t>doSmth</a:t>
            </a:r>
            <a:r>
              <a:rPr lang="en-US" sz="1800" dirty="0">
                <a:latin typeface="Consolas"/>
                <a:ea typeface="Calibri"/>
                <a:cs typeface="Times New Roman"/>
              </a:rPr>
              <a:t>(</a:t>
            </a:r>
            <a:r>
              <a:rPr lang="en-US" sz="1800" dirty="0">
                <a:solidFill>
                  <a:srgbClr val="0000FF"/>
                </a:solidFill>
                <a:latin typeface="Consolas"/>
                <a:ea typeface="Calibri"/>
                <a:cs typeface="Times New Roman"/>
              </a:rPr>
              <a:t>int</a:t>
            </a:r>
            <a:r>
              <a:rPr lang="en-US" sz="1800" dirty="0">
                <a:latin typeface="Consolas"/>
                <a:ea typeface="Calibri"/>
                <a:cs typeface="Times New Roman"/>
              </a:rPr>
              <a:t> x, </a:t>
            </a:r>
            <a:r>
              <a:rPr lang="en-US" sz="1800" dirty="0">
                <a:solidFill>
                  <a:srgbClr val="0000FF"/>
                </a:solidFill>
                <a:latin typeface="Consolas"/>
                <a:ea typeface="Calibri"/>
                <a:cs typeface="Times New Roman"/>
              </a:rPr>
              <a:t>int</a:t>
            </a:r>
            <a:r>
              <a:rPr lang="en-US" sz="1800" dirty="0">
                <a:latin typeface="Consolas"/>
                <a:ea typeface="Calibri"/>
                <a:cs typeface="Times New Roman"/>
              </a:rPr>
              <a:t> y)</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return</a:t>
            </a:r>
            <a:r>
              <a:rPr lang="en-US" sz="1800" dirty="0">
                <a:latin typeface="Consolas"/>
                <a:ea typeface="Calibri"/>
                <a:cs typeface="Times New Roman"/>
              </a:rPr>
              <a:t> x*y;</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 </a:t>
            </a:r>
            <a:endParaRPr lang="en-US" sz="2400" dirty="0">
              <a:ea typeface="Calibri"/>
              <a:cs typeface="Times New Roman"/>
            </a:endParaRPr>
          </a:p>
          <a:p>
            <a:pPr marL="0" indent="0">
              <a:lnSpc>
                <a:spcPct val="115000"/>
              </a:lnSpc>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a:t>
            </a:r>
            <a:r>
              <a:rPr lang="en-US" sz="1800" dirty="0" err="1">
                <a:latin typeface="Consolas"/>
                <a:ea typeface="Calibri"/>
                <a:cs typeface="Times New Roman"/>
              </a:rPr>
              <a:t>doSmthElse</a:t>
            </a:r>
            <a:r>
              <a:rPr lang="en-US" sz="1800" dirty="0">
                <a:latin typeface="Consolas"/>
                <a:ea typeface="Calibri"/>
                <a:cs typeface="Times New Roman"/>
              </a:rPr>
              <a:t>(</a:t>
            </a:r>
            <a:r>
              <a:rPr lang="en-US" sz="1800" dirty="0">
                <a:solidFill>
                  <a:srgbClr val="0000FF"/>
                </a:solidFill>
                <a:latin typeface="Consolas"/>
                <a:ea typeface="Calibri"/>
                <a:cs typeface="Times New Roman"/>
              </a:rPr>
              <a:t>int</a:t>
            </a:r>
            <a:r>
              <a:rPr lang="en-US" sz="1800" dirty="0">
                <a:latin typeface="Consolas"/>
                <a:ea typeface="Calibri"/>
                <a:cs typeface="Times New Roman"/>
              </a:rPr>
              <a:t> x, </a:t>
            </a:r>
            <a:r>
              <a:rPr lang="en-US" sz="1800" dirty="0">
                <a:solidFill>
                  <a:srgbClr val="0000FF"/>
                </a:solidFill>
                <a:latin typeface="Consolas"/>
                <a:ea typeface="Calibri"/>
                <a:cs typeface="Times New Roman"/>
              </a:rPr>
              <a:t>int</a:t>
            </a:r>
            <a:r>
              <a:rPr lang="en-US" sz="1800" dirty="0">
                <a:latin typeface="Consolas"/>
                <a:ea typeface="Calibri"/>
                <a:cs typeface="Times New Roman"/>
              </a:rPr>
              <a:t> y)</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return</a:t>
            </a:r>
            <a:r>
              <a:rPr lang="en-US" sz="1800" dirty="0">
                <a:latin typeface="Consolas"/>
                <a:ea typeface="Calibri"/>
                <a:cs typeface="Times New Roman"/>
              </a:rPr>
              <a:t> </a:t>
            </a:r>
            <a:r>
              <a:rPr lang="en-US" sz="1800" dirty="0" err="1">
                <a:latin typeface="Consolas"/>
                <a:ea typeface="Calibri"/>
                <a:cs typeface="Times New Roman"/>
              </a:rPr>
              <a:t>x+y</a:t>
            </a: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smtClean="0">
                <a:latin typeface="Consolas"/>
                <a:ea typeface="Calibri"/>
                <a:cs typeface="Times New Roman"/>
              </a:rPr>
              <a:t> </a:t>
            </a:r>
            <a:endParaRPr lang="en-US" sz="2400" dirty="0" smtClean="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06236"/>
            <a:ext cx="426862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535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Header files</a:t>
            </a:r>
            <a:endParaRPr lang="en-US"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a:t>The purpose of a header file is to hold declarations for other files to use</a:t>
            </a:r>
            <a:r>
              <a:rPr lang="en-US" dirty="0" smtClean="0"/>
              <a:t>.</a:t>
            </a:r>
          </a:p>
          <a:p>
            <a:pPr algn="just"/>
            <a:endParaRPr lang="en-US" dirty="0"/>
          </a:p>
          <a:p>
            <a:pPr algn="just"/>
            <a:r>
              <a:rPr lang="en-US" dirty="0" smtClean="0"/>
              <a:t>Make sure you define the header guard</a:t>
            </a:r>
          </a:p>
          <a:p>
            <a:pPr marL="0" indent="0">
              <a:lnSpc>
                <a:spcPct val="115000"/>
              </a:lnSpc>
              <a:spcAft>
                <a:spcPts val="0"/>
              </a:spcAft>
              <a:buNone/>
            </a:pPr>
            <a:r>
              <a:rPr lang="en-US" sz="1700" dirty="0" smtClean="0">
                <a:solidFill>
                  <a:srgbClr val="0000FF"/>
                </a:solidFill>
                <a:latin typeface="Consolas"/>
                <a:ea typeface="Calibri"/>
                <a:cs typeface="Times New Roman"/>
              </a:rPr>
              <a:t>	</a:t>
            </a:r>
            <a:r>
              <a:rPr lang="en-US" sz="2000" dirty="0" smtClean="0">
                <a:solidFill>
                  <a:srgbClr val="0000FF"/>
                </a:solidFill>
                <a:latin typeface="Consolas"/>
                <a:ea typeface="Calibri"/>
                <a:cs typeface="Times New Roman"/>
              </a:rPr>
              <a:t>#</a:t>
            </a:r>
            <a:r>
              <a:rPr lang="en-US" sz="2000" dirty="0" err="1">
                <a:solidFill>
                  <a:srgbClr val="0000FF"/>
                </a:solidFill>
                <a:latin typeface="Consolas"/>
                <a:ea typeface="Calibri"/>
                <a:cs typeface="Times New Roman"/>
              </a:rPr>
              <a:t>ifndef</a:t>
            </a:r>
            <a:r>
              <a:rPr lang="en-US" sz="2000" dirty="0">
                <a:latin typeface="Consolas"/>
                <a:ea typeface="Calibri"/>
                <a:cs typeface="Times New Roman"/>
              </a:rPr>
              <a:t> </a:t>
            </a:r>
            <a:r>
              <a:rPr lang="en-US" sz="2000" dirty="0" smtClean="0">
                <a:latin typeface="Consolas"/>
                <a:ea typeface="Calibri"/>
                <a:cs typeface="Times New Roman"/>
              </a:rPr>
              <a:t>NAME_H</a:t>
            </a:r>
            <a:endParaRPr lang="en-US" sz="2000" dirty="0">
              <a:ea typeface="Calibri"/>
              <a:cs typeface="Times New Roman"/>
            </a:endParaRPr>
          </a:p>
          <a:p>
            <a:pPr marL="0" indent="0">
              <a:lnSpc>
                <a:spcPct val="115000"/>
              </a:lnSpc>
              <a:spcAft>
                <a:spcPts val="0"/>
              </a:spcAft>
              <a:buNone/>
            </a:pPr>
            <a:r>
              <a:rPr lang="en-US" sz="2000" dirty="0" smtClean="0">
                <a:solidFill>
                  <a:srgbClr val="0000FF"/>
                </a:solidFill>
                <a:latin typeface="Consolas"/>
                <a:ea typeface="Calibri"/>
                <a:cs typeface="Times New Roman"/>
              </a:rPr>
              <a:t>	#</a:t>
            </a:r>
            <a:r>
              <a:rPr lang="en-US" sz="2000" dirty="0">
                <a:solidFill>
                  <a:srgbClr val="0000FF"/>
                </a:solidFill>
                <a:latin typeface="Consolas"/>
                <a:ea typeface="Calibri"/>
                <a:cs typeface="Times New Roman"/>
              </a:rPr>
              <a:t>define</a:t>
            </a:r>
            <a:r>
              <a:rPr lang="en-US" sz="2000" dirty="0">
                <a:latin typeface="Consolas"/>
                <a:ea typeface="Calibri"/>
                <a:cs typeface="Times New Roman"/>
              </a:rPr>
              <a:t> </a:t>
            </a:r>
            <a:r>
              <a:rPr lang="en-US" sz="2000" dirty="0" smtClean="0">
                <a:latin typeface="Consolas"/>
                <a:ea typeface="Calibri"/>
                <a:cs typeface="Times New Roman"/>
              </a:rPr>
              <a:t>NAME_H</a:t>
            </a:r>
            <a:endParaRPr lang="en-US" sz="2000" dirty="0">
              <a:ea typeface="Calibri"/>
              <a:cs typeface="Times New Roman"/>
            </a:endParaRPr>
          </a:p>
          <a:p>
            <a:pPr marL="0" indent="0">
              <a:lnSpc>
                <a:spcPct val="115000"/>
              </a:lnSpc>
              <a:spcAft>
                <a:spcPts val="0"/>
              </a:spcAft>
              <a:buNone/>
            </a:pPr>
            <a:r>
              <a:rPr lang="en-US" sz="2000" dirty="0">
                <a:latin typeface="Consolas"/>
                <a:ea typeface="Calibri"/>
                <a:cs typeface="Times New Roman"/>
              </a:rPr>
              <a:t> </a:t>
            </a:r>
            <a:r>
              <a:rPr lang="en-US" sz="2000" dirty="0" smtClean="0">
                <a:latin typeface="Consolas"/>
                <a:ea typeface="Calibri"/>
                <a:cs typeface="Times New Roman"/>
              </a:rPr>
              <a:t> 	</a:t>
            </a:r>
            <a:r>
              <a:rPr lang="en-US" sz="2000" dirty="0" smtClean="0">
                <a:solidFill>
                  <a:srgbClr val="008000"/>
                </a:solidFill>
                <a:latin typeface="Consolas"/>
                <a:ea typeface="Calibri"/>
                <a:cs typeface="Times New Roman"/>
              </a:rPr>
              <a:t>// </a:t>
            </a:r>
            <a:r>
              <a:rPr lang="en-US" sz="2000" dirty="0">
                <a:solidFill>
                  <a:srgbClr val="008000"/>
                </a:solidFill>
                <a:latin typeface="Consolas"/>
                <a:ea typeface="Calibri"/>
                <a:cs typeface="Times New Roman"/>
              </a:rPr>
              <a:t>function prototype</a:t>
            </a:r>
            <a:endParaRPr lang="en-US" sz="2000" dirty="0">
              <a:ea typeface="Calibri"/>
              <a:cs typeface="Times New Roman"/>
            </a:endParaRPr>
          </a:p>
          <a:p>
            <a:pPr marL="0" indent="0">
              <a:lnSpc>
                <a:spcPct val="115000"/>
              </a:lnSpc>
              <a:spcAft>
                <a:spcPts val="0"/>
              </a:spcAft>
              <a:buNone/>
            </a:pPr>
            <a:r>
              <a:rPr lang="en-US" sz="2000" dirty="0" smtClean="0">
                <a:solidFill>
                  <a:srgbClr val="0000FF"/>
                </a:solidFill>
                <a:latin typeface="Consolas"/>
                <a:ea typeface="Calibri"/>
                <a:cs typeface="Times New Roman"/>
              </a:rPr>
              <a:t>	#</a:t>
            </a:r>
            <a:r>
              <a:rPr lang="en-US" sz="2000" dirty="0" err="1">
                <a:solidFill>
                  <a:srgbClr val="0000FF"/>
                </a:solidFill>
                <a:latin typeface="Consolas"/>
                <a:ea typeface="Calibri"/>
                <a:cs typeface="Times New Roman"/>
              </a:rPr>
              <a:t>endif</a:t>
            </a:r>
            <a:endParaRPr lang="en-US" sz="2000" dirty="0">
              <a:ea typeface="Calibri"/>
              <a:cs typeface="Times New Roman"/>
            </a:endParaRP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937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10600" cy="4876800"/>
          </a:xfrm>
        </p:spPr>
        <p:txBody>
          <a:bodyPr>
            <a:normAutofit/>
          </a:bodyPr>
          <a:lstStyle/>
          <a:p>
            <a:pPr marL="0" indent="0">
              <a:lnSpc>
                <a:spcPct val="115000"/>
              </a:lnSpc>
              <a:spcAft>
                <a:spcPts val="0"/>
              </a:spcAft>
              <a:buNone/>
            </a:pPr>
            <a:r>
              <a:rPr lang="en-US" sz="2200" dirty="0" smtClean="0">
                <a:solidFill>
                  <a:srgbClr val="008000"/>
                </a:solidFill>
                <a:latin typeface="Consolas"/>
                <a:ea typeface="Calibri"/>
                <a:cs typeface="Times New Roman"/>
              </a:rPr>
              <a:t>// </a:t>
            </a:r>
            <a:r>
              <a:rPr lang="en-US" sz="2200" dirty="0">
                <a:solidFill>
                  <a:srgbClr val="008000"/>
                </a:solidFill>
                <a:latin typeface="Consolas"/>
                <a:ea typeface="Calibri"/>
                <a:cs typeface="Times New Roman"/>
              </a:rPr>
              <a:t>File: </a:t>
            </a:r>
            <a:r>
              <a:rPr lang="en-US" sz="2200" dirty="0" err="1">
                <a:solidFill>
                  <a:srgbClr val="008000"/>
                </a:solidFill>
                <a:latin typeface="Consolas"/>
                <a:ea typeface="Calibri"/>
                <a:cs typeface="Times New Roman"/>
              </a:rPr>
              <a:t>doSmth.h</a:t>
            </a:r>
            <a:endParaRPr lang="en-US" sz="3000" dirty="0">
              <a:ea typeface="Calibri"/>
              <a:cs typeface="Times New Roman"/>
            </a:endParaRPr>
          </a:p>
          <a:p>
            <a:pPr marL="0" indent="0">
              <a:lnSpc>
                <a:spcPct val="115000"/>
              </a:lnSpc>
              <a:spcAft>
                <a:spcPts val="0"/>
              </a:spcAft>
              <a:buNone/>
            </a:pPr>
            <a:r>
              <a:rPr lang="en-US" sz="2200" dirty="0">
                <a:latin typeface="Consolas"/>
                <a:ea typeface="Calibri"/>
                <a:cs typeface="Times New Roman"/>
              </a:rPr>
              <a:t> </a:t>
            </a:r>
            <a:endParaRPr lang="en-US" sz="3000" dirty="0">
              <a:ea typeface="Calibri"/>
              <a:cs typeface="Times New Roman"/>
            </a:endParaRPr>
          </a:p>
          <a:p>
            <a:pPr marL="0" indent="0">
              <a:lnSpc>
                <a:spcPct val="115000"/>
              </a:lnSpc>
              <a:spcAft>
                <a:spcPts val="0"/>
              </a:spcAft>
              <a:buNone/>
            </a:pPr>
            <a:r>
              <a:rPr lang="en-US" sz="2200" dirty="0">
                <a:solidFill>
                  <a:srgbClr val="0000FF"/>
                </a:solidFill>
                <a:latin typeface="Consolas"/>
                <a:ea typeface="Calibri"/>
                <a:cs typeface="Times New Roman"/>
              </a:rPr>
              <a:t>#</a:t>
            </a:r>
            <a:r>
              <a:rPr lang="en-US" sz="2200" dirty="0" err="1">
                <a:solidFill>
                  <a:srgbClr val="0000FF"/>
                </a:solidFill>
                <a:latin typeface="Consolas"/>
                <a:ea typeface="Calibri"/>
                <a:cs typeface="Times New Roman"/>
              </a:rPr>
              <a:t>ifndef</a:t>
            </a:r>
            <a:r>
              <a:rPr lang="en-US" sz="2200" dirty="0">
                <a:latin typeface="Consolas"/>
                <a:ea typeface="Calibri"/>
                <a:cs typeface="Times New Roman"/>
              </a:rPr>
              <a:t> DOSMTH_H</a:t>
            </a:r>
            <a:endParaRPr lang="en-US" sz="3000" dirty="0">
              <a:ea typeface="Calibri"/>
              <a:cs typeface="Times New Roman"/>
            </a:endParaRPr>
          </a:p>
          <a:p>
            <a:pPr marL="0" indent="0">
              <a:lnSpc>
                <a:spcPct val="115000"/>
              </a:lnSpc>
              <a:spcAft>
                <a:spcPts val="0"/>
              </a:spcAft>
              <a:buNone/>
            </a:pPr>
            <a:r>
              <a:rPr lang="en-US" sz="2200" dirty="0">
                <a:solidFill>
                  <a:srgbClr val="0000FF"/>
                </a:solidFill>
                <a:latin typeface="Consolas"/>
                <a:ea typeface="Calibri"/>
                <a:cs typeface="Times New Roman"/>
              </a:rPr>
              <a:t>#define</a:t>
            </a:r>
            <a:r>
              <a:rPr lang="en-US" sz="2200" dirty="0">
                <a:latin typeface="Consolas"/>
                <a:ea typeface="Calibri"/>
                <a:cs typeface="Times New Roman"/>
              </a:rPr>
              <a:t> DOSMTH_H</a:t>
            </a:r>
            <a:endParaRPr lang="en-US" sz="3000" dirty="0">
              <a:ea typeface="Calibri"/>
              <a:cs typeface="Times New Roman"/>
            </a:endParaRPr>
          </a:p>
          <a:p>
            <a:pPr marL="0" indent="0">
              <a:lnSpc>
                <a:spcPct val="115000"/>
              </a:lnSpc>
              <a:spcAft>
                <a:spcPts val="0"/>
              </a:spcAft>
              <a:buNone/>
            </a:pPr>
            <a:r>
              <a:rPr lang="en-US" sz="2200" dirty="0">
                <a:latin typeface="Consolas"/>
                <a:ea typeface="Calibri"/>
                <a:cs typeface="Times New Roman"/>
              </a:rPr>
              <a:t> </a:t>
            </a:r>
            <a:endParaRPr lang="en-US" sz="3000" dirty="0">
              <a:ea typeface="Calibri"/>
              <a:cs typeface="Times New Roman"/>
            </a:endParaRPr>
          </a:p>
          <a:p>
            <a:pPr marL="0" indent="0">
              <a:lnSpc>
                <a:spcPct val="115000"/>
              </a:lnSpc>
              <a:spcAft>
                <a:spcPts val="0"/>
              </a:spcAft>
              <a:buNone/>
            </a:pPr>
            <a:r>
              <a:rPr lang="en-US" sz="2200" dirty="0">
                <a:solidFill>
                  <a:srgbClr val="0000FF"/>
                </a:solidFill>
                <a:latin typeface="Consolas"/>
                <a:ea typeface="Calibri"/>
                <a:cs typeface="Times New Roman"/>
              </a:rPr>
              <a:t>int</a:t>
            </a:r>
            <a:r>
              <a:rPr lang="en-US" sz="2200" dirty="0">
                <a:latin typeface="Consolas"/>
                <a:ea typeface="Calibri"/>
                <a:cs typeface="Times New Roman"/>
              </a:rPr>
              <a:t> </a:t>
            </a:r>
            <a:r>
              <a:rPr lang="en-US" sz="2200" dirty="0" err="1">
                <a:latin typeface="Consolas"/>
                <a:ea typeface="Calibri"/>
                <a:cs typeface="Times New Roman"/>
              </a:rPr>
              <a:t>doSmth</a:t>
            </a:r>
            <a:r>
              <a:rPr lang="en-US" sz="2200" dirty="0">
                <a:latin typeface="Consolas"/>
                <a:ea typeface="Calibri"/>
                <a:cs typeface="Times New Roman"/>
              </a:rPr>
              <a:t>(</a:t>
            </a:r>
            <a:r>
              <a:rPr lang="en-US" sz="2200" dirty="0">
                <a:solidFill>
                  <a:srgbClr val="0000FF"/>
                </a:solidFill>
                <a:latin typeface="Consolas"/>
                <a:ea typeface="Calibri"/>
                <a:cs typeface="Times New Roman"/>
              </a:rPr>
              <a:t>int</a:t>
            </a:r>
            <a:r>
              <a:rPr lang="en-US" sz="2200" dirty="0">
                <a:latin typeface="Consolas"/>
                <a:ea typeface="Calibri"/>
                <a:cs typeface="Times New Roman"/>
              </a:rPr>
              <a:t> x, </a:t>
            </a:r>
            <a:r>
              <a:rPr lang="en-US" sz="2200" dirty="0">
                <a:solidFill>
                  <a:srgbClr val="0000FF"/>
                </a:solidFill>
                <a:latin typeface="Consolas"/>
                <a:ea typeface="Calibri"/>
                <a:cs typeface="Times New Roman"/>
              </a:rPr>
              <a:t>int</a:t>
            </a:r>
            <a:r>
              <a:rPr lang="en-US" sz="2200" dirty="0">
                <a:latin typeface="Consolas"/>
                <a:ea typeface="Calibri"/>
                <a:cs typeface="Times New Roman"/>
              </a:rPr>
              <a:t> y); </a:t>
            </a:r>
            <a:r>
              <a:rPr lang="en-US" sz="2200" dirty="0">
                <a:solidFill>
                  <a:srgbClr val="008000"/>
                </a:solidFill>
                <a:latin typeface="Consolas"/>
                <a:ea typeface="Calibri"/>
                <a:cs typeface="Times New Roman"/>
              </a:rPr>
              <a:t>// function prototype</a:t>
            </a:r>
            <a:endParaRPr lang="en-US" sz="3000" dirty="0">
              <a:ea typeface="Calibri"/>
              <a:cs typeface="Times New Roman"/>
            </a:endParaRPr>
          </a:p>
          <a:p>
            <a:pPr marL="0" indent="0">
              <a:lnSpc>
                <a:spcPct val="115000"/>
              </a:lnSpc>
              <a:spcAft>
                <a:spcPts val="0"/>
              </a:spcAft>
              <a:buNone/>
            </a:pPr>
            <a:r>
              <a:rPr lang="en-US" sz="2200" dirty="0">
                <a:solidFill>
                  <a:srgbClr val="0000FF"/>
                </a:solidFill>
                <a:latin typeface="Consolas"/>
                <a:ea typeface="Calibri"/>
                <a:cs typeface="Times New Roman"/>
              </a:rPr>
              <a:t>int</a:t>
            </a:r>
            <a:r>
              <a:rPr lang="en-US" sz="2200" dirty="0">
                <a:latin typeface="Consolas"/>
                <a:ea typeface="Calibri"/>
                <a:cs typeface="Times New Roman"/>
              </a:rPr>
              <a:t> </a:t>
            </a:r>
            <a:r>
              <a:rPr lang="en-US" sz="2200" dirty="0" err="1">
                <a:latin typeface="Consolas"/>
                <a:ea typeface="Calibri"/>
                <a:cs typeface="Times New Roman"/>
              </a:rPr>
              <a:t>doSmthElse</a:t>
            </a:r>
            <a:r>
              <a:rPr lang="en-US" sz="2200" dirty="0">
                <a:latin typeface="Consolas"/>
                <a:ea typeface="Calibri"/>
                <a:cs typeface="Times New Roman"/>
              </a:rPr>
              <a:t>(</a:t>
            </a:r>
            <a:r>
              <a:rPr lang="en-US" sz="2200" dirty="0">
                <a:solidFill>
                  <a:srgbClr val="0000FF"/>
                </a:solidFill>
                <a:latin typeface="Consolas"/>
                <a:ea typeface="Calibri"/>
                <a:cs typeface="Times New Roman"/>
              </a:rPr>
              <a:t>int</a:t>
            </a:r>
            <a:r>
              <a:rPr lang="en-US" sz="2200" dirty="0">
                <a:latin typeface="Consolas"/>
                <a:ea typeface="Calibri"/>
                <a:cs typeface="Times New Roman"/>
              </a:rPr>
              <a:t> x, </a:t>
            </a:r>
            <a:r>
              <a:rPr lang="en-US" sz="2200" dirty="0">
                <a:solidFill>
                  <a:srgbClr val="0000FF"/>
                </a:solidFill>
                <a:latin typeface="Consolas"/>
                <a:ea typeface="Calibri"/>
                <a:cs typeface="Times New Roman"/>
              </a:rPr>
              <a:t>int</a:t>
            </a:r>
            <a:r>
              <a:rPr lang="en-US" sz="2200" dirty="0">
                <a:latin typeface="Consolas"/>
                <a:ea typeface="Calibri"/>
                <a:cs typeface="Times New Roman"/>
              </a:rPr>
              <a:t> y); </a:t>
            </a:r>
            <a:r>
              <a:rPr lang="en-US" sz="2200" dirty="0">
                <a:solidFill>
                  <a:srgbClr val="008000"/>
                </a:solidFill>
                <a:latin typeface="Consolas"/>
                <a:ea typeface="Calibri"/>
                <a:cs typeface="Times New Roman"/>
              </a:rPr>
              <a:t>// function prototype</a:t>
            </a:r>
            <a:endParaRPr lang="en-US" sz="3000" dirty="0">
              <a:ea typeface="Calibri"/>
              <a:cs typeface="Times New Roman"/>
            </a:endParaRPr>
          </a:p>
          <a:p>
            <a:pPr marL="0" indent="0">
              <a:lnSpc>
                <a:spcPct val="115000"/>
              </a:lnSpc>
              <a:spcAft>
                <a:spcPts val="0"/>
              </a:spcAft>
              <a:buNone/>
            </a:pPr>
            <a:r>
              <a:rPr lang="en-US" sz="2200" dirty="0">
                <a:latin typeface="Consolas"/>
                <a:ea typeface="Calibri"/>
                <a:cs typeface="Times New Roman"/>
              </a:rPr>
              <a:t> </a:t>
            </a:r>
            <a:endParaRPr lang="en-US" sz="3000" dirty="0">
              <a:ea typeface="Calibri"/>
              <a:cs typeface="Times New Roman"/>
            </a:endParaRPr>
          </a:p>
          <a:p>
            <a:pPr marL="0" indent="0">
              <a:lnSpc>
                <a:spcPct val="115000"/>
              </a:lnSpc>
              <a:spcAft>
                <a:spcPts val="0"/>
              </a:spcAft>
              <a:buNone/>
            </a:pPr>
            <a:r>
              <a:rPr lang="en-US" sz="2200" dirty="0">
                <a:solidFill>
                  <a:srgbClr val="0000FF"/>
                </a:solidFill>
                <a:latin typeface="Consolas"/>
                <a:ea typeface="Calibri"/>
                <a:cs typeface="Times New Roman"/>
              </a:rPr>
              <a:t>#</a:t>
            </a:r>
            <a:r>
              <a:rPr lang="en-US" sz="2200" dirty="0" err="1">
                <a:solidFill>
                  <a:srgbClr val="0000FF"/>
                </a:solidFill>
                <a:latin typeface="Consolas"/>
                <a:ea typeface="Calibri"/>
                <a:cs typeface="Times New Roman"/>
              </a:rPr>
              <a:t>endif</a:t>
            </a:r>
            <a:endParaRPr lang="en-US" sz="3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475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10600" cy="4876800"/>
          </a:xfrm>
        </p:spPr>
        <p:txBody>
          <a:bodyPr>
            <a:normAutofit fontScale="40000" lnSpcReduction="20000"/>
          </a:bodyPr>
          <a:lstStyle/>
          <a:p>
            <a:pPr marL="0" indent="0">
              <a:lnSpc>
                <a:spcPct val="115000"/>
              </a:lnSpc>
              <a:spcAft>
                <a:spcPts val="0"/>
              </a:spcAft>
              <a:buNone/>
            </a:pPr>
            <a:endParaRPr lang="en-US" sz="2800" dirty="0">
              <a:ea typeface="Calibri"/>
              <a:cs typeface="Times New Roman"/>
            </a:endParaRPr>
          </a:p>
          <a:p>
            <a:pPr marL="0" indent="0">
              <a:lnSpc>
                <a:spcPct val="115000"/>
              </a:lnSpc>
              <a:spcAft>
                <a:spcPts val="0"/>
              </a:spcAft>
              <a:buNone/>
            </a:pPr>
            <a:r>
              <a:rPr lang="en-US" sz="4000" dirty="0">
                <a:solidFill>
                  <a:srgbClr val="008000"/>
                </a:solidFill>
                <a:latin typeface="Consolas"/>
                <a:ea typeface="Calibri"/>
                <a:cs typeface="Times New Roman"/>
              </a:rPr>
              <a:t>// File: Code.cpp</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 </a:t>
            </a:r>
            <a:endParaRPr lang="en-US" sz="6000" dirty="0">
              <a:ea typeface="Calibri"/>
              <a:cs typeface="Times New Roman"/>
            </a:endParaRPr>
          </a:p>
          <a:p>
            <a:pPr marL="0" indent="0">
              <a:lnSpc>
                <a:spcPct val="115000"/>
              </a:lnSpc>
              <a:spcAft>
                <a:spcPts val="0"/>
              </a:spcAft>
              <a:buNone/>
            </a:pPr>
            <a:r>
              <a:rPr lang="en-US" sz="4000" dirty="0">
                <a:solidFill>
                  <a:srgbClr val="0000FF"/>
                </a:solidFill>
                <a:latin typeface="Consolas"/>
                <a:ea typeface="Calibri"/>
                <a:cs typeface="Times New Roman"/>
              </a:rPr>
              <a:t>#include</a:t>
            </a:r>
            <a:r>
              <a:rPr lang="en-US" sz="4000" dirty="0">
                <a:latin typeface="Consolas"/>
                <a:ea typeface="Calibri"/>
                <a:cs typeface="Times New Roman"/>
              </a:rPr>
              <a:t> </a:t>
            </a:r>
            <a:r>
              <a:rPr lang="en-US" sz="4000" dirty="0">
                <a:solidFill>
                  <a:srgbClr val="A31515"/>
                </a:solidFill>
                <a:latin typeface="Consolas"/>
                <a:ea typeface="Calibri"/>
                <a:cs typeface="Times New Roman"/>
              </a:rPr>
              <a:t>&lt;</a:t>
            </a:r>
            <a:r>
              <a:rPr lang="en-US" sz="4000" dirty="0" err="1">
                <a:solidFill>
                  <a:srgbClr val="A31515"/>
                </a:solidFill>
                <a:latin typeface="Consolas"/>
                <a:ea typeface="Calibri"/>
                <a:cs typeface="Times New Roman"/>
              </a:rPr>
              <a:t>iostream</a:t>
            </a:r>
            <a:r>
              <a:rPr lang="en-US" sz="4000" dirty="0">
                <a:solidFill>
                  <a:srgbClr val="A31515"/>
                </a:solidFill>
                <a:latin typeface="Consolas"/>
                <a:ea typeface="Calibri"/>
                <a:cs typeface="Times New Roman"/>
              </a:rPr>
              <a:t>&gt;</a:t>
            </a:r>
            <a:endParaRPr lang="en-US" sz="6000" dirty="0">
              <a:ea typeface="Calibri"/>
              <a:cs typeface="Times New Roman"/>
            </a:endParaRPr>
          </a:p>
          <a:p>
            <a:pPr marL="0" indent="0">
              <a:lnSpc>
                <a:spcPct val="115000"/>
              </a:lnSpc>
              <a:spcAft>
                <a:spcPts val="0"/>
              </a:spcAft>
              <a:buNone/>
            </a:pPr>
            <a:r>
              <a:rPr lang="en-US" sz="4000" dirty="0">
                <a:solidFill>
                  <a:srgbClr val="0000FF"/>
                </a:solidFill>
                <a:latin typeface="Consolas"/>
                <a:ea typeface="Calibri"/>
                <a:cs typeface="Times New Roman"/>
              </a:rPr>
              <a:t>#include</a:t>
            </a:r>
            <a:r>
              <a:rPr lang="en-US" sz="4000" dirty="0">
                <a:latin typeface="Consolas"/>
                <a:ea typeface="Calibri"/>
                <a:cs typeface="Times New Roman"/>
              </a:rPr>
              <a:t> </a:t>
            </a:r>
            <a:r>
              <a:rPr lang="en-US" sz="4000" dirty="0">
                <a:solidFill>
                  <a:srgbClr val="A31515"/>
                </a:solidFill>
                <a:latin typeface="Consolas"/>
                <a:ea typeface="Calibri"/>
                <a:cs typeface="Times New Roman"/>
              </a:rPr>
              <a:t>"</a:t>
            </a:r>
            <a:r>
              <a:rPr lang="en-US" sz="4000" dirty="0" err="1">
                <a:solidFill>
                  <a:srgbClr val="A31515"/>
                </a:solidFill>
                <a:latin typeface="Consolas"/>
                <a:ea typeface="Calibri"/>
                <a:cs typeface="Times New Roman"/>
              </a:rPr>
              <a:t>doSmth.h</a:t>
            </a:r>
            <a:r>
              <a:rPr lang="en-US" sz="4000" dirty="0">
                <a:solidFill>
                  <a:srgbClr val="A31515"/>
                </a:solidFill>
                <a:latin typeface="Consolas"/>
                <a:ea typeface="Calibri"/>
                <a:cs typeface="Times New Roman"/>
              </a:rPr>
              <a:t>"</a:t>
            </a:r>
            <a:endParaRPr lang="en-US" sz="6000" dirty="0">
              <a:ea typeface="Calibri"/>
              <a:cs typeface="Times New Roman"/>
            </a:endParaRPr>
          </a:p>
          <a:p>
            <a:pPr marL="0" indent="0">
              <a:lnSpc>
                <a:spcPct val="115000"/>
              </a:lnSpc>
              <a:spcAft>
                <a:spcPts val="0"/>
              </a:spcAft>
              <a:buNone/>
            </a:pPr>
            <a:r>
              <a:rPr lang="en-US" sz="4000" dirty="0">
                <a:solidFill>
                  <a:srgbClr val="0000FF"/>
                </a:solidFill>
                <a:latin typeface="Consolas"/>
                <a:ea typeface="Calibri"/>
                <a:cs typeface="Times New Roman"/>
              </a:rPr>
              <a:t>using</a:t>
            </a:r>
            <a:r>
              <a:rPr lang="en-US" sz="4000" dirty="0">
                <a:latin typeface="Consolas"/>
                <a:ea typeface="Calibri"/>
                <a:cs typeface="Times New Roman"/>
              </a:rPr>
              <a:t> </a:t>
            </a:r>
            <a:r>
              <a:rPr lang="en-US" sz="4000" dirty="0">
                <a:solidFill>
                  <a:srgbClr val="0000FF"/>
                </a:solidFill>
                <a:latin typeface="Consolas"/>
                <a:ea typeface="Calibri"/>
                <a:cs typeface="Times New Roman"/>
              </a:rPr>
              <a:t>namespace</a:t>
            </a:r>
            <a:r>
              <a:rPr lang="en-US" sz="4000" dirty="0">
                <a:latin typeface="Consolas"/>
                <a:ea typeface="Calibri"/>
                <a:cs typeface="Times New Roman"/>
              </a:rPr>
              <a:t> </a:t>
            </a:r>
            <a:r>
              <a:rPr lang="en-US" sz="4000" dirty="0" err="1">
                <a:latin typeface="Consolas"/>
                <a:ea typeface="Calibri"/>
                <a:cs typeface="Times New Roman"/>
              </a:rPr>
              <a:t>std</a:t>
            </a:r>
            <a:r>
              <a:rPr lang="en-US" sz="4000" dirty="0">
                <a:latin typeface="Consolas"/>
                <a:ea typeface="Calibri"/>
                <a:cs typeface="Times New Roman"/>
              </a:rPr>
              <a:t>;</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 </a:t>
            </a:r>
            <a:endParaRPr lang="en-US" sz="6000" dirty="0">
              <a:ea typeface="Calibri"/>
              <a:cs typeface="Times New Roman"/>
            </a:endParaRPr>
          </a:p>
          <a:p>
            <a:pPr marL="0" indent="0">
              <a:lnSpc>
                <a:spcPct val="115000"/>
              </a:lnSpc>
              <a:spcAft>
                <a:spcPts val="0"/>
              </a:spcAft>
              <a:buNone/>
            </a:pPr>
            <a:r>
              <a:rPr lang="en-US" sz="4000" dirty="0">
                <a:solidFill>
                  <a:srgbClr val="008000"/>
                </a:solidFill>
                <a:latin typeface="Consolas"/>
                <a:ea typeface="Calibri"/>
                <a:cs typeface="Times New Roman"/>
              </a:rPr>
              <a:t>//int </a:t>
            </a:r>
            <a:r>
              <a:rPr lang="en-US" sz="4000" dirty="0" err="1">
                <a:solidFill>
                  <a:srgbClr val="008000"/>
                </a:solidFill>
                <a:latin typeface="Consolas"/>
                <a:ea typeface="Calibri"/>
                <a:cs typeface="Times New Roman"/>
              </a:rPr>
              <a:t>doSmth</a:t>
            </a:r>
            <a:r>
              <a:rPr lang="en-US" sz="4000" dirty="0">
                <a:solidFill>
                  <a:srgbClr val="008000"/>
                </a:solidFill>
                <a:latin typeface="Consolas"/>
                <a:ea typeface="Calibri"/>
                <a:cs typeface="Times New Roman"/>
              </a:rPr>
              <a:t>(int, int);</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 </a:t>
            </a:r>
            <a:endParaRPr lang="en-US" sz="6000" dirty="0">
              <a:ea typeface="Calibri"/>
              <a:cs typeface="Times New Roman"/>
            </a:endParaRPr>
          </a:p>
          <a:p>
            <a:pPr marL="0" indent="0">
              <a:lnSpc>
                <a:spcPct val="115000"/>
              </a:lnSpc>
              <a:spcAft>
                <a:spcPts val="0"/>
              </a:spcAft>
              <a:buNone/>
            </a:pPr>
            <a:r>
              <a:rPr lang="en-US" sz="4000" dirty="0">
                <a:solidFill>
                  <a:srgbClr val="0000FF"/>
                </a:solidFill>
                <a:latin typeface="Consolas"/>
                <a:ea typeface="Calibri"/>
                <a:cs typeface="Times New Roman"/>
              </a:rPr>
              <a:t>int</a:t>
            </a:r>
            <a:r>
              <a:rPr lang="en-US" sz="4000" dirty="0">
                <a:latin typeface="Consolas"/>
                <a:ea typeface="Calibri"/>
                <a:cs typeface="Times New Roman"/>
              </a:rPr>
              <a:t> main()</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	cout &lt;&lt; </a:t>
            </a:r>
            <a:r>
              <a:rPr lang="en-US" sz="4000" dirty="0">
                <a:solidFill>
                  <a:srgbClr val="A31515"/>
                </a:solidFill>
                <a:latin typeface="Consolas"/>
                <a:ea typeface="Calibri"/>
                <a:cs typeface="Times New Roman"/>
              </a:rPr>
              <a:t>"4 </a:t>
            </a:r>
            <a:r>
              <a:rPr lang="en-US" sz="4000" dirty="0" err="1">
                <a:solidFill>
                  <a:srgbClr val="A31515"/>
                </a:solidFill>
                <a:latin typeface="Consolas"/>
                <a:ea typeface="Calibri"/>
                <a:cs typeface="Times New Roman"/>
              </a:rPr>
              <a:t>smth</a:t>
            </a:r>
            <a:r>
              <a:rPr lang="en-US" sz="4000" dirty="0">
                <a:solidFill>
                  <a:srgbClr val="A31515"/>
                </a:solidFill>
                <a:latin typeface="Consolas"/>
                <a:ea typeface="Calibri"/>
                <a:cs typeface="Times New Roman"/>
              </a:rPr>
              <a:t> 5 is: "</a:t>
            </a:r>
            <a:r>
              <a:rPr lang="en-US" sz="4000" dirty="0">
                <a:latin typeface="Consolas"/>
                <a:ea typeface="Calibri"/>
                <a:cs typeface="Times New Roman"/>
              </a:rPr>
              <a:t> &lt;&lt; </a:t>
            </a:r>
            <a:r>
              <a:rPr lang="en-US" sz="4000" dirty="0" err="1">
                <a:latin typeface="Consolas"/>
                <a:ea typeface="Calibri"/>
                <a:cs typeface="Times New Roman"/>
              </a:rPr>
              <a:t>doSmth</a:t>
            </a:r>
            <a:r>
              <a:rPr lang="en-US" sz="4000" dirty="0">
                <a:latin typeface="Consolas"/>
                <a:ea typeface="Calibri"/>
                <a:cs typeface="Times New Roman"/>
              </a:rPr>
              <a:t>(4, 5) &lt;&lt; endl;</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 </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	</a:t>
            </a:r>
            <a:r>
              <a:rPr lang="en-US" sz="4000" dirty="0">
                <a:solidFill>
                  <a:srgbClr val="008000"/>
                </a:solidFill>
                <a:latin typeface="Consolas"/>
                <a:ea typeface="Calibri"/>
                <a:cs typeface="Times New Roman"/>
              </a:rPr>
              <a:t>//int </a:t>
            </a:r>
            <a:r>
              <a:rPr lang="en-US" sz="4000" dirty="0" err="1">
                <a:solidFill>
                  <a:srgbClr val="008000"/>
                </a:solidFill>
                <a:latin typeface="Consolas"/>
                <a:ea typeface="Calibri"/>
                <a:cs typeface="Times New Roman"/>
              </a:rPr>
              <a:t>doSmthElse</a:t>
            </a:r>
            <a:r>
              <a:rPr lang="en-US" sz="4000" dirty="0">
                <a:solidFill>
                  <a:srgbClr val="008000"/>
                </a:solidFill>
                <a:latin typeface="Consolas"/>
                <a:ea typeface="Calibri"/>
                <a:cs typeface="Times New Roman"/>
              </a:rPr>
              <a:t>(int, int);</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	cout &lt;&lt; </a:t>
            </a:r>
            <a:r>
              <a:rPr lang="en-US" sz="4000" dirty="0">
                <a:solidFill>
                  <a:srgbClr val="A31515"/>
                </a:solidFill>
                <a:latin typeface="Consolas"/>
                <a:ea typeface="Calibri"/>
                <a:cs typeface="Times New Roman"/>
              </a:rPr>
              <a:t>"4 </a:t>
            </a:r>
            <a:r>
              <a:rPr lang="en-US" sz="4000" dirty="0" err="1">
                <a:solidFill>
                  <a:srgbClr val="A31515"/>
                </a:solidFill>
                <a:latin typeface="Consolas"/>
                <a:ea typeface="Calibri"/>
                <a:cs typeface="Times New Roman"/>
              </a:rPr>
              <a:t>smth</a:t>
            </a:r>
            <a:r>
              <a:rPr lang="en-US" sz="4000" dirty="0">
                <a:solidFill>
                  <a:srgbClr val="A31515"/>
                </a:solidFill>
                <a:latin typeface="Consolas"/>
                <a:ea typeface="Calibri"/>
                <a:cs typeface="Times New Roman"/>
              </a:rPr>
              <a:t> else 5 is: "</a:t>
            </a:r>
            <a:r>
              <a:rPr lang="en-US" sz="4000" dirty="0">
                <a:latin typeface="Consolas"/>
                <a:ea typeface="Calibri"/>
                <a:cs typeface="Times New Roman"/>
              </a:rPr>
              <a:t> &lt;&lt; </a:t>
            </a:r>
            <a:r>
              <a:rPr lang="en-US" sz="4000" dirty="0" err="1">
                <a:latin typeface="Consolas"/>
                <a:ea typeface="Calibri"/>
                <a:cs typeface="Times New Roman"/>
              </a:rPr>
              <a:t>doSmthElse</a:t>
            </a:r>
            <a:r>
              <a:rPr lang="en-US" sz="4000" dirty="0">
                <a:latin typeface="Consolas"/>
                <a:ea typeface="Calibri"/>
                <a:cs typeface="Times New Roman"/>
              </a:rPr>
              <a:t>(4, 5) &lt;&lt; endl;</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	</a:t>
            </a:r>
            <a:r>
              <a:rPr lang="en-US" sz="4000" dirty="0">
                <a:solidFill>
                  <a:srgbClr val="0000FF"/>
                </a:solidFill>
                <a:latin typeface="Consolas"/>
                <a:ea typeface="Calibri"/>
                <a:cs typeface="Times New Roman"/>
              </a:rPr>
              <a:t>return</a:t>
            </a:r>
            <a:r>
              <a:rPr lang="en-US" sz="4000" dirty="0">
                <a:latin typeface="Consolas"/>
                <a:ea typeface="Calibri"/>
                <a:cs typeface="Times New Roman"/>
              </a:rPr>
              <a:t> 0;</a:t>
            </a:r>
            <a:endParaRPr lang="en-US" sz="6000" dirty="0">
              <a:ea typeface="Calibri"/>
              <a:cs typeface="Times New Roman"/>
            </a:endParaRPr>
          </a:p>
          <a:p>
            <a:pPr marL="0" indent="0">
              <a:lnSpc>
                <a:spcPct val="115000"/>
              </a:lnSpc>
              <a:spcAft>
                <a:spcPts val="0"/>
              </a:spcAft>
              <a:buNone/>
            </a:pPr>
            <a:r>
              <a:rPr lang="en-US" sz="4000" dirty="0">
                <a:latin typeface="Consolas"/>
                <a:ea typeface="Calibri"/>
                <a:cs typeface="Times New Roman"/>
              </a:rPr>
              <a:t>}</a:t>
            </a:r>
            <a:endParaRPr lang="en-US" sz="6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612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lstStyle/>
          <a:p>
            <a:pPr>
              <a:lnSpc>
                <a:spcPts val="5200"/>
              </a:lnSpc>
            </a:pPr>
            <a:r>
              <a:rPr lang="en-US" dirty="0" smtClean="0">
                <a:solidFill>
                  <a:srgbClr val="CCFF33"/>
                </a:solidFill>
              </a:rPr>
              <a:t>Functions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6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10600" cy="4876800"/>
          </a:xfrm>
        </p:spPr>
        <p:txBody>
          <a:bodyPr>
            <a:normAutofit/>
          </a:bodyPr>
          <a:lstStyle/>
          <a:p>
            <a:pPr marL="0" indent="0">
              <a:lnSpc>
                <a:spcPct val="115000"/>
              </a:lnSpc>
              <a:spcAft>
                <a:spcPts val="0"/>
              </a:spcAft>
              <a:buNone/>
            </a:pPr>
            <a:r>
              <a:rPr lang="en-US" sz="1800" dirty="0">
                <a:solidFill>
                  <a:srgbClr val="008000"/>
                </a:solidFill>
                <a:latin typeface="Consolas"/>
                <a:ea typeface="Calibri"/>
                <a:cs typeface="Times New Roman"/>
              </a:rPr>
              <a:t>// File: doSmth.cpp</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 </a:t>
            </a:r>
            <a:endParaRPr lang="en-US" sz="2400" dirty="0">
              <a:ea typeface="Calibri"/>
              <a:cs typeface="Times New Roman"/>
            </a:endParaRPr>
          </a:p>
          <a:p>
            <a:pPr marL="0" indent="0">
              <a:lnSpc>
                <a:spcPct val="115000"/>
              </a:lnSpc>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a:t>
            </a:r>
            <a:r>
              <a:rPr lang="en-US" sz="1800" dirty="0" err="1">
                <a:latin typeface="Consolas"/>
                <a:ea typeface="Calibri"/>
                <a:cs typeface="Times New Roman"/>
              </a:rPr>
              <a:t>doSmth</a:t>
            </a:r>
            <a:r>
              <a:rPr lang="en-US" sz="1800" dirty="0">
                <a:latin typeface="Consolas"/>
                <a:ea typeface="Calibri"/>
                <a:cs typeface="Times New Roman"/>
              </a:rPr>
              <a:t>(</a:t>
            </a:r>
            <a:r>
              <a:rPr lang="en-US" sz="1800" dirty="0">
                <a:solidFill>
                  <a:srgbClr val="0000FF"/>
                </a:solidFill>
                <a:latin typeface="Consolas"/>
                <a:ea typeface="Calibri"/>
                <a:cs typeface="Times New Roman"/>
              </a:rPr>
              <a:t>int</a:t>
            </a:r>
            <a:r>
              <a:rPr lang="en-US" sz="1800" dirty="0">
                <a:latin typeface="Consolas"/>
                <a:ea typeface="Calibri"/>
                <a:cs typeface="Times New Roman"/>
              </a:rPr>
              <a:t> x, </a:t>
            </a:r>
            <a:r>
              <a:rPr lang="en-US" sz="1800" dirty="0">
                <a:solidFill>
                  <a:srgbClr val="0000FF"/>
                </a:solidFill>
                <a:latin typeface="Consolas"/>
                <a:ea typeface="Calibri"/>
                <a:cs typeface="Times New Roman"/>
              </a:rPr>
              <a:t>int</a:t>
            </a:r>
            <a:r>
              <a:rPr lang="en-US" sz="1800" dirty="0">
                <a:latin typeface="Consolas"/>
                <a:ea typeface="Calibri"/>
                <a:cs typeface="Times New Roman"/>
              </a:rPr>
              <a:t> y)</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return</a:t>
            </a:r>
            <a:r>
              <a:rPr lang="en-US" sz="1800" dirty="0">
                <a:latin typeface="Consolas"/>
                <a:ea typeface="Calibri"/>
                <a:cs typeface="Times New Roman"/>
              </a:rPr>
              <a:t> x*y;</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 </a:t>
            </a:r>
            <a:endParaRPr lang="en-US" sz="2400" dirty="0">
              <a:ea typeface="Calibri"/>
              <a:cs typeface="Times New Roman"/>
            </a:endParaRPr>
          </a:p>
          <a:p>
            <a:pPr marL="0" indent="0">
              <a:lnSpc>
                <a:spcPct val="115000"/>
              </a:lnSpc>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a:t>
            </a:r>
            <a:r>
              <a:rPr lang="en-US" sz="1800" dirty="0" err="1">
                <a:latin typeface="Consolas"/>
                <a:ea typeface="Calibri"/>
                <a:cs typeface="Times New Roman"/>
              </a:rPr>
              <a:t>doSmthElse</a:t>
            </a:r>
            <a:r>
              <a:rPr lang="en-US" sz="1800" dirty="0">
                <a:latin typeface="Consolas"/>
                <a:ea typeface="Calibri"/>
                <a:cs typeface="Times New Roman"/>
              </a:rPr>
              <a:t>(</a:t>
            </a:r>
            <a:r>
              <a:rPr lang="en-US" sz="1800" dirty="0">
                <a:solidFill>
                  <a:srgbClr val="0000FF"/>
                </a:solidFill>
                <a:latin typeface="Consolas"/>
                <a:ea typeface="Calibri"/>
                <a:cs typeface="Times New Roman"/>
              </a:rPr>
              <a:t>int</a:t>
            </a:r>
            <a:r>
              <a:rPr lang="en-US" sz="1800" dirty="0">
                <a:latin typeface="Consolas"/>
                <a:ea typeface="Calibri"/>
                <a:cs typeface="Times New Roman"/>
              </a:rPr>
              <a:t> x, </a:t>
            </a:r>
            <a:r>
              <a:rPr lang="en-US" sz="1800" dirty="0">
                <a:solidFill>
                  <a:srgbClr val="0000FF"/>
                </a:solidFill>
                <a:latin typeface="Consolas"/>
                <a:ea typeface="Calibri"/>
                <a:cs typeface="Times New Roman"/>
              </a:rPr>
              <a:t>int</a:t>
            </a:r>
            <a:r>
              <a:rPr lang="en-US" sz="1800" dirty="0">
                <a:latin typeface="Consolas"/>
                <a:ea typeface="Calibri"/>
                <a:cs typeface="Times New Roman"/>
              </a:rPr>
              <a:t> y)</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return</a:t>
            </a:r>
            <a:r>
              <a:rPr lang="en-US" sz="1800" dirty="0">
                <a:latin typeface="Consolas"/>
                <a:ea typeface="Calibri"/>
                <a:cs typeface="Times New Roman"/>
              </a:rPr>
              <a:t> </a:t>
            </a:r>
            <a:r>
              <a:rPr lang="en-US" sz="1800" dirty="0" err="1">
                <a:latin typeface="Consolas"/>
                <a:ea typeface="Calibri"/>
                <a:cs typeface="Times New Roman"/>
              </a:rPr>
              <a:t>x+y</a:t>
            </a: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a:latin typeface="Consolas"/>
                <a:ea typeface="Calibri"/>
                <a:cs typeface="Times New Roman"/>
              </a:rPr>
              <a:t>}</a:t>
            </a:r>
            <a:endParaRPr lang="en-US" sz="2400" dirty="0">
              <a:ea typeface="Calibri"/>
              <a:cs typeface="Times New Roman"/>
            </a:endParaRPr>
          </a:p>
          <a:p>
            <a:pPr marL="0" indent="0">
              <a:lnSpc>
                <a:spcPct val="115000"/>
              </a:lnSpc>
              <a:spcAft>
                <a:spcPts val="0"/>
              </a:spcAft>
              <a:buNone/>
            </a:pPr>
            <a:r>
              <a:rPr lang="en-US" sz="1800" dirty="0" smtClean="0">
                <a:latin typeface="Consolas"/>
                <a:ea typeface="Calibri"/>
                <a:cs typeface="Times New Roman"/>
              </a:rPr>
              <a:t> </a:t>
            </a:r>
            <a:endParaRPr lang="en-US" sz="2400" dirty="0" smtClean="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06236"/>
            <a:ext cx="426862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611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lstStyle/>
          <a:p>
            <a:pPr>
              <a:lnSpc>
                <a:spcPts val="5200"/>
              </a:lnSpc>
            </a:pPr>
            <a:r>
              <a:rPr lang="en-US" dirty="0" smtClean="0">
                <a:solidFill>
                  <a:srgbClr val="CCFF33"/>
                </a:solidFill>
              </a:rPr>
              <a:t>Arrays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949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Understanding Arrays</a:t>
            </a:r>
            <a:endParaRPr lang="en-US" dirty="0">
              <a:solidFill>
                <a:srgbClr val="CCFF33"/>
              </a:solidFill>
            </a:endParaRPr>
          </a:p>
        </p:txBody>
      </p:sp>
      <p:sp>
        <p:nvSpPr>
          <p:cNvPr id="3" name="Content Placeholder 2"/>
          <p:cNvSpPr>
            <a:spLocks noGrp="1"/>
          </p:cNvSpPr>
          <p:nvPr>
            <p:ph idx="1"/>
          </p:nvPr>
        </p:nvSpPr>
        <p:spPr/>
        <p:txBody>
          <a:bodyPr>
            <a:normAutofit lnSpcReduction="10000"/>
          </a:bodyPr>
          <a:lstStyle/>
          <a:p>
            <a:pPr algn="just"/>
            <a:r>
              <a:rPr lang="en-US" dirty="0" smtClean="0"/>
              <a:t>So far we have used variables that can hold only one value at a time.</a:t>
            </a:r>
          </a:p>
          <a:p>
            <a:pPr algn="just"/>
            <a:endParaRPr lang="en-US" dirty="0"/>
          </a:p>
          <a:p>
            <a:pPr algn="just"/>
            <a:r>
              <a:rPr lang="en-US" dirty="0" smtClean="0"/>
              <a:t>However we often encounter problems that need to manipulate a series of data. </a:t>
            </a:r>
          </a:p>
          <a:p>
            <a:pPr algn="just"/>
            <a:endParaRPr lang="en-US" dirty="0"/>
          </a:p>
          <a:p>
            <a:pPr algn="just"/>
            <a:r>
              <a:rPr lang="en-US" dirty="0" smtClean="0"/>
              <a:t>For such cases we need </a:t>
            </a:r>
            <a:r>
              <a:rPr lang="en-US" u="sng" dirty="0" smtClean="0">
                <a:solidFill>
                  <a:srgbClr val="CCFF33"/>
                </a:solidFill>
              </a:rPr>
              <a:t>a data structure that is capable to store a series of variables</a:t>
            </a:r>
            <a:r>
              <a:rPr lang="en-US" dirty="0" smtClean="0"/>
              <a:t> that are of the same type.</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66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Types of Arrays</a:t>
            </a:r>
            <a:endParaRPr lang="en-US"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fontScale="92500" lnSpcReduction="20000"/>
          </a:bodyPr>
          <a:lstStyle/>
          <a:p>
            <a:pPr algn="just"/>
            <a:r>
              <a:rPr lang="en-US" dirty="0" smtClean="0"/>
              <a:t>An </a:t>
            </a:r>
            <a:r>
              <a:rPr lang="en-US" dirty="0" smtClean="0">
                <a:solidFill>
                  <a:srgbClr val="CCFF33"/>
                </a:solidFill>
              </a:rPr>
              <a:t>array</a:t>
            </a:r>
            <a:r>
              <a:rPr lang="en-US" dirty="0" smtClean="0"/>
              <a:t> is a simple data structure that allows us to declare and use a series of same type of data.</a:t>
            </a:r>
          </a:p>
          <a:p>
            <a:pPr algn="just"/>
            <a:endParaRPr lang="en-US" dirty="0"/>
          </a:p>
          <a:p>
            <a:pPr algn="just"/>
            <a:r>
              <a:rPr lang="en-US" dirty="0" smtClean="0"/>
              <a:t>C++ supports two types of arrays:</a:t>
            </a:r>
          </a:p>
          <a:p>
            <a:pPr lvl="1" algn="just"/>
            <a:r>
              <a:rPr lang="en-US" dirty="0" smtClean="0"/>
              <a:t>Static arrays – have a fixed constant size</a:t>
            </a:r>
          </a:p>
          <a:p>
            <a:pPr marL="0" marR="0" indent="0">
              <a:lnSpc>
                <a:spcPct val="115000"/>
              </a:lnSpc>
              <a:spcBef>
                <a:spcPts val="0"/>
              </a:spcBef>
              <a:spcAft>
                <a:spcPts val="0"/>
              </a:spcAft>
              <a:buNone/>
            </a:pPr>
            <a:r>
              <a:rPr lang="en-US" sz="2400" dirty="0" smtClean="0"/>
              <a:t>	</a:t>
            </a:r>
            <a:r>
              <a:rPr lang="en-US" sz="2400" dirty="0">
                <a:solidFill>
                  <a:srgbClr val="0000FF"/>
                </a:solidFill>
                <a:latin typeface="Consolas"/>
                <a:ea typeface="Calibri"/>
                <a:cs typeface="Times New Roman"/>
              </a:rPr>
              <a:t>int</a:t>
            </a:r>
            <a:r>
              <a:rPr lang="en-US" sz="2400" dirty="0">
                <a:latin typeface="Consolas"/>
                <a:ea typeface="Calibri"/>
                <a:cs typeface="Times New Roman"/>
              </a:rPr>
              <a:t> </a:t>
            </a:r>
            <a:r>
              <a:rPr lang="en-US" sz="2400" dirty="0" err="1">
                <a:latin typeface="Consolas"/>
                <a:ea typeface="Calibri"/>
                <a:cs typeface="Times New Roman"/>
              </a:rPr>
              <a:t>myStaticArray</a:t>
            </a:r>
            <a:r>
              <a:rPr lang="en-US" sz="2400" dirty="0">
                <a:latin typeface="Consolas"/>
                <a:ea typeface="Calibri"/>
                <a:cs typeface="Times New Roman"/>
              </a:rPr>
              <a:t>[10];</a:t>
            </a:r>
            <a:endParaRPr lang="en-US" dirty="0">
              <a:ea typeface="Calibri"/>
              <a:cs typeface="Times New Roman"/>
            </a:endParaRPr>
          </a:p>
          <a:p>
            <a:pPr marL="457200" lvl="1" indent="0" algn="just">
              <a:buNone/>
            </a:pPr>
            <a:endParaRPr lang="en-US" dirty="0" smtClean="0"/>
          </a:p>
          <a:p>
            <a:pPr lvl="1" algn="just"/>
            <a:r>
              <a:rPr lang="en-US" dirty="0" smtClean="0"/>
              <a:t>Dynamic arrays – can be resized </a:t>
            </a:r>
            <a:r>
              <a:rPr lang="en-US" sz="1700" dirty="0" smtClean="0">
                <a:solidFill>
                  <a:srgbClr val="CCFF33"/>
                </a:solidFill>
              </a:rPr>
              <a:t>( must include the vector library )</a:t>
            </a:r>
          </a:p>
          <a:p>
            <a:pPr marL="0" marR="0" indent="0">
              <a:lnSpc>
                <a:spcPct val="115000"/>
              </a:lnSpc>
              <a:spcBef>
                <a:spcPts val="0"/>
              </a:spcBef>
              <a:spcAft>
                <a:spcPts val="0"/>
              </a:spcAft>
              <a:buNone/>
            </a:pPr>
            <a:r>
              <a:rPr lang="en-US" sz="1700" dirty="0" smtClean="0">
                <a:solidFill>
                  <a:srgbClr val="0000FF"/>
                </a:solidFill>
                <a:latin typeface="Consolas"/>
                <a:ea typeface="Calibri"/>
                <a:cs typeface="Times New Roman"/>
              </a:rPr>
              <a:t>		#</a:t>
            </a:r>
            <a:r>
              <a:rPr lang="en-US" sz="1700" dirty="0">
                <a:solidFill>
                  <a:srgbClr val="0000FF"/>
                </a:solidFill>
                <a:latin typeface="Consolas"/>
                <a:ea typeface="Calibri"/>
                <a:cs typeface="Times New Roman"/>
              </a:rPr>
              <a:t>include</a:t>
            </a:r>
            <a:r>
              <a:rPr lang="en-US" sz="1700" dirty="0">
                <a:solidFill>
                  <a:srgbClr val="A31515"/>
                </a:solidFill>
                <a:latin typeface="Consolas"/>
                <a:ea typeface="Calibri"/>
                <a:cs typeface="Times New Roman"/>
              </a:rPr>
              <a:t>&lt;vector&gt;</a:t>
            </a:r>
            <a:endParaRPr lang="en-US" sz="2600" dirty="0">
              <a:ea typeface="Calibri"/>
              <a:cs typeface="Times New Roman"/>
            </a:endParaRPr>
          </a:p>
          <a:p>
            <a:pPr marL="0" marR="0" indent="0">
              <a:lnSpc>
                <a:spcPct val="115000"/>
              </a:lnSpc>
              <a:spcBef>
                <a:spcPts val="0"/>
              </a:spcBef>
              <a:spcAft>
                <a:spcPts val="0"/>
              </a:spcAft>
              <a:buNone/>
            </a:pPr>
            <a:r>
              <a:rPr lang="en-US" sz="1700" dirty="0" smtClean="0">
                <a:solidFill>
                  <a:srgbClr val="0000FF"/>
                </a:solidFill>
                <a:latin typeface="Consolas"/>
                <a:ea typeface="Calibri"/>
                <a:cs typeface="Times New Roman"/>
              </a:rPr>
              <a:t>		using</a:t>
            </a:r>
            <a:r>
              <a:rPr lang="en-US" sz="1700" dirty="0" smtClean="0">
                <a:latin typeface="Consolas"/>
                <a:ea typeface="Calibri"/>
                <a:cs typeface="Times New Roman"/>
              </a:rPr>
              <a:t> </a:t>
            </a:r>
            <a:r>
              <a:rPr lang="en-US" sz="1700" dirty="0">
                <a:solidFill>
                  <a:srgbClr val="0000FF"/>
                </a:solidFill>
                <a:latin typeface="Consolas"/>
                <a:ea typeface="Calibri"/>
                <a:cs typeface="Times New Roman"/>
              </a:rPr>
              <a:t>namespace</a:t>
            </a:r>
            <a:r>
              <a:rPr lang="en-US" sz="1700" dirty="0">
                <a:latin typeface="Consolas"/>
                <a:ea typeface="Calibri"/>
                <a:cs typeface="Times New Roman"/>
              </a:rPr>
              <a:t> </a:t>
            </a:r>
            <a:r>
              <a:rPr lang="en-US" sz="1700" dirty="0" err="1">
                <a:latin typeface="Consolas"/>
                <a:ea typeface="Calibri"/>
                <a:cs typeface="Times New Roman"/>
              </a:rPr>
              <a:t>std</a:t>
            </a:r>
            <a:r>
              <a:rPr lang="en-US" sz="1700" dirty="0">
                <a:latin typeface="Consolas"/>
                <a:ea typeface="Calibri"/>
                <a:cs typeface="Times New Roman"/>
              </a:rPr>
              <a:t>;</a:t>
            </a:r>
            <a:endParaRPr lang="en-US" sz="26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600" dirty="0">
              <a:ea typeface="Calibri"/>
              <a:cs typeface="Times New Roman"/>
            </a:endParaRPr>
          </a:p>
          <a:p>
            <a:pPr marL="0" marR="0" indent="0">
              <a:lnSpc>
                <a:spcPct val="115000"/>
              </a:lnSpc>
              <a:spcBef>
                <a:spcPts val="0"/>
              </a:spcBef>
              <a:spcAft>
                <a:spcPts val="0"/>
              </a:spcAft>
              <a:buNone/>
            </a:pPr>
            <a:r>
              <a:rPr lang="en-US" sz="1700" dirty="0" smtClean="0">
                <a:solidFill>
                  <a:srgbClr val="0000FF"/>
                </a:solidFill>
                <a:latin typeface="Consolas"/>
                <a:ea typeface="Calibri"/>
                <a:cs typeface="Times New Roman"/>
              </a:rPr>
              <a:t>		int</a:t>
            </a:r>
            <a:r>
              <a:rPr lang="en-US" sz="1700" dirty="0" smtClean="0">
                <a:latin typeface="Consolas"/>
                <a:ea typeface="Calibri"/>
                <a:cs typeface="Times New Roman"/>
              </a:rPr>
              <a:t> </a:t>
            </a:r>
            <a:r>
              <a:rPr lang="en-US" sz="1700" dirty="0">
                <a:latin typeface="Consolas"/>
                <a:ea typeface="Calibri"/>
                <a:cs typeface="Times New Roman"/>
              </a:rPr>
              <a:t>main()</a:t>
            </a:r>
            <a:endParaRPr lang="en-US" sz="2600" dirty="0">
              <a:ea typeface="Calibri"/>
              <a:cs typeface="Times New Roman"/>
            </a:endParaRPr>
          </a:p>
          <a:p>
            <a:pPr marL="0" marR="0" indent="0">
              <a:lnSpc>
                <a:spcPct val="115000"/>
              </a:lnSpc>
              <a:spcBef>
                <a:spcPts val="0"/>
              </a:spcBef>
              <a:spcAft>
                <a:spcPts val="0"/>
              </a:spcAft>
              <a:buNone/>
            </a:pPr>
            <a:r>
              <a:rPr lang="en-US" sz="1700" dirty="0" smtClean="0">
                <a:latin typeface="Consolas"/>
                <a:ea typeface="Calibri"/>
                <a:cs typeface="Times New Roman"/>
              </a:rPr>
              <a:t>		{</a:t>
            </a:r>
            <a:endParaRPr lang="en-US" sz="26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smtClean="0">
                <a:latin typeface="Consolas"/>
                <a:ea typeface="Calibri"/>
                <a:cs typeface="Times New Roman"/>
              </a:rPr>
              <a:t>		vector&lt;</a:t>
            </a:r>
            <a:r>
              <a:rPr lang="en-US" sz="1700" dirty="0" smtClean="0">
                <a:solidFill>
                  <a:srgbClr val="0000FF"/>
                </a:solidFill>
                <a:latin typeface="Consolas"/>
                <a:ea typeface="Calibri"/>
                <a:cs typeface="Times New Roman"/>
              </a:rPr>
              <a:t>int</a:t>
            </a:r>
            <a:r>
              <a:rPr lang="en-US" sz="1700" dirty="0">
                <a:latin typeface="Consolas"/>
                <a:ea typeface="Calibri"/>
                <a:cs typeface="Times New Roman"/>
              </a:rPr>
              <a:t>&gt; </a:t>
            </a:r>
            <a:r>
              <a:rPr lang="en-US" sz="1700" dirty="0" err="1">
                <a:latin typeface="Consolas"/>
                <a:ea typeface="Calibri"/>
                <a:cs typeface="Times New Roman"/>
              </a:rPr>
              <a:t>myDynamicArray</a:t>
            </a:r>
            <a:r>
              <a:rPr lang="en-US" sz="1700" dirty="0">
                <a:latin typeface="Consolas"/>
                <a:ea typeface="Calibri"/>
                <a:cs typeface="Times New Roman"/>
              </a:rPr>
              <a:t>;</a:t>
            </a:r>
            <a:endParaRPr lang="en-US" sz="26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smtClean="0">
                <a:latin typeface="Consolas"/>
                <a:ea typeface="Calibri"/>
                <a:cs typeface="Times New Roman"/>
              </a:rPr>
              <a:t>		</a:t>
            </a:r>
            <a:r>
              <a:rPr lang="en-US" sz="1700" dirty="0" err="1" smtClean="0">
                <a:latin typeface="Consolas"/>
                <a:ea typeface="Calibri"/>
                <a:cs typeface="Times New Roman"/>
              </a:rPr>
              <a:t>myDynamicArray.resize</a:t>
            </a:r>
            <a:r>
              <a:rPr lang="en-US" sz="1700" dirty="0" smtClean="0">
                <a:latin typeface="Consolas"/>
                <a:ea typeface="Calibri"/>
                <a:cs typeface="Times New Roman"/>
              </a:rPr>
              <a:t>(5</a:t>
            </a:r>
            <a:r>
              <a:rPr lang="en-US" sz="1700" dirty="0">
                <a:latin typeface="Consolas"/>
                <a:ea typeface="Calibri"/>
                <a:cs typeface="Times New Roman"/>
              </a:rPr>
              <a:t>);</a:t>
            </a:r>
            <a:endParaRPr lang="en-US" sz="26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2600" dirty="0" smtClean="0">
                <a:ea typeface="Calibri"/>
                <a:cs typeface="Times New Roman"/>
              </a:rPr>
              <a:t>		</a:t>
            </a:r>
            <a:r>
              <a:rPr lang="en-US" sz="1700" dirty="0" smtClean="0">
                <a:latin typeface="Consolas"/>
                <a:ea typeface="Calibri"/>
                <a:cs typeface="Times New Roman"/>
              </a:rPr>
              <a:t>}</a:t>
            </a:r>
            <a:endParaRPr lang="en-US" sz="2600" dirty="0">
              <a:ea typeface="Calibri"/>
              <a:cs typeface="Times New Roman"/>
            </a:endParaRPr>
          </a:p>
          <a:p>
            <a:pPr marL="457200" lvl="1"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719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normAutofit/>
          </a:bodyPr>
          <a:lstStyle/>
          <a:p>
            <a:pPr>
              <a:lnSpc>
                <a:spcPts val="5200"/>
              </a:lnSpc>
            </a:pPr>
            <a:r>
              <a:rPr lang="en-US" dirty="0" smtClean="0">
                <a:solidFill>
                  <a:srgbClr val="CCFF33"/>
                </a:solidFill>
              </a:rPr>
              <a:t>Static Arrays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400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Static Arrays</a:t>
            </a:r>
            <a:endParaRPr lang="en-US"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lnSpcReduction="10000"/>
          </a:bodyPr>
          <a:lstStyle/>
          <a:p>
            <a:pPr marL="0" indent="0" algn="ctr">
              <a:buNone/>
            </a:pPr>
            <a:r>
              <a:rPr lang="en-US" dirty="0">
                <a:latin typeface="Consolas"/>
              </a:rPr>
              <a:t>type </a:t>
            </a:r>
            <a:r>
              <a:rPr lang="en-US" dirty="0" err="1">
                <a:latin typeface="Consolas"/>
              </a:rPr>
              <a:t>arrayName</a:t>
            </a:r>
            <a:r>
              <a:rPr lang="en-US" dirty="0">
                <a:latin typeface="Consolas"/>
              </a:rPr>
              <a:t>[elements];</a:t>
            </a:r>
          </a:p>
          <a:p>
            <a:pPr marL="0" indent="0" algn="just">
              <a:buNone/>
            </a:pPr>
            <a:endParaRPr lang="en-US" dirty="0" smtClean="0"/>
          </a:p>
          <a:p>
            <a:pPr algn="just"/>
            <a:r>
              <a:rPr lang="en-US" dirty="0" smtClean="0"/>
              <a:t>For static arrays, the number of elements must be a </a:t>
            </a:r>
            <a:r>
              <a:rPr lang="en-US" dirty="0" smtClean="0">
                <a:solidFill>
                  <a:srgbClr val="CCFF33"/>
                </a:solidFill>
              </a:rPr>
              <a:t>constant value</a:t>
            </a:r>
            <a:r>
              <a:rPr lang="en-US" dirty="0" smtClean="0"/>
              <a:t>, example</a:t>
            </a:r>
          </a:p>
          <a:p>
            <a:pPr marL="0" marR="0" indent="0">
              <a:lnSpc>
                <a:spcPct val="115000"/>
              </a:lnSpc>
              <a:spcBef>
                <a:spcPts val="0"/>
              </a:spcBef>
              <a:spcAft>
                <a:spcPts val="0"/>
              </a:spcAft>
              <a:buNone/>
            </a:pPr>
            <a:r>
              <a:rPr lang="en-US" sz="2400" dirty="0" smtClean="0">
                <a:solidFill>
                  <a:srgbClr val="0000FF"/>
                </a:solidFill>
                <a:latin typeface="Consolas"/>
                <a:ea typeface="Calibri"/>
                <a:cs typeface="Times New Roman"/>
              </a:rPr>
              <a:t>	int</a:t>
            </a:r>
            <a:r>
              <a:rPr lang="en-US" sz="2400" dirty="0" smtClean="0">
                <a:latin typeface="Consolas"/>
                <a:ea typeface="Calibri"/>
                <a:cs typeface="Times New Roman"/>
              </a:rPr>
              <a:t> </a:t>
            </a:r>
            <a:r>
              <a:rPr lang="en-US" sz="2400" dirty="0" err="1">
                <a:latin typeface="Consolas"/>
                <a:ea typeface="Calibri"/>
                <a:cs typeface="Times New Roman"/>
              </a:rPr>
              <a:t>arrayOne</a:t>
            </a:r>
            <a:r>
              <a:rPr lang="en-US" sz="2400" dirty="0">
                <a:latin typeface="Consolas"/>
                <a:ea typeface="Calibri"/>
                <a:cs typeface="Times New Roman"/>
              </a:rPr>
              <a:t>[1];</a:t>
            </a:r>
            <a:endParaRPr lang="en-US"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float</a:t>
            </a:r>
            <a:r>
              <a:rPr lang="en-US" sz="2400" dirty="0">
                <a:latin typeface="Consolas"/>
                <a:ea typeface="Calibri"/>
                <a:cs typeface="Times New Roman"/>
              </a:rPr>
              <a:t> </a:t>
            </a:r>
            <a:r>
              <a:rPr lang="en-US" sz="2400" dirty="0" err="1">
                <a:latin typeface="Consolas"/>
                <a:ea typeface="Calibri"/>
                <a:cs typeface="Times New Roman"/>
              </a:rPr>
              <a:t>arrayTwo</a:t>
            </a:r>
            <a:r>
              <a:rPr lang="en-US" sz="2400" dirty="0">
                <a:latin typeface="Consolas"/>
                <a:ea typeface="Calibri"/>
                <a:cs typeface="Times New Roman"/>
              </a:rPr>
              <a:t>[20];</a:t>
            </a:r>
            <a:endParaRPr lang="en-US"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char</a:t>
            </a:r>
            <a:r>
              <a:rPr lang="en-US" sz="2400" dirty="0">
                <a:latin typeface="Consolas"/>
                <a:ea typeface="Calibri"/>
                <a:cs typeface="Times New Roman"/>
              </a:rPr>
              <a:t> </a:t>
            </a:r>
            <a:r>
              <a:rPr lang="en-US" sz="2400" dirty="0" err="1">
                <a:latin typeface="Consolas"/>
                <a:ea typeface="Calibri"/>
                <a:cs typeface="Times New Roman"/>
              </a:rPr>
              <a:t>arrayTen</a:t>
            </a:r>
            <a:r>
              <a:rPr lang="en-US" sz="2400" dirty="0">
                <a:latin typeface="Consolas"/>
                <a:ea typeface="Calibri"/>
                <a:cs typeface="Times New Roman"/>
              </a:rPr>
              <a:t>[5</a:t>
            </a:r>
            <a:r>
              <a:rPr lang="en-US" sz="2400" dirty="0" smtClean="0">
                <a:latin typeface="Consolas"/>
                <a:ea typeface="Calibri"/>
                <a:cs typeface="Times New Roman"/>
              </a:rPr>
              <a:t>];</a:t>
            </a:r>
          </a:p>
          <a:p>
            <a:pPr marL="0" marR="0" indent="0">
              <a:lnSpc>
                <a:spcPct val="115000"/>
              </a:lnSpc>
              <a:spcBef>
                <a:spcPts val="0"/>
              </a:spcBef>
              <a:spcAft>
                <a:spcPts val="0"/>
              </a:spcAft>
              <a:buNone/>
            </a:pPr>
            <a:endParaRPr lang="en-US" sz="2400" dirty="0" smtClean="0">
              <a:latin typeface="Consolas"/>
              <a:ea typeface="Calibri"/>
              <a:cs typeface="Times New Roman"/>
            </a:endParaRPr>
          </a:p>
          <a:p>
            <a:pPr>
              <a:lnSpc>
                <a:spcPct val="115000"/>
              </a:lnSpc>
              <a:spcBef>
                <a:spcPts val="0"/>
              </a:spcBef>
            </a:pPr>
            <a:r>
              <a:rPr lang="en-US" dirty="0" smtClean="0">
                <a:latin typeface="+mj-lt"/>
                <a:ea typeface="Calibri"/>
                <a:cs typeface="Times New Roman"/>
              </a:rPr>
              <a:t>You can not declare an array with a variable as the number of elements:</a:t>
            </a:r>
          </a:p>
          <a:p>
            <a:pPr marL="0" marR="0" indent="0">
              <a:lnSpc>
                <a:spcPct val="115000"/>
              </a:lnSpc>
              <a:spcBef>
                <a:spcPts val="0"/>
              </a:spcBef>
              <a:spcAft>
                <a:spcPts val="0"/>
              </a:spcAft>
              <a:buNone/>
            </a:pPr>
            <a:r>
              <a:rPr lang="en-US" sz="2800" dirty="0" smtClean="0">
                <a:solidFill>
                  <a:srgbClr val="0000FF"/>
                </a:solidFill>
                <a:latin typeface="Consolas"/>
                <a:ea typeface="Calibri"/>
                <a:cs typeface="Times New Roman"/>
              </a:rPr>
              <a:t>     </a:t>
            </a:r>
            <a:r>
              <a:rPr lang="en-US" sz="2400" dirty="0" smtClean="0">
                <a:solidFill>
                  <a:srgbClr val="0000FF"/>
                </a:solidFill>
                <a:latin typeface="Consolas"/>
                <a:ea typeface="Calibri"/>
                <a:cs typeface="Times New Roman"/>
              </a:rPr>
              <a:t>int</a:t>
            </a:r>
            <a:r>
              <a:rPr lang="en-US" sz="2400" dirty="0" smtClean="0">
                <a:latin typeface="Consolas"/>
                <a:ea typeface="Calibri"/>
                <a:cs typeface="Times New Roman"/>
              </a:rPr>
              <a:t> </a:t>
            </a:r>
            <a:r>
              <a:rPr lang="en-US" sz="2400" dirty="0" err="1">
                <a:latin typeface="Consolas"/>
                <a:ea typeface="Calibri"/>
                <a:cs typeface="Times New Roman"/>
              </a:rPr>
              <a:t>wrongArray</a:t>
            </a:r>
            <a:r>
              <a:rPr lang="en-US" sz="2400" dirty="0">
                <a:latin typeface="Consolas"/>
                <a:ea typeface="Calibri"/>
                <a:cs typeface="Times New Roman"/>
              </a:rPr>
              <a:t>[n];</a:t>
            </a:r>
            <a:endParaRPr lang="en-US" dirty="0">
              <a:ea typeface="Calibri"/>
              <a:cs typeface="Times New Roman"/>
            </a:endParaRPr>
          </a:p>
          <a:p>
            <a:pPr>
              <a:lnSpc>
                <a:spcPct val="115000"/>
              </a:lnSpc>
              <a:spcBef>
                <a:spcPts val="0"/>
              </a:spcBef>
            </a:pPr>
            <a:endParaRPr lang="en-US" sz="4000" dirty="0">
              <a:latin typeface="+mj-lt"/>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35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45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Initializing Static Arrays</a:t>
            </a:r>
            <a:endParaRPr lang="en-US"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a:bodyPr>
          <a:lstStyle/>
          <a:p>
            <a:r>
              <a:rPr lang="en-US" dirty="0" smtClean="0">
                <a:ea typeface="Calibri"/>
                <a:cs typeface="Times New Roman"/>
              </a:rPr>
              <a:t>You can initialize static arrays in two ways:</a:t>
            </a:r>
          </a:p>
          <a:p>
            <a:pPr marL="0" marR="0" indent="0">
              <a:lnSpc>
                <a:spcPct val="115000"/>
              </a:lnSpc>
              <a:spcBef>
                <a:spcPts val="0"/>
              </a:spcBef>
              <a:spcAft>
                <a:spcPts val="0"/>
              </a:spcAft>
              <a:buNone/>
            </a:pPr>
            <a:r>
              <a:rPr lang="en-US" sz="1800" dirty="0" smtClean="0">
                <a:solidFill>
                  <a:srgbClr val="008000"/>
                </a:solidFill>
                <a:latin typeface="Consolas"/>
                <a:ea typeface="Calibri"/>
                <a:cs typeface="Times New Roman"/>
              </a:rPr>
              <a:t>	//</a:t>
            </a:r>
            <a:r>
              <a:rPr lang="en-US" sz="1800" dirty="0">
                <a:solidFill>
                  <a:srgbClr val="008000"/>
                </a:solidFill>
                <a:latin typeface="Consolas"/>
                <a:ea typeface="Calibri"/>
                <a:cs typeface="Times New Roman"/>
              </a:rPr>
              <a:t>specifying the number of elements</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int</a:t>
            </a:r>
            <a:r>
              <a:rPr lang="en-US" sz="1800" dirty="0">
                <a:latin typeface="Consolas"/>
                <a:ea typeface="Calibri"/>
                <a:cs typeface="Times New Roman"/>
              </a:rPr>
              <a:t> </a:t>
            </a:r>
            <a:r>
              <a:rPr lang="en-US" sz="1800" dirty="0" err="1">
                <a:latin typeface="Consolas"/>
                <a:ea typeface="Calibri"/>
                <a:cs typeface="Times New Roman"/>
              </a:rPr>
              <a:t>myArray</a:t>
            </a:r>
            <a:r>
              <a:rPr lang="en-US" sz="1800" dirty="0">
                <a:latin typeface="Consolas"/>
                <a:ea typeface="Calibri"/>
                <a:cs typeface="Times New Roman"/>
              </a:rPr>
              <a:t>[5] = { 16, 2, 77, 40, 12071 };</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8000"/>
                </a:solidFill>
                <a:latin typeface="Consolas"/>
                <a:ea typeface="Calibri"/>
                <a:cs typeface="Times New Roman"/>
              </a:rPr>
              <a:t>//without </a:t>
            </a:r>
            <a:r>
              <a:rPr lang="en-US" sz="1800" dirty="0" smtClean="0">
                <a:solidFill>
                  <a:srgbClr val="008000"/>
                </a:solidFill>
                <a:latin typeface="Consolas"/>
                <a:ea typeface="Calibri"/>
                <a:cs typeface="Times New Roman"/>
              </a:rPr>
              <a:t>specifying </a:t>
            </a:r>
            <a:r>
              <a:rPr lang="en-US" sz="1800" dirty="0">
                <a:solidFill>
                  <a:srgbClr val="008000"/>
                </a:solidFill>
                <a:latin typeface="Consolas"/>
                <a:ea typeface="Calibri"/>
                <a:cs typeface="Times New Roman"/>
              </a:rPr>
              <a:t>the number of elements</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int</a:t>
            </a:r>
            <a:r>
              <a:rPr lang="en-US" sz="1800" dirty="0">
                <a:latin typeface="Consolas"/>
                <a:ea typeface="Calibri"/>
                <a:cs typeface="Times New Roman"/>
              </a:rPr>
              <a:t> </a:t>
            </a:r>
            <a:r>
              <a:rPr lang="en-US" sz="1800" dirty="0" err="1">
                <a:latin typeface="Consolas"/>
                <a:ea typeface="Calibri"/>
                <a:cs typeface="Times New Roman"/>
              </a:rPr>
              <a:t>myArray</a:t>
            </a:r>
            <a:r>
              <a:rPr lang="en-US" sz="1800" dirty="0" smtClean="0">
                <a:latin typeface="Consolas"/>
                <a:ea typeface="Calibri"/>
                <a:cs typeface="Times New Roman"/>
              </a:rPr>
              <a:t>[] </a:t>
            </a:r>
            <a:r>
              <a:rPr lang="en-US" sz="1800" dirty="0">
                <a:latin typeface="Consolas"/>
                <a:ea typeface="Calibri"/>
                <a:cs typeface="Times New Roman"/>
              </a:rPr>
              <a:t>= { 16, 2, 77, 40, 12071 };</a:t>
            </a:r>
            <a:endParaRPr lang="en-US" sz="2400" dirty="0">
              <a:ea typeface="Calibri"/>
              <a:cs typeface="Times New Roman"/>
            </a:endParaRPr>
          </a:p>
          <a:p>
            <a:pPr marL="0" indent="0">
              <a:buNone/>
            </a:pP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36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003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rmAutofit fontScale="90000"/>
          </a:bodyPr>
          <a:lstStyle/>
          <a:p>
            <a:r>
              <a:rPr lang="en-US" dirty="0" smtClean="0">
                <a:solidFill>
                  <a:srgbClr val="CCFF33"/>
                </a:solidFill>
              </a:rPr>
              <a:t>Access elements of Static Arrays</a:t>
            </a:r>
            <a:endParaRPr lang="en-US"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fontScale="92500" lnSpcReduction="10000"/>
          </a:bodyPr>
          <a:lstStyle/>
          <a:p>
            <a:pPr algn="just"/>
            <a:r>
              <a:rPr lang="en-US" dirty="0" smtClean="0">
                <a:ea typeface="Calibri"/>
                <a:cs typeface="Times New Roman"/>
              </a:rPr>
              <a:t>To access the array elements, </a:t>
            </a:r>
            <a:r>
              <a:rPr lang="en-US" u="sng" dirty="0" smtClean="0">
                <a:solidFill>
                  <a:srgbClr val="CCFF33"/>
                </a:solidFill>
                <a:ea typeface="Calibri"/>
                <a:cs typeface="Times New Roman"/>
              </a:rPr>
              <a:t>use the appropriate index</a:t>
            </a:r>
            <a:r>
              <a:rPr lang="en-US" dirty="0" smtClean="0">
                <a:ea typeface="Calibri"/>
                <a:cs typeface="Times New Roman"/>
              </a:rPr>
              <a:t> which start from 0 for the first element and elements-1 for the last element.</a:t>
            </a:r>
          </a:p>
          <a:p>
            <a:endParaRPr lang="en-US" sz="1000" dirty="0">
              <a:ea typeface="Calibri"/>
              <a:cs typeface="Times New Roman"/>
            </a:endParaRPr>
          </a:p>
          <a:p>
            <a:r>
              <a:rPr lang="en-US" dirty="0" smtClean="0">
                <a:ea typeface="Calibri"/>
                <a:cs typeface="Times New Roman"/>
              </a:rPr>
              <a:t>Example:</a:t>
            </a:r>
          </a:p>
          <a:p>
            <a:pPr marL="0" indent="0">
              <a:buNone/>
            </a:pPr>
            <a:r>
              <a:rPr lang="en-US" sz="2400" dirty="0" smtClean="0">
                <a:solidFill>
                  <a:srgbClr val="0000FF"/>
                </a:solidFill>
                <a:latin typeface="Consolas"/>
                <a:ea typeface="Calibri"/>
                <a:cs typeface="Times New Roman"/>
              </a:rPr>
              <a:t>	int</a:t>
            </a:r>
            <a:r>
              <a:rPr lang="en-US" sz="2400" dirty="0" smtClean="0">
                <a:latin typeface="Consolas"/>
                <a:ea typeface="Calibri"/>
                <a:cs typeface="Times New Roman"/>
              </a:rPr>
              <a:t> </a:t>
            </a:r>
            <a:r>
              <a:rPr lang="en-US" sz="2400" dirty="0" err="1">
                <a:latin typeface="Consolas"/>
                <a:ea typeface="Calibri"/>
                <a:cs typeface="Times New Roman"/>
              </a:rPr>
              <a:t>myArray</a:t>
            </a:r>
            <a:r>
              <a:rPr lang="en-US" sz="2400" dirty="0">
                <a:latin typeface="Consolas"/>
                <a:ea typeface="Calibri"/>
                <a:cs typeface="Times New Roman"/>
              </a:rPr>
              <a:t>[5] = { 16, 2, 77, 40, 12071 </a:t>
            </a:r>
            <a:r>
              <a:rPr lang="en-US" sz="2400" dirty="0" smtClean="0">
                <a:latin typeface="Consolas"/>
                <a:ea typeface="Calibri"/>
                <a:cs typeface="Times New Roman"/>
              </a:rPr>
              <a:t>};</a:t>
            </a:r>
          </a:p>
          <a:p>
            <a:pPr marL="0" indent="0">
              <a:buNone/>
            </a:pPr>
            <a:endParaRPr lang="en-US" sz="2400" dirty="0">
              <a:latin typeface="Consolas"/>
              <a:ea typeface="Calibri"/>
              <a:cs typeface="Times New Roman"/>
            </a:endParaRPr>
          </a:p>
          <a:p>
            <a:pPr marL="0" indent="0">
              <a:buNone/>
            </a:pPr>
            <a:endParaRPr lang="en-US" sz="2400" dirty="0" smtClean="0">
              <a:latin typeface="Consolas"/>
              <a:ea typeface="Calibri"/>
              <a:cs typeface="Times New Roman"/>
            </a:endParaRPr>
          </a:p>
          <a:p>
            <a:pPr marL="0" indent="0">
              <a:buNone/>
            </a:pPr>
            <a:endParaRPr lang="en-US" sz="2400" dirty="0">
              <a:latin typeface="Consolas"/>
              <a:ea typeface="Calibri"/>
              <a:cs typeface="Times New Roman"/>
            </a:endParaRPr>
          </a:p>
          <a:p>
            <a:pPr marL="0" indent="0">
              <a:buNone/>
            </a:pPr>
            <a:r>
              <a:rPr lang="en-US" sz="2400" dirty="0"/>
              <a:t>	</a:t>
            </a:r>
            <a:endParaRPr lang="en-US" sz="2400" dirty="0" smtClean="0"/>
          </a:p>
          <a:p>
            <a:pPr marL="0" indent="0">
              <a:buNone/>
            </a:pPr>
            <a:endParaRPr lang="en-US" sz="2400" dirty="0"/>
          </a:p>
          <a:p>
            <a:pPr marL="0" indent="0">
              <a:buNone/>
            </a:pPr>
            <a:r>
              <a:rPr lang="en-US" sz="2400" dirty="0" smtClean="0"/>
              <a:t>	cout</a:t>
            </a:r>
            <a:r>
              <a:rPr lang="en-US" sz="2400" dirty="0"/>
              <a:t>&lt;&lt;</a:t>
            </a:r>
            <a:r>
              <a:rPr lang="en-US" sz="2400" dirty="0" err="1"/>
              <a:t>myArray</a:t>
            </a:r>
            <a:r>
              <a:rPr lang="en-US" sz="2400" dirty="0"/>
              <a:t>[0]&lt;&lt;endl;</a:t>
            </a:r>
          </a:p>
          <a:p>
            <a:pPr marL="0" indent="0">
              <a:buNone/>
            </a:pPr>
            <a:r>
              <a:rPr lang="en-US" sz="2400" dirty="0"/>
              <a:t>	cout&lt;&lt;</a:t>
            </a:r>
            <a:r>
              <a:rPr lang="en-US" sz="2400" dirty="0" err="1"/>
              <a:t>myArray</a:t>
            </a:r>
            <a:r>
              <a:rPr lang="en-US" sz="2400" dirty="0"/>
              <a:t>[3]&lt;&lt;endl;</a:t>
            </a:r>
          </a:p>
          <a:p>
            <a:pPr marL="0" indent="0">
              <a:buNone/>
            </a:pPr>
            <a:r>
              <a:rPr lang="en-US" sz="2400" dirty="0"/>
              <a:t>	cout&lt;&lt;</a:t>
            </a:r>
            <a:r>
              <a:rPr lang="en-US" sz="2400" dirty="0" err="1"/>
              <a:t>myArray</a:t>
            </a:r>
            <a:r>
              <a:rPr lang="en-US" sz="2400" dirty="0"/>
              <a:t>[4]&lt;&lt;endl;</a:t>
            </a:r>
          </a:p>
          <a:p>
            <a:pPr marL="0" indent="0">
              <a:buNone/>
            </a:pPr>
            <a:endParaRPr lang="en-US" sz="2400" dirty="0" smtClean="0">
              <a:ea typeface="Calibri"/>
              <a:cs typeface="Times New Roman"/>
            </a:endParaRPr>
          </a:p>
          <a:p>
            <a:endParaRPr lang="en-US" dirty="0" smtClean="0">
              <a:ea typeface="Calibri"/>
              <a:cs typeface="Times New Roman"/>
            </a:endParaRPr>
          </a:p>
          <a:p>
            <a:pPr marL="0" indent="0">
              <a:buNone/>
            </a:pP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37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27286"/>
            <a:ext cx="669364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5022" y="5638800"/>
            <a:ext cx="28670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0710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Operations with Static Arrays</a:t>
            </a:r>
            <a:endParaRPr lang="en-US"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a:bodyPr>
          <a:lstStyle/>
          <a:p>
            <a:pPr marL="0" marR="0" indent="0" algn="ctr">
              <a:lnSpc>
                <a:spcPct val="115000"/>
              </a:lnSpc>
              <a:spcBef>
                <a:spcPts val="0"/>
              </a:spcBef>
              <a:spcAft>
                <a:spcPts val="0"/>
              </a:spcAft>
              <a:buNone/>
            </a:pPr>
            <a:r>
              <a:rPr lang="en-US" sz="2400" dirty="0">
                <a:solidFill>
                  <a:srgbClr val="0000FF"/>
                </a:solidFill>
                <a:latin typeface="Consolas"/>
                <a:ea typeface="Calibri"/>
                <a:cs typeface="Times New Roman"/>
              </a:rPr>
              <a:t>int</a:t>
            </a:r>
            <a:r>
              <a:rPr lang="en-US" sz="2400" dirty="0">
                <a:latin typeface="Consolas"/>
                <a:ea typeface="Calibri"/>
                <a:cs typeface="Times New Roman"/>
              </a:rPr>
              <a:t> </a:t>
            </a:r>
            <a:r>
              <a:rPr lang="en-US" sz="2400" dirty="0" err="1">
                <a:latin typeface="Consolas"/>
                <a:ea typeface="Calibri"/>
                <a:cs typeface="Times New Roman"/>
              </a:rPr>
              <a:t>myArray</a:t>
            </a:r>
            <a:r>
              <a:rPr lang="en-US" sz="2400" dirty="0">
                <a:latin typeface="Consolas"/>
                <a:ea typeface="Calibri"/>
                <a:cs typeface="Times New Roman"/>
              </a:rPr>
              <a:t>[5] = { 16, 2, 77, 40, 12071 };</a:t>
            </a:r>
            <a:endParaRPr lang="en-US" dirty="0">
              <a:ea typeface="Calibri"/>
              <a:cs typeface="Times New Roman"/>
            </a:endParaRPr>
          </a:p>
          <a:p>
            <a:pPr algn="just"/>
            <a:endParaRPr lang="en-US" dirty="0" smtClean="0">
              <a:ea typeface="Calibri"/>
              <a:cs typeface="Times New Roman"/>
            </a:endParaRPr>
          </a:p>
          <a:p>
            <a:pPr algn="just"/>
            <a:r>
              <a:rPr lang="en-US" dirty="0" smtClean="0">
                <a:ea typeface="Calibri"/>
                <a:cs typeface="Times New Roman"/>
              </a:rPr>
              <a:t>We can change the values of an array element:</a:t>
            </a:r>
          </a:p>
          <a:p>
            <a:pPr marL="0" marR="0" indent="0">
              <a:lnSpc>
                <a:spcPct val="115000"/>
              </a:lnSpc>
              <a:spcBef>
                <a:spcPts val="0"/>
              </a:spcBef>
              <a:spcAft>
                <a:spcPts val="0"/>
              </a:spcAft>
              <a:buNone/>
            </a:pPr>
            <a:r>
              <a:rPr lang="en-US" sz="2400" dirty="0" smtClean="0"/>
              <a:t>	</a:t>
            </a:r>
            <a:r>
              <a:rPr lang="en-US" sz="2400" dirty="0">
                <a:solidFill>
                  <a:srgbClr val="008000"/>
                </a:solidFill>
                <a:latin typeface="Consolas"/>
                <a:ea typeface="Calibri"/>
                <a:cs typeface="Times New Roman"/>
              </a:rPr>
              <a:t>//change second element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err="1">
                <a:latin typeface="Consolas"/>
                <a:ea typeface="Calibri"/>
                <a:cs typeface="Times New Roman"/>
              </a:rPr>
              <a:t>myArray</a:t>
            </a:r>
            <a:r>
              <a:rPr lang="en-US" sz="2400" dirty="0">
                <a:latin typeface="Consolas"/>
                <a:ea typeface="Calibri"/>
                <a:cs typeface="Times New Roman"/>
              </a:rPr>
              <a:t>[1] = 44</a:t>
            </a:r>
            <a:r>
              <a:rPr lang="en-US" sz="2400" dirty="0" smtClean="0">
                <a:latin typeface="Consolas"/>
                <a:ea typeface="Calibri"/>
                <a:cs typeface="Times New Roman"/>
              </a:rPr>
              <a:t>;</a:t>
            </a:r>
          </a:p>
          <a:p>
            <a:pPr marL="0" marR="0" indent="0">
              <a:lnSpc>
                <a:spcPct val="115000"/>
              </a:lnSpc>
              <a:spcBef>
                <a:spcPts val="0"/>
              </a:spcBef>
              <a:spcAft>
                <a:spcPts val="0"/>
              </a:spcAft>
              <a:buNone/>
            </a:pPr>
            <a:endParaRPr lang="en-US" sz="2400" dirty="0">
              <a:latin typeface="Consolas"/>
              <a:ea typeface="Calibri"/>
              <a:cs typeface="Times New Roman"/>
            </a:endParaRPr>
          </a:p>
          <a:p>
            <a:pPr>
              <a:lnSpc>
                <a:spcPct val="115000"/>
              </a:lnSpc>
              <a:spcBef>
                <a:spcPts val="0"/>
              </a:spcBef>
            </a:pPr>
            <a:r>
              <a:rPr lang="en-US" dirty="0">
                <a:ea typeface="Calibri"/>
                <a:cs typeface="Times New Roman"/>
              </a:rPr>
              <a:t>We </a:t>
            </a:r>
            <a:r>
              <a:rPr lang="en-US" dirty="0" smtClean="0">
                <a:ea typeface="Calibri"/>
                <a:cs typeface="Times New Roman"/>
              </a:rPr>
              <a:t>can assign array elements to other variables:</a:t>
            </a:r>
            <a:endParaRPr lang="en-US"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smtClean="0">
                <a:solidFill>
                  <a:srgbClr val="008000"/>
                </a:solidFill>
                <a:latin typeface="Consolas"/>
                <a:ea typeface="Calibri"/>
                <a:cs typeface="Times New Roman"/>
              </a:rPr>
              <a:t>//assign </a:t>
            </a:r>
            <a:r>
              <a:rPr lang="en-US" sz="2400" dirty="0">
                <a:solidFill>
                  <a:srgbClr val="008000"/>
                </a:solidFill>
                <a:latin typeface="Consolas"/>
                <a:ea typeface="Calibri"/>
                <a:cs typeface="Times New Roman"/>
              </a:rPr>
              <a:t>last element to a variable</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int</a:t>
            </a:r>
            <a:r>
              <a:rPr lang="en-US" sz="2400" dirty="0">
                <a:latin typeface="Consolas"/>
                <a:ea typeface="Calibri"/>
                <a:cs typeface="Times New Roman"/>
              </a:rPr>
              <a:t> num1;</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num1 = </a:t>
            </a:r>
            <a:r>
              <a:rPr lang="en-US" sz="2400" dirty="0" err="1">
                <a:latin typeface="Consolas"/>
                <a:ea typeface="Calibri"/>
                <a:cs typeface="Times New Roman"/>
              </a:rPr>
              <a:t>myArray</a:t>
            </a:r>
            <a:r>
              <a:rPr lang="en-US" sz="2400" dirty="0">
                <a:latin typeface="Consolas"/>
                <a:ea typeface="Calibri"/>
                <a:cs typeface="Times New Roman"/>
              </a:rPr>
              <a:t>[4];</a:t>
            </a:r>
            <a:endParaRPr lang="en-US" sz="2400" dirty="0">
              <a:ea typeface="Calibri"/>
              <a:cs typeface="Times New Roman"/>
            </a:endParaRPr>
          </a:p>
          <a:p>
            <a:pPr marL="0" indent="0">
              <a:lnSpc>
                <a:spcPct val="115000"/>
              </a:lnSpc>
              <a:spcBef>
                <a:spcPts val="0"/>
              </a:spcBef>
              <a:buNone/>
            </a:pPr>
            <a:endParaRPr lang="en-US" dirty="0" smtClean="0">
              <a:ea typeface="Calibri"/>
              <a:cs typeface="Times New Roman"/>
            </a:endParaRPr>
          </a:p>
          <a:p>
            <a:pPr marL="0" indent="0" algn="just">
              <a:buNone/>
            </a:pPr>
            <a:endParaRPr lang="en-US" sz="2400" dirty="0"/>
          </a:p>
          <a:p>
            <a:pPr marL="0" indent="0">
              <a:buNone/>
            </a:pPr>
            <a:endParaRPr lang="en-US" sz="2400" dirty="0" smtClean="0">
              <a:ea typeface="Calibri"/>
              <a:cs typeface="Times New Roman"/>
            </a:endParaRPr>
          </a:p>
          <a:p>
            <a:endParaRPr lang="en-US" dirty="0" smtClean="0">
              <a:ea typeface="Calibri"/>
              <a:cs typeface="Times New Roman"/>
            </a:endParaRPr>
          </a:p>
          <a:p>
            <a:pPr marL="0" indent="0">
              <a:buNone/>
            </a:pP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38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739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rmAutofit fontScale="90000"/>
          </a:bodyPr>
          <a:lstStyle/>
          <a:p>
            <a:r>
              <a:rPr lang="en-US" dirty="0" smtClean="0">
                <a:solidFill>
                  <a:srgbClr val="CCFF33"/>
                </a:solidFill>
              </a:rPr>
              <a:t>Transverse static array elements</a:t>
            </a:r>
            <a:endParaRPr lang="en-US"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a:bodyPr>
          <a:lstStyle/>
          <a:p>
            <a:pPr marL="0" marR="0" indent="0" algn="ctr">
              <a:lnSpc>
                <a:spcPct val="115000"/>
              </a:lnSpc>
              <a:spcBef>
                <a:spcPts val="0"/>
              </a:spcBef>
              <a:spcAft>
                <a:spcPts val="0"/>
              </a:spcAft>
              <a:buNone/>
            </a:pPr>
            <a:r>
              <a:rPr lang="en-US" sz="2400" dirty="0">
                <a:solidFill>
                  <a:srgbClr val="0000FF"/>
                </a:solidFill>
                <a:latin typeface="Consolas"/>
                <a:ea typeface="Calibri"/>
                <a:cs typeface="Times New Roman"/>
              </a:rPr>
              <a:t>int</a:t>
            </a:r>
            <a:r>
              <a:rPr lang="en-US" sz="2400" dirty="0">
                <a:latin typeface="Consolas"/>
                <a:ea typeface="Calibri"/>
                <a:cs typeface="Times New Roman"/>
              </a:rPr>
              <a:t> </a:t>
            </a:r>
            <a:r>
              <a:rPr lang="en-US" sz="2400" dirty="0" err="1">
                <a:latin typeface="Consolas"/>
                <a:ea typeface="Calibri"/>
                <a:cs typeface="Times New Roman"/>
              </a:rPr>
              <a:t>myArray</a:t>
            </a:r>
            <a:r>
              <a:rPr lang="en-US" sz="2400" dirty="0">
                <a:latin typeface="Consolas"/>
                <a:ea typeface="Calibri"/>
                <a:cs typeface="Times New Roman"/>
              </a:rPr>
              <a:t>[5] = { 16, 2, 77, 40, 12071 };</a:t>
            </a:r>
            <a:endParaRPr lang="en-US" dirty="0">
              <a:ea typeface="Calibri"/>
              <a:cs typeface="Times New Roman"/>
            </a:endParaRPr>
          </a:p>
          <a:p>
            <a:pPr algn="just"/>
            <a:endParaRPr lang="en-US" sz="1200" dirty="0" smtClean="0">
              <a:ea typeface="Calibri"/>
              <a:cs typeface="Times New Roman"/>
            </a:endParaRPr>
          </a:p>
          <a:p>
            <a:pPr algn="just"/>
            <a:r>
              <a:rPr lang="en-US" dirty="0" smtClean="0">
                <a:ea typeface="Calibri"/>
                <a:cs typeface="Times New Roman"/>
              </a:rPr>
              <a:t>We can use loops to transverse array elements:</a:t>
            </a:r>
          </a:p>
          <a:p>
            <a:pPr marL="0" indent="0" algn="just">
              <a:buNone/>
            </a:pPr>
            <a:endParaRPr lang="en-US" dirty="0" smtClean="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for</a:t>
            </a:r>
            <a:r>
              <a:rPr lang="en-US" sz="2400" dirty="0">
                <a:latin typeface="Consolas"/>
                <a:ea typeface="Calibri"/>
                <a:cs typeface="Times New Roman"/>
              </a:rPr>
              <a:t>(</a:t>
            </a:r>
            <a:r>
              <a:rPr lang="en-US" sz="2400" dirty="0">
                <a:solidFill>
                  <a:srgbClr val="0000FF"/>
                </a:solidFill>
                <a:latin typeface="Consolas"/>
                <a:ea typeface="Calibri"/>
                <a:cs typeface="Times New Roman"/>
              </a:rPr>
              <a:t>int</a:t>
            </a:r>
            <a:r>
              <a:rPr lang="en-US" sz="2400" dirty="0">
                <a:latin typeface="Consolas"/>
                <a:ea typeface="Calibri"/>
                <a:cs typeface="Times New Roman"/>
              </a:rPr>
              <a:t> i=0; i&lt;5; i++)</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8000"/>
                </a:solidFill>
                <a:latin typeface="Consolas"/>
                <a:ea typeface="Calibri"/>
                <a:cs typeface="Times New Roman"/>
              </a:rPr>
              <a:t>//show element with index i</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cout&lt;&lt;</a:t>
            </a:r>
            <a:r>
              <a:rPr lang="en-US" sz="2400" dirty="0" err="1">
                <a:latin typeface="Consolas"/>
                <a:ea typeface="Calibri"/>
                <a:cs typeface="Times New Roman"/>
              </a:rPr>
              <a:t>myArray</a:t>
            </a:r>
            <a:r>
              <a:rPr lang="en-US" sz="2400" dirty="0">
                <a:latin typeface="Consolas"/>
                <a:ea typeface="Calibri"/>
                <a:cs typeface="Times New Roman"/>
              </a:rPr>
              <a:t>[i]&lt;&lt;</a:t>
            </a:r>
            <a:r>
              <a:rPr lang="en-US" sz="2400" dirty="0">
                <a:solidFill>
                  <a:srgbClr val="A31515"/>
                </a:solidFill>
                <a:latin typeface="Consolas"/>
                <a:ea typeface="Calibri"/>
                <a:cs typeface="Times New Roman"/>
              </a:rPr>
              <a:t>" "</a:t>
            </a:r>
            <a:r>
              <a:rPr lang="en-US" sz="24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indent="0" algn="just">
              <a:buNone/>
            </a:pPr>
            <a:endParaRPr lang="en-US" sz="2400" dirty="0"/>
          </a:p>
          <a:p>
            <a:pPr marL="0" indent="0">
              <a:buNone/>
            </a:pPr>
            <a:endParaRPr lang="en-US" sz="2400" dirty="0" smtClean="0">
              <a:ea typeface="Calibri"/>
              <a:cs typeface="Times New Roman"/>
            </a:endParaRPr>
          </a:p>
          <a:p>
            <a:endParaRPr lang="en-US" dirty="0" smtClean="0">
              <a:ea typeface="Calibri"/>
              <a:cs typeface="Times New Roman"/>
            </a:endParaRPr>
          </a:p>
          <a:p>
            <a:pPr marL="0" indent="0">
              <a:buNone/>
            </a:pP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39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334000"/>
            <a:ext cx="463810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399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Understanding Functions</a:t>
            </a:r>
            <a:endParaRPr lang="en-US" dirty="0">
              <a:solidFill>
                <a:srgbClr val="CCFF33"/>
              </a:solidFill>
            </a:endParaRPr>
          </a:p>
        </p:txBody>
      </p:sp>
      <p:sp>
        <p:nvSpPr>
          <p:cNvPr id="3" name="Content Placeholder 2"/>
          <p:cNvSpPr>
            <a:spLocks noGrp="1"/>
          </p:cNvSpPr>
          <p:nvPr>
            <p:ph idx="1"/>
          </p:nvPr>
        </p:nvSpPr>
        <p:spPr/>
        <p:txBody>
          <a:bodyPr/>
          <a:lstStyle/>
          <a:p>
            <a:r>
              <a:rPr lang="en-US" dirty="0" smtClean="0"/>
              <a:t>A function is a group of instructions that performs a specific task, and executed when it is called from any point of the program code.</a:t>
            </a:r>
          </a:p>
          <a:p>
            <a:endParaRPr lang="en-US" dirty="0"/>
          </a:p>
          <a:p>
            <a:r>
              <a:rPr lang="en-US" dirty="0" smtClean="0"/>
              <a:t>So far we have worked only with  the </a:t>
            </a:r>
            <a:r>
              <a:rPr lang="en-US" sz="2800" dirty="0" smtClean="0">
                <a:solidFill>
                  <a:srgbClr val="CCFF33"/>
                </a:solidFill>
                <a:latin typeface="Consolas" pitchFamily="49" charset="0"/>
                <a:cs typeface="Consolas" pitchFamily="49" charset="0"/>
              </a:rPr>
              <a:t>main() </a:t>
            </a:r>
            <a:r>
              <a:rPr lang="en-US" dirty="0" smtClean="0"/>
              <a:t>function.</a:t>
            </a: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320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rmAutofit fontScale="90000"/>
          </a:bodyPr>
          <a:lstStyle/>
          <a:p>
            <a:r>
              <a:rPr lang="en-US" dirty="0" smtClean="0">
                <a:solidFill>
                  <a:srgbClr val="CCFF33"/>
                </a:solidFill>
              </a:rPr>
              <a:t>Transverse static array elements</a:t>
            </a:r>
            <a:endParaRPr lang="en-US"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a:bodyPr>
          <a:lstStyle/>
          <a:p>
            <a:pPr marL="0" marR="0" indent="0" algn="ctr">
              <a:lnSpc>
                <a:spcPct val="115000"/>
              </a:lnSpc>
              <a:spcBef>
                <a:spcPts val="0"/>
              </a:spcBef>
              <a:spcAft>
                <a:spcPts val="0"/>
              </a:spcAft>
              <a:buNone/>
            </a:pPr>
            <a:r>
              <a:rPr lang="en-US" sz="2400" dirty="0">
                <a:solidFill>
                  <a:srgbClr val="0000FF"/>
                </a:solidFill>
                <a:latin typeface="Consolas"/>
                <a:ea typeface="Calibri"/>
                <a:cs typeface="Times New Roman"/>
              </a:rPr>
              <a:t>int</a:t>
            </a:r>
            <a:r>
              <a:rPr lang="en-US" sz="2400" dirty="0">
                <a:latin typeface="Consolas"/>
                <a:ea typeface="Calibri"/>
                <a:cs typeface="Times New Roman"/>
              </a:rPr>
              <a:t> </a:t>
            </a:r>
            <a:r>
              <a:rPr lang="en-US" sz="2400" dirty="0" err="1">
                <a:latin typeface="Consolas"/>
                <a:ea typeface="Calibri"/>
                <a:cs typeface="Times New Roman"/>
              </a:rPr>
              <a:t>myArray</a:t>
            </a:r>
            <a:r>
              <a:rPr lang="en-US" sz="2400" dirty="0">
                <a:latin typeface="Consolas"/>
                <a:ea typeface="Calibri"/>
                <a:cs typeface="Times New Roman"/>
              </a:rPr>
              <a:t>[5] = { 16, 2, 77, 40, 12071 };</a:t>
            </a:r>
            <a:endParaRPr lang="en-US" dirty="0">
              <a:ea typeface="Calibri"/>
              <a:cs typeface="Times New Roman"/>
            </a:endParaRPr>
          </a:p>
          <a:p>
            <a:pPr algn="just"/>
            <a:endParaRPr lang="en-US" sz="1200" dirty="0" smtClean="0">
              <a:ea typeface="Calibri"/>
              <a:cs typeface="Times New Roman"/>
            </a:endParaRPr>
          </a:p>
          <a:p>
            <a:pPr algn="just"/>
            <a:r>
              <a:rPr lang="en-US" dirty="0" smtClean="0">
                <a:ea typeface="Calibri"/>
                <a:cs typeface="Times New Roman"/>
              </a:rPr>
              <a:t>We can use loops to transverse array elements:</a:t>
            </a: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int</a:t>
            </a:r>
            <a:r>
              <a:rPr lang="en-US" sz="2000" dirty="0">
                <a:latin typeface="Consolas"/>
                <a:ea typeface="Calibri"/>
                <a:cs typeface="Times New Roman"/>
              </a:rPr>
              <a:t> sum=0;</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for</a:t>
            </a:r>
            <a:r>
              <a:rPr lang="en-US" sz="2000" dirty="0">
                <a:latin typeface="Consolas"/>
                <a:ea typeface="Calibri"/>
                <a:cs typeface="Times New Roman"/>
              </a:rPr>
              <a:t>(</a:t>
            </a:r>
            <a:r>
              <a:rPr lang="en-US" sz="2000" dirty="0">
                <a:solidFill>
                  <a:srgbClr val="0000FF"/>
                </a:solidFill>
                <a:latin typeface="Consolas"/>
                <a:ea typeface="Calibri"/>
                <a:cs typeface="Times New Roman"/>
              </a:rPr>
              <a:t>int</a:t>
            </a:r>
            <a:r>
              <a:rPr lang="en-US" sz="2000" dirty="0">
                <a:latin typeface="Consolas"/>
                <a:ea typeface="Calibri"/>
                <a:cs typeface="Times New Roman"/>
              </a:rPr>
              <a:t> i=0; i&lt;5; i++)</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smtClean="0">
                <a:latin typeface="Consolas"/>
                <a:ea typeface="Calibri"/>
                <a:cs typeface="Times New Roman"/>
              </a:rPr>
              <a:t>{</a:t>
            </a: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smtClean="0">
                <a:latin typeface="Consolas"/>
                <a:ea typeface="Calibri"/>
                <a:cs typeface="Times New Roman"/>
              </a:rPr>
              <a:t>	</a:t>
            </a:r>
            <a:r>
              <a:rPr lang="en-US" sz="2000" dirty="0" smtClean="0">
                <a:solidFill>
                  <a:srgbClr val="008000"/>
                </a:solidFill>
                <a:latin typeface="Consolas"/>
                <a:ea typeface="Calibri"/>
                <a:cs typeface="Times New Roman"/>
              </a:rPr>
              <a:t>//find sum of array elements</a:t>
            </a:r>
            <a:endParaRPr lang="en-US" sz="20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sum += </a:t>
            </a:r>
            <a:r>
              <a:rPr lang="en-US" sz="2000" dirty="0" err="1">
                <a:latin typeface="Consolas"/>
                <a:ea typeface="Calibri"/>
                <a:cs typeface="Times New Roman"/>
              </a:rPr>
              <a:t>myArray</a:t>
            </a:r>
            <a:r>
              <a:rPr lang="en-US" sz="2000" dirty="0">
                <a:latin typeface="Consolas"/>
                <a:ea typeface="Calibri"/>
                <a:cs typeface="Times New Roman"/>
              </a:rPr>
              <a:t>[i];</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cout&lt;&lt;</a:t>
            </a:r>
            <a:r>
              <a:rPr lang="en-US" sz="2000" dirty="0">
                <a:solidFill>
                  <a:srgbClr val="A31515"/>
                </a:solidFill>
                <a:latin typeface="Consolas"/>
                <a:ea typeface="Calibri"/>
                <a:cs typeface="Times New Roman"/>
              </a:rPr>
              <a:t>"sum of </a:t>
            </a:r>
            <a:r>
              <a:rPr lang="en-US" sz="2000" dirty="0" smtClean="0">
                <a:solidFill>
                  <a:srgbClr val="A31515"/>
                </a:solidFill>
                <a:latin typeface="Consolas"/>
                <a:ea typeface="Calibri"/>
                <a:cs typeface="Times New Roman"/>
              </a:rPr>
              <a:t>elements </a:t>
            </a:r>
            <a:r>
              <a:rPr lang="en-US" sz="2000" dirty="0">
                <a:solidFill>
                  <a:srgbClr val="A31515"/>
                </a:solidFill>
                <a:latin typeface="Consolas"/>
                <a:ea typeface="Calibri"/>
                <a:cs typeface="Times New Roman"/>
              </a:rPr>
              <a:t>of array = "</a:t>
            </a:r>
            <a:r>
              <a:rPr lang="en-US" sz="2000" dirty="0">
                <a:latin typeface="Consolas"/>
                <a:ea typeface="Calibri"/>
                <a:cs typeface="Times New Roman"/>
              </a:rPr>
              <a:t>&lt;&lt;sum&lt;&lt;endl;</a:t>
            </a:r>
            <a:endParaRPr lang="en-US" sz="2800" dirty="0">
              <a:ea typeface="Calibri"/>
              <a:cs typeface="Times New Roman"/>
            </a:endParaRPr>
          </a:p>
          <a:p>
            <a:pPr marL="0" indent="0" algn="just">
              <a:buNone/>
            </a:pPr>
            <a:endParaRPr lang="en-US" dirty="0" smtClean="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p>
          <a:p>
            <a:pPr marL="0" indent="0">
              <a:buNone/>
            </a:pPr>
            <a:endParaRPr lang="en-US" sz="2400" dirty="0" smtClean="0">
              <a:ea typeface="Calibri"/>
              <a:cs typeface="Times New Roman"/>
            </a:endParaRPr>
          </a:p>
          <a:p>
            <a:endParaRPr lang="en-US" dirty="0" smtClean="0">
              <a:ea typeface="Calibri"/>
              <a:cs typeface="Times New Roman"/>
            </a:endParaRPr>
          </a:p>
          <a:p>
            <a:pPr marL="0" indent="0">
              <a:buNone/>
            </a:pP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40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254171"/>
            <a:ext cx="403492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8820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Class average</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Write a C++ program that helps a teacher finds the average of student marks.</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892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8143"/>
            <a:ext cx="9067800" cy="6611257"/>
          </a:xfrm>
        </p:spPr>
        <p:txBody>
          <a:bodyPr>
            <a:normAutofit fontScale="25000" lnSpcReduction="20000"/>
          </a:bodyPr>
          <a:lstStyle/>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a:t>
            </a:r>
            <a:r>
              <a:rPr lang="en-US" sz="5600" dirty="0" err="1">
                <a:solidFill>
                  <a:srgbClr val="A31515"/>
                </a:solidFill>
                <a:latin typeface="Consolas"/>
                <a:ea typeface="Calibri"/>
                <a:cs typeface="Times New Roman"/>
              </a:rPr>
              <a:t>iostream</a:t>
            </a:r>
            <a:r>
              <a:rPr lang="en-US" sz="5600" dirty="0">
                <a:solidFill>
                  <a:srgbClr val="A31515"/>
                </a:solidFill>
                <a:latin typeface="Consolas"/>
                <a:ea typeface="Calibri"/>
                <a:cs typeface="Times New Roman"/>
              </a:rPr>
              <a:t>&gt;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using</a:t>
            </a:r>
            <a:r>
              <a:rPr lang="en-US" sz="5600" dirty="0">
                <a:latin typeface="Consolas"/>
                <a:ea typeface="Calibri"/>
                <a:cs typeface="Times New Roman"/>
              </a:rPr>
              <a:t> </a:t>
            </a:r>
            <a:r>
              <a:rPr lang="en-US" sz="5600" dirty="0">
                <a:solidFill>
                  <a:srgbClr val="0000FF"/>
                </a:solidFill>
                <a:latin typeface="Consolas"/>
                <a:ea typeface="Calibri"/>
                <a:cs typeface="Times New Roman"/>
              </a:rPr>
              <a:t>namespace</a:t>
            </a:r>
            <a:r>
              <a:rPr lang="en-US" sz="5600" dirty="0">
                <a:latin typeface="Consolas"/>
                <a:ea typeface="Calibri"/>
                <a:cs typeface="Times New Roman"/>
              </a:rPr>
              <a:t> </a:t>
            </a:r>
            <a:r>
              <a:rPr lang="en-US" sz="5600" dirty="0" err="1">
                <a:latin typeface="Consolas"/>
                <a:ea typeface="Calibri"/>
                <a:cs typeface="Times New Roman"/>
              </a:rPr>
              <a:t>std</a:t>
            </a:r>
            <a:r>
              <a:rPr lang="en-US" sz="5600" dirty="0" smtClean="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int</a:t>
            </a:r>
            <a:r>
              <a:rPr lang="en-US" sz="5600" dirty="0">
                <a:latin typeface="Consolas"/>
                <a:ea typeface="Calibri"/>
                <a:cs typeface="Times New Roman"/>
              </a:rPr>
              <a:t> main()</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int</a:t>
            </a:r>
            <a:r>
              <a:rPr lang="en-US" sz="5600" dirty="0">
                <a:latin typeface="Consolas"/>
                <a:ea typeface="Calibri"/>
                <a:cs typeface="Times New Roman"/>
              </a:rPr>
              <a:t> </a:t>
            </a:r>
            <a:r>
              <a:rPr lang="en-US" sz="5600" dirty="0" err="1">
                <a:latin typeface="Consolas"/>
                <a:ea typeface="Calibri"/>
                <a:cs typeface="Times New Roman"/>
              </a:rPr>
              <a:t>studentNum</a:t>
            </a:r>
            <a:r>
              <a:rPr lang="en-US" sz="5600" dirty="0">
                <a:latin typeface="Consolas"/>
                <a:ea typeface="Calibri"/>
                <a:cs typeface="Times New Roman"/>
              </a:rPr>
              <a:t>, sum=0;</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float</a:t>
            </a:r>
            <a:r>
              <a:rPr lang="en-US" sz="5600" dirty="0">
                <a:latin typeface="Consolas"/>
                <a:ea typeface="Calibri"/>
                <a:cs typeface="Times New Roman"/>
              </a:rPr>
              <a:t> average</a:t>
            </a:r>
            <a:r>
              <a:rPr lang="en-US" sz="5600" dirty="0" smtClean="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 a static arrays with more elements that a teacher can ever imagine too use</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int</a:t>
            </a:r>
            <a:r>
              <a:rPr lang="en-US" sz="5600" dirty="0">
                <a:latin typeface="Consolas"/>
                <a:ea typeface="Calibri"/>
                <a:cs typeface="Times New Roman"/>
              </a:rPr>
              <a:t> </a:t>
            </a:r>
            <a:r>
              <a:rPr lang="en-US" sz="5600" dirty="0" err="1">
                <a:latin typeface="Consolas"/>
                <a:ea typeface="Calibri"/>
                <a:cs typeface="Times New Roman"/>
              </a:rPr>
              <a:t>marksArray</a:t>
            </a:r>
            <a:r>
              <a:rPr lang="en-US" sz="5600" dirty="0">
                <a:latin typeface="Consolas"/>
                <a:ea typeface="Calibri"/>
                <a:cs typeface="Times New Roman"/>
              </a:rPr>
              <a:t>[100000</a:t>
            </a:r>
            <a:r>
              <a:rPr lang="en-US" sz="5600" dirty="0" smtClean="0">
                <a:latin typeface="Consolas"/>
                <a:ea typeface="Calibri"/>
                <a:cs typeface="Times New Roman"/>
              </a:rPr>
              <a:t>];</a:t>
            </a:r>
          </a:p>
          <a:p>
            <a:pPr marL="0" marR="0" indent="0">
              <a:lnSpc>
                <a:spcPct val="115000"/>
              </a:lnSpc>
              <a:spcBef>
                <a:spcPts val="0"/>
              </a:spcBef>
              <a:spcAft>
                <a:spcPts val="0"/>
              </a:spcAft>
              <a:buNone/>
            </a:pPr>
            <a:endParaRPr lang="en-US" sz="7200" dirty="0">
              <a:ea typeface="Calibri"/>
              <a:cs typeface="Times New Roman"/>
            </a:endParaRPr>
          </a:p>
          <a:p>
            <a:pPr marL="0" indent="0">
              <a:lnSpc>
                <a:spcPct val="115000"/>
              </a:lnSpc>
              <a:spcBef>
                <a:spcPts val="0"/>
              </a:spcBef>
              <a:buNone/>
            </a:pPr>
            <a:r>
              <a:rPr lang="en-US" sz="5600" dirty="0">
                <a:latin typeface="Consolas"/>
                <a:ea typeface="Calibri"/>
                <a:cs typeface="Times New Roman"/>
              </a:rPr>
              <a:t>	cout&lt;&lt;</a:t>
            </a:r>
            <a:r>
              <a:rPr lang="en-US" sz="5600" dirty="0">
                <a:solidFill>
                  <a:srgbClr val="A31515"/>
                </a:solidFill>
                <a:latin typeface="Consolas"/>
                <a:ea typeface="Calibri"/>
                <a:cs typeface="Times New Roman"/>
              </a:rPr>
              <a:t>"How many marks</a:t>
            </a:r>
            <a:r>
              <a:rPr lang="en-US" sz="5600" dirty="0" smtClean="0">
                <a:solidFill>
                  <a:srgbClr val="A31515"/>
                </a:solidFill>
                <a:latin typeface="Consolas"/>
                <a:ea typeface="Calibri"/>
                <a:cs typeface="Times New Roman"/>
              </a:rPr>
              <a:t>?"</a:t>
            </a:r>
            <a:r>
              <a:rPr lang="en-US" sz="5600" dirty="0" smtClean="0">
                <a:latin typeface="Consolas"/>
                <a:ea typeface="Calibri"/>
                <a:cs typeface="Times New Roman"/>
              </a:rPr>
              <a:t>;	</a:t>
            </a:r>
            <a:r>
              <a:rPr lang="en-US" sz="4800" dirty="0" smtClean="0">
                <a:solidFill>
                  <a:srgbClr val="008000"/>
                </a:solidFill>
                <a:latin typeface="Consolas"/>
                <a:ea typeface="Calibri"/>
                <a:cs typeface="Times New Roman"/>
              </a:rPr>
              <a:t>//</a:t>
            </a:r>
            <a:r>
              <a:rPr lang="en-US" sz="4800" dirty="0">
                <a:solidFill>
                  <a:srgbClr val="008000"/>
                </a:solidFill>
                <a:latin typeface="Consolas"/>
                <a:ea typeface="Calibri"/>
                <a:cs typeface="Times New Roman"/>
              </a:rPr>
              <a:t>get student </a:t>
            </a:r>
            <a:r>
              <a:rPr lang="en-US" sz="4800" dirty="0" err="1" smtClean="0">
                <a:solidFill>
                  <a:srgbClr val="008000"/>
                </a:solidFill>
                <a:latin typeface="Consolas"/>
                <a:ea typeface="Calibri"/>
                <a:cs typeface="Times New Roman"/>
              </a:rPr>
              <a:t>num</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cin</a:t>
            </a:r>
            <a:r>
              <a:rPr lang="en-US" sz="5600" dirty="0">
                <a:latin typeface="Consolas"/>
                <a:ea typeface="Calibri"/>
                <a:cs typeface="Times New Roman"/>
              </a:rPr>
              <a:t>&gt;&gt;</a:t>
            </a:r>
            <a:r>
              <a:rPr lang="en-US" sz="5600" dirty="0" err="1">
                <a:latin typeface="Consolas"/>
                <a:ea typeface="Calibri"/>
                <a:cs typeface="Times New Roman"/>
              </a:rPr>
              <a:t>studentNum</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endParaRPr lang="en-US" sz="7200" dirty="0">
              <a:ea typeface="Calibri"/>
              <a:cs typeface="Times New Roman"/>
            </a:endParaRPr>
          </a:p>
          <a:p>
            <a:pPr marL="0" indent="0">
              <a:lnSpc>
                <a:spcPct val="115000"/>
              </a:lnSpc>
              <a:spcBef>
                <a:spcPts val="0"/>
              </a:spcBef>
              <a:buNone/>
            </a:pPr>
            <a:r>
              <a:rPr lang="en-US" sz="5600" dirty="0">
                <a:latin typeface="Consolas"/>
                <a:ea typeface="Calibri"/>
                <a:cs typeface="Times New Roman"/>
              </a:rPr>
              <a:t>	</a:t>
            </a:r>
            <a:r>
              <a:rPr lang="en-US" sz="5600" dirty="0" smtClean="0">
                <a:solidFill>
                  <a:srgbClr val="0000FF"/>
                </a:solidFill>
                <a:latin typeface="Consolas"/>
                <a:ea typeface="Calibri"/>
                <a:cs typeface="Times New Roman"/>
              </a:rPr>
              <a:t>for</a:t>
            </a:r>
            <a:r>
              <a:rPr lang="en-US" sz="5600" dirty="0" smtClean="0">
                <a:latin typeface="Consolas"/>
                <a:ea typeface="Calibri"/>
                <a:cs typeface="Times New Roman"/>
              </a:rPr>
              <a:t>(</a:t>
            </a:r>
            <a:r>
              <a:rPr lang="en-US" sz="5600" dirty="0" smtClean="0">
                <a:solidFill>
                  <a:srgbClr val="0000FF"/>
                </a:solidFill>
                <a:latin typeface="Consolas"/>
                <a:ea typeface="Calibri"/>
                <a:cs typeface="Times New Roman"/>
              </a:rPr>
              <a:t>int</a:t>
            </a:r>
            <a:r>
              <a:rPr lang="en-US" sz="5600" dirty="0" smtClean="0">
                <a:latin typeface="Consolas"/>
                <a:ea typeface="Calibri"/>
                <a:cs typeface="Times New Roman"/>
              </a:rPr>
              <a:t> </a:t>
            </a:r>
            <a:r>
              <a:rPr lang="en-US" sz="5600" dirty="0">
                <a:latin typeface="Consolas"/>
                <a:ea typeface="Calibri"/>
                <a:cs typeface="Times New Roman"/>
              </a:rPr>
              <a:t>i=0; i&lt;</a:t>
            </a:r>
            <a:r>
              <a:rPr lang="en-US" sz="5600" dirty="0" err="1">
                <a:latin typeface="Consolas"/>
                <a:ea typeface="Calibri"/>
                <a:cs typeface="Times New Roman"/>
              </a:rPr>
              <a:t>studentNum</a:t>
            </a:r>
            <a:r>
              <a:rPr lang="en-US" sz="5600" dirty="0">
                <a:latin typeface="Consolas"/>
                <a:ea typeface="Calibri"/>
                <a:cs typeface="Times New Roman"/>
              </a:rPr>
              <a:t>; i</a:t>
            </a:r>
            <a:r>
              <a:rPr lang="en-US" sz="5600" dirty="0" smtClean="0">
                <a:latin typeface="Consolas"/>
                <a:ea typeface="Calibri"/>
                <a:cs typeface="Times New Roman"/>
              </a:rPr>
              <a:t>++)	</a:t>
            </a:r>
            <a:r>
              <a:rPr lang="en-US" sz="4800" dirty="0">
                <a:solidFill>
                  <a:srgbClr val="008000"/>
                </a:solidFill>
                <a:latin typeface="Consolas"/>
                <a:ea typeface="Calibri"/>
                <a:cs typeface="Times New Roman"/>
              </a:rPr>
              <a:t>//save the marks in the </a:t>
            </a:r>
            <a:r>
              <a:rPr lang="en-US" sz="4800" dirty="0" smtClean="0">
                <a:solidFill>
                  <a:srgbClr val="008000"/>
                </a:solidFill>
                <a:latin typeface="Consolas"/>
                <a:ea typeface="Calibri"/>
                <a:cs typeface="Times New Roman"/>
              </a:rPr>
              <a:t>array</a:t>
            </a:r>
            <a:endParaRPr lang="en-US" sz="48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a:solidFill>
                  <a:srgbClr val="A31515"/>
                </a:solidFill>
                <a:latin typeface="Consolas"/>
                <a:ea typeface="Calibri"/>
                <a:cs typeface="Times New Roman"/>
              </a:rPr>
              <a:t>"Please enter the mark: "</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cin</a:t>
            </a:r>
            <a:r>
              <a:rPr lang="en-US" sz="5600" dirty="0">
                <a:latin typeface="Consolas"/>
                <a:ea typeface="Calibri"/>
                <a:cs typeface="Times New Roman"/>
              </a:rPr>
              <a:t>&gt;&gt;</a:t>
            </a:r>
            <a:r>
              <a:rPr lang="en-US" sz="5600" dirty="0" err="1">
                <a:latin typeface="Consolas"/>
                <a:ea typeface="Calibri"/>
                <a:cs typeface="Times New Roman"/>
              </a:rPr>
              <a:t>marksArray</a:t>
            </a:r>
            <a:r>
              <a:rPr lang="en-US" sz="5600" dirty="0">
                <a:latin typeface="Consolas"/>
                <a:ea typeface="Calibri"/>
                <a:cs typeface="Times New Roman"/>
              </a:rPr>
              <a:t>[i];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indent="0">
              <a:lnSpc>
                <a:spcPct val="115000"/>
              </a:lnSpc>
              <a:spcBef>
                <a:spcPts val="0"/>
              </a:spcBef>
              <a:buNone/>
            </a:pPr>
            <a:r>
              <a:rPr lang="en-US" sz="5600" dirty="0">
                <a:latin typeface="Consolas"/>
                <a:ea typeface="Calibri"/>
                <a:cs typeface="Times New Roman"/>
              </a:rPr>
              <a:t>	</a:t>
            </a:r>
            <a:r>
              <a:rPr lang="en-US" sz="5600" dirty="0" smtClean="0">
                <a:latin typeface="Consolas"/>
                <a:ea typeface="Calibri"/>
                <a:cs typeface="Times New Roman"/>
              </a:rPr>
              <a:t>cout</a:t>
            </a:r>
            <a:r>
              <a:rPr lang="en-US" sz="5600" dirty="0">
                <a:latin typeface="Consolas"/>
                <a:ea typeface="Calibri"/>
                <a:cs typeface="Times New Roman"/>
              </a:rPr>
              <a:t>&lt;&lt;</a:t>
            </a:r>
            <a:r>
              <a:rPr lang="en-US" sz="5600" dirty="0">
                <a:solidFill>
                  <a:srgbClr val="A31515"/>
                </a:solidFill>
                <a:latin typeface="Consolas"/>
                <a:ea typeface="Calibri"/>
                <a:cs typeface="Times New Roman"/>
              </a:rPr>
              <a:t>"You have entered: </a:t>
            </a:r>
            <a:r>
              <a:rPr lang="en-US" sz="5600" dirty="0" smtClean="0">
                <a:solidFill>
                  <a:srgbClr val="A31515"/>
                </a:solidFill>
                <a:latin typeface="Consolas"/>
                <a:ea typeface="Calibri"/>
                <a:cs typeface="Times New Roman"/>
              </a:rPr>
              <a:t>"</a:t>
            </a:r>
            <a:r>
              <a:rPr lang="en-US" sz="5600" dirty="0" smtClean="0">
                <a:latin typeface="Consolas"/>
                <a:ea typeface="Calibri"/>
                <a:cs typeface="Times New Roman"/>
              </a:rPr>
              <a:t>;		</a:t>
            </a:r>
            <a:r>
              <a:rPr lang="en-US" sz="5600" dirty="0">
                <a:solidFill>
                  <a:srgbClr val="008000"/>
                </a:solidFill>
                <a:latin typeface="Consolas"/>
                <a:ea typeface="Calibri"/>
                <a:cs typeface="Times New Roman"/>
              </a:rPr>
              <a:t>//show the marks entered by </a:t>
            </a:r>
            <a:r>
              <a:rPr lang="en-US" sz="5600" dirty="0" smtClean="0">
                <a:solidFill>
                  <a:srgbClr val="008000"/>
                </a:solidFill>
                <a:latin typeface="Consolas"/>
                <a:ea typeface="Calibri"/>
                <a:cs typeface="Times New Roman"/>
              </a:rPr>
              <a:t>teacher</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studentNum</a:t>
            </a:r>
            <a:r>
              <a:rPr lang="en-US" sz="5600" dirty="0">
                <a:latin typeface="Consolas"/>
                <a:ea typeface="Calibri"/>
                <a:cs typeface="Times New Roman"/>
              </a:rPr>
              <a:t>; 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marksArray</a:t>
            </a:r>
            <a:r>
              <a:rPr lang="en-US" sz="5600" dirty="0">
                <a:latin typeface="Consolas"/>
                <a:ea typeface="Calibri"/>
                <a:cs typeface="Times New Roman"/>
              </a:rPr>
              <a:t>[i]&lt;&lt;</a:t>
            </a:r>
            <a:r>
              <a:rPr lang="en-US" sz="5600" dirty="0">
                <a:solidFill>
                  <a:srgbClr val="A31515"/>
                </a:solidFill>
                <a:latin typeface="Consolas"/>
                <a:ea typeface="Calibri"/>
                <a:cs typeface="Times New Roman"/>
              </a:rPr>
              <a:t>" "</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smtClean="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smtClean="0">
              <a:latin typeface="Consolas"/>
              <a:ea typeface="Calibri"/>
              <a:cs typeface="Times New Roman"/>
            </a:endParaRPr>
          </a:p>
          <a:p>
            <a:pPr marL="0" indent="0">
              <a:lnSpc>
                <a:spcPct val="115000"/>
              </a:lnSpc>
              <a:spcBef>
                <a:spcPts val="0"/>
              </a:spcBef>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studentNum</a:t>
            </a:r>
            <a:r>
              <a:rPr lang="en-US" sz="5600" dirty="0">
                <a:latin typeface="Consolas"/>
                <a:ea typeface="Calibri"/>
                <a:cs typeface="Times New Roman"/>
              </a:rPr>
              <a:t>; i</a:t>
            </a:r>
            <a:r>
              <a:rPr lang="en-US" sz="5600" dirty="0" smtClean="0">
                <a:latin typeface="Consolas"/>
                <a:ea typeface="Calibri"/>
                <a:cs typeface="Times New Roman"/>
              </a:rPr>
              <a:t>++)	</a:t>
            </a:r>
            <a:r>
              <a:rPr lang="en-US" sz="5600" dirty="0">
                <a:solidFill>
                  <a:srgbClr val="008000"/>
                </a:solidFill>
                <a:latin typeface="Consolas"/>
                <a:ea typeface="Calibri"/>
                <a:cs typeface="Times New Roman"/>
              </a:rPr>
              <a:t>//get the sum of </a:t>
            </a:r>
            <a:r>
              <a:rPr lang="en-US" sz="5600" dirty="0" smtClean="0">
                <a:solidFill>
                  <a:srgbClr val="008000"/>
                </a:solidFill>
                <a:latin typeface="Consolas"/>
                <a:ea typeface="Calibri"/>
                <a:cs typeface="Times New Roman"/>
              </a:rPr>
              <a:t>marks</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sum += </a:t>
            </a:r>
            <a:r>
              <a:rPr lang="en-US" sz="5600" dirty="0" err="1">
                <a:latin typeface="Consolas"/>
                <a:ea typeface="Calibri"/>
                <a:cs typeface="Times New Roman"/>
              </a:rPr>
              <a:t>marksArray</a:t>
            </a:r>
            <a:r>
              <a:rPr lang="en-US" sz="5600" dirty="0">
                <a:latin typeface="Consolas"/>
                <a:ea typeface="Calibri"/>
                <a:cs typeface="Times New Roman"/>
              </a:rPr>
              <a:t>[i];</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indent="0">
              <a:lnSpc>
                <a:spcPct val="115000"/>
              </a:lnSpc>
              <a:spcBef>
                <a:spcPts val="0"/>
              </a:spcBef>
              <a:buNone/>
            </a:pPr>
            <a:r>
              <a:rPr lang="en-US" sz="5600" dirty="0">
                <a:latin typeface="Consolas"/>
                <a:ea typeface="Calibri"/>
                <a:cs typeface="Times New Roman"/>
              </a:rPr>
              <a:t>	</a:t>
            </a:r>
            <a:r>
              <a:rPr lang="en-US" sz="5600" dirty="0" smtClean="0">
                <a:latin typeface="Consolas"/>
                <a:ea typeface="Calibri"/>
                <a:cs typeface="Times New Roman"/>
              </a:rPr>
              <a:t>average </a:t>
            </a:r>
            <a:r>
              <a:rPr lang="en-US" sz="5600" dirty="0">
                <a:latin typeface="Consolas"/>
                <a:ea typeface="Calibri"/>
                <a:cs typeface="Times New Roman"/>
              </a:rPr>
              <a:t>= (</a:t>
            </a:r>
            <a:r>
              <a:rPr lang="en-US" sz="5600" dirty="0">
                <a:solidFill>
                  <a:srgbClr val="0000FF"/>
                </a:solidFill>
                <a:latin typeface="Consolas"/>
                <a:ea typeface="Calibri"/>
                <a:cs typeface="Times New Roman"/>
              </a:rPr>
              <a:t>float</a:t>
            </a:r>
            <a:r>
              <a:rPr lang="en-US" sz="5600" dirty="0">
                <a:latin typeface="Consolas"/>
                <a:ea typeface="Calibri"/>
                <a:cs typeface="Times New Roman"/>
              </a:rPr>
              <a:t>)(sum) / </a:t>
            </a:r>
            <a:r>
              <a:rPr lang="en-US" sz="5600" dirty="0" err="1">
                <a:latin typeface="Consolas"/>
                <a:ea typeface="Calibri"/>
                <a:cs typeface="Times New Roman"/>
              </a:rPr>
              <a:t>studentNum</a:t>
            </a:r>
            <a:r>
              <a:rPr lang="en-US" sz="5600" dirty="0">
                <a:latin typeface="Consolas"/>
                <a:ea typeface="Calibri"/>
                <a:cs typeface="Times New Roman"/>
              </a:rPr>
              <a:t>; </a:t>
            </a:r>
            <a:r>
              <a:rPr lang="en-US" sz="5600" dirty="0">
                <a:solidFill>
                  <a:srgbClr val="008000"/>
                </a:solidFill>
                <a:latin typeface="Consolas"/>
                <a:ea typeface="Calibri"/>
                <a:cs typeface="Times New Roman"/>
              </a:rPr>
              <a:t>//calculate and show </a:t>
            </a:r>
            <a:r>
              <a:rPr lang="en-US" sz="5600" dirty="0" smtClean="0">
                <a:solidFill>
                  <a:srgbClr val="008000"/>
                </a:solidFill>
                <a:latin typeface="Consolas"/>
                <a:ea typeface="Calibri"/>
                <a:cs typeface="Times New Roman"/>
              </a:rPr>
              <a:t>average</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a:solidFill>
                  <a:srgbClr val="A31515"/>
                </a:solidFill>
                <a:latin typeface="Consolas"/>
                <a:ea typeface="Calibri"/>
                <a:cs typeface="Times New Roman"/>
              </a:rPr>
              <a:t>"\n\</a:t>
            </a:r>
            <a:r>
              <a:rPr lang="en-US" sz="5600" dirty="0" err="1">
                <a:solidFill>
                  <a:srgbClr val="A31515"/>
                </a:solidFill>
                <a:latin typeface="Consolas"/>
                <a:ea typeface="Calibri"/>
                <a:cs typeface="Times New Roman"/>
              </a:rPr>
              <a:t>nAverage</a:t>
            </a:r>
            <a:r>
              <a:rPr lang="en-US" sz="5600" dirty="0">
                <a:solidFill>
                  <a:srgbClr val="A31515"/>
                </a:solidFill>
                <a:latin typeface="Consolas"/>
                <a:ea typeface="Calibri"/>
                <a:cs typeface="Times New Roman"/>
              </a:rPr>
              <a:t> is: "</a:t>
            </a:r>
            <a:r>
              <a:rPr lang="en-US" sz="5600" dirty="0">
                <a:latin typeface="Consolas"/>
                <a:ea typeface="Calibri"/>
                <a:cs typeface="Times New Roman"/>
              </a:rPr>
              <a:t>&lt;&lt; average &lt;&lt;endl;</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return</a:t>
            </a:r>
            <a:r>
              <a:rPr lang="en-US" sz="5600" dirty="0">
                <a:latin typeface="Consolas"/>
                <a:ea typeface="Calibri"/>
                <a:cs typeface="Times New Roman"/>
              </a:rPr>
              <a:t> 0;</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025" y="1"/>
            <a:ext cx="2113575" cy="125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
            <a:ext cx="2057400" cy="125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0184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normAutofit/>
          </a:bodyPr>
          <a:lstStyle/>
          <a:p>
            <a:pPr>
              <a:lnSpc>
                <a:spcPts val="5200"/>
              </a:lnSpc>
            </a:pPr>
            <a:r>
              <a:rPr lang="en-US" dirty="0" smtClean="0">
                <a:solidFill>
                  <a:srgbClr val="CCFF33"/>
                </a:solidFill>
              </a:rPr>
              <a:t>Multidimensional Static Arrays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478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a:solidFill>
                  <a:srgbClr val="CCFF33"/>
                </a:solidFill>
              </a:rPr>
              <a:t>Multidimensional Static Arrays</a:t>
            </a:r>
            <a:endParaRPr lang="en-US" dirty="0"/>
          </a:p>
        </p:txBody>
      </p:sp>
      <p:sp>
        <p:nvSpPr>
          <p:cNvPr id="3" name="Content Placeholder 2"/>
          <p:cNvSpPr>
            <a:spLocks noGrp="1"/>
          </p:cNvSpPr>
          <p:nvPr>
            <p:ph idx="1"/>
          </p:nvPr>
        </p:nvSpPr>
        <p:spPr/>
        <p:txBody>
          <a:bodyPr>
            <a:normAutofit/>
          </a:bodyPr>
          <a:lstStyle/>
          <a:p>
            <a:r>
              <a:rPr lang="en-US" dirty="0" smtClean="0"/>
              <a:t>Arrays can have more than one dimension:</a:t>
            </a: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8000"/>
                </a:solidFill>
                <a:latin typeface="Consolas"/>
                <a:ea typeface="Calibri"/>
                <a:cs typeface="Times New Roman"/>
              </a:rPr>
              <a:t>//two dimensional array with </a:t>
            </a:r>
            <a:r>
              <a:rPr lang="en-US" sz="1800" dirty="0" smtClean="0">
                <a:solidFill>
                  <a:srgbClr val="008000"/>
                </a:solidFill>
                <a:latin typeface="Consolas"/>
                <a:ea typeface="Calibri"/>
                <a:cs typeface="Times New Roman"/>
              </a:rPr>
              <a:t>3 </a:t>
            </a:r>
            <a:r>
              <a:rPr lang="en-US" sz="1800" dirty="0">
                <a:solidFill>
                  <a:srgbClr val="008000"/>
                </a:solidFill>
                <a:latin typeface="Consolas"/>
                <a:ea typeface="Calibri"/>
                <a:cs typeface="Times New Roman"/>
              </a:rPr>
              <a:t>rows and 5 columns</a:t>
            </a:r>
            <a:endParaRPr lang="en-US" sz="24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int</a:t>
            </a:r>
            <a:r>
              <a:rPr lang="en-US" sz="1800" dirty="0">
                <a:latin typeface="Consolas"/>
                <a:ea typeface="Calibri"/>
                <a:cs typeface="Times New Roman"/>
              </a:rPr>
              <a:t> </a:t>
            </a:r>
            <a:r>
              <a:rPr lang="en-US" sz="1800" dirty="0" err="1">
                <a:latin typeface="Consolas"/>
                <a:ea typeface="Calibri"/>
                <a:cs typeface="Times New Roman"/>
              </a:rPr>
              <a:t>myArray</a:t>
            </a:r>
            <a:r>
              <a:rPr lang="en-US" sz="1800" dirty="0">
                <a:latin typeface="Consolas"/>
                <a:ea typeface="Calibri"/>
                <a:cs typeface="Times New Roman"/>
              </a:rPr>
              <a:t>[3][5];</a:t>
            </a:r>
            <a:endParaRPr lang="en-US" sz="2400" dirty="0">
              <a:ea typeface="Calibri"/>
              <a:cs typeface="Times New Roman"/>
            </a:endParaRPr>
          </a:p>
          <a:p>
            <a:pPr marL="0" indent="0">
              <a:buNone/>
            </a:pPr>
            <a:endParaRPr lang="en-US" dirty="0" smtClean="0"/>
          </a:p>
          <a:p>
            <a:pPr marL="0" indent="0">
              <a:buNone/>
            </a:pPr>
            <a:endParaRPr lang="en-US" dirty="0"/>
          </a:p>
          <a:p>
            <a:pPr marL="0" indent="0">
              <a:buNone/>
            </a:pPr>
            <a:endParaRPr lang="en-US" dirty="0" smtClean="0"/>
          </a:p>
          <a:p>
            <a:pPr marL="0" marR="0" indent="0">
              <a:lnSpc>
                <a:spcPct val="115000"/>
              </a:lnSpc>
              <a:spcBef>
                <a:spcPts val="0"/>
              </a:spcBef>
              <a:spcAft>
                <a:spcPts val="0"/>
              </a:spcAft>
              <a:buNone/>
            </a:pPr>
            <a:r>
              <a:rPr lang="en-US" sz="2000" dirty="0">
                <a:solidFill>
                  <a:srgbClr val="008000"/>
                </a:solidFill>
                <a:latin typeface="Consolas"/>
                <a:ea typeface="Calibri"/>
                <a:cs typeface="Times New Roman"/>
              </a:rPr>
              <a:t>//three dimensional array with three coordinates</a:t>
            </a:r>
            <a:endParaRPr lang="en-US" sz="28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a:solidFill>
                  <a:srgbClr val="0000FF"/>
                </a:solidFill>
                <a:latin typeface="Consolas"/>
                <a:ea typeface="Calibri"/>
                <a:cs typeface="Times New Roman"/>
              </a:rPr>
              <a:t>int</a:t>
            </a:r>
            <a:r>
              <a:rPr lang="en-US" sz="2000" dirty="0">
                <a:latin typeface="Consolas"/>
                <a:ea typeface="Calibri"/>
                <a:cs typeface="Times New Roman"/>
              </a:rPr>
              <a:t> </a:t>
            </a:r>
            <a:r>
              <a:rPr lang="en-US" sz="2000" dirty="0" err="1" smtClean="0">
                <a:latin typeface="Consolas"/>
                <a:ea typeface="Calibri"/>
                <a:cs typeface="Times New Roman"/>
              </a:rPr>
              <a:t>myArray</a:t>
            </a:r>
            <a:r>
              <a:rPr lang="en-US" sz="2000" dirty="0" smtClean="0">
                <a:latin typeface="Consolas"/>
                <a:ea typeface="Calibri"/>
                <a:cs typeface="Times New Roman"/>
              </a:rPr>
              <a:t>[4][3][5];</a:t>
            </a:r>
            <a:endParaRPr lang="en-US" sz="28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2" y="2965449"/>
            <a:ext cx="6890658" cy="116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0714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F3DC76-259D-45DC-8C0E-0F61BF712E88}" type="slidenum">
              <a:rPr lang="en-US" smtClean="0"/>
              <a:t>45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 y="1676400"/>
            <a:ext cx="9114971" cy="447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76400" y="771236"/>
            <a:ext cx="7010400" cy="729430"/>
          </a:xfrm>
          <a:prstGeom prst="rect">
            <a:avLst/>
          </a:prstGeom>
        </p:spPr>
        <p:txBody>
          <a:bodyPr wrap="square">
            <a:spAutoFit/>
          </a:bodyPr>
          <a:lstStyle/>
          <a:p>
            <a:pPr>
              <a:lnSpc>
                <a:spcPct val="115000"/>
              </a:lnSpc>
            </a:pPr>
            <a:r>
              <a:rPr lang="en-US" dirty="0">
                <a:solidFill>
                  <a:srgbClr val="008000"/>
                </a:solidFill>
                <a:latin typeface="Consolas"/>
                <a:ea typeface="Calibri"/>
                <a:cs typeface="Times New Roman"/>
              </a:rPr>
              <a:t>//three dimensional array with three coordinates</a:t>
            </a:r>
            <a:endParaRPr lang="en-US" sz="2400" dirty="0">
              <a:ea typeface="Calibri"/>
              <a:cs typeface="Times New Roman"/>
            </a:endParaRPr>
          </a:p>
          <a:p>
            <a:pPr>
              <a:lnSpc>
                <a:spcPct val="115000"/>
              </a:lnSpc>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err="1">
                <a:latin typeface="Consolas"/>
                <a:ea typeface="Calibri"/>
                <a:cs typeface="Times New Roman"/>
              </a:rPr>
              <a:t>myArray</a:t>
            </a:r>
            <a:r>
              <a:rPr lang="en-US" dirty="0">
                <a:latin typeface="Consolas"/>
                <a:ea typeface="Calibri"/>
                <a:cs typeface="Times New Roman"/>
              </a:rPr>
              <a:t>[4][3][5];</a:t>
            </a:r>
            <a:endParaRPr lang="en-US" sz="2400" dirty="0">
              <a:ea typeface="Calibri"/>
              <a:cs typeface="Times New Roman"/>
            </a:endParaRPr>
          </a:p>
        </p:txBody>
      </p:sp>
      <p:pic>
        <p:nvPicPr>
          <p:cNvPr id="7" name="Picture 7" descr="C:\Users\Jon Snow\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355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sz="3600" dirty="0" smtClean="0">
                <a:solidFill>
                  <a:srgbClr val="CCFF33"/>
                </a:solidFill>
              </a:rPr>
              <a:t>Initializing two-dimensional arrays</a:t>
            </a:r>
            <a:endParaRPr lang="en-US" sz="3600" dirty="0"/>
          </a:p>
        </p:txBody>
      </p:sp>
      <p:sp>
        <p:nvSpPr>
          <p:cNvPr id="3" name="Content Placeholder 2"/>
          <p:cNvSpPr>
            <a:spLocks noGrp="1"/>
          </p:cNvSpPr>
          <p:nvPr>
            <p:ph idx="1"/>
          </p:nvPr>
        </p:nvSpPr>
        <p:spPr>
          <a:xfrm>
            <a:off x="457200" y="1600200"/>
            <a:ext cx="8229600" cy="5181600"/>
          </a:xfrm>
        </p:spPr>
        <p:txBody>
          <a:bodyPr>
            <a:normAutofit/>
          </a:bodyPr>
          <a:lstStyle/>
          <a:p>
            <a:r>
              <a:rPr lang="en-US" dirty="0" smtClean="0"/>
              <a:t>You can initialize the values of an array:</a:t>
            </a:r>
          </a:p>
          <a:p>
            <a:pPr marL="0" marR="0" indent="0">
              <a:lnSpc>
                <a:spcPct val="115000"/>
              </a:lnSpc>
              <a:spcBef>
                <a:spcPts val="0"/>
              </a:spcBef>
              <a:spcAft>
                <a:spcPts val="0"/>
              </a:spcAft>
              <a:buNone/>
            </a:pPr>
            <a:r>
              <a:rPr lang="en-US" sz="1700" dirty="0" smtClean="0">
                <a:solidFill>
                  <a:srgbClr val="008000"/>
                </a:solidFill>
                <a:latin typeface="Consolas"/>
                <a:ea typeface="Calibri"/>
                <a:cs typeface="Times New Roman"/>
              </a:rPr>
              <a:t>//get values by coordinates Array[0][0], Array[0][1]… Array[2][4]</a:t>
            </a:r>
            <a:endParaRPr lang="en-US" sz="1700" dirty="0">
              <a:ea typeface="Calibri"/>
              <a:cs typeface="Times New Roman"/>
            </a:endParaRPr>
          </a:p>
          <a:p>
            <a:pPr marL="0" marR="0" indent="0">
              <a:lnSpc>
                <a:spcPct val="115000"/>
              </a:lnSpc>
              <a:spcBef>
                <a:spcPts val="0"/>
              </a:spcBef>
              <a:spcAft>
                <a:spcPts val="0"/>
              </a:spcAft>
              <a:buNone/>
            </a:pPr>
            <a:r>
              <a:rPr lang="en-US" sz="1700" dirty="0" smtClean="0">
                <a:solidFill>
                  <a:srgbClr val="0000FF"/>
                </a:solidFill>
                <a:latin typeface="Consolas"/>
                <a:ea typeface="Calibri"/>
                <a:cs typeface="Times New Roman"/>
              </a:rPr>
              <a:t>int</a:t>
            </a:r>
            <a:r>
              <a:rPr lang="en-US" sz="1700" dirty="0" smtClean="0">
                <a:latin typeface="Consolas"/>
                <a:ea typeface="Calibri"/>
                <a:cs typeface="Times New Roman"/>
              </a:rPr>
              <a:t> </a:t>
            </a:r>
            <a:r>
              <a:rPr lang="en-US" sz="1700" dirty="0" err="1">
                <a:latin typeface="Consolas"/>
                <a:ea typeface="Calibri"/>
                <a:cs typeface="Times New Roman"/>
              </a:rPr>
              <a:t>myArray</a:t>
            </a:r>
            <a:r>
              <a:rPr lang="en-US" sz="1700" dirty="0">
                <a:latin typeface="Consolas"/>
                <a:ea typeface="Calibri"/>
                <a:cs typeface="Times New Roman"/>
              </a:rPr>
              <a:t>[3][5]= { </a:t>
            </a:r>
            <a:r>
              <a:rPr lang="en-US" sz="1700" dirty="0" smtClean="0">
                <a:latin typeface="Consolas"/>
                <a:ea typeface="Calibri"/>
                <a:cs typeface="Times New Roman"/>
              </a:rPr>
              <a:t>1,2,3,4,5,6,7,8,9,10,11,12,13,14,15 };</a:t>
            </a:r>
          </a:p>
          <a:p>
            <a:pPr marL="0" marR="0" indent="0">
              <a:lnSpc>
                <a:spcPct val="115000"/>
              </a:lnSpc>
              <a:spcBef>
                <a:spcPts val="0"/>
              </a:spcBef>
              <a:spcAft>
                <a:spcPts val="0"/>
              </a:spcAft>
              <a:buNone/>
            </a:pPr>
            <a:endParaRPr lang="en-US" sz="1700" dirty="0">
              <a:latin typeface="Consolas"/>
              <a:ea typeface="Calibri"/>
              <a:cs typeface="Times New Roman"/>
            </a:endParaRPr>
          </a:p>
          <a:p>
            <a:pPr marL="0" marR="0" indent="0">
              <a:lnSpc>
                <a:spcPct val="115000"/>
              </a:lnSpc>
              <a:spcBef>
                <a:spcPts val="0"/>
              </a:spcBef>
              <a:spcAft>
                <a:spcPts val="0"/>
              </a:spcAft>
              <a:buNone/>
            </a:pPr>
            <a:endParaRPr lang="en-US" sz="1700" dirty="0" smtClean="0">
              <a:ea typeface="Calibri"/>
              <a:cs typeface="Times New Roman"/>
            </a:endParaRPr>
          </a:p>
          <a:p>
            <a:pPr marL="0" marR="0" indent="0">
              <a:lnSpc>
                <a:spcPct val="115000"/>
              </a:lnSpc>
              <a:spcBef>
                <a:spcPts val="0"/>
              </a:spcBef>
              <a:spcAft>
                <a:spcPts val="0"/>
              </a:spcAft>
              <a:buNone/>
            </a:pPr>
            <a:endParaRPr lang="en-US" sz="1700" dirty="0" smtClean="0">
              <a:ea typeface="Calibri"/>
              <a:cs typeface="Times New Roman"/>
            </a:endParaRPr>
          </a:p>
          <a:p>
            <a:pPr marL="0" marR="0" indent="0">
              <a:lnSpc>
                <a:spcPct val="115000"/>
              </a:lnSpc>
              <a:spcBef>
                <a:spcPts val="0"/>
              </a:spcBef>
              <a:spcAft>
                <a:spcPts val="0"/>
              </a:spcAft>
              <a:buNone/>
            </a:pPr>
            <a:endParaRPr lang="en-US" sz="1700" dirty="0">
              <a:ea typeface="Calibri"/>
              <a:cs typeface="Times New Roman"/>
            </a:endParaRPr>
          </a:p>
          <a:p>
            <a:pPr marL="0" marR="0" indent="0">
              <a:lnSpc>
                <a:spcPct val="115000"/>
              </a:lnSpc>
              <a:spcBef>
                <a:spcPts val="0"/>
              </a:spcBef>
              <a:spcAft>
                <a:spcPts val="0"/>
              </a:spcAft>
              <a:buNone/>
            </a:pPr>
            <a:endParaRPr lang="en-US" sz="1700" dirty="0" smtClean="0">
              <a:ea typeface="Calibri"/>
              <a:cs typeface="Times New Roman"/>
            </a:endParaRPr>
          </a:p>
          <a:p>
            <a:pPr marL="0" marR="0" indent="0">
              <a:lnSpc>
                <a:spcPct val="115000"/>
              </a:lnSpc>
              <a:spcBef>
                <a:spcPts val="0"/>
              </a:spcBef>
              <a:spcAft>
                <a:spcPts val="0"/>
              </a:spcAft>
              <a:buNone/>
            </a:pPr>
            <a:endParaRPr lang="en-US" sz="1700" dirty="0" smtClean="0">
              <a:ea typeface="Calibri"/>
              <a:cs typeface="Times New Roman"/>
            </a:endParaRPr>
          </a:p>
          <a:p>
            <a:pPr marL="0" marR="0" indent="0">
              <a:lnSpc>
                <a:spcPct val="115000"/>
              </a:lnSpc>
              <a:spcBef>
                <a:spcPts val="0"/>
              </a:spcBef>
              <a:spcAft>
                <a:spcPts val="0"/>
              </a:spcAft>
              <a:buNone/>
            </a:pPr>
            <a:endParaRPr lang="en-US" sz="1700" dirty="0">
              <a:ea typeface="Calibri"/>
              <a:cs typeface="Times New Roman"/>
            </a:endParaRPr>
          </a:p>
          <a:p>
            <a:pPr marL="0" indent="0">
              <a:buNone/>
            </a:pPr>
            <a:r>
              <a:rPr lang="en-US" sz="1600" dirty="0">
                <a:latin typeface="Consolas"/>
              </a:rPr>
              <a:t>cout&lt;&lt; </a:t>
            </a:r>
            <a:r>
              <a:rPr lang="en-US" sz="1600" dirty="0" err="1">
                <a:latin typeface="Consolas"/>
              </a:rPr>
              <a:t>myArray</a:t>
            </a:r>
            <a:r>
              <a:rPr lang="en-US" sz="1600" dirty="0">
                <a:latin typeface="Consolas"/>
              </a:rPr>
              <a:t>[0][0] &lt;&lt;endl;</a:t>
            </a:r>
          </a:p>
          <a:p>
            <a:pPr marL="0" indent="0">
              <a:buNone/>
            </a:pPr>
            <a:r>
              <a:rPr lang="en-US" sz="1600" dirty="0">
                <a:latin typeface="Consolas"/>
              </a:rPr>
              <a:t>cout&lt;&lt; </a:t>
            </a:r>
            <a:r>
              <a:rPr lang="en-US" sz="1600" dirty="0" err="1">
                <a:latin typeface="Consolas"/>
              </a:rPr>
              <a:t>myArray</a:t>
            </a:r>
            <a:r>
              <a:rPr lang="en-US" sz="1600" dirty="0">
                <a:latin typeface="Consolas"/>
              </a:rPr>
              <a:t>[0][4] &lt;&lt;endl;</a:t>
            </a:r>
          </a:p>
          <a:p>
            <a:pPr marL="0" indent="0">
              <a:buNone/>
            </a:pPr>
            <a:r>
              <a:rPr lang="en-US" sz="1600" dirty="0">
                <a:latin typeface="Consolas"/>
              </a:rPr>
              <a:t>cout&lt;&lt; </a:t>
            </a:r>
            <a:r>
              <a:rPr lang="en-US" sz="1600" dirty="0" err="1">
                <a:latin typeface="Consolas"/>
              </a:rPr>
              <a:t>myArray</a:t>
            </a:r>
            <a:r>
              <a:rPr lang="en-US" sz="1600" dirty="0">
                <a:latin typeface="Consolas"/>
              </a:rPr>
              <a:t>[1][0] &lt;&lt;endl;</a:t>
            </a:r>
          </a:p>
          <a:p>
            <a:pPr marL="0" indent="0">
              <a:buNone/>
            </a:pPr>
            <a:r>
              <a:rPr lang="en-US" sz="1600" dirty="0">
                <a:latin typeface="Consolas"/>
              </a:rPr>
              <a:t>cout&lt;&lt; </a:t>
            </a:r>
            <a:r>
              <a:rPr lang="en-US" sz="1600" dirty="0" err="1">
                <a:latin typeface="Consolas"/>
              </a:rPr>
              <a:t>myArray</a:t>
            </a:r>
            <a:r>
              <a:rPr lang="en-US" sz="1600" dirty="0">
                <a:latin typeface="Consolas"/>
              </a:rPr>
              <a:t>[1][4] &lt;&lt;endl;</a:t>
            </a:r>
          </a:p>
          <a:p>
            <a:pPr marL="0" indent="0">
              <a:buNone/>
            </a:pPr>
            <a:r>
              <a:rPr lang="en-US" sz="1600" dirty="0">
                <a:latin typeface="Consolas"/>
              </a:rPr>
              <a:t>cout&lt;&lt; </a:t>
            </a:r>
            <a:r>
              <a:rPr lang="en-US" sz="1600" dirty="0" err="1">
                <a:latin typeface="Consolas"/>
              </a:rPr>
              <a:t>myArray</a:t>
            </a:r>
            <a:r>
              <a:rPr lang="en-US" sz="1600" dirty="0">
                <a:latin typeface="Consolas"/>
              </a:rPr>
              <a:t>[2][0] &lt;&lt;endl;</a:t>
            </a:r>
          </a:p>
          <a:p>
            <a:pPr marL="0" indent="0">
              <a:buNone/>
            </a:pPr>
            <a:r>
              <a:rPr lang="en-US" sz="1600" dirty="0">
                <a:latin typeface="Consolas"/>
              </a:rPr>
              <a:t>cout&lt;&lt; </a:t>
            </a:r>
            <a:r>
              <a:rPr lang="en-US" sz="1600" dirty="0" err="1">
                <a:latin typeface="Consolas"/>
              </a:rPr>
              <a:t>myArray</a:t>
            </a:r>
            <a:r>
              <a:rPr lang="en-US" sz="1600" dirty="0">
                <a:latin typeface="Consolas"/>
              </a:rPr>
              <a:t>[2][4] &lt;&lt;endl;</a:t>
            </a:r>
          </a:p>
          <a:p>
            <a:pPr marL="0" indent="0">
              <a:buNone/>
            </a:pPr>
            <a:endParaRPr lang="en-US" sz="28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953000"/>
            <a:ext cx="327873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24174"/>
            <a:ext cx="7708511"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046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sz="3600" dirty="0" smtClean="0">
                <a:solidFill>
                  <a:srgbClr val="CCFF33"/>
                </a:solidFill>
              </a:rPr>
              <a:t>Initializing two-dimensional arrays</a:t>
            </a:r>
            <a:endParaRPr lang="en-US" sz="3600" dirty="0"/>
          </a:p>
        </p:txBody>
      </p:sp>
      <p:sp>
        <p:nvSpPr>
          <p:cNvPr id="3" name="Content Placeholder 2"/>
          <p:cNvSpPr>
            <a:spLocks noGrp="1"/>
          </p:cNvSpPr>
          <p:nvPr>
            <p:ph idx="1"/>
          </p:nvPr>
        </p:nvSpPr>
        <p:spPr>
          <a:xfrm>
            <a:off x="152400" y="1600200"/>
            <a:ext cx="8763000" cy="5181600"/>
          </a:xfrm>
        </p:spPr>
        <p:txBody>
          <a:bodyPr>
            <a:normAutofit/>
          </a:bodyPr>
          <a:lstStyle/>
          <a:p>
            <a:r>
              <a:rPr lang="en-US" dirty="0" smtClean="0"/>
              <a:t>You can order the values with braces:</a:t>
            </a:r>
          </a:p>
          <a:p>
            <a:pPr marL="0" marR="0" indent="0">
              <a:lnSpc>
                <a:spcPct val="115000"/>
              </a:lnSpc>
              <a:spcBef>
                <a:spcPts val="0"/>
              </a:spcBef>
              <a:spcAft>
                <a:spcPts val="0"/>
              </a:spcAft>
              <a:buNone/>
            </a:pPr>
            <a:r>
              <a:rPr lang="en-US" sz="1700" dirty="0" smtClean="0">
                <a:solidFill>
                  <a:srgbClr val="008000"/>
                </a:solidFill>
                <a:latin typeface="Consolas"/>
                <a:ea typeface="Calibri"/>
                <a:cs typeface="Times New Roman"/>
              </a:rPr>
              <a:t>//order them with braces row by row, from left to right</a:t>
            </a:r>
            <a:endParaRPr lang="en-US" sz="1700" dirty="0">
              <a:ea typeface="Calibri"/>
              <a:cs typeface="Times New Roman"/>
            </a:endParaRPr>
          </a:p>
          <a:p>
            <a:pPr marL="0" marR="0" indent="0">
              <a:lnSpc>
                <a:spcPct val="115000"/>
              </a:lnSpc>
              <a:spcBef>
                <a:spcPts val="0"/>
              </a:spcBef>
              <a:spcAft>
                <a:spcPts val="0"/>
              </a:spcAft>
              <a:buNone/>
            </a:pPr>
            <a:r>
              <a:rPr lang="en-US" sz="1700" dirty="0" smtClean="0">
                <a:solidFill>
                  <a:srgbClr val="0000FF"/>
                </a:solidFill>
                <a:latin typeface="Consolas"/>
                <a:ea typeface="Calibri"/>
                <a:cs typeface="Times New Roman"/>
              </a:rPr>
              <a:t>int</a:t>
            </a:r>
            <a:r>
              <a:rPr lang="en-US" sz="1700" dirty="0" smtClean="0">
                <a:latin typeface="Consolas"/>
                <a:ea typeface="Calibri"/>
                <a:cs typeface="Times New Roman"/>
              </a:rPr>
              <a:t> </a:t>
            </a:r>
            <a:r>
              <a:rPr lang="en-US" sz="1700" dirty="0" err="1">
                <a:latin typeface="Consolas"/>
                <a:ea typeface="Calibri"/>
                <a:cs typeface="Times New Roman"/>
              </a:rPr>
              <a:t>myArray</a:t>
            </a:r>
            <a:r>
              <a:rPr lang="en-US" sz="1700" dirty="0">
                <a:latin typeface="Consolas"/>
                <a:ea typeface="Calibri"/>
                <a:cs typeface="Times New Roman"/>
              </a:rPr>
              <a:t>[3][5]= </a:t>
            </a:r>
            <a:r>
              <a:rPr lang="en-US" sz="1700" dirty="0" smtClean="0">
                <a:latin typeface="Consolas"/>
                <a:ea typeface="Calibri"/>
                <a:cs typeface="Times New Roman"/>
              </a:rPr>
              <a:t>{ { 1,2,3,4,5}, { 6,7,8,9,10}, { 11,12,13,14,15</a:t>
            </a:r>
            <a:r>
              <a:rPr lang="en-US" sz="1700" dirty="0">
                <a:latin typeface="Consolas"/>
                <a:ea typeface="Calibri"/>
                <a:cs typeface="Times New Roman"/>
              </a:rPr>
              <a:t>}</a:t>
            </a:r>
            <a:r>
              <a:rPr lang="en-US" sz="1700" dirty="0" smtClean="0">
                <a:latin typeface="Consolas"/>
                <a:ea typeface="Calibri"/>
                <a:cs typeface="Times New Roman"/>
              </a:rPr>
              <a:t> };</a:t>
            </a:r>
          </a:p>
          <a:p>
            <a:pPr marL="0" marR="0" indent="0">
              <a:lnSpc>
                <a:spcPct val="115000"/>
              </a:lnSpc>
              <a:spcBef>
                <a:spcPts val="0"/>
              </a:spcBef>
              <a:spcAft>
                <a:spcPts val="0"/>
              </a:spcAft>
              <a:buNone/>
            </a:pPr>
            <a:endParaRPr lang="en-US" sz="1700" dirty="0">
              <a:latin typeface="Consolas"/>
              <a:ea typeface="Calibri"/>
              <a:cs typeface="Times New Roman"/>
            </a:endParaRPr>
          </a:p>
          <a:p>
            <a:pPr marL="0" marR="0" indent="0">
              <a:lnSpc>
                <a:spcPct val="115000"/>
              </a:lnSpc>
              <a:spcBef>
                <a:spcPts val="0"/>
              </a:spcBef>
              <a:spcAft>
                <a:spcPts val="0"/>
              </a:spcAft>
              <a:buNone/>
            </a:pPr>
            <a:endParaRPr lang="en-US" sz="1700" dirty="0" smtClean="0">
              <a:ea typeface="Calibri"/>
              <a:cs typeface="Times New Roman"/>
            </a:endParaRPr>
          </a:p>
          <a:p>
            <a:pPr marL="0" marR="0" indent="0">
              <a:lnSpc>
                <a:spcPct val="115000"/>
              </a:lnSpc>
              <a:spcBef>
                <a:spcPts val="0"/>
              </a:spcBef>
              <a:spcAft>
                <a:spcPts val="0"/>
              </a:spcAft>
              <a:buNone/>
            </a:pPr>
            <a:endParaRPr lang="en-US" sz="1700" dirty="0" smtClean="0">
              <a:ea typeface="Calibri"/>
              <a:cs typeface="Times New Roman"/>
            </a:endParaRPr>
          </a:p>
          <a:p>
            <a:pPr marL="0" indent="0">
              <a:buNone/>
            </a:pPr>
            <a:r>
              <a:rPr lang="en-US" sz="1800" dirty="0">
                <a:latin typeface="Consolas"/>
              </a:rPr>
              <a:t>cout&lt;&lt; </a:t>
            </a:r>
            <a:r>
              <a:rPr lang="en-US" sz="1800" dirty="0" err="1">
                <a:latin typeface="Consolas"/>
              </a:rPr>
              <a:t>myArray</a:t>
            </a:r>
            <a:r>
              <a:rPr lang="en-US" sz="1800" dirty="0">
                <a:latin typeface="Consolas"/>
              </a:rPr>
              <a:t>[0][0] &lt;&lt;endl;</a:t>
            </a:r>
          </a:p>
          <a:p>
            <a:pPr marL="0" indent="0">
              <a:buNone/>
            </a:pPr>
            <a:r>
              <a:rPr lang="en-US" sz="1800" dirty="0">
                <a:latin typeface="Consolas"/>
              </a:rPr>
              <a:t>cout&lt;&lt; </a:t>
            </a:r>
            <a:r>
              <a:rPr lang="en-US" sz="1800" dirty="0" err="1">
                <a:latin typeface="Consolas"/>
              </a:rPr>
              <a:t>myArray</a:t>
            </a:r>
            <a:r>
              <a:rPr lang="en-US" sz="1800" dirty="0">
                <a:latin typeface="Consolas"/>
              </a:rPr>
              <a:t>[0][4] &lt;&lt;endl;</a:t>
            </a:r>
          </a:p>
          <a:p>
            <a:pPr marL="0" indent="0">
              <a:buNone/>
            </a:pPr>
            <a:r>
              <a:rPr lang="en-US" sz="1800" dirty="0">
                <a:latin typeface="Consolas"/>
              </a:rPr>
              <a:t>cout&lt;&lt; </a:t>
            </a:r>
            <a:r>
              <a:rPr lang="en-US" sz="1800" dirty="0" err="1">
                <a:latin typeface="Consolas"/>
              </a:rPr>
              <a:t>myArray</a:t>
            </a:r>
            <a:r>
              <a:rPr lang="en-US" sz="1800" dirty="0">
                <a:latin typeface="Consolas"/>
              </a:rPr>
              <a:t>[1][0] &lt;&lt;endl;</a:t>
            </a:r>
          </a:p>
          <a:p>
            <a:pPr marL="0" indent="0">
              <a:buNone/>
            </a:pPr>
            <a:r>
              <a:rPr lang="en-US" sz="1800" dirty="0">
                <a:latin typeface="Consolas"/>
              </a:rPr>
              <a:t>cout&lt;&lt; </a:t>
            </a:r>
            <a:r>
              <a:rPr lang="en-US" sz="1800" dirty="0" err="1">
                <a:latin typeface="Consolas"/>
              </a:rPr>
              <a:t>myArray</a:t>
            </a:r>
            <a:r>
              <a:rPr lang="en-US" sz="1800" dirty="0">
                <a:latin typeface="Consolas"/>
              </a:rPr>
              <a:t>[1][4] &lt;&lt;endl;</a:t>
            </a:r>
          </a:p>
          <a:p>
            <a:pPr marL="0" indent="0">
              <a:buNone/>
            </a:pPr>
            <a:r>
              <a:rPr lang="en-US" sz="1800" dirty="0">
                <a:latin typeface="Consolas"/>
              </a:rPr>
              <a:t>cout&lt;&lt; </a:t>
            </a:r>
            <a:r>
              <a:rPr lang="en-US" sz="1800" dirty="0" err="1">
                <a:latin typeface="Consolas"/>
              </a:rPr>
              <a:t>myArray</a:t>
            </a:r>
            <a:r>
              <a:rPr lang="en-US" sz="1800" dirty="0">
                <a:latin typeface="Consolas"/>
              </a:rPr>
              <a:t>[2][0] &lt;&lt;endl;</a:t>
            </a:r>
          </a:p>
          <a:p>
            <a:pPr marL="0" indent="0">
              <a:buNone/>
            </a:pPr>
            <a:r>
              <a:rPr lang="en-US" sz="1800" dirty="0">
                <a:latin typeface="Consolas"/>
              </a:rPr>
              <a:t>cout&lt;&lt; </a:t>
            </a:r>
            <a:r>
              <a:rPr lang="en-US" sz="1800" dirty="0" err="1">
                <a:latin typeface="Consolas"/>
              </a:rPr>
              <a:t>myArray</a:t>
            </a:r>
            <a:r>
              <a:rPr lang="en-US" sz="1800" dirty="0">
                <a:latin typeface="Consolas"/>
              </a:rPr>
              <a:t>[2][4] &lt;&lt;endl;</a:t>
            </a:r>
          </a:p>
          <a:p>
            <a:pPr marL="0" marR="0" indent="0">
              <a:lnSpc>
                <a:spcPct val="115000"/>
              </a:lnSpc>
              <a:spcBef>
                <a:spcPts val="0"/>
              </a:spcBef>
              <a:spcAft>
                <a:spcPts val="0"/>
              </a:spcAft>
              <a:buNone/>
            </a:pPr>
            <a:endParaRPr lang="en-US" sz="1700" dirty="0">
              <a:ea typeface="Calibri"/>
              <a:cs typeface="Times New Roman"/>
            </a:endParaRPr>
          </a:p>
          <a:p>
            <a:pPr marL="0" marR="0" indent="0">
              <a:lnSpc>
                <a:spcPct val="115000"/>
              </a:lnSpc>
              <a:spcBef>
                <a:spcPts val="0"/>
              </a:spcBef>
              <a:spcAft>
                <a:spcPts val="0"/>
              </a:spcAft>
              <a:buNone/>
            </a:pPr>
            <a:endParaRPr lang="en-US" sz="1700" dirty="0" smtClean="0">
              <a:ea typeface="Calibri"/>
              <a:cs typeface="Times New Roman"/>
            </a:endParaRPr>
          </a:p>
          <a:p>
            <a:pPr marL="0" marR="0" indent="0">
              <a:lnSpc>
                <a:spcPct val="115000"/>
              </a:lnSpc>
              <a:spcBef>
                <a:spcPts val="0"/>
              </a:spcBef>
              <a:spcAft>
                <a:spcPts val="0"/>
              </a:spcAft>
              <a:buNone/>
            </a:pPr>
            <a:endParaRPr lang="en-US" sz="1700" dirty="0" smtClean="0">
              <a:ea typeface="Calibri"/>
              <a:cs typeface="Times New Roman"/>
            </a:endParaRPr>
          </a:p>
          <a:p>
            <a:pPr marL="0" indent="0">
              <a:buNone/>
            </a:pPr>
            <a:endParaRPr lang="en-US" sz="28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810000"/>
            <a:ext cx="327873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617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sz="3600" dirty="0" smtClean="0">
                <a:solidFill>
                  <a:srgbClr val="CCFF33"/>
                </a:solidFill>
              </a:rPr>
              <a:t>Initializing three-dimensional arrays</a:t>
            </a:r>
            <a:endParaRPr lang="en-US" sz="3600" dirty="0"/>
          </a:p>
        </p:txBody>
      </p:sp>
      <p:sp>
        <p:nvSpPr>
          <p:cNvPr id="3" name="Content Placeholder 2"/>
          <p:cNvSpPr>
            <a:spLocks noGrp="1"/>
          </p:cNvSpPr>
          <p:nvPr>
            <p:ph idx="1"/>
          </p:nvPr>
        </p:nvSpPr>
        <p:spPr>
          <a:xfrm>
            <a:off x="457200" y="1600200"/>
            <a:ext cx="8229600" cy="5181600"/>
          </a:xfrm>
        </p:spPr>
        <p:txBody>
          <a:bodyPr>
            <a:normAutofit fontScale="92500" lnSpcReduction="20000"/>
          </a:bodyPr>
          <a:lstStyle/>
          <a:p>
            <a:r>
              <a:rPr lang="en-US" dirty="0" smtClean="0"/>
              <a:t>You can initialize the values of an array:</a:t>
            </a:r>
          </a:p>
          <a:p>
            <a:pPr marL="0" marR="0" indent="0">
              <a:lnSpc>
                <a:spcPct val="115000"/>
              </a:lnSpc>
              <a:spcBef>
                <a:spcPts val="0"/>
              </a:spcBef>
              <a:spcAft>
                <a:spcPts val="0"/>
              </a:spcAft>
              <a:buNone/>
            </a:pPr>
            <a:r>
              <a:rPr lang="en-US" sz="1700" dirty="0" smtClean="0">
                <a:solidFill>
                  <a:srgbClr val="008000"/>
                </a:solidFill>
                <a:latin typeface="Consolas"/>
                <a:ea typeface="Calibri"/>
                <a:cs typeface="Times New Roman"/>
              </a:rPr>
              <a:t>//get Array[0][0][0], Array[0][0][1]… Array[1][2][3]</a:t>
            </a:r>
            <a:endParaRPr lang="en-US" sz="17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a:t>
            </a:r>
            <a:r>
              <a:rPr lang="en-US" sz="1800" dirty="0" err="1">
                <a:latin typeface="Consolas"/>
                <a:ea typeface="Calibri"/>
                <a:cs typeface="Times New Roman"/>
              </a:rPr>
              <a:t>myArray</a:t>
            </a:r>
            <a:r>
              <a:rPr lang="en-US" sz="1800" dirty="0">
                <a:latin typeface="Consolas"/>
                <a:ea typeface="Calibri"/>
                <a:cs typeface="Times New Roman"/>
              </a:rPr>
              <a:t>[2][3][4] = { 1, 2, 3, 4, 5, 6, 7, 8, 9, 10, 11, 12, </a:t>
            </a:r>
            <a:r>
              <a:rPr lang="en-US" sz="1800" dirty="0" smtClean="0">
                <a:latin typeface="Consolas"/>
                <a:ea typeface="Calibri"/>
                <a:cs typeface="Times New Roman"/>
              </a:rPr>
              <a:t>		13</a:t>
            </a:r>
            <a:r>
              <a:rPr lang="en-US" sz="1800" dirty="0">
                <a:latin typeface="Consolas"/>
                <a:ea typeface="Calibri"/>
                <a:cs typeface="Times New Roman"/>
              </a:rPr>
              <a:t>, 14, 15, 16, 17, 18, 19, 20, 21, 22, 23, 24 };</a:t>
            </a:r>
            <a:endParaRPr lang="en-US" sz="2400" dirty="0">
              <a:ea typeface="Calibri"/>
              <a:cs typeface="Times New Roman"/>
            </a:endParaRPr>
          </a:p>
          <a:p>
            <a:pPr marL="0" marR="0" indent="0">
              <a:lnSpc>
                <a:spcPct val="115000"/>
              </a:lnSpc>
              <a:spcBef>
                <a:spcPts val="0"/>
              </a:spcBef>
              <a:spcAft>
                <a:spcPts val="0"/>
              </a:spcAft>
              <a:buNone/>
            </a:pPr>
            <a:endParaRPr lang="en-US" sz="1700" dirty="0">
              <a:latin typeface="Consolas"/>
              <a:ea typeface="Calibri"/>
              <a:cs typeface="Times New Roman"/>
            </a:endParaRPr>
          </a:p>
          <a:p>
            <a:pPr marL="0" indent="0">
              <a:buNone/>
            </a:pPr>
            <a:endParaRPr lang="en-US" sz="21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[0][0][0]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[0][0][1]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[0][0][3]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[0][1][0]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[0][1][3]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[0][2][0]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[0][2][3]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[1][0][0]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[1][0][1]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[1][0][3]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[1][1][0]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[1][1][3]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[1][2][0]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[1][2][3] &lt;&lt;endl;</a:t>
            </a:r>
            <a:endParaRPr lang="en-US" sz="23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352800"/>
            <a:ext cx="326289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2165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sz="3600" dirty="0" smtClean="0">
                <a:solidFill>
                  <a:srgbClr val="CCFF33"/>
                </a:solidFill>
              </a:rPr>
              <a:t>Initializing three-dimensional arrays</a:t>
            </a:r>
            <a:endParaRPr lang="en-US" sz="3600" dirty="0"/>
          </a:p>
        </p:txBody>
      </p:sp>
      <p:sp>
        <p:nvSpPr>
          <p:cNvPr id="3" name="Content Placeholder 2"/>
          <p:cNvSpPr>
            <a:spLocks noGrp="1"/>
          </p:cNvSpPr>
          <p:nvPr>
            <p:ph idx="1"/>
          </p:nvPr>
        </p:nvSpPr>
        <p:spPr>
          <a:xfrm>
            <a:off x="457200" y="1600200"/>
            <a:ext cx="8229600" cy="5181600"/>
          </a:xfrm>
        </p:spPr>
        <p:txBody>
          <a:bodyPr>
            <a:normAutofit fontScale="85000" lnSpcReduction="20000"/>
          </a:bodyPr>
          <a:lstStyle/>
          <a:p>
            <a:r>
              <a:rPr lang="en-US" dirty="0" smtClean="0"/>
              <a:t>You can order them with braces:</a:t>
            </a:r>
          </a:p>
          <a:p>
            <a:pPr marL="0" marR="0" indent="0">
              <a:lnSpc>
                <a:spcPct val="115000"/>
              </a:lnSpc>
              <a:spcBef>
                <a:spcPts val="0"/>
              </a:spcBef>
              <a:spcAft>
                <a:spcPts val="0"/>
              </a:spcAft>
              <a:buNone/>
            </a:pPr>
            <a:r>
              <a:rPr lang="en-US" sz="1900" dirty="0">
                <a:solidFill>
                  <a:srgbClr val="008000"/>
                </a:solidFill>
                <a:latin typeface="Consolas"/>
                <a:ea typeface="Calibri"/>
                <a:cs typeface="Times New Roman"/>
              </a:rPr>
              <a:t>//order them with braces in 2 groups, of 3 rows and 4 </a:t>
            </a:r>
            <a:r>
              <a:rPr lang="en-US" sz="1900" dirty="0" smtClean="0">
                <a:solidFill>
                  <a:srgbClr val="008000"/>
                </a:solidFill>
                <a:latin typeface="Consolas"/>
                <a:ea typeface="Calibri"/>
                <a:cs typeface="Times New Roman"/>
              </a:rPr>
              <a:t>column elements</a:t>
            </a:r>
          </a:p>
          <a:p>
            <a:pPr marL="0" marR="0" indent="0">
              <a:lnSpc>
                <a:spcPct val="115000"/>
              </a:lnSpc>
              <a:spcBef>
                <a:spcPts val="0"/>
              </a:spcBef>
              <a:spcAft>
                <a:spcPts val="0"/>
              </a:spcAft>
              <a:buNone/>
            </a:pPr>
            <a:r>
              <a:rPr lang="en-US" sz="2000" dirty="0" smtClean="0">
                <a:solidFill>
                  <a:srgbClr val="0000FF"/>
                </a:solidFill>
                <a:latin typeface="Consolas"/>
                <a:ea typeface="Calibri"/>
                <a:cs typeface="Times New Roman"/>
              </a:rPr>
              <a:t>int</a:t>
            </a:r>
            <a:r>
              <a:rPr lang="en-US" sz="2000" dirty="0" smtClean="0">
                <a:latin typeface="Consolas"/>
                <a:ea typeface="Calibri"/>
                <a:cs typeface="Times New Roman"/>
              </a:rPr>
              <a:t> </a:t>
            </a:r>
            <a:r>
              <a:rPr lang="en-US" sz="2000" dirty="0" err="1">
                <a:latin typeface="Consolas"/>
                <a:ea typeface="Calibri"/>
                <a:cs typeface="Times New Roman"/>
              </a:rPr>
              <a:t>myArray</a:t>
            </a:r>
            <a:r>
              <a:rPr lang="en-US" sz="2000" dirty="0">
                <a:latin typeface="Consolas"/>
                <a:ea typeface="Calibri"/>
                <a:cs typeface="Times New Roman"/>
              </a:rPr>
              <a:t>[2][3][4] = </a:t>
            </a:r>
            <a:r>
              <a:rPr lang="en-US" sz="2000" dirty="0" smtClean="0">
                <a:latin typeface="Consolas"/>
                <a:ea typeface="Calibri"/>
                <a:cs typeface="Times New Roman"/>
              </a:rPr>
              <a:t>{</a:t>
            </a:r>
          </a:p>
          <a:p>
            <a:pPr marL="0" marR="0" indent="0">
              <a:lnSpc>
                <a:spcPct val="115000"/>
              </a:lnSpc>
              <a:spcBef>
                <a:spcPts val="0"/>
              </a:spcBef>
              <a:spcAft>
                <a:spcPts val="0"/>
              </a:spcAft>
              <a:buNone/>
            </a:pPr>
            <a:r>
              <a:rPr lang="en-US" sz="2000" dirty="0" smtClean="0">
                <a:latin typeface="Consolas"/>
                <a:ea typeface="Calibri"/>
                <a:cs typeface="Times New Roman"/>
              </a:rPr>
              <a:t> 	{{</a:t>
            </a:r>
            <a:r>
              <a:rPr lang="en-US" sz="2000" dirty="0">
                <a:latin typeface="Consolas"/>
                <a:ea typeface="Calibri"/>
                <a:cs typeface="Times New Roman"/>
              </a:rPr>
              <a:t>1, 2, 3, 4}, {5, 6, 7, 8}, {9, 10, 11, 12}}, </a:t>
            </a:r>
            <a:endParaRPr lang="en-US" sz="2000" dirty="0" smtClean="0">
              <a:latin typeface="Consolas"/>
              <a:ea typeface="Calibri"/>
              <a:cs typeface="Times New Roman"/>
            </a:endParaRPr>
          </a:p>
          <a:p>
            <a:pPr marL="0" marR="0" indent="0">
              <a:lnSpc>
                <a:spcPct val="115000"/>
              </a:lnSpc>
              <a:spcBef>
                <a:spcPts val="0"/>
              </a:spcBef>
              <a:spcAft>
                <a:spcPts val="0"/>
              </a:spcAft>
              <a:buNone/>
            </a:pPr>
            <a:r>
              <a:rPr lang="en-US" sz="2000" dirty="0" smtClean="0">
                <a:latin typeface="Consolas"/>
                <a:ea typeface="Calibri"/>
                <a:cs typeface="Times New Roman"/>
              </a:rPr>
              <a:t> 	{{</a:t>
            </a:r>
            <a:r>
              <a:rPr lang="en-US" sz="2000" dirty="0">
                <a:latin typeface="Consolas"/>
                <a:ea typeface="Calibri"/>
                <a:cs typeface="Times New Roman"/>
              </a:rPr>
              <a:t>13, 14, 15, 16}, {17, 18, 19, 20}, {21, 22, 23, 24}} </a:t>
            </a:r>
            <a:endParaRPr lang="en-US" sz="2000" dirty="0" smtClean="0">
              <a:latin typeface="Consolas"/>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a:t>
            </a:r>
            <a:r>
              <a:rPr lang="en-US" sz="2000" dirty="0" smtClean="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endParaRPr lang="en-US" sz="1700" dirty="0">
              <a:latin typeface="Consolas"/>
              <a:ea typeface="Calibri"/>
              <a:cs typeface="Times New Roman"/>
            </a:endParaRPr>
          </a:p>
          <a:p>
            <a:pPr marL="0" indent="0">
              <a:buNone/>
            </a:pPr>
            <a:endParaRPr lang="en-US" sz="21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[0][0][0]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[0][0][1]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[0][0][3]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[0][1][0]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[0][1][3]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[0][2][0]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[0][2][3]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[1][0][0]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[1][0][1]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[1][0][3]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[1][1][0]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[1][1][3]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[1][2][0] &lt;&lt;endl;</a:t>
            </a:r>
            <a:endParaRPr lang="en-US" sz="23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 </a:t>
            </a:r>
            <a:r>
              <a:rPr lang="en-US" sz="1800" dirty="0" err="1">
                <a:latin typeface="Consolas"/>
                <a:ea typeface="Calibri"/>
                <a:cs typeface="Times New Roman"/>
              </a:rPr>
              <a:t>myArray</a:t>
            </a:r>
            <a:r>
              <a:rPr lang="en-US" sz="1800" dirty="0">
                <a:latin typeface="Consolas"/>
                <a:ea typeface="Calibri"/>
                <a:cs typeface="Times New Roman"/>
              </a:rPr>
              <a:t>[1][2][3] &lt;&lt;endl;</a:t>
            </a:r>
            <a:endParaRPr lang="en-US" sz="23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581400"/>
            <a:ext cx="326289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9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Advantages of using functions</a:t>
            </a:r>
            <a:endParaRPr lang="en-US" dirty="0">
              <a:solidFill>
                <a:srgbClr val="CCFF33"/>
              </a:solidFill>
            </a:endParaRPr>
          </a:p>
        </p:txBody>
      </p:sp>
      <p:sp>
        <p:nvSpPr>
          <p:cNvPr id="3" name="Content Placeholder 2"/>
          <p:cNvSpPr>
            <a:spLocks noGrp="1"/>
          </p:cNvSpPr>
          <p:nvPr>
            <p:ph idx="1"/>
          </p:nvPr>
        </p:nvSpPr>
        <p:spPr/>
        <p:txBody>
          <a:bodyPr>
            <a:normAutofit/>
          </a:bodyPr>
          <a:lstStyle/>
          <a:p>
            <a:r>
              <a:rPr lang="en-US" dirty="0" smtClean="0"/>
              <a:t>Functions promote </a:t>
            </a:r>
            <a:r>
              <a:rPr lang="en-US" dirty="0" smtClean="0">
                <a:solidFill>
                  <a:srgbClr val="CCFF33"/>
                </a:solidFill>
              </a:rPr>
              <a:t>code-reuse</a:t>
            </a:r>
            <a:r>
              <a:rPr lang="en-US" dirty="0" smtClean="0"/>
              <a:t>.</a:t>
            </a:r>
          </a:p>
          <a:p>
            <a:pPr lvl="1"/>
            <a:r>
              <a:rPr lang="en-US" sz="2400" dirty="0" smtClean="0"/>
              <a:t>the same function can be used over and over again.</a:t>
            </a:r>
          </a:p>
          <a:p>
            <a:r>
              <a:rPr lang="en-US" dirty="0" smtClean="0"/>
              <a:t>Functions promote </a:t>
            </a:r>
            <a:r>
              <a:rPr lang="en-US" dirty="0" smtClean="0">
                <a:solidFill>
                  <a:srgbClr val="CCFF33"/>
                </a:solidFill>
              </a:rPr>
              <a:t>simpler code</a:t>
            </a:r>
            <a:r>
              <a:rPr lang="en-US" dirty="0" smtClean="0"/>
              <a:t>.</a:t>
            </a:r>
          </a:p>
          <a:p>
            <a:pPr lvl="1"/>
            <a:r>
              <a:rPr lang="en-US" sz="2400" dirty="0" smtClean="0"/>
              <a:t>the functionality is divided ( and conquered), and most of it is written outside the function </a:t>
            </a:r>
            <a:r>
              <a:rPr lang="en-US" sz="2400" dirty="0" smtClean="0">
                <a:solidFill>
                  <a:srgbClr val="CCFF33"/>
                </a:solidFill>
              </a:rPr>
              <a:t>main().</a:t>
            </a:r>
          </a:p>
          <a:p>
            <a:r>
              <a:rPr lang="en-US" dirty="0" smtClean="0"/>
              <a:t>Functions promote </a:t>
            </a:r>
            <a:r>
              <a:rPr lang="en-US" dirty="0" smtClean="0">
                <a:solidFill>
                  <a:srgbClr val="CCFF33"/>
                </a:solidFill>
              </a:rPr>
              <a:t>more readable code</a:t>
            </a:r>
            <a:r>
              <a:rPr lang="en-US" dirty="0" smtClean="0"/>
              <a:t>.</a:t>
            </a:r>
          </a:p>
          <a:p>
            <a:pPr lvl="1"/>
            <a:r>
              <a:rPr lang="en-US" sz="2400" dirty="0" smtClean="0"/>
              <a:t>using appropriate names which describe what the function does, makes life easier for everyone.</a:t>
            </a: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0548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Autofit/>
          </a:bodyPr>
          <a:lstStyle/>
          <a:p>
            <a:r>
              <a:rPr lang="en-US" sz="2800" dirty="0" smtClean="0">
                <a:solidFill>
                  <a:srgbClr val="CCFF33"/>
                </a:solidFill>
              </a:rPr>
              <a:t>Operations with Static Multidimensional Arrays</a:t>
            </a:r>
            <a:endParaRPr lang="en-US" sz="2800"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a:bodyPr>
          <a:lstStyle/>
          <a:p>
            <a:pPr marL="0" marR="0" indent="0" algn="ctr">
              <a:lnSpc>
                <a:spcPct val="115000"/>
              </a:lnSpc>
              <a:spcBef>
                <a:spcPts val="0"/>
              </a:spcBef>
              <a:spcAft>
                <a:spcPts val="0"/>
              </a:spcAft>
              <a:buNone/>
            </a:pPr>
            <a:endParaRPr lang="en-US" sz="1600" dirty="0" smtClean="0">
              <a:solidFill>
                <a:srgbClr val="0000FF"/>
              </a:solidFill>
              <a:latin typeface="Consolas"/>
              <a:ea typeface="Calibri"/>
              <a:cs typeface="Times New Roman"/>
            </a:endParaRPr>
          </a:p>
          <a:p>
            <a:pPr marL="0" marR="0" indent="0" algn="ctr">
              <a:lnSpc>
                <a:spcPct val="115000"/>
              </a:lnSpc>
              <a:spcBef>
                <a:spcPts val="0"/>
              </a:spcBef>
              <a:spcAft>
                <a:spcPts val="0"/>
              </a:spcAft>
              <a:buNone/>
            </a:pPr>
            <a:r>
              <a:rPr lang="en-US" sz="1600" dirty="0" smtClean="0">
                <a:solidFill>
                  <a:srgbClr val="0000FF"/>
                </a:solidFill>
                <a:latin typeface="Consolas"/>
                <a:ea typeface="Calibri"/>
                <a:cs typeface="Times New Roman"/>
              </a:rPr>
              <a:t>int</a:t>
            </a:r>
            <a:r>
              <a:rPr lang="en-US" sz="1600" dirty="0" smtClean="0">
                <a:latin typeface="Consolas"/>
                <a:ea typeface="Calibri"/>
                <a:cs typeface="Times New Roman"/>
              </a:rPr>
              <a:t> </a:t>
            </a:r>
            <a:r>
              <a:rPr lang="en-US" sz="1600" dirty="0">
                <a:latin typeface="Consolas"/>
                <a:ea typeface="Calibri"/>
                <a:cs typeface="Times New Roman"/>
              </a:rPr>
              <a:t>myArray[3][5]= { { 1,2,3,4,5}, { 6,7,8,9,10}, { 11,12,13,14,15} };</a:t>
            </a:r>
          </a:p>
          <a:p>
            <a:pPr marL="0" indent="0" algn="just">
              <a:buNone/>
            </a:pPr>
            <a:endParaRPr lang="en-US" sz="1800" dirty="0" smtClean="0">
              <a:ea typeface="Calibri"/>
              <a:cs typeface="Times New Roman"/>
            </a:endParaRPr>
          </a:p>
          <a:p>
            <a:pPr algn="just"/>
            <a:r>
              <a:rPr lang="en-US" dirty="0" smtClean="0">
                <a:ea typeface="Calibri"/>
                <a:cs typeface="Times New Roman"/>
              </a:rPr>
              <a:t>We can change the values of an array element:</a:t>
            </a:r>
          </a:p>
          <a:p>
            <a:pPr marL="0" marR="0" indent="0">
              <a:lnSpc>
                <a:spcPct val="115000"/>
              </a:lnSpc>
              <a:spcBef>
                <a:spcPts val="0"/>
              </a:spcBef>
              <a:spcAft>
                <a:spcPts val="0"/>
              </a:spcAft>
              <a:buNone/>
            </a:pPr>
            <a:r>
              <a:rPr lang="en-US" sz="2400" dirty="0" smtClean="0"/>
              <a:t>	</a:t>
            </a:r>
            <a:r>
              <a:rPr lang="en-US" sz="2400" dirty="0">
                <a:solidFill>
                  <a:srgbClr val="008000"/>
                </a:solidFill>
                <a:latin typeface="Consolas"/>
                <a:ea typeface="Calibri"/>
                <a:cs typeface="Times New Roman"/>
              </a:rPr>
              <a:t>//change second element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smtClean="0">
                <a:latin typeface="Consolas"/>
                <a:ea typeface="Calibri"/>
                <a:cs typeface="Times New Roman"/>
              </a:rPr>
              <a:t>myArray[0][1] </a:t>
            </a:r>
            <a:r>
              <a:rPr lang="en-US" sz="2400" dirty="0">
                <a:latin typeface="Consolas"/>
                <a:ea typeface="Calibri"/>
                <a:cs typeface="Times New Roman"/>
              </a:rPr>
              <a:t>= 44</a:t>
            </a:r>
            <a:r>
              <a:rPr lang="en-US" sz="2400" dirty="0" smtClean="0">
                <a:latin typeface="Consolas"/>
                <a:ea typeface="Calibri"/>
                <a:cs typeface="Times New Roman"/>
              </a:rPr>
              <a:t>;</a:t>
            </a:r>
          </a:p>
          <a:p>
            <a:pPr marL="0" marR="0" indent="0">
              <a:lnSpc>
                <a:spcPct val="115000"/>
              </a:lnSpc>
              <a:spcBef>
                <a:spcPts val="0"/>
              </a:spcBef>
              <a:spcAft>
                <a:spcPts val="0"/>
              </a:spcAft>
              <a:buNone/>
            </a:pPr>
            <a:endParaRPr lang="en-US" sz="2400" dirty="0">
              <a:latin typeface="Consolas"/>
              <a:ea typeface="Calibri"/>
              <a:cs typeface="Times New Roman"/>
            </a:endParaRPr>
          </a:p>
          <a:p>
            <a:pPr>
              <a:lnSpc>
                <a:spcPct val="115000"/>
              </a:lnSpc>
              <a:spcBef>
                <a:spcPts val="0"/>
              </a:spcBef>
            </a:pPr>
            <a:r>
              <a:rPr lang="en-US" dirty="0">
                <a:ea typeface="Calibri"/>
                <a:cs typeface="Times New Roman"/>
              </a:rPr>
              <a:t>We </a:t>
            </a:r>
            <a:r>
              <a:rPr lang="en-US" dirty="0" smtClean="0">
                <a:ea typeface="Calibri"/>
                <a:cs typeface="Times New Roman"/>
              </a:rPr>
              <a:t>can assign array elements to other variables:</a:t>
            </a:r>
            <a:endParaRPr lang="en-US"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smtClean="0">
                <a:solidFill>
                  <a:srgbClr val="008000"/>
                </a:solidFill>
                <a:latin typeface="Consolas"/>
                <a:ea typeface="Calibri"/>
                <a:cs typeface="Times New Roman"/>
              </a:rPr>
              <a:t>//assign </a:t>
            </a:r>
            <a:r>
              <a:rPr lang="en-US" sz="2400" dirty="0">
                <a:solidFill>
                  <a:srgbClr val="008000"/>
                </a:solidFill>
                <a:latin typeface="Consolas"/>
                <a:ea typeface="Calibri"/>
                <a:cs typeface="Times New Roman"/>
              </a:rPr>
              <a:t>last element to a variable</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int</a:t>
            </a:r>
            <a:r>
              <a:rPr lang="en-US" sz="2400" dirty="0">
                <a:latin typeface="Consolas"/>
                <a:ea typeface="Calibri"/>
                <a:cs typeface="Times New Roman"/>
              </a:rPr>
              <a:t> num1;</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num1 = </a:t>
            </a:r>
            <a:r>
              <a:rPr lang="en-US" sz="2400" dirty="0" smtClean="0">
                <a:latin typeface="Consolas"/>
                <a:ea typeface="Calibri"/>
                <a:cs typeface="Times New Roman"/>
              </a:rPr>
              <a:t>myArray[2][4];</a:t>
            </a:r>
            <a:endParaRPr lang="en-US" sz="2400" dirty="0">
              <a:ea typeface="Calibri"/>
              <a:cs typeface="Times New Roman"/>
            </a:endParaRPr>
          </a:p>
          <a:p>
            <a:pPr marL="0" indent="0">
              <a:lnSpc>
                <a:spcPct val="115000"/>
              </a:lnSpc>
              <a:spcBef>
                <a:spcPts val="0"/>
              </a:spcBef>
              <a:buNone/>
            </a:pPr>
            <a:endParaRPr lang="en-US" dirty="0" smtClean="0">
              <a:ea typeface="Calibri"/>
              <a:cs typeface="Times New Roman"/>
            </a:endParaRPr>
          </a:p>
          <a:p>
            <a:pPr marL="0" indent="0" algn="just">
              <a:buNone/>
            </a:pPr>
            <a:endParaRPr lang="en-US" sz="2400" dirty="0"/>
          </a:p>
          <a:p>
            <a:pPr marL="0" indent="0">
              <a:buNone/>
            </a:pPr>
            <a:endParaRPr lang="en-US" sz="2400" dirty="0" smtClean="0">
              <a:ea typeface="Calibri"/>
              <a:cs typeface="Times New Roman"/>
            </a:endParaRPr>
          </a:p>
          <a:p>
            <a:endParaRPr lang="en-US" dirty="0" smtClean="0">
              <a:ea typeface="Calibri"/>
              <a:cs typeface="Times New Roman"/>
            </a:endParaRPr>
          </a:p>
          <a:p>
            <a:pPr marL="0" indent="0">
              <a:buNone/>
            </a:pP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50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816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Autofit/>
          </a:bodyPr>
          <a:lstStyle/>
          <a:p>
            <a:r>
              <a:rPr lang="en-US" sz="3200" dirty="0" smtClean="0">
                <a:solidFill>
                  <a:srgbClr val="CCFF33"/>
                </a:solidFill>
              </a:rPr>
              <a:t>Transverse static two-dimensional array elements</a:t>
            </a:r>
            <a:endParaRPr lang="en-US" sz="3200"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a:bodyPr>
          <a:lstStyle/>
          <a:p>
            <a:pPr marL="0" marR="0" indent="0" algn="ctr">
              <a:lnSpc>
                <a:spcPct val="115000"/>
              </a:lnSpc>
              <a:spcBef>
                <a:spcPts val="0"/>
              </a:spcBef>
              <a:spcAft>
                <a:spcPts val="0"/>
              </a:spcAft>
              <a:buNone/>
            </a:pPr>
            <a:r>
              <a:rPr lang="en-US" sz="1600" dirty="0">
                <a:solidFill>
                  <a:srgbClr val="0000FF"/>
                </a:solidFill>
                <a:latin typeface="Consolas"/>
                <a:ea typeface="Calibri"/>
                <a:cs typeface="Times New Roman"/>
              </a:rPr>
              <a:t>int</a:t>
            </a:r>
            <a:r>
              <a:rPr lang="en-US" sz="1600" dirty="0">
                <a:latin typeface="Consolas"/>
                <a:ea typeface="Calibri"/>
                <a:cs typeface="Times New Roman"/>
              </a:rPr>
              <a:t> myArray[3][5]= { { 1,2,3,4,5}, { 6,7,8,9,10}, { 11,12,13,14,15} };</a:t>
            </a:r>
          </a:p>
          <a:p>
            <a:pPr marL="0" indent="0" algn="just">
              <a:buNone/>
            </a:pPr>
            <a:endParaRPr lang="en-US" sz="1200" dirty="0" smtClean="0">
              <a:ea typeface="Calibri"/>
              <a:cs typeface="Times New Roman"/>
            </a:endParaRPr>
          </a:p>
          <a:p>
            <a:pPr algn="just"/>
            <a:r>
              <a:rPr lang="en-US" dirty="0" smtClean="0">
                <a:ea typeface="Calibri"/>
                <a:cs typeface="Times New Roman"/>
              </a:rPr>
              <a:t>We can use loops to transverse array elements:</a:t>
            </a:r>
          </a:p>
          <a:p>
            <a:pPr marL="0" indent="0" algn="just">
              <a:buNone/>
            </a:pPr>
            <a:endParaRPr lang="en-US" sz="1050" dirty="0"/>
          </a:p>
          <a:p>
            <a:pPr marL="0" marR="0" indent="0">
              <a:lnSpc>
                <a:spcPct val="115000"/>
              </a:lnSpc>
              <a:spcBef>
                <a:spcPts val="0"/>
              </a:spcBef>
              <a:spcAft>
                <a:spcPts val="0"/>
              </a:spcAft>
              <a:buNone/>
            </a:pPr>
            <a:r>
              <a:rPr lang="en-US" sz="2000" dirty="0">
                <a:latin typeface="Consolas"/>
                <a:ea typeface="Calibri"/>
                <a:cs typeface="Times New Roman"/>
              </a:rPr>
              <a:t>	</a:t>
            </a:r>
            <a:r>
              <a:rPr lang="en-US" sz="1800" dirty="0">
                <a:solidFill>
                  <a:srgbClr val="0000FF"/>
                </a:solidFill>
                <a:latin typeface="Consolas"/>
                <a:ea typeface="Calibri"/>
                <a:cs typeface="Times New Roman"/>
              </a:rPr>
              <a:t>for</a:t>
            </a:r>
            <a:r>
              <a:rPr lang="en-US" sz="1800" dirty="0">
                <a:latin typeface="Consolas"/>
                <a:ea typeface="Calibri"/>
                <a:cs typeface="Times New Roman"/>
              </a:rPr>
              <a:t>(</a:t>
            </a:r>
            <a:r>
              <a:rPr lang="en-US" sz="1800" dirty="0">
                <a:solidFill>
                  <a:srgbClr val="0000FF"/>
                </a:solidFill>
                <a:latin typeface="Consolas"/>
                <a:ea typeface="Calibri"/>
                <a:cs typeface="Times New Roman"/>
              </a:rPr>
              <a:t>int</a:t>
            </a:r>
            <a:r>
              <a:rPr lang="en-US" sz="1800" dirty="0">
                <a:latin typeface="Consolas"/>
                <a:ea typeface="Calibri"/>
                <a:cs typeface="Times New Roman"/>
              </a:rPr>
              <a:t> i=0; i&lt;3; i++)</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for</a:t>
            </a:r>
            <a:r>
              <a:rPr lang="en-US" sz="1800" dirty="0">
                <a:latin typeface="Consolas"/>
                <a:ea typeface="Calibri"/>
                <a:cs typeface="Times New Roman"/>
              </a:rPr>
              <a:t>(</a:t>
            </a:r>
            <a:r>
              <a:rPr lang="en-US" sz="1800" dirty="0">
                <a:solidFill>
                  <a:srgbClr val="0000FF"/>
                </a:solidFill>
                <a:latin typeface="Consolas"/>
                <a:ea typeface="Calibri"/>
                <a:cs typeface="Times New Roman"/>
              </a:rPr>
              <a:t>int</a:t>
            </a:r>
            <a:r>
              <a:rPr lang="en-US" sz="1800" dirty="0">
                <a:latin typeface="Consolas"/>
                <a:ea typeface="Calibri"/>
                <a:cs typeface="Times New Roman"/>
              </a:rPr>
              <a:t> j=0; j&lt;5; j++)</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smtClean="0">
                <a:latin typeface="Consolas"/>
                <a:ea typeface="Calibri"/>
                <a:cs typeface="Times New Roman"/>
              </a:rPr>
              <a:t>{</a:t>
            </a: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smtClean="0">
                <a:latin typeface="Consolas"/>
                <a:ea typeface="Calibri"/>
                <a:cs typeface="Times New Roman"/>
              </a:rPr>
              <a:t>		</a:t>
            </a:r>
            <a:r>
              <a:rPr lang="en-US" sz="1800" dirty="0">
                <a:solidFill>
                  <a:srgbClr val="008000"/>
                </a:solidFill>
                <a:latin typeface="Consolas"/>
                <a:ea typeface="Calibri"/>
                <a:cs typeface="Times New Roman"/>
              </a:rPr>
              <a:t> </a:t>
            </a:r>
            <a:r>
              <a:rPr lang="en-US" sz="1800" dirty="0" smtClean="0">
                <a:solidFill>
                  <a:srgbClr val="008000"/>
                </a:solidFill>
                <a:latin typeface="Consolas"/>
                <a:ea typeface="Calibri"/>
                <a:cs typeface="Times New Roman"/>
              </a:rPr>
              <a:t>//show element with index i and j</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cout&lt;&lt;myArray[i][j]&lt;&lt;</a:t>
            </a:r>
            <a:r>
              <a:rPr lang="en-US" sz="1800" dirty="0">
                <a:solidFill>
                  <a:srgbClr val="A31515"/>
                </a:solidFill>
                <a:latin typeface="Consolas"/>
                <a:ea typeface="Calibri"/>
                <a:cs typeface="Times New Roman"/>
              </a:rPr>
              <a:t>", "</a:t>
            </a: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smtClean="0">
                <a:latin typeface="Consolas"/>
                <a:ea typeface="Calibri"/>
                <a:cs typeface="Times New Roman"/>
              </a:rPr>
              <a:t>}</a:t>
            </a:r>
          </a:p>
          <a:p>
            <a:pPr marL="0" indent="0">
              <a:lnSpc>
                <a:spcPct val="115000"/>
              </a:lnSpc>
              <a:spcBef>
                <a:spcPts val="0"/>
              </a:spcBef>
              <a:buNone/>
            </a:pPr>
            <a:r>
              <a:rPr lang="en-US" sz="1800" dirty="0">
                <a:latin typeface="Consolas"/>
                <a:ea typeface="Calibri"/>
                <a:cs typeface="Times New Roman"/>
              </a:rPr>
              <a:t>	</a:t>
            </a:r>
            <a:r>
              <a:rPr lang="en-US" sz="1800" dirty="0" smtClean="0">
                <a:latin typeface="Consolas"/>
                <a:ea typeface="Calibri"/>
                <a:cs typeface="Times New Roman"/>
              </a:rPr>
              <a:t>	</a:t>
            </a:r>
            <a:r>
              <a:rPr lang="en-US" sz="1800" dirty="0" smtClean="0">
                <a:solidFill>
                  <a:srgbClr val="008000"/>
                </a:solidFill>
                <a:latin typeface="Consolas"/>
                <a:ea typeface="Calibri"/>
                <a:cs typeface="Times New Roman"/>
              </a:rPr>
              <a:t>//move to next row</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a:t>
            </a:r>
            <a:r>
              <a:rPr lang="en-US" sz="1800" dirty="0">
                <a:solidFill>
                  <a:srgbClr val="A31515"/>
                </a:solidFill>
                <a:latin typeface="Consolas"/>
                <a:ea typeface="Calibri"/>
                <a:cs typeface="Times New Roman"/>
              </a:rPr>
              <a:t>"\n"</a:t>
            </a: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indent="0">
              <a:buNone/>
            </a:pPr>
            <a:endParaRPr lang="en-US" sz="2400" dirty="0" smtClean="0">
              <a:ea typeface="Calibri"/>
              <a:cs typeface="Times New Roman"/>
            </a:endParaRPr>
          </a:p>
          <a:p>
            <a:endParaRPr lang="en-US" dirty="0" smtClean="0">
              <a:ea typeface="Calibri"/>
              <a:cs typeface="Times New Roman"/>
            </a:endParaRPr>
          </a:p>
          <a:p>
            <a:pPr marL="0" indent="0">
              <a:buNone/>
            </a:pP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51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118100"/>
            <a:ext cx="364406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2646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Autofit/>
          </a:bodyPr>
          <a:lstStyle/>
          <a:p>
            <a:r>
              <a:rPr lang="en-US" sz="3200" dirty="0" smtClean="0">
                <a:solidFill>
                  <a:srgbClr val="CCFF33"/>
                </a:solidFill>
              </a:rPr>
              <a:t>Transverse static two-dimensional array elements</a:t>
            </a:r>
            <a:endParaRPr lang="en-US" sz="3200"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lnSpcReduction="10000"/>
          </a:bodyPr>
          <a:lstStyle/>
          <a:p>
            <a:pPr marL="0" marR="0" indent="0" algn="ctr">
              <a:lnSpc>
                <a:spcPct val="115000"/>
              </a:lnSpc>
              <a:spcBef>
                <a:spcPts val="0"/>
              </a:spcBef>
              <a:spcAft>
                <a:spcPts val="0"/>
              </a:spcAft>
              <a:buNone/>
            </a:pPr>
            <a:r>
              <a:rPr lang="en-US" sz="1600" dirty="0">
                <a:solidFill>
                  <a:srgbClr val="0000FF"/>
                </a:solidFill>
                <a:latin typeface="Consolas"/>
                <a:ea typeface="Calibri"/>
                <a:cs typeface="Times New Roman"/>
              </a:rPr>
              <a:t>int</a:t>
            </a:r>
            <a:r>
              <a:rPr lang="en-US" sz="1600" dirty="0">
                <a:latin typeface="Consolas"/>
                <a:ea typeface="Calibri"/>
                <a:cs typeface="Times New Roman"/>
              </a:rPr>
              <a:t> myArray[3][5]= { { 1,2,3,4,5}, { 6,7,8,9,10}, { 11,12,13,14,15} };</a:t>
            </a:r>
          </a:p>
          <a:p>
            <a:pPr algn="just"/>
            <a:endParaRPr lang="en-US" sz="1200" dirty="0" smtClean="0">
              <a:ea typeface="Calibri"/>
              <a:cs typeface="Times New Roman"/>
            </a:endParaRPr>
          </a:p>
          <a:p>
            <a:pPr algn="just"/>
            <a:r>
              <a:rPr lang="en-US" dirty="0" smtClean="0">
                <a:ea typeface="Calibri"/>
                <a:cs typeface="Times New Roman"/>
              </a:rPr>
              <a:t>We can use loops to transverse array elements:</a:t>
            </a:r>
          </a:p>
          <a:p>
            <a:pPr marL="0" marR="0" indent="0">
              <a:lnSpc>
                <a:spcPct val="115000"/>
              </a:lnSpc>
              <a:spcBef>
                <a:spcPts val="0"/>
              </a:spcBef>
              <a:spcAft>
                <a:spcPts val="0"/>
              </a:spcAft>
              <a:buNone/>
            </a:pPr>
            <a:r>
              <a:rPr lang="en-US" sz="2000" dirty="0">
                <a:latin typeface="Consolas"/>
                <a:ea typeface="Calibri"/>
                <a:cs typeface="Times New Roman"/>
              </a:rPr>
              <a:t>	</a:t>
            </a:r>
            <a:endParaRPr lang="en-US" dirty="0" smtClean="0">
              <a:ea typeface="Calibri"/>
              <a:cs typeface="Times New Roman"/>
            </a:endParaRPr>
          </a:p>
          <a:p>
            <a:pPr marL="0" marR="0" indent="0">
              <a:lnSpc>
                <a:spcPct val="115000"/>
              </a:lnSpc>
              <a:spcBef>
                <a:spcPts val="0"/>
              </a:spcBef>
              <a:spcAft>
                <a:spcPts val="0"/>
              </a:spcAft>
              <a:buNone/>
            </a:pPr>
            <a:r>
              <a:rPr lang="en-US" sz="2400" dirty="0" smtClean="0">
                <a:latin typeface="Consolas"/>
                <a:ea typeface="Calibri"/>
                <a:cs typeface="Times New Roman"/>
              </a:rPr>
              <a:t>	</a:t>
            </a:r>
            <a:r>
              <a:rPr lang="en-US" sz="2400" dirty="0" smtClean="0">
                <a:solidFill>
                  <a:srgbClr val="0000FF"/>
                </a:solidFill>
                <a:latin typeface="Consolas"/>
                <a:ea typeface="Calibri"/>
                <a:cs typeface="Times New Roman"/>
              </a:rPr>
              <a:t>int</a:t>
            </a:r>
            <a:r>
              <a:rPr lang="en-US" sz="2400" dirty="0" smtClean="0">
                <a:latin typeface="Consolas"/>
                <a:ea typeface="Calibri"/>
                <a:cs typeface="Times New Roman"/>
              </a:rPr>
              <a:t> sum = 0;</a:t>
            </a:r>
            <a:endParaRPr lang="en-US" sz="2400" dirty="0" smtClean="0">
              <a:ea typeface="Calibri"/>
              <a:cs typeface="Times New Roman"/>
            </a:endParaRPr>
          </a:p>
          <a:p>
            <a:pPr marL="0" marR="0" indent="0">
              <a:lnSpc>
                <a:spcPct val="115000"/>
              </a:lnSpc>
              <a:spcBef>
                <a:spcPts val="0"/>
              </a:spcBef>
              <a:spcAft>
                <a:spcPts val="0"/>
              </a:spcAft>
              <a:buNone/>
            </a:pPr>
            <a:r>
              <a:rPr lang="en-US" sz="2400" dirty="0" smtClean="0">
                <a:latin typeface="Consolas"/>
                <a:ea typeface="Calibri"/>
                <a:cs typeface="Times New Roman"/>
              </a:rPr>
              <a:t>	</a:t>
            </a:r>
            <a:r>
              <a:rPr lang="en-US" sz="2400" dirty="0" smtClean="0">
                <a:solidFill>
                  <a:srgbClr val="0000FF"/>
                </a:solidFill>
                <a:latin typeface="Consolas"/>
                <a:ea typeface="Calibri"/>
                <a:cs typeface="Times New Roman"/>
              </a:rPr>
              <a:t>for</a:t>
            </a:r>
            <a:r>
              <a:rPr lang="en-US" sz="2400" dirty="0" smtClean="0">
                <a:latin typeface="Consolas"/>
                <a:ea typeface="Calibri"/>
                <a:cs typeface="Times New Roman"/>
              </a:rPr>
              <a:t>(</a:t>
            </a:r>
            <a:r>
              <a:rPr lang="en-US" sz="2400" dirty="0" smtClean="0">
                <a:solidFill>
                  <a:srgbClr val="0000FF"/>
                </a:solidFill>
                <a:latin typeface="Consolas"/>
                <a:ea typeface="Calibri"/>
                <a:cs typeface="Times New Roman"/>
              </a:rPr>
              <a:t>int</a:t>
            </a:r>
            <a:r>
              <a:rPr lang="en-US" sz="2400" dirty="0" smtClean="0">
                <a:latin typeface="Consolas"/>
                <a:ea typeface="Calibri"/>
                <a:cs typeface="Times New Roman"/>
              </a:rPr>
              <a:t> i=0; i&lt;3; i++)</a:t>
            </a:r>
            <a:endParaRPr lang="en-US" sz="2400" dirty="0" smtClean="0">
              <a:ea typeface="Calibri"/>
              <a:cs typeface="Times New Roman"/>
            </a:endParaRPr>
          </a:p>
          <a:p>
            <a:pPr marL="0" marR="0" indent="0">
              <a:lnSpc>
                <a:spcPct val="115000"/>
              </a:lnSpc>
              <a:spcBef>
                <a:spcPts val="0"/>
              </a:spcBef>
              <a:spcAft>
                <a:spcPts val="0"/>
              </a:spcAft>
              <a:buNone/>
            </a:pPr>
            <a:r>
              <a:rPr lang="en-US" sz="2400" dirty="0" smtClean="0">
                <a:latin typeface="Consolas"/>
                <a:ea typeface="Calibri"/>
                <a:cs typeface="Times New Roman"/>
              </a:rPr>
              <a:t>	{</a:t>
            </a:r>
            <a:endParaRPr lang="en-US" sz="2400" dirty="0" smtClean="0">
              <a:ea typeface="Calibri"/>
              <a:cs typeface="Times New Roman"/>
            </a:endParaRPr>
          </a:p>
          <a:p>
            <a:pPr marL="0" marR="0" indent="0">
              <a:lnSpc>
                <a:spcPct val="115000"/>
              </a:lnSpc>
              <a:spcBef>
                <a:spcPts val="0"/>
              </a:spcBef>
              <a:spcAft>
                <a:spcPts val="0"/>
              </a:spcAft>
              <a:buNone/>
            </a:pPr>
            <a:r>
              <a:rPr lang="en-US" sz="2400" dirty="0" smtClean="0">
                <a:latin typeface="Consolas"/>
                <a:ea typeface="Calibri"/>
                <a:cs typeface="Times New Roman"/>
              </a:rPr>
              <a:t>		</a:t>
            </a:r>
            <a:r>
              <a:rPr lang="en-US" sz="2400" dirty="0" smtClean="0">
                <a:solidFill>
                  <a:srgbClr val="0000FF"/>
                </a:solidFill>
                <a:latin typeface="Consolas"/>
                <a:ea typeface="Calibri"/>
                <a:cs typeface="Times New Roman"/>
              </a:rPr>
              <a:t>for</a:t>
            </a:r>
            <a:r>
              <a:rPr lang="en-US" sz="2400" dirty="0" smtClean="0">
                <a:latin typeface="Consolas"/>
                <a:ea typeface="Calibri"/>
                <a:cs typeface="Times New Roman"/>
              </a:rPr>
              <a:t>(</a:t>
            </a:r>
            <a:r>
              <a:rPr lang="en-US" sz="2400" dirty="0" smtClean="0">
                <a:solidFill>
                  <a:srgbClr val="0000FF"/>
                </a:solidFill>
                <a:latin typeface="Consolas"/>
                <a:ea typeface="Calibri"/>
                <a:cs typeface="Times New Roman"/>
              </a:rPr>
              <a:t>int</a:t>
            </a:r>
            <a:r>
              <a:rPr lang="en-US" sz="2400" dirty="0" smtClean="0">
                <a:latin typeface="Consolas"/>
                <a:ea typeface="Calibri"/>
                <a:cs typeface="Times New Roman"/>
              </a:rPr>
              <a:t> j=0; j&lt;5; j++)</a:t>
            </a:r>
            <a:endParaRPr lang="en-US" sz="2400" dirty="0" smtClean="0">
              <a:ea typeface="Calibri"/>
              <a:cs typeface="Times New Roman"/>
            </a:endParaRPr>
          </a:p>
          <a:p>
            <a:pPr marL="0" marR="0" indent="0">
              <a:lnSpc>
                <a:spcPct val="115000"/>
              </a:lnSpc>
              <a:spcBef>
                <a:spcPts val="0"/>
              </a:spcBef>
              <a:spcAft>
                <a:spcPts val="0"/>
              </a:spcAft>
              <a:buNone/>
            </a:pPr>
            <a:r>
              <a:rPr lang="en-US" sz="2400" dirty="0" smtClean="0">
                <a:latin typeface="Consolas"/>
                <a:ea typeface="Calibri"/>
                <a:cs typeface="Times New Roman"/>
              </a:rPr>
              <a:t>		{</a:t>
            </a:r>
            <a:endParaRPr lang="en-US" sz="2400" dirty="0" smtClean="0">
              <a:ea typeface="Calibri"/>
              <a:cs typeface="Times New Roman"/>
            </a:endParaRPr>
          </a:p>
          <a:p>
            <a:pPr marL="0" marR="0" indent="0">
              <a:lnSpc>
                <a:spcPct val="115000"/>
              </a:lnSpc>
              <a:spcBef>
                <a:spcPts val="0"/>
              </a:spcBef>
              <a:spcAft>
                <a:spcPts val="0"/>
              </a:spcAft>
              <a:buNone/>
            </a:pPr>
            <a:r>
              <a:rPr lang="en-US" sz="2400" dirty="0" smtClean="0">
                <a:latin typeface="Consolas"/>
                <a:ea typeface="Calibri"/>
                <a:cs typeface="Times New Roman"/>
              </a:rPr>
              <a:t>			sum += myArray[i][j];</a:t>
            </a:r>
            <a:endParaRPr lang="en-US" sz="2400" dirty="0" smtClean="0">
              <a:ea typeface="Calibri"/>
              <a:cs typeface="Times New Roman"/>
            </a:endParaRPr>
          </a:p>
          <a:p>
            <a:pPr marL="0" marR="0" indent="0">
              <a:lnSpc>
                <a:spcPct val="115000"/>
              </a:lnSpc>
              <a:spcBef>
                <a:spcPts val="0"/>
              </a:spcBef>
              <a:spcAft>
                <a:spcPts val="0"/>
              </a:spcAft>
              <a:buNone/>
            </a:pPr>
            <a:r>
              <a:rPr lang="en-US" sz="2400" dirty="0" smtClean="0">
                <a:latin typeface="Consolas"/>
                <a:ea typeface="Calibri"/>
                <a:cs typeface="Times New Roman"/>
              </a:rPr>
              <a:t>		}</a:t>
            </a:r>
            <a:endParaRPr lang="en-US" sz="2400" dirty="0" smtClean="0">
              <a:ea typeface="Calibri"/>
              <a:cs typeface="Times New Roman"/>
            </a:endParaRPr>
          </a:p>
          <a:p>
            <a:pPr marL="0" marR="0" indent="0">
              <a:lnSpc>
                <a:spcPct val="115000"/>
              </a:lnSpc>
              <a:spcBef>
                <a:spcPts val="0"/>
              </a:spcBef>
              <a:spcAft>
                <a:spcPts val="0"/>
              </a:spcAft>
              <a:buNone/>
            </a:pPr>
            <a:r>
              <a:rPr lang="en-US" sz="2400" dirty="0" smtClean="0">
                <a:latin typeface="Consolas"/>
                <a:ea typeface="Calibri"/>
                <a:cs typeface="Times New Roman"/>
              </a:rPr>
              <a:t>	}</a:t>
            </a:r>
          </a:p>
          <a:p>
            <a:pPr marL="0" marR="0" indent="0">
              <a:lnSpc>
                <a:spcPct val="115000"/>
              </a:lnSpc>
              <a:spcBef>
                <a:spcPts val="0"/>
              </a:spcBef>
              <a:spcAft>
                <a:spcPts val="0"/>
              </a:spcAft>
              <a:buNone/>
            </a:pPr>
            <a:r>
              <a:rPr lang="en-US" sz="2400" dirty="0" smtClean="0">
                <a:latin typeface="Consolas"/>
                <a:ea typeface="Calibri"/>
              </a:rPr>
              <a:t>	cout&lt;&lt;</a:t>
            </a:r>
            <a:r>
              <a:rPr lang="en-US" sz="2400" dirty="0" smtClean="0">
                <a:solidFill>
                  <a:srgbClr val="A31515"/>
                </a:solidFill>
                <a:latin typeface="Consolas"/>
                <a:ea typeface="Calibri"/>
              </a:rPr>
              <a:t>"The sum of elements is: "</a:t>
            </a:r>
            <a:r>
              <a:rPr lang="en-US" sz="2400" dirty="0" smtClean="0">
                <a:latin typeface="Consolas"/>
                <a:ea typeface="Calibri"/>
              </a:rPr>
              <a:t>&lt;&lt;sum&lt;&lt;endl;</a:t>
            </a:r>
            <a:endParaRPr lang="en-US" sz="2400" dirty="0" smtClean="0">
              <a:ea typeface="Calibri"/>
              <a:cs typeface="Times New Roman"/>
            </a:endParaRPr>
          </a:p>
          <a:p>
            <a:pPr marL="0" indent="0">
              <a:buNone/>
            </a:pPr>
            <a:endParaRPr lang="en-US" sz="2400" dirty="0" smtClean="0">
              <a:ea typeface="Calibri"/>
              <a:cs typeface="Times New Roman"/>
            </a:endParaRPr>
          </a:p>
          <a:p>
            <a:endParaRPr lang="en-US" dirty="0" smtClean="0">
              <a:ea typeface="Calibri"/>
              <a:cs typeface="Times New Roman"/>
            </a:endParaRPr>
          </a:p>
          <a:p>
            <a:pPr marL="0" indent="0">
              <a:buNone/>
            </a:pP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52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310" y="2590800"/>
            <a:ext cx="349234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0543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Class average</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Write a C++ program that helps a teacher finds the average of student marks for grades 10A, 10B and 10C.</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53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297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915400" cy="6248400"/>
          </a:xfrm>
        </p:spPr>
        <p:txBody>
          <a:bodyPr>
            <a:noAutofit/>
          </a:bodyPr>
          <a:lstStyle/>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#include</a:t>
            </a:r>
            <a:r>
              <a:rPr lang="en-US" sz="1600" dirty="0">
                <a:solidFill>
                  <a:srgbClr val="A31515"/>
                </a:solidFill>
                <a:latin typeface="Consolas"/>
                <a:ea typeface="Calibri"/>
                <a:cs typeface="Times New Roman"/>
              </a:rPr>
              <a:t>&lt;</a:t>
            </a:r>
            <a:r>
              <a:rPr lang="en-US" sz="1600" dirty="0" err="1">
                <a:solidFill>
                  <a:srgbClr val="A31515"/>
                </a:solidFill>
                <a:latin typeface="Consolas"/>
                <a:ea typeface="Calibri"/>
                <a:cs typeface="Times New Roman"/>
              </a:rPr>
              <a:t>iostream</a:t>
            </a:r>
            <a:r>
              <a:rPr lang="en-US" sz="1600" dirty="0">
                <a:solidFill>
                  <a:srgbClr val="A31515"/>
                </a:solidFill>
                <a:latin typeface="Consolas"/>
                <a:ea typeface="Calibri"/>
                <a:cs typeface="Times New Roman"/>
              </a:rPr>
              <a:t>&gt;</a:t>
            </a:r>
            <a:endParaRPr lang="en-US" sz="16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using</a:t>
            </a:r>
            <a:r>
              <a:rPr lang="en-US" sz="1600" dirty="0">
                <a:latin typeface="Consolas"/>
                <a:ea typeface="Calibri"/>
                <a:cs typeface="Times New Roman"/>
              </a:rPr>
              <a:t> </a:t>
            </a:r>
            <a:r>
              <a:rPr lang="en-US" sz="1600" dirty="0">
                <a:solidFill>
                  <a:srgbClr val="0000FF"/>
                </a:solidFill>
                <a:latin typeface="Consolas"/>
                <a:ea typeface="Calibri"/>
                <a:cs typeface="Times New Roman"/>
              </a:rPr>
              <a:t>namespace</a:t>
            </a:r>
            <a:r>
              <a:rPr lang="en-US" sz="1600" dirty="0">
                <a:latin typeface="Consolas"/>
                <a:ea typeface="Calibri"/>
                <a:cs typeface="Times New Roman"/>
              </a:rPr>
              <a:t> </a:t>
            </a:r>
            <a:r>
              <a:rPr lang="en-US" sz="1600" dirty="0" err="1">
                <a:latin typeface="Consolas"/>
                <a:ea typeface="Calibri"/>
                <a:cs typeface="Times New Roman"/>
              </a:rPr>
              <a:t>std</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int</a:t>
            </a:r>
            <a:r>
              <a:rPr lang="en-US" sz="1600" dirty="0">
                <a:latin typeface="Consolas"/>
                <a:ea typeface="Calibri"/>
                <a:cs typeface="Times New Roman"/>
              </a:rPr>
              <a:t> main()</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//variable declaration</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a:t>
            </a:r>
            <a:r>
              <a:rPr lang="en-US" sz="1600" dirty="0" err="1">
                <a:latin typeface="Consolas"/>
                <a:ea typeface="Calibri"/>
                <a:cs typeface="Times New Roman"/>
              </a:rPr>
              <a:t>classNum</a:t>
            </a:r>
            <a:r>
              <a:rPr lang="en-US" sz="1600" dirty="0">
                <a:latin typeface="Consolas"/>
                <a:ea typeface="Calibri"/>
                <a:cs typeface="Times New Roman"/>
              </a:rPr>
              <a:t>, </a:t>
            </a:r>
            <a:r>
              <a:rPr lang="en-US" sz="1600" dirty="0" err="1">
                <a:latin typeface="Consolas"/>
                <a:ea typeface="Calibri"/>
                <a:cs typeface="Times New Roman"/>
              </a:rPr>
              <a:t>maxStudentNum</a:t>
            </a:r>
            <a:r>
              <a:rPr lang="en-US" sz="1600" dirty="0">
                <a:latin typeface="Consolas"/>
                <a:ea typeface="Calibri"/>
                <a:cs typeface="Times New Roman"/>
              </a:rPr>
              <a:t>=0, sum=0;</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i, j, k;</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float</a:t>
            </a:r>
            <a:r>
              <a:rPr lang="en-US" sz="1600" dirty="0">
                <a:latin typeface="Consolas"/>
                <a:ea typeface="Calibri"/>
                <a:cs typeface="Times New Roman"/>
              </a:rPr>
              <a:t> average;</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smtClean="0">
                <a:solidFill>
                  <a:srgbClr val="008000"/>
                </a:solidFill>
                <a:latin typeface="Consolas"/>
                <a:ea typeface="Calibri"/>
                <a:cs typeface="Times New Roman"/>
              </a:rPr>
              <a:t>// </a:t>
            </a:r>
            <a:r>
              <a:rPr lang="en-US" sz="1600" dirty="0">
                <a:solidFill>
                  <a:srgbClr val="008000"/>
                </a:solidFill>
                <a:latin typeface="Consolas"/>
                <a:ea typeface="Calibri"/>
                <a:cs typeface="Times New Roman"/>
              </a:rPr>
              <a:t>a static two </a:t>
            </a:r>
            <a:r>
              <a:rPr lang="en-US" sz="1600" dirty="0" smtClean="0">
                <a:solidFill>
                  <a:srgbClr val="008000"/>
                </a:solidFill>
                <a:latin typeface="Consolas"/>
                <a:ea typeface="Calibri"/>
                <a:cs typeface="Times New Roman"/>
              </a:rPr>
              <a:t>dimensional </a:t>
            </a:r>
            <a:r>
              <a:rPr lang="en-US" sz="1600" dirty="0">
                <a:solidFill>
                  <a:srgbClr val="008000"/>
                </a:solidFill>
                <a:latin typeface="Consolas"/>
                <a:ea typeface="Calibri"/>
                <a:cs typeface="Times New Roman"/>
              </a:rPr>
              <a:t>array with more elements that a teacher can ever imagine too use</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a:t>
            </a:r>
            <a:r>
              <a:rPr lang="en-US" sz="1600" dirty="0" err="1">
                <a:latin typeface="Consolas"/>
                <a:ea typeface="Calibri"/>
                <a:cs typeface="Times New Roman"/>
              </a:rPr>
              <a:t>marksArray</a:t>
            </a:r>
            <a:r>
              <a:rPr lang="en-US" sz="1600" dirty="0">
                <a:latin typeface="Consolas"/>
                <a:ea typeface="Calibri"/>
                <a:cs typeface="Times New Roman"/>
              </a:rPr>
              <a:t>[100][1000];</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 a static array to save the number of student for each class</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a:t>
            </a:r>
            <a:r>
              <a:rPr lang="en-US" sz="1600" dirty="0" err="1">
                <a:latin typeface="Consolas"/>
                <a:ea typeface="Calibri"/>
                <a:cs typeface="Times New Roman"/>
              </a:rPr>
              <a:t>studentsArray</a:t>
            </a:r>
            <a:r>
              <a:rPr lang="en-US" sz="1600" dirty="0">
                <a:latin typeface="Consolas"/>
                <a:ea typeface="Calibri"/>
                <a:cs typeface="Times New Roman"/>
              </a:rPr>
              <a:t>[1000];</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//get number of classes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a:solidFill>
                  <a:srgbClr val="A31515"/>
                </a:solidFill>
                <a:latin typeface="Consolas"/>
                <a:ea typeface="Calibri"/>
                <a:cs typeface="Times New Roman"/>
              </a:rPr>
              <a:t>"How many classes do you teach?"</a:t>
            </a: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cin</a:t>
            </a:r>
            <a:r>
              <a:rPr lang="en-US" sz="1600" dirty="0">
                <a:latin typeface="Consolas"/>
                <a:ea typeface="Calibri"/>
                <a:cs typeface="Times New Roman"/>
              </a:rPr>
              <a:t>&gt;&gt;</a:t>
            </a:r>
            <a:r>
              <a:rPr lang="en-US" sz="1600" dirty="0" err="1">
                <a:latin typeface="Consolas"/>
                <a:ea typeface="Calibri"/>
                <a:cs typeface="Times New Roman"/>
              </a:rPr>
              <a:t>classNum</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smtClean="0">
                <a:latin typeface="Consolas"/>
                <a:ea typeface="Calibri"/>
                <a:cs typeface="Times New Roman"/>
              </a:rPr>
              <a:t>		</a:t>
            </a:r>
            <a:endParaRPr lang="en-US" sz="1400" dirty="0"/>
          </a:p>
        </p:txBody>
      </p:sp>
      <p:sp>
        <p:nvSpPr>
          <p:cNvPr id="4" name="Slide Number Placeholder 3"/>
          <p:cNvSpPr>
            <a:spLocks noGrp="1"/>
          </p:cNvSpPr>
          <p:nvPr>
            <p:ph type="sldNum" sz="quarter" idx="12"/>
          </p:nvPr>
        </p:nvSpPr>
        <p:spPr/>
        <p:txBody>
          <a:bodyPr/>
          <a:lstStyle/>
          <a:p>
            <a:fld id="{8EF3DC76-259D-45DC-8C0E-0F61BF712E88}" type="slidenum">
              <a:rPr lang="en-US" smtClean="0"/>
              <a:t>54</a:t>
            </a:fld>
            <a:endParaRPr lang="en-US"/>
          </a:p>
        </p:txBody>
      </p:sp>
    </p:spTree>
    <p:extLst>
      <p:ext uri="{BB962C8B-B14F-4D97-AF65-F5344CB8AC3E}">
        <p14:creationId xmlns:p14="http://schemas.microsoft.com/office/powerpoint/2010/main" val="14478079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915400" cy="5791200"/>
          </a:xfrm>
        </p:spPr>
        <p:txBody>
          <a:bodyPr>
            <a:noAutofit/>
          </a:bodyPr>
          <a:lstStyle/>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//save number of students in each class</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cout&lt;&lt;endl;</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 i=0; i&lt;</a:t>
            </a:r>
            <a:r>
              <a:rPr lang="en-US" sz="1600" dirty="0" err="1">
                <a:latin typeface="Consolas"/>
                <a:ea typeface="Calibri"/>
                <a:cs typeface="Times New Roman"/>
              </a:rPr>
              <a:t>classNum</a:t>
            </a:r>
            <a:r>
              <a:rPr lang="en-US" sz="1600" dirty="0">
                <a:latin typeface="Consolas"/>
                <a:ea typeface="Calibri"/>
                <a:cs typeface="Times New Roman"/>
              </a:rPr>
              <a:t>; 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temp;</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a:solidFill>
                  <a:srgbClr val="A31515"/>
                </a:solidFill>
                <a:latin typeface="Consolas"/>
                <a:ea typeface="Calibri"/>
                <a:cs typeface="Times New Roman"/>
              </a:rPr>
              <a:t>"How many students does your "</a:t>
            </a:r>
            <a:r>
              <a:rPr lang="en-US" sz="1600" dirty="0">
                <a:latin typeface="Consolas"/>
                <a:ea typeface="Calibri"/>
                <a:cs typeface="Times New Roman"/>
              </a:rPr>
              <a:t>&lt;&lt;i+1&lt;&lt;</a:t>
            </a:r>
            <a:r>
              <a:rPr lang="en-US" sz="1600" dirty="0">
                <a:solidFill>
                  <a:srgbClr val="A31515"/>
                </a:solidFill>
                <a:latin typeface="Consolas"/>
                <a:ea typeface="Calibri"/>
                <a:cs typeface="Times New Roman"/>
              </a:rPr>
              <a:t>"</a:t>
            </a:r>
            <a:r>
              <a:rPr lang="en-US" sz="1600" dirty="0" err="1">
                <a:solidFill>
                  <a:srgbClr val="A31515"/>
                </a:solidFill>
                <a:latin typeface="Consolas"/>
                <a:ea typeface="Calibri"/>
                <a:cs typeface="Times New Roman"/>
              </a:rPr>
              <a:t>th</a:t>
            </a:r>
            <a:r>
              <a:rPr lang="en-US" sz="1600" dirty="0">
                <a:solidFill>
                  <a:srgbClr val="A31515"/>
                </a:solidFill>
                <a:latin typeface="Consolas"/>
                <a:ea typeface="Calibri"/>
                <a:cs typeface="Times New Roman"/>
              </a:rPr>
              <a:t> class have: "</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cin</a:t>
            </a:r>
            <a:r>
              <a:rPr lang="en-US" sz="1600" dirty="0">
                <a:latin typeface="Consolas"/>
                <a:ea typeface="Calibri"/>
                <a:cs typeface="Times New Roman"/>
              </a:rPr>
              <a:t>&gt;&gt;</a:t>
            </a:r>
            <a:r>
              <a:rPr lang="en-US" sz="1600" dirty="0" err="1">
                <a:latin typeface="Consolas"/>
                <a:ea typeface="Calibri"/>
                <a:cs typeface="Times New Roman"/>
              </a:rPr>
              <a:t>studentsArray</a:t>
            </a:r>
            <a:r>
              <a:rPr lang="en-US" sz="1600" dirty="0">
                <a:latin typeface="Consolas"/>
                <a:ea typeface="Calibri"/>
                <a:cs typeface="Times New Roman"/>
              </a:rPr>
              <a:t>[i];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//save the largest number</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if</a:t>
            </a:r>
            <a:r>
              <a:rPr lang="en-US" sz="1600" dirty="0">
                <a:latin typeface="Consolas"/>
                <a:ea typeface="Calibri"/>
                <a:cs typeface="Times New Roman"/>
              </a:rPr>
              <a:t>( </a:t>
            </a:r>
            <a:r>
              <a:rPr lang="en-US" sz="1600" dirty="0" err="1">
                <a:latin typeface="Consolas"/>
                <a:ea typeface="Calibri"/>
                <a:cs typeface="Times New Roman"/>
              </a:rPr>
              <a:t>studentsArray</a:t>
            </a:r>
            <a:r>
              <a:rPr lang="en-US" sz="1600" dirty="0">
                <a:latin typeface="Consolas"/>
                <a:ea typeface="Calibri"/>
                <a:cs typeface="Times New Roman"/>
              </a:rPr>
              <a:t>[i] &gt; </a:t>
            </a:r>
            <a:r>
              <a:rPr lang="en-US" sz="1600" dirty="0" err="1">
                <a:latin typeface="Consolas"/>
                <a:ea typeface="Calibri"/>
                <a:cs typeface="Times New Roman"/>
              </a:rPr>
              <a:t>maxStudentNum</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maxStudentNum</a:t>
            </a:r>
            <a:r>
              <a:rPr lang="en-US" sz="1600" dirty="0">
                <a:latin typeface="Consolas"/>
                <a:ea typeface="Calibri"/>
                <a:cs typeface="Times New Roman"/>
              </a:rPr>
              <a:t> = </a:t>
            </a:r>
            <a:r>
              <a:rPr lang="en-US" sz="1600" dirty="0" err="1">
                <a:latin typeface="Consolas"/>
                <a:ea typeface="Calibri"/>
                <a:cs typeface="Times New Roman"/>
              </a:rPr>
              <a:t>studentsArray</a:t>
            </a:r>
            <a:r>
              <a:rPr lang="en-US" sz="1600" dirty="0">
                <a:latin typeface="Consolas"/>
                <a:ea typeface="Calibri"/>
                <a:cs typeface="Times New Roman"/>
              </a:rPr>
              <a:t>[i];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p>
        </p:txBody>
      </p:sp>
      <p:sp>
        <p:nvSpPr>
          <p:cNvPr id="4" name="Slide Number Placeholder 3"/>
          <p:cNvSpPr>
            <a:spLocks noGrp="1"/>
          </p:cNvSpPr>
          <p:nvPr>
            <p:ph type="sldNum" sz="quarter" idx="12"/>
          </p:nvPr>
        </p:nvSpPr>
        <p:spPr/>
        <p:txBody>
          <a:bodyPr/>
          <a:lstStyle/>
          <a:p>
            <a:fld id="{8EF3DC76-259D-45DC-8C0E-0F61BF712E88}" type="slidenum">
              <a:rPr lang="en-US" smtClean="0"/>
              <a:t>55</a:t>
            </a:fld>
            <a:endParaRPr lang="en-US"/>
          </a:p>
        </p:txBody>
      </p:sp>
    </p:spTree>
    <p:extLst>
      <p:ext uri="{BB962C8B-B14F-4D97-AF65-F5344CB8AC3E}">
        <p14:creationId xmlns:p14="http://schemas.microsoft.com/office/powerpoint/2010/main" val="14478079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15400" cy="6019800"/>
          </a:xfrm>
        </p:spPr>
        <p:txBody>
          <a:bodyPr>
            <a:noAutofit/>
          </a:bodyPr>
          <a:lstStyle/>
          <a:p>
            <a:pPr marL="0" marR="0" indent="0">
              <a:lnSpc>
                <a:spcPct val="115000"/>
              </a:lnSpc>
              <a:spcBef>
                <a:spcPts val="0"/>
              </a:spcBef>
              <a:spcAft>
                <a:spcPts val="0"/>
              </a:spcAft>
              <a:buNone/>
            </a:pPr>
            <a:r>
              <a:rPr lang="en-US" sz="1600" dirty="0">
                <a:latin typeface="Consolas"/>
                <a:ea typeface="Calibri"/>
                <a:cs typeface="Times New Roman"/>
              </a:rPr>
              <a:t>	cout&lt;&lt;endl;</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//get the marks</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 i = 0; i&lt;</a:t>
            </a:r>
            <a:r>
              <a:rPr lang="en-US" sz="1600" dirty="0" err="1">
                <a:latin typeface="Consolas"/>
                <a:ea typeface="Calibri"/>
                <a:cs typeface="Times New Roman"/>
              </a:rPr>
              <a:t>classNum</a:t>
            </a:r>
            <a:r>
              <a:rPr lang="en-US" sz="1600" dirty="0">
                <a:latin typeface="Consolas"/>
                <a:ea typeface="Calibri"/>
                <a:cs typeface="Times New Roman"/>
              </a:rPr>
              <a:t>; 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 ( j = 0; j&lt;</a:t>
            </a:r>
            <a:r>
              <a:rPr lang="en-US" sz="1600" dirty="0" err="1">
                <a:latin typeface="Consolas"/>
                <a:ea typeface="Calibri"/>
                <a:cs typeface="Times New Roman"/>
              </a:rPr>
              <a:t>maxStudentNum</a:t>
            </a:r>
            <a:r>
              <a:rPr lang="en-US" sz="1600" dirty="0">
                <a:latin typeface="Consolas"/>
                <a:ea typeface="Calibri"/>
                <a:cs typeface="Times New Roman"/>
              </a:rPr>
              <a:t>; j++)</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if</a:t>
            </a:r>
            <a:r>
              <a:rPr lang="en-US" sz="1600" dirty="0">
                <a:latin typeface="Consolas"/>
                <a:ea typeface="Calibri"/>
                <a:cs typeface="Times New Roman"/>
              </a:rPr>
              <a:t>(j &lt;</a:t>
            </a:r>
            <a:r>
              <a:rPr lang="en-US" sz="1600" dirty="0" err="1">
                <a:latin typeface="Consolas"/>
                <a:ea typeface="Calibri"/>
                <a:cs typeface="Times New Roman"/>
              </a:rPr>
              <a:t>studentsArray</a:t>
            </a:r>
            <a:r>
              <a:rPr lang="en-US" sz="1600" dirty="0">
                <a:latin typeface="Consolas"/>
                <a:ea typeface="Calibri"/>
                <a:cs typeface="Times New Roman"/>
              </a:rPr>
              <a:t>[i])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smtClean="0">
                <a:latin typeface="Consolas"/>
                <a:ea typeface="Calibri"/>
                <a:cs typeface="Times New Roman"/>
              </a:rPr>
              <a:t>cout</a:t>
            </a:r>
            <a:r>
              <a:rPr lang="en-US" sz="1600" dirty="0">
                <a:latin typeface="Consolas"/>
                <a:ea typeface="Calibri"/>
                <a:cs typeface="Times New Roman"/>
              </a:rPr>
              <a:t>&lt;&lt;</a:t>
            </a:r>
            <a:r>
              <a:rPr lang="en-US" sz="1600" dirty="0">
                <a:solidFill>
                  <a:srgbClr val="A31515"/>
                </a:solidFill>
                <a:latin typeface="Consolas"/>
                <a:ea typeface="Calibri"/>
                <a:cs typeface="Times New Roman"/>
              </a:rPr>
              <a:t>"For the "</a:t>
            </a:r>
            <a:r>
              <a:rPr lang="en-US" sz="1600" dirty="0">
                <a:latin typeface="Consolas"/>
                <a:ea typeface="Calibri"/>
                <a:cs typeface="Times New Roman"/>
              </a:rPr>
              <a:t>&lt;&lt; i+1 &lt;&lt;</a:t>
            </a:r>
            <a:r>
              <a:rPr lang="en-US" sz="1600" dirty="0">
                <a:solidFill>
                  <a:srgbClr val="A31515"/>
                </a:solidFill>
                <a:latin typeface="Consolas"/>
                <a:ea typeface="Calibri"/>
                <a:cs typeface="Times New Roman"/>
              </a:rPr>
              <a:t>"</a:t>
            </a:r>
            <a:r>
              <a:rPr lang="en-US" sz="1600" dirty="0" err="1">
                <a:solidFill>
                  <a:srgbClr val="A31515"/>
                </a:solidFill>
                <a:latin typeface="Consolas"/>
                <a:ea typeface="Calibri"/>
                <a:cs typeface="Times New Roman"/>
              </a:rPr>
              <a:t>th</a:t>
            </a:r>
            <a:r>
              <a:rPr lang="en-US" sz="1600" dirty="0">
                <a:solidFill>
                  <a:srgbClr val="A31515"/>
                </a:solidFill>
                <a:latin typeface="Consolas"/>
                <a:ea typeface="Calibri"/>
                <a:cs typeface="Times New Roman"/>
              </a:rPr>
              <a:t> class, enter the "</a:t>
            </a:r>
            <a:r>
              <a:rPr lang="en-US" sz="1600" dirty="0">
                <a:latin typeface="Consolas"/>
                <a:ea typeface="Calibri"/>
                <a:cs typeface="Times New Roman"/>
              </a:rPr>
              <a:t>&lt;&lt;j+1&lt;&lt;</a:t>
            </a:r>
            <a:r>
              <a:rPr lang="en-US" sz="1600" dirty="0">
                <a:solidFill>
                  <a:srgbClr val="A31515"/>
                </a:solidFill>
                <a:latin typeface="Consolas"/>
                <a:ea typeface="Calibri"/>
                <a:cs typeface="Times New Roman"/>
              </a:rPr>
              <a:t>"</a:t>
            </a:r>
            <a:r>
              <a:rPr lang="en-US" sz="1600" dirty="0" err="1">
                <a:solidFill>
                  <a:srgbClr val="A31515"/>
                </a:solidFill>
                <a:latin typeface="Consolas"/>
                <a:ea typeface="Calibri"/>
                <a:cs typeface="Times New Roman"/>
              </a:rPr>
              <a:t>th</a:t>
            </a:r>
            <a:r>
              <a:rPr lang="en-US" sz="1600" dirty="0">
                <a:solidFill>
                  <a:srgbClr val="A31515"/>
                </a:solidFill>
                <a:latin typeface="Consolas"/>
                <a:ea typeface="Calibri"/>
                <a:cs typeface="Times New Roman"/>
              </a:rPr>
              <a:t> mark: "</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cin</a:t>
            </a:r>
            <a:r>
              <a:rPr lang="en-US" sz="1600" dirty="0">
                <a:latin typeface="Consolas"/>
                <a:ea typeface="Calibri"/>
                <a:cs typeface="Times New Roman"/>
              </a:rPr>
              <a:t>&gt;&gt;</a:t>
            </a:r>
            <a:r>
              <a:rPr lang="en-US" sz="1600" dirty="0" err="1">
                <a:latin typeface="Consolas"/>
                <a:ea typeface="Calibri"/>
                <a:cs typeface="Times New Roman"/>
              </a:rPr>
              <a:t>marksArray</a:t>
            </a:r>
            <a:r>
              <a:rPr lang="en-US" sz="1600" dirty="0">
                <a:latin typeface="Consolas"/>
                <a:ea typeface="Calibri"/>
                <a:cs typeface="Times New Roman"/>
              </a:rPr>
              <a:t>[i][j];</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cout&lt;&lt;endl;</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p>
        </p:txBody>
      </p:sp>
      <p:sp>
        <p:nvSpPr>
          <p:cNvPr id="4" name="Slide Number Placeholder 3"/>
          <p:cNvSpPr>
            <a:spLocks noGrp="1"/>
          </p:cNvSpPr>
          <p:nvPr>
            <p:ph type="sldNum" sz="quarter" idx="12"/>
          </p:nvPr>
        </p:nvSpPr>
        <p:spPr/>
        <p:txBody>
          <a:bodyPr/>
          <a:lstStyle/>
          <a:p>
            <a:fld id="{8EF3DC76-259D-45DC-8C0E-0F61BF712E88}" type="slidenum">
              <a:rPr lang="en-US" smtClean="0"/>
              <a:t>56</a:t>
            </a:fld>
            <a:endParaRPr lang="en-US"/>
          </a:p>
        </p:txBody>
      </p:sp>
    </p:spTree>
    <p:extLst>
      <p:ext uri="{BB962C8B-B14F-4D97-AF65-F5344CB8AC3E}">
        <p14:creationId xmlns:p14="http://schemas.microsoft.com/office/powerpoint/2010/main" val="14478079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915400" cy="5410200"/>
          </a:xfrm>
        </p:spPr>
        <p:txBody>
          <a:bodyPr>
            <a:noAutofit/>
          </a:bodyPr>
          <a:lstStyle/>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//show the marks entered</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 i = 0; i&lt;</a:t>
            </a:r>
            <a:r>
              <a:rPr lang="en-US" sz="1600" dirty="0" err="1">
                <a:latin typeface="Consolas"/>
                <a:ea typeface="Calibri"/>
                <a:cs typeface="Times New Roman"/>
              </a:rPr>
              <a:t>classNum</a:t>
            </a:r>
            <a:r>
              <a:rPr lang="en-US" sz="1600" dirty="0">
                <a:latin typeface="Consolas"/>
                <a:ea typeface="Calibri"/>
                <a:cs typeface="Times New Roman"/>
              </a:rPr>
              <a:t>; 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a:solidFill>
                  <a:srgbClr val="A31515"/>
                </a:solidFill>
                <a:latin typeface="Consolas"/>
                <a:ea typeface="Calibri"/>
                <a:cs typeface="Times New Roman"/>
              </a:rPr>
              <a:t>"Class "</a:t>
            </a:r>
            <a:r>
              <a:rPr lang="en-US" sz="1600" dirty="0">
                <a:latin typeface="Consolas"/>
                <a:ea typeface="Calibri"/>
                <a:cs typeface="Times New Roman"/>
              </a:rPr>
              <a:t>&lt;&lt;i+1&lt;&lt;</a:t>
            </a:r>
            <a:r>
              <a:rPr lang="en-US" sz="1600" dirty="0">
                <a:solidFill>
                  <a:srgbClr val="A31515"/>
                </a:solidFill>
                <a:latin typeface="Consolas"/>
                <a:ea typeface="Calibri"/>
                <a:cs typeface="Times New Roman"/>
              </a:rPr>
              <a:t>" has marks:"</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 ( j = 0; j&lt;</a:t>
            </a:r>
            <a:r>
              <a:rPr lang="en-US" sz="1600" dirty="0" err="1">
                <a:latin typeface="Consolas"/>
                <a:ea typeface="Calibri"/>
                <a:cs typeface="Times New Roman"/>
              </a:rPr>
              <a:t>maxStudentNum</a:t>
            </a:r>
            <a:r>
              <a:rPr lang="en-US" sz="1600" dirty="0">
                <a:latin typeface="Consolas"/>
                <a:ea typeface="Calibri"/>
                <a:cs typeface="Times New Roman"/>
              </a:rPr>
              <a:t>; j++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if</a:t>
            </a:r>
            <a:r>
              <a:rPr lang="en-US" sz="1600" dirty="0">
                <a:latin typeface="Consolas"/>
                <a:ea typeface="Calibri"/>
                <a:cs typeface="Times New Roman"/>
              </a:rPr>
              <a:t>(j &lt;</a:t>
            </a:r>
            <a:r>
              <a:rPr lang="en-US" sz="1600" dirty="0" err="1">
                <a:latin typeface="Consolas"/>
                <a:ea typeface="Calibri"/>
                <a:cs typeface="Times New Roman"/>
              </a:rPr>
              <a:t>studentsArray</a:t>
            </a:r>
            <a:r>
              <a:rPr lang="en-US" sz="1600" dirty="0">
                <a:latin typeface="Consolas"/>
                <a:ea typeface="Calibri"/>
                <a:cs typeface="Times New Roman"/>
              </a:rPr>
              <a:t>[i])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err="1">
                <a:latin typeface="Consolas"/>
                <a:ea typeface="Calibri"/>
                <a:cs typeface="Times New Roman"/>
              </a:rPr>
              <a:t>marksArray</a:t>
            </a:r>
            <a:r>
              <a:rPr lang="en-US" sz="1600" dirty="0">
                <a:latin typeface="Consolas"/>
                <a:ea typeface="Calibri"/>
                <a:cs typeface="Times New Roman"/>
              </a:rPr>
              <a:t>[i][j]&lt;&lt;</a:t>
            </a:r>
            <a:r>
              <a:rPr lang="en-US" sz="1600" dirty="0">
                <a:solidFill>
                  <a:srgbClr val="A31515"/>
                </a:solidFill>
                <a:latin typeface="Consolas"/>
                <a:ea typeface="Calibri"/>
                <a:cs typeface="Times New Roman"/>
              </a:rPr>
              <a:t>" "</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cout&lt;&lt;endl;</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endParaRPr lang="en-US" sz="1400" dirty="0"/>
          </a:p>
        </p:txBody>
      </p:sp>
      <p:sp>
        <p:nvSpPr>
          <p:cNvPr id="4" name="Slide Number Placeholder 3"/>
          <p:cNvSpPr>
            <a:spLocks noGrp="1"/>
          </p:cNvSpPr>
          <p:nvPr>
            <p:ph type="sldNum" sz="quarter" idx="12"/>
          </p:nvPr>
        </p:nvSpPr>
        <p:spPr/>
        <p:txBody>
          <a:bodyPr/>
          <a:lstStyle/>
          <a:p>
            <a:fld id="{8EF3DC76-259D-45DC-8C0E-0F61BF712E88}" type="slidenum">
              <a:rPr lang="en-US" smtClean="0"/>
              <a:t>57</a:t>
            </a:fld>
            <a:endParaRPr lang="en-US"/>
          </a:p>
        </p:txBody>
      </p:sp>
    </p:spTree>
    <p:extLst>
      <p:ext uri="{BB962C8B-B14F-4D97-AF65-F5344CB8AC3E}">
        <p14:creationId xmlns:p14="http://schemas.microsoft.com/office/powerpoint/2010/main" val="1844407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15400" cy="6858000"/>
          </a:xfrm>
        </p:spPr>
        <p:txBody>
          <a:bodyPr>
            <a:noAutofit/>
          </a:bodyPr>
          <a:lstStyle/>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cout&lt;&lt;endl;</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//get the average for each class</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 i = 0; i&lt;</a:t>
            </a:r>
            <a:r>
              <a:rPr lang="en-US" sz="1600" dirty="0" err="1">
                <a:latin typeface="Consolas"/>
                <a:ea typeface="Calibri"/>
                <a:cs typeface="Times New Roman"/>
              </a:rPr>
              <a:t>classNum</a:t>
            </a:r>
            <a:r>
              <a:rPr lang="en-US" sz="1600" dirty="0">
                <a:latin typeface="Consolas"/>
                <a:ea typeface="Calibri"/>
                <a:cs typeface="Times New Roman"/>
              </a:rPr>
              <a:t>; 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a:solidFill>
                  <a:srgbClr val="A31515"/>
                </a:solidFill>
                <a:latin typeface="Consolas"/>
                <a:ea typeface="Calibri"/>
                <a:cs typeface="Times New Roman"/>
              </a:rPr>
              <a:t>"Class "</a:t>
            </a:r>
            <a:r>
              <a:rPr lang="en-US" sz="1600" dirty="0">
                <a:latin typeface="Consolas"/>
                <a:ea typeface="Calibri"/>
                <a:cs typeface="Times New Roman"/>
              </a:rPr>
              <a:t>&lt;&lt;i+1&lt;&lt;</a:t>
            </a:r>
            <a:r>
              <a:rPr lang="en-US" sz="1600" dirty="0">
                <a:solidFill>
                  <a:srgbClr val="A31515"/>
                </a:solidFill>
                <a:latin typeface="Consolas"/>
                <a:ea typeface="Calibri"/>
                <a:cs typeface="Times New Roman"/>
              </a:rPr>
              <a:t>" has average:"</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 ( j = 0; j&lt;</a:t>
            </a:r>
            <a:r>
              <a:rPr lang="en-US" sz="1600" dirty="0" err="1">
                <a:latin typeface="Consolas"/>
                <a:ea typeface="Calibri"/>
                <a:cs typeface="Times New Roman"/>
              </a:rPr>
              <a:t>maxStudentNum</a:t>
            </a:r>
            <a:r>
              <a:rPr lang="en-US" sz="1600" dirty="0">
                <a:latin typeface="Consolas"/>
                <a:ea typeface="Calibri"/>
                <a:cs typeface="Times New Roman"/>
              </a:rPr>
              <a:t>; j++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if</a:t>
            </a:r>
            <a:r>
              <a:rPr lang="en-US" sz="1600" dirty="0">
                <a:latin typeface="Consolas"/>
                <a:ea typeface="Calibri"/>
                <a:cs typeface="Times New Roman"/>
              </a:rPr>
              <a:t>(j &lt;</a:t>
            </a:r>
            <a:r>
              <a:rPr lang="en-US" sz="1600" dirty="0" err="1">
                <a:latin typeface="Consolas"/>
                <a:ea typeface="Calibri"/>
                <a:cs typeface="Times New Roman"/>
              </a:rPr>
              <a:t>studentsArray</a:t>
            </a:r>
            <a:r>
              <a:rPr lang="en-US" sz="1600" dirty="0">
                <a:latin typeface="Consolas"/>
                <a:ea typeface="Calibri"/>
                <a:cs typeface="Times New Roman"/>
              </a:rPr>
              <a:t>[i])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sum += </a:t>
            </a:r>
            <a:r>
              <a:rPr lang="en-US" sz="1600" dirty="0" err="1">
                <a:latin typeface="Consolas"/>
                <a:ea typeface="Calibri"/>
                <a:cs typeface="Times New Roman"/>
              </a:rPr>
              <a:t>marksArray</a:t>
            </a:r>
            <a:r>
              <a:rPr lang="en-US" sz="1600" dirty="0">
                <a:latin typeface="Consolas"/>
                <a:ea typeface="Calibri"/>
                <a:cs typeface="Times New Roman"/>
              </a:rPr>
              <a:t>[i][j];</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//show average</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average = (</a:t>
            </a:r>
            <a:r>
              <a:rPr lang="en-US" sz="1600" dirty="0">
                <a:solidFill>
                  <a:srgbClr val="0000FF"/>
                </a:solidFill>
                <a:latin typeface="Consolas"/>
                <a:ea typeface="Calibri"/>
                <a:cs typeface="Times New Roman"/>
              </a:rPr>
              <a:t>float</a:t>
            </a:r>
            <a:r>
              <a:rPr lang="en-US" sz="1600" dirty="0">
                <a:latin typeface="Consolas"/>
                <a:ea typeface="Calibri"/>
                <a:cs typeface="Times New Roman"/>
              </a:rPr>
              <a:t>)(sum)/</a:t>
            </a:r>
            <a:r>
              <a:rPr lang="en-US" sz="1600" dirty="0" err="1">
                <a:latin typeface="Consolas"/>
                <a:ea typeface="Calibri"/>
                <a:cs typeface="Times New Roman"/>
              </a:rPr>
              <a:t>studentsArray</a:t>
            </a:r>
            <a:r>
              <a:rPr lang="en-US" sz="1600" dirty="0">
                <a:latin typeface="Consolas"/>
                <a:ea typeface="Calibri"/>
                <a:cs typeface="Times New Roman"/>
              </a:rPr>
              <a:t>[i];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cout&lt;&lt;average&lt;&lt;endl;</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//reset sum</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sum=0;</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return</a:t>
            </a:r>
            <a:r>
              <a:rPr lang="en-US" sz="1600" dirty="0">
                <a:latin typeface="Consolas"/>
                <a:ea typeface="Calibri"/>
                <a:cs typeface="Times New Roman"/>
              </a:rPr>
              <a:t> 0;</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a:t>
            </a:r>
            <a:endParaRPr lang="en-US" sz="1600" dirty="0">
              <a:ea typeface="Calibri"/>
              <a:cs typeface="Times New Roman"/>
            </a:endParaRPr>
          </a:p>
          <a:p>
            <a:pPr marL="0" indent="0">
              <a:buNone/>
            </a:pPr>
            <a:endParaRPr lang="en-US" sz="1400" dirty="0"/>
          </a:p>
        </p:txBody>
      </p:sp>
      <p:sp>
        <p:nvSpPr>
          <p:cNvPr id="4" name="Slide Number Placeholder 3"/>
          <p:cNvSpPr>
            <a:spLocks noGrp="1"/>
          </p:cNvSpPr>
          <p:nvPr>
            <p:ph type="sldNum" sz="quarter" idx="12"/>
          </p:nvPr>
        </p:nvSpPr>
        <p:spPr/>
        <p:txBody>
          <a:bodyPr/>
          <a:lstStyle/>
          <a:p>
            <a:fld id="{8EF3DC76-259D-45DC-8C0E-0F61BF712E88}" type="slidenum">
              <a:rPr lang="en-US" smtClean="0"/>
              <a:t>58</a:t>
            </a:fld>
            <a:endParaRPr lang="en-US"/>
          </a:p>
        </p:txBody>
      </p:sp>
    </p:spTree>
    <p:extLst>
      <p:ext uri="{BB962C8B-B14F-4D97-AF65-F5344CB8AC3E}">
        <p14:creationId xmlns:p14="http://schemas.microsoft.com/office/powerpoint/2010/main" val="1844407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F3DC76-259D-45DC-8C0E-0F61BF712E88}" type="slidenum">
              <a:rPr lang="en-US" smtClean="0"/>
              <a:t>59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967" y="152400"/>
            <a:ext cx="4681765" cy="252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28516"/>
            <a:ext cx="4610101" cy="402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742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fontScale="90000"/>
          </a:bodyPr>
          <a:lstStyle/>
          <a:p>
            <a:r>
              <a:rPr lang="en-US" dirty="0" smtClean="0">
                <a:solidFill>
                  <a:srgbClr val="CCFF33"/>
                </a:solidFill>
              </a:rPr>
              <a:t>Implementing functions.</a:t>
            </a:r>
            <a:br>
              <a:rPr lang="en-US" dirty="0" smtClean="0">
                <a:solidFill>
                  <a:srgbClr val="CCFF33"/>
                </a:solidFill>
              </a:rPr>
            </a:br>
            <a:r>
              <a:rPr lang="en-US" sz="3600" dirty="0" smtClean="0">
                <a:solidFill>
                  <a:srgbClr val="CCFF33"/>
                </a:solidFill>
              </a:rPr>
              <a:t>(First way: </a:t>
            </a:r>
            <a:r>
              <a:rPr lang="en-US" sz="3600" dirty="0" smtClean="0"/>
              <a:t>call + definition</a:t>
            </a:r>
            <a:r>
              <a:rPr lang="en-US" sz="3600" dirty="0" smtClean="0">
                <a:solidFill>
                  <a:srgbClr val="CCFF33"/>
                </a:solidFill>
              </a:rPr>
              <a:t>)</a:t>
            </a:r>
            <a:endParaRPr lang="en-US" sz="3600" dirty="0">
              <a:solidFill>
                <a:srgbClr val="CCFF33"/>
              </a:solidFill>
            </a:endParaRPr>
          </a:p>
        </p:txBody>
      </p:sp>
      <p:sp>
        <p:nvSpPr>
          <p:cNvPr id="3" name="Content Placeholder 2"/>
          <p:cNvSpPr>
            <a:spLocks noGrp="1"/>
          </p:cNvSpPr>
          <p:nvPr>
            <p:ph idx="1"/>
          </p:nvPr>
        </p:nvSpPr>
        <p:spPr/>
        <p:txBody>
          <a:bodyPr>
            <a:normAutofit fontScale="62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definition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type  </a:t>
            </a:r>
            <a:r>
              <a:rPr lang="en-US" dirty="0" err="1">
                <a:latin typeface="Consolas"/>
                <a:ea typeface="Calibri"/>
                <a:cs typeface="Times New Roman"/>
              </a:rPr>
              <a:t>functionName</a:t>
            </a:r>
            <a:r>
              <a:rPr lang="en-US" dirty="0">
                <a:latin typeface="Consolas"/>
                <a:ea typeface="Calibri"/>
                <a:cs typeface="Times New Roman"/>
              </a:rPr>
              <a:t>(type parameter, ... ,type parameter)</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 function code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functionName</a:t>
            </a:r>
            <a:r>
              <a:rPr lang="en-US" dirty="0">
                <a:latin typeface="Consolas"/>
                <a:ea typeface="Calibri"/>
                <a:cs typeface="Times New Roman"/>
              </a:rPr>
              <a:t>(type parameter, ... ,type parameter);</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343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F3DC76-259D-45DC-8C0E-0F61BF712E88}" type="slidenum">
              <a:rPr lang="en-US" smtClean="0"/>
              <a:t>60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4800"/>
            <a:ext cx="5347522"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3512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Autofit/>
          </a:bodyPr>
          <a:lstStyle/>
          <a:p>
            <a:r>
              <a:rPr lang="en-US" sz="3200" dirty="0" smtClean="0">
                <a:solidFill>
                  <a:srgbClr val="CCFF33"/>
                </a:solidFill>
              </a:rPr>
              <a:t>Transverse static three-dimensional array elements</a:t>
            </a:r>
            <a:endParaRPr lang="en-US" sz="3200"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fontScale="92500" lnSpcReduction="20000"/>
          </a:bodyPr>
          <a:lstStyle/>
          <a:p>
            <a:pPr marL="0" marR="0" indent="0">
              <a:lnSpc>
                <a:spcPct val="115000"/>
              </a:lnSpc>
              <a:spcBef>
                <a:spcPts val="0"/>
              </a:spcBef>
              <a:spcAft>
                <a:spcPts val="0"/>
              </a:spcAft>
              <a:buNone/>
            </a:pPr>
            <a:r>
              <a:rPr lang="en-US" sz="1900" dirty="0">
                <a:solidFill>
                  <a:srgbClr val="0000FF"/>
                </a:solidFill>
                <a:latin typeface="Consolas"/>
                <a:ea typeface="Calibri"/>
                <a:cs typeface="Times New Roman"/>
              </a:rPr>
              <a:t>int</a:t>
            </a:r>
            <a:r>
              <a:rPr lang="en-US" sz="1900" dirty="0">
                <a:latin typeface="Consolas"/>
                <a:ea typeface="Calibri"/>
                <a:cs typeface="Times New Roman"/>
              </a:rPr>
              <a:t> myArray[2][3][4] = {</a:t>
            </a:r>
          </a:p>
          <a:p>
            <a:pPr marL="0" marR="0" indent="0">
              <a:lnSpc>
                <a:spcPct val="115000"/>
              </a:lnSpc>
              <a:spcBef>
                <a:spcPts val="0"/>
              </a:spcBef>
              <a:spcAft>
                <a:spcPts val="0"/>
              </a:spcAft>
              <a:buNone/>
            </a:pPr>
            <a:r>
              <a:rPr lang="en-US" sz="1900" dirty="0">
                <a:latin typeface="Consolas"/>
                <a:ea typeface="Calibri"/>
                <a:cs typeface="Times New Roman"/>
              </a:rPr>
              <a:t> 	{{1, 2, 3, 4}, {5, 6, 7, 8}, {9, 10, 11, 12}}, </a:t>
            </a:r>
          </a:p>
          <a:p>
            <a:pPr marL="0" marR="0" indent="0">
              <a:lnSpc>
                <a:spcPct val="115000"/>
              </a:lnSpc>
              <a:spcBef>
                <a:spcPts val="0"/>
              </a:spcBef>
              <a:spcAft>
                <a:spcPts val="0"/>
              </a:spcAft>
              <a:buNone/>
            </a:pPr>
            <a:r>
              <a:rPr lang="en-US" sz="1900" dirty="0">
                <a:latin typeface="Consolas"/>
                <a:ea typeface="Calibri"/>
                <a:cs typeface="Times New Roman"/>
              </a:rPr>
              <a:t> 	{{13, 14, 15, 16}, {17, 18, 19, 20}, {21, 22, 23, 24}} </a:t>
            </a:r>
          </a:p>
          <a:p>
            <a:pPr marL="0" marR="0" indent="0">
              <a:lnSpc>
                <a:spcPct val="115000"/>
              </a:lnSpc>
              <a:spcBef>
                <a:spcPts val="0"/>
              </a:spcBef>
              <a:spcAft>
                <a:spcPts val="0"/>
              </a:spcAft>
              <a:buNone/>
            </a:pPr>
            <a:r>
              <a:rPr lang="en-US" sz="1900" dirty="0">
                <a:latin typeface="Consolas"/>
                <a:ea typeface="Calibri"/>
                <a:cs typeface="Times New Roman"/>
              </a:rPr>
              <a:t>			};</a:t>
            </a:r>
            <a:endParaRPr lang="en-US" sz="1900" dirty="0">
              <a:ea typeface="Calibri"/>
              <a:cs typeface="Times New Roman"/>
            </a:endParaRPr>
          </a:p>
          <a:p>
            <a:pPr marL="0" indent="0" algn="just">
              <a:buNone/>
            </a:pPr>
            <a:endParaRPr lang="en-US" sz="1200" dirty="0" smtClean="0">
              <a:ea typeface="Calibri"/>
              <a:cs typeface="Times New Roman"/>
            </a:endParaRPr>
          </a:p>
          <a:p>
            <a:pPr marL="0" indent="0" algn="just">
              <a:buNone/>
            </a:pPr>
            <a:r>
              <a:rPr lang="en-US" sz="2100" dirty="0" smtClean="0">
                <a:ea typeface="Calibri"/>
                <a:cs typeface="Times New Roman"/>
              </a:rPr>
              <a:t>We can use loops to transverse array elements:</a:t>
            </a: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a:t>
            </a:r>
            <a:r>
              <a:rPr lang="en-US" sz="1600" dirty="0">
                <a:solidFill>
                  <a:srgbClr val="0000FF"/>
                </a:solidFill>
                <a:latin typeface="Consolas"/>
                <a:ea typeface="Calibri"/>
                <a:cs typeface="Times New Roman"/>
              </a:rPr>
              <a:t>int</a:t>
            </a:r>
            <a:r>
              <a:rPr lang="en-US" sz="1600" dirty="0">
                <a:latin typeface="Consolas"/>
                <a:ea typeface="Calibri"/>
                <a:cs typeface="Times New Roman"/>
              </a:rPr>
              <a:t> i=0; i&lt;2; i++)</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a:t>
            </a:r>
            <a:r>
              <a:rPr lang="en-US" sz="1600" dirty="0">
                <a:solidFill>
                  <a:srgbClr val="0000FF"/>
                </a:solidFill>
                <a:latin typeface="Consolas"/>
                <a:ea typeface="Calibri"/>
                <a:cs typeface="Times New Roman"/>
              </a:rPr>
              <a:t>int</a:t>
            </a:r>
            <a:r>
              <a:rPr lang="en-US" sz="1600" dirty="0">
                <a:latin typeface="Consolas"/>
                <a:ea typeface="Calibri"/>
                <a:cs typeface="Times New Roman"/>
              </a:rPr>
              <a:t> j=0; j&lt;3; j++)</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//show rows</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a:solidFill>
                  <a:srgbClr val="A31515"/>
                </a:solidFill>
                <a:latin typeface="Consolas"/>
                <a:ea typeface="Calibri"/>
                <a:cs typeface="Times New Roman"/>
              </a:rPr>
              <a:t>"{ "</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a:t>
            </a:r>
            <a:r>
              <a:rPr lang="en-US" sz="1600" dirty="0">
                <a:solidFill>
                  <a:srgbClr val="0000FF"/>
                </a:solidFill>
                <a:latin typeface="Consolas"/>
                <a:ea typeface="Calibri"/>
                <a:cs typeface="Times New Roman"/>
              </a:rPr>
              <a:t>int</a:t>
            </a:r>
            <a:r>
              <a:rPr lang="en-US" sz="1600" dirty="0">
                <a:latin typeface="Consolas"/>
                <a:ea typeface="Calibri"/>
                <a:cs typeface="Times New Roman"/>
              </a:rPr>
              <a:t> k=0; k&lt;4; k++)</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 myArray[i][j][k]&lt;&lt;</a:t>
            </a:r>
            <a:r>
              <a:rPr lang="en-US" sz="1600" dirty="0">
                <a:solidFill>
                  <a:srgbClr val="A31515"/>
                </a:solidFill>
                <a:latin typeface="Consolas"/>
                <a:ea typeface="Calibri"/>
                <a:cs typeface="Times New Roman"/>
              </a:rPr>
              <a:t>" "</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a:solidFill>
                  <a:srgbClr val="A31515"/>
                </a:solidFill>
                <a:latin typeface="Consolas"/>
                <a:ea typeface="Calibri"/>
                <a:cs typeface="Times New Roman"/>
              </a:rPr>
              <a:t>"}, "</a:t>
            </a:r>
            <a:r>
              <a:rPr lang="en-US" sz="1600" dirty="0">
                <a:latin typeface="Consolas"/>
                <a:ea typeface="Calibri"/>
                <a:cs typeface="Times New Roman"/>
              </a:rPr>
              <a:t>;</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//move to next group</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cout&lt;&lt;endl;</a:t>
            </a:r>
            <a:endParaRPr lang="en-US" sz="16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600" dirty="0">
              <a:ea typeface="Calibri"/>
              <a:cs typeface="Times New Roman"/>
            </a:endParaRPr>
          </a:p>
          <a:p>
            <a:pPr marL="0" indent="0">
              <a:buNone/>
            </a:pPr>
            <a:endParaRPr lang="en-US" sz="2400" dirty="0" smtClean="0">
              <a:ea typeface="Calibri"/>
              <a:cs typeface="Times New Roman"/>
            </a:endParaRPr>
          </a:p>
          <a:p>
            <a:endParaRPr lang="en-US" dirty="0" smtClean="0">
              <a:ea typeface="Calibri"/>
              <a:cs typeface="Times New Roman"/>
            </a:endParaRPr>
          </a:p>
          <a:p>
            <a:pPr marL="0" indent="0">
              <a:buNone/>
            </a:pP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61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975" y="5953125"/>
            <a:ext cx="4238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06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Autofit/>
          </a:bodyPr>
          <a:lstStyle/>
          <a:p>
            <a:r>
              <a:rPr lang="en-US" sz="3200" dirty="0" smtClean="0">
                <a:solidFill>
                  <a:srgbClr val="CCFF33"/>
                </a:solidFill>
              </a:rPr>
              <a:t>Transverse static three-dimensional array elements</a:t>
            </a:r>
            <a:endParaRPr lang="en-US" sz="3200" dirty="0">
              <a:solidFill>
                <a:srgbClr val="CCFF33"/>
              </a:solidFill>
            </a:endParaRPr>
          </a:p>
        </p:txBody>
      </p:sp>
      <p:sp>
        <p:nvSpPr>
          <p:cNvPr id="3" name="Content Placeholder 2"/>
          <p:cNvSpPr>
            <a:spLocks noGrp="1"/>
          </p:cNvSpPr>
          <p:nvPr>
            <p:ph idx="1"/>
          </p:nvPr>
        </p:nvSpPr>
        <p:spPr>
          <a:xfrm>
            <a:off x="457200" y="1406236"/>
            <a:ext cx="8534400" cy="5299364"/>
          </a:xfrm>
        </p:spPr>
        <p:txBody>
          <a:bodyPr>
            <a:normAutofit fontScale="70000" lnSpcReduction="20000"/>
          </a:bodyPr>
          <a:lstStyle/>
          <a:p>
            <a:pPr marL="0" marR="0" indent="0">
              <a:lnSpc>
                <a:spcPct val="115000"/>
              </a:lnSpc>
              <a:spcBef>
                <a:spcPts val="0"/>
              </a:spcBef>
              <a:spcAft>
                <a:spcPts val="0"/>
              </a:spcAft>
              <a:buNone/>
            </a:pPr>
            <a:r>
              <a:rPr lang="en-US" sz="2600" dirty="0">
                <a:solidFill>
                  <a:srgbClr val="0000FF"/>
                </a:solidFill>
                <a:latin typeface="Consolas"/>
                <a:ea typeface="Calibri"/>
                <a:cs typeface="Times New Roman"/>
              </a:rPr>
              <a:t>int</a:t>
            </a:r>
            <a:r>
              <a:rPr lang="en-US" sz="2600" dirty="0">
                <a:latin typeface="Consolas"/>
                <a:ea typeface="Calibri"/>
                <a:cs typeface="Times New Roman"/>
              </a:rPr>
              <a:t> myArray[2][3][4] = {</a:t>
            </a:r>
          </a:p>
          <a:p>
            <a:pPr marL="0" marR="0" indent="0">
              <a:lnSpc>
                <a:spcPct val="115000"/>
              </a:lnSpc>
              <a:spcBef>
                <a:spcPts val="0"/>
              </a:spcBef>
              <a:spcAft>
                <a:spcPts val="0"/>
              </a:spcAft>
              <a:buNone/>
            </a:pPr>
            <a:r>
              <a:rPr lang="en-US" sz="2600" dirty="0">
                <a:latin typeface="Consolas"/>
                <a:ea typeface="Calibri"/>
                <a:cs typeface="Times New Roman"/>
              </a:rPr>
              <a:t> 	{{1, 2, 3, 4}, {5, 6, 7, 8}, {9, 10, 11, 12}}, </a:t>
            </a:r>
          </a:p>
          <a:p>
            <a:pPr marL="0" marR="0" indent="0">
              <a:lnSpc>
                <a:spcPct val="115000"/>
              </a:lnSpc>
              <a:spcBef>
                <a:spcPts val="0"/>
              </a:spcBef>
              <a:spcAft>
                <a:spcPts val="0"/>
              </a:spcAft>
              <a:buNone/>
            </a:pPr>
            <a:r>
              <a:rPr lang="en-US" sz="2600" dirty="0">
                <a:latin typeface="Consolas"/>
                <a:ea typeface="Calibri"/>
                <a:cs typeface="Times New Roman"/>
              </a:rPr>
              <a:t> 	{{13, 14, 15, 16}, {17, 18, 19, 20}, {21, 22, 23, 24}} </a:t>
            </a:r>
          </a:p>
          <a:p>
            <a:pPr marL="0" marR="0" indent="0">
              <a:lnSpc>
                <a:spcPct val="115000"/>
              </a:lnSpc>
              <a:spcBef>
                <a:spcPts val="0"/>
              </a:spcBef>
              <a:spcAft>
                <a:spcPts val="0"/>
              </a:spcAft>
              <a:buNone/>
            </a:pPr>
            <a:r>
              <a:rPr lang="en-US" sz="2600" dirty="0">
                <a:latin typeface="Consolas"/>
                <a:ea typeface="Calibri"/>
                <a:cs typeface="Times New Roman"/>
              </a:rPr>
              <a:t>			};</a:t>
            </a:r>
            <a:endParaRPr lang="en-US" sz="2600" dirty="0">
              <a:ea typeface="Calibri"/>
              <a:cs typeface="Times New Roman"/>
            </a:endParaRPr>
          </a:p>
          <a:p>
            <a:pPr algn="just"/>
            <a:endParaRPr lang="en-US" sz="1200" dirty="0" smtClean="0">
              <a:ea typeface="Calibri"/>
              <a:cs typeface="Times New Roman"/>
            </a:endParaRPr>
          </a:p>
          <a:p>
            <a:pPr algn="just"/>
            <a:r>
              <a:rPr lang="en-US" dirty="0" smtClean="0">
                <a:ea typeface="Calibri"/>
                <a:cs typeface="Times New Roman"/>
              </a:rPr>
              <a:t>We can use loops to transverse array elements:</a:t>
            </a:r>
          </a:p>
          <a:p>
            <a:pPr marL="0" marR="0" indent="0">
              <a:lnSpc>
                <a:spcPct val="115000"/>
              </a:lnSpc>
              <a:spcBef>
                <a:spcPts val="0"/>
              </a:spcBef>
              <a:spcAft>
                <a:spcPts val="0"/>
              </a:spcAft>
              <a:buNone/>
            </a:pPr>
            <a:r>
              <a:rPr lang="en-US" sz="2000" dirty="0">
                <a:latin typeface="Consolas"/>
                <a:ea typeface="Calibri"/>
                <a:cs typeface="Times New Roman"/>
              </a:rPr>
              <a:t>	</a:t>
            </a:r>
            <a:endParaRPr lang="en-US" dirty="0" smtClean="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int</a:t>
            </a:r>
            <a:r>
              <a:rPr lang="en-US" sz="2400" dirty="0">
                <a:latin typeface="Consolas"/>
                <a:ea typeface="Calibri"/>
                <a:cs typeface="Times New Roman"/>
              </a:rPr>
              <a:t> sum = 0;</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for</a:t>
            </a:r>
            <a:r>
              <a:rPr lang="en-US" sz="2400" dirty="0">
                <a:latin typeface="Consolas"/>
                <a:ea typeface="Calibri"/>
                <a:cs typeface="Times New Roman"/>
              </a:rPr>
              <a:t>(</a:t>
            </a:r>
            <a:r>
              <a:rPr lang="en-US" sz="2400" dirty="0">
                <a:solidFill>
                  <a:srgbClr val="0000FF"/>
                </a:solidFill>
                <a:latin typeface="Consolas"/>
                <a:ea typeface="Calibri"/>
                <a:cs typeface="Times New Roman"/>
              </a:rPr>
              <a:t>int</a:t>
            </a:r>
            <a:r>
              <a:rPr lang="en-US" sz="2400" dirty="0">
                <a:latin typeface="Consolas"/>
                <a:ea typeface="Calibri"/>
                <a:cs typeface="Times New Roman"/>
              </a:rPr>
              <a:t> i=0; i&lt;2; i++)</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for</a:t>
            </a:r>
            <a:r>
              <a:rPr lang="en-US" sz="2400" dirty="0">
                <a:latin typeface="Consolas"/>
                <a:ea typeface="Calibri"/>
                <a:cs typeface="Times New Roman"/>
              </a:rPr>
              <a:t>(</a:t>
            </a:r>
            <a:r>
              <a:rPr lang="en-US" sz="2400" dirty="0">
                <a:solidFill>
                  <a:srgbClr val="0000FF"/>
                </a:solidFill>
                <a:latin typeface="Consolas"/>
                <a:ea typeface="Calibri"/>
                <a:cs typeface="Times New Roman"/>
              </a:rPr>
              <a:t>int</a:t>
            </a:r>
            <a:r>
              <a:rPr lang="en-US" sz="2400" dirty="0">
                <a:latin typeface="Consolas"/>
                <a:ea typeface="Calibri"/>
                <a:cs typeface="Times New Roman"/>
              </a:rPr>
              <a:t> j=0; j&lt;3; j++)</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r>
              <a:rPr lang="en-US" sz="2400" dirty="0">
                <a:solidFill>
                  <a:srgbClr val="0000FF"/>
                </a:solidFill>
                <a:latin typeface="Consolas"/>
                <a:ea typeface="Calibri"/>
                <a:cs typeface="Times New Roman"/>
              </a:rPr>
              <a:t>for</a:t>
            </a:r>
            <a:r>
              <a:rPr lang="en-US" sz="2400" dirty="0">
                <a:latin typeface="Consolas"/>
                <a:ea typeface="Calibri"/>
                <a:cs typeface="Times New Roman"/>
              </a:rPr>
              <a:t>(</a:t>
            </a:r>
            <a:r>
              <a:rPr lang="en-US" sz="2400" dirty="0">
                <a:solidFill>
                  <a:srgbClr val="0000FF"/>
                </a:solidFill>
                <a:latin typeface="Consolas"/>
                <a:ea typeface="Calibri"/>
                <a:cs typeface="Times New Roman"/>
              </a:rPr>
              <a:t>int</a:t>
            </a:r>
            <a:r>
              <a:rPr lang="en-US" sz="2400" dirty="0">
                <a:latin typeface="Consolas"/>
                <a:ea typeface="Calibri"/>
                <a:cs typeface="Times New Roman"/>
              </a:rPr>
              <a:t> k=0; k&lt;4; k++)</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sum += myArray[i][j][k];</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a:t>
            </a:r>
            <a:endParaRPr lang="en-US" sz="2400" dirty="0">
              <a:ea typeface="Calibri"/>
              <a:cs typeface="Times New Roman"/>
            </a:endParaRPr>
          </a:p>
          <a:p>
            <a:pPr marL="0" marR="0" indent="0">
              <a:lnSpc>
                <a:spcPct val="115000"/>
              </a:lnSpc>
              <a:spcBef>
                <a:spcPts val="0"/>
              </a:spcBef>
              <a:spcAft>
                <a:spcPts val="0"/>
              </a:spcAft>
              <a:buNone/>
            </a:pPr>
            <a:r>
              <a:rPr lang="en-US" sz="2400" dirty="0">
                <a:latin typeface="Consolas"/>
                <a:ea typeface="Calibri"/>
                <a:cs typeface="Times New Roman"/>
              </a:rPr>
              <a:t>	cout&lt;&lt;</a:t>
            </a:r>
            <a:r>
              <a:rPr lang="en-US" sz="2400" dirty="0">
                <a:solidFill>
                  <a:srgbClr val="A31515"/>
                </a:solidFill>
                <a:latin typeface="Consolas"/>
                <a:ea typeface="Calibri"/>
                <a:cs typeface="Times New Roman"/>
              </a:rPr>
              <a:t>"The sum of elements is: "</a:t>
            </a:r>
            <a:r>
              <a:rPr lang="en-US" sz="2400" dirty="0">
                <a:latin typeface="Consolas"/>
                <a:ea typeface="Calibri"/>
                <a:cs typeface="Times New Roman"/>
              </a:rPr>
              <a:t>&lt;&lt;sum&lt;&lt;endl</a:t>
            </a:r>
            <a:r>
              <a:rPr lang="en-US" sz="2400" dirty="0" smtClean="0">
                <a:latin typeface="Consolas"/>
                <a:ea typeface="Calibri"/>
                <a:cs typeface="Times New Roman"/>
              </a:rPr>
              <a:t>;</a:t>
            </a:r>
            <a:endParaRPr lang="en-US" dirty="0" smtClean="0">
              <a:ea typeface="Calibri"/>
              <a:cs typeface="Times New Roman"/>
            </a:endParaRPr>
          </a:p>
          <a:p>
            <a:pPr marL="0" indent="0">
              <a:buNone/>
            </a:pP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62</a:t>
            </a:fld>
            <a:endParaRPr lang="en-US" dirty="0"/>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045" y="3048000"/>
            <a:ext cx="29432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2141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Class average</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Write a C++ program that helps a teacher finds the average of student marks for years 9X, 10X, 11X, 12X, and for each year he teaches grades from A to C.</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3086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6" y="0"/>
            <a:ext cx="8980714" cy="6858000"/>
          </a:xfrm>
        </p:spPr>
        <p:txBody>
          <a:bodyPr>
            <a:normAutofit/>
          </a:bodyPr>
          <a:lstStyle/>
          <a:p>
            <a:pPr marL="0" marR="0" indent="0">
              <a:lnSpc>
                <a:spcPct val="115000"/>
              </a:lnSpc>
              <a:spcBef>
                <a:spcPts val="0"/>
              </a:spcBef>
              <a:spcAft>
                <a:spcPts val="0"/>
              </a:spcAft>
              <a:buNone/>
            </a:pPr>
            <a:r>
              <a:rPr lang="en-US" sz="1700" dirty="0">
                <a:solidFill>
                  <a:srgbClr val="0000FF"/>
                </a:solidFill>
                <a:latin typeface="Consolas"/>
                <a:ea typeface="Calibri"/>
                <a:cs typeface="Times New Roman"/>
              </a:rPr>
              <a:t>#include</a:t>
            </a:r>
            <a:r>
              <a:rPr lang="en-US" sz="1700" dirty="0">
                <a:solidFill>
                  <a:srgbClr val="A31515"/>
                </a:solidFill>
                <a:latin typeface="Consolas"/>
                <a:ea typeface="Calibri"/>
                <a:cs typeface="Times New Roman"/>
              </a:rPr>
              <a:t>&lt;</a:t>
            </a:r>
            <a:r>
              <a:rPr lang="en-US" sz="1700" dirty="0" err="1">
                <a:solidFill>
                  <a:srgbClr val="A31515"/>
                </a:solidFill>
                <a:latin typeface="Consolas"/>
                <a:ea typeface="Calibri"/>
                <a:cs typeface="Times New Roman"/>
              </a:rPr>
              <a:t>iostream</a:t>
            </a:r>
            <a:r>
              <a:rPr lang="en-US" sz="1700" dirty="0">
                <a:solidFill>
                  <a:srgbClr val="A31515"/>
                </a:solidFill>
                <a:latin typeface="Consolas"/>
                <a:ea typeface="Calibri"/>
                <a:cs typeface="Times New Roman"/>
              </a:rPr>
              <a:t>&gt;</a:t>
            </a:r>
            <a:endParaRPr lang="en-US" sz="1700" dirty="0">
              <a:ea typeface="Calibri"/>
              <a:cs typeface="Times New Roman"/>
            </a:endParaRPr>
          </a:p>
          <a:p>
            <a:pPr marL="0" marR="0" indent="0">
              <a:lnSpc>
                <a:spcPct val="115000"/>
              </a:lnSpc>
              <a:spcBef>
                <a:spcPts val="0"/>
              </a:spcBef>
              <a:spcAft>
                <a:spcPts val="0"/>
              </a:spcAft>
              <a:buNone/>
            </a:pPr>
            <a:r>
              <a:rPr lang="en-US" sz="1700" dirty="0">
                <a:solidFill>
                  <a:srgbClr val="0000FF"/>
                </a:solidFill>
                <a:latin typeface="Consolas"/>
                <a:ea typeface="Calibri"/>
                <a:cs typeface="Times New Roman"/>
              </a:rPr>
              <a:t>using</a:t>
            </a:r>
            <a:r>
              <a:rPr lang="en-US" sz="1700" dirty="0">
                <a:latin typeface="Consolas"/>
                <a:ea typeface="Calibri"/>
                <a:cs typeface="Times New Roman"/>
              </a:rPr>
              <a:t> </a:t>
            </a:r>
            <a:r>
              <a:rPr lang="en-US" sz="1700" dirty="0">
                <a:solidFill>
                  <a:srgbClr val="0000FF"/>
                </a:solidFill>
                <a:latin typeface="Consolas"/>
                <a:ea typeface="Calibri"/>
                <a:cs typeface="Times New Roman"/>
              </a:rPr>
              <a:t>namespace</a:t>
            </a:r>
            <a:r>
              <a:rPr lang="en-US" sz="1700" dirty="0">
                <a:latin typeface="Consolas"/>
                <a:ea typeface="Calibri"/>
                <a:cs typeface="Times New Roman"/>
              </a:rPr>
              <a:t> </a:t>
            </a:r>
            <a:r>
              <a:rPr lang="en-US" sz="1700" dirty="0" err="1">
                <a:latin typeface="Consolas"/>
                <a:ea typeface="Calibri"/>
                <a:cs typeface="Times New Roman"/>
              </a:rPr>
              <a:t>std</a:t>
            </a:r>
            <a:r>
              <a:rPr lang="en-US" sz="1700" dirty="0">
                <a:latin typeface="Consolas"/>
                <a:ea typeface="Calibri"/>
                <a:cs typeface="Times New Roman"/>
              </a:rPr>
              <a:t>;</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1700" dirty="0">
              <a:ea typeface="Calibri"/>
              <a:cs typeface="Times New Roman"/>
            </a:endParaRPr>
          </a:p>
          <a:p>
            <a:pPr marL="0" marR="0" indent="0">
              <a:lnSpc>
                <a:spcPct val="115000"/>
              </a:lnSpc>
              <a:spcBef>
                <a:spcPts val="0"/>
              </a:spcBef>
              <a:spcAft>
                <a:spcPts val="0"/>
              </a:spcAft>
              <a:buNone/>
            </a:pPr>
            <a:r>
              <a:rPr lang="en-US" sz="1700" dirty="0">
                <a:solidFill>
                  <a:srgbClr val="0000FF"/>
                </a:solidFill>
                <a:latin typeface="Consolas"/>
                <a:ea typeface="Calibri"/>
                <a:cs typeface="Times New Roman"/>
              </a:rPr>
              <a:t>int</a:t>
            </a:r>
            <a:r>
              <a:rPr lang="en-US" sz="1700" dirty="0">
                <a:latin typeface="Consolas"/>
                <a:ea typeface="Calibri"/>
                <a:cs typeface="Times New Roman"/>
              </a:rPr>
              <a:t> main()</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8000"/>
                </a:solidFill>
                <a:latin typeface="Consolas"/>
                <a:ea typeface="Calibri"/>
                <a:cs typeface="Times New Roman"/>
              </a:rPr>
              <a:t>//variable declaration</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int</a:t>
            </a:r>
            <a:r>
              <a:rPr lang="en-US" sz="1700" dirty="0">
                <a:latin typeface="Consolas"/>
                <a:ea typeface="Calibri"/>
                <a:cs typeface="Times New Roman"/>
              </a:rPr>
              <a:t> </a:t>
            </a:r>
            <a:r>
              <a:rPr lang="en-US" sz="1700" dirty="0" err="1">
                <a:latin typeface="Consolas"/>
                <a:ea typeface="Calibri"/>
                <a:cs typeface="Times New Roman"/>
              </a:rPr>
              <a:t>i,j</a:t>
            </a:r>
            <a:r>
              <a:rPr lang="en-US" sz="1700" dirty="0">
                <a:latin typeface="Consolas"/>
                <a:ea typeface="Calibri"/>
                <a:cs typeface="Times New Roman"/>
              </a:rPr>
              <a:t>, k, l;</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int</a:t>
            </a:r>
            <a:r>
              <a:rPr lang="en-US" sz="1700" dirty="0">
                <a:latin typeface="Consolas"/>
                <a:ea typeface="Calibri"/>
                <a:cs typeface="Times New Roman"/>
              </a:rPr>
              <a:t> </a:t>
            </a:r>
            <a:r>
              <a:rPr lang="en-US" sz="1700" dirty="0" err="1">
                <a:latin typeface="Consolas"/>
                <a:ea typeface="Calibri"/>
                <a:cs typeface="Times New Roman"/>
              </a:rPr>
              <a:t>groupNum</a:t>
            </a:r>
            <a:r>
              <a:rPr lang="en-US" sz="1700" dirty="0">
                <a:latin typeface="Consolas"/>
                <a:ea typeface="Calibri"/>
                <a:cs typeface="Times New Roman"/>
              </a:rPr>
              <a:t>, </a:t>
            </a:r>
            <a:r>
              <a:rPr lang="en-US" sz="1700" dirty="0" err="1">
                <a:latin typeface="Consolas"/>
                <a:ea typeface="Calibri"/>
                <a:cs typeface="Times New Roman"/>
              </a:rPr>
              <a:t>maxGroupNum</a:t>
            </a:r>
            <a:r>
              <a:rPr lang="en-US" sz="1700" dirty="0">
                <a:latin typeface="Consolas"/>
                <a:ea typeface="Calibri"/>
                <a:cs typeface="Times New Roman"/>
              </a:rPr>
              <a:t>=0, </a:t>
            </a:r>
            <a:r>
              <a:rPr lang="en-US" sz="1700" dirty="0" err="1">
                <a:latin typeface="Consolas"/>
                <a:ea typeface="Calibri"/>
                <a:cs typeface="Times New Roman"/>
              </a:rPr>
              <a:t>classNum</a:t>
            </a:r>
            <a:r>
              <a:rPr lang="en-US" sz="1700" dirty="0">
                <a:latin typeface="Consolas"/>
                <a:ea typeface="Calibri"/>
                <a:cs typeface="Times New Roman"/>
              </a:rPr>
              <a:t>, </a:t>
            </a:r>
            <a:r>
              <a:rPr lang="en-US" sz="1700" dirty="0" err="1">
                <a:latin typeface="Consolas"/>
                <a:ea typeface="Calibri"/>
                <a:cs typeface="Times New Roman"/>
              </a:rPr>
              <a:t>maxStudentNum</a:t>
            </a:r>
            <a:r>
              <a:rPr lang="en-US" sz="1700" dirty="0">
                <a:latin typeface="Consolas"/>
                <a:ea typeface="Calibri"/>
                <a:cs typeface="Times New Roman"/>
              </a:rPr>
              <a:t>=0, sum=0;</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float</a:t>
            </a:r>
            <a:r>
              <a:rPr lang="en-US" sz="1700" dirty="0">
                <a:latin typeface="Consolas"/>
                <a:ea typeface="Calibri"/>
                <a:cs typeface="Times New Roman"/>
              </a:rPr>
              <a:t> average;</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1700" dirty="0">
              <a:ea typeface="Calibri"/>
              <a:cs typeface="Times New Roman"/>
            </a:endParaRPr>
          </a:p>
          <a:p>
            <a:pPr marL="0" marR="0" indent="0">
              <a:lnSpc>
                <a:spcPct val="115000"/>
              </a:lnSpc>
              <a:spcBef>
                <a:spcPts val="0"/>
              </a:spcBef>
              <a:spcAft>
                <a:spcPts val="0"/>
              </a:spcAft>
              <a:buNone/>
            </a:pPr>
            <a:r>
              <a:rPr lang="en-US" sz="1700" dirty="0" smtClean="0">
                <a:solidFill>
                  <a:srgbClr val="008000"/>
                </a:solidFill>
                <a:latin typeface="Consolas"/>
                <a:ea typeface="Calibri"/>
                <a:cs typeface="Times New Roman"/>
              </a:rPr>
              <a:t>// </a:t>
            </a:r>
            <a:r>
              <a:rPr lang="en-US" sz="1700" dirty="0">
                <a:solidFill>
                  <a:srgbClr val="008000"/>
                </a:solidFill>
                <a:latin typeface="Consolas"/>
                <a:ea typeface="Calibri"/>
                <a:cs typeface="Times New Roman"/>
              </a:rPr>
              <a:t>a static three </a:t>
            </a:r>
            <a:r>
              <a:rPr lang="en-US" sz="1700" dirty="0" smtClean="0">
                <a:solidFill>
                  <a:srgbClr val="008000"/>
                </a:solidFill>
                <a:latin typeface="Consolas"/>
                <a:ea typeface="Calibri"/>
                <a:cs typeface="Times New Roman"/>
              </a:rPr>
              <a:t>dimensional </a:t>
            </a:r>
            <a:r>
              <a:rPr lang="en-US" sz="1700" dirty="0">
                <a:solidFill>
                  <a:srgbClr val="008000"/>
                </a:solidFill>
                <a:latin typeface="Consolas"/>
                <a:ea typeface="Calibri"/>
                <a:cs typeface="Times New Roman"/>
              </a:rPr>
              <a:t>array with more elements that a teacher can ever imagine to use</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int</a:t>
            </a:r>
            <a:r>
              <a:rPr lang="en-US" sz="1700" dirty="0">
                <a:latin typeface="Consolas"/>
                <a:ea typeface="Calibri"/>
                <a:cs typeface="Times New Roman"/>
              </a:rPr>
              <a:t> </a:t>
            </a:r>
            <a:r>
              <a:rPr lang="en-US" sz="1700" dirty="0" err="1">
                <a:latin typeface="Consolas"/>
                <a:ea typeface="Calibri"/>
                <a:cs typeface="Times New Roman"/>
              </a:rPr>
              <a:t>marksArray</a:t>
            </a:r>
            <a:r>
              <a:rPr lang="en-US" sz="1700" dirty="0">
                <a:latin typeface="Consolas"/>
                <a:ea typeface="Calibri"/>
                <a:cs typeface="Times New Roman"/>
              </a:rPr>
              <a:t>[10][100][100];</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8000"/>
                </a:solidFill>
                <a:latin typeface="Consolas"/>
                <a:ea typeface="Calibri"/>
                <a:cs typeface="Times New Roman"/>
              </a:rPr>
              <a:t>//a static array to save the group numbers</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int</a:t>
            </a:r>
            <a:r>
              <a:rPr lang="en-US" sz="1700" dirty="0">
                <a:latin typeface="Consolas"/>
                <a:ea typeface="Calibri"/>
                <a:cs typeface="Times New Roman"/>
              </a:rPr>
              <a:t> </a:t>
            </a:r>
            <a:r>
              <a:rPr lang="en-US" sz="1700" dirty="0" err="1">
                <a:latin typeface="Consolas"/>
                <a:ea typeface="Calibri"/>
                <a:cs typeface="Times New Roman"/>
              </a:rPr>
              <a:t>groupArray</a:t>
            </a:r>
            <a:r>
              <a:rPr lang="en-US" sz="1700" dirty="0">
                <a:latin typeface="Consolas"/>
                <a:ea typeface="Calibri"/>
                <a:cs typeface="Times New Roman"/>
              </a:rPr>
              <a:t>[1000];</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8000"/>
                </a:solidFill>
                <a:latin typeface="Consolas"/>
                <a:ea typeface="Calibri"/>
                <a:cs typeface="Times New Roman"/>
              </a:rPr>
              <a:t>//a static array to save the student number for each class</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int</a:t>
            </a:r>
            <a:r>
              <a:rPr lang="en-US" sz="1700" dirty="0">
                <a:latin typeface="Consolas"/>
                <a:ea typeface="Calibri"/>
                <a:cs typeface="Times New Roman"/>
              </a:rPr>
              <a:t> </a:t>
            </a:r>
            <a:r>
              <a:rPr lang="en-US" sz="1700" dirty="0" err="1">
                <a:latin typeface="Consolas"/>
                <a:ea typeface="Calibri"/>
                <a:cs typeface="Times New Roman"/>
              </a:rPr>
              <a:t>studentsArray</a:t>
            </a:r>
            <a:r>
              <a:rPr lang="en-US" sz="1700" dirty="0">
                <a:latin typeface="Consolas"/>
                <a:ea typeface="Calibri"/>
                <a:cs typeface="Times New Roman"/>
              </a:rPr>
              <a:t>[1000];</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8000"/>
                </a:solidFill>
                <a:latin typeface="Consolas"/>
                <a:ea typeface="Calibri"/>
                <a:cs typeface="Times New Roman"/>
              </a:rPr>
              <a:t>//get number of groups</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cout&lt;&lt;</a:t>
            </a:r>
            <a:r>
              <a:rPr lang="en-US" sz="1700" dirty="0">
                <a:solidFill>
                  <a:srgbClr val="A31515"/>
                </a:solidFill>
                <a:latin typeface="Consolas"/>
                <a:ea typeface="Calibri"/>
                <a:cs typeface="Times New Roman"/>
              </a:rPr>
              <a:t>"How many level groups of classes do you teach? "</a:t>
            </a:r>
            <a:r>
              <a:rPr lang="en-US" sz="1700" dirty="0">
                <a:latin typeface="Consolas"/>
                <a:ea typeface="Calibri"/>
                <a:cs typeface="Times New Roman"/>
              </a:rPr>
              <a:t>;</a:t>
            </a:r>
            <a:endParaRPr lang="en-US" sz="17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err="1">
                <a:latin typeface="Consolas"/>
                <a:ea typeface="Calibri"/>
                <a:cs typeface="Times New Roman"/>
              </a:rPr>
              <a:t>cin</a:t>
            </a:r>
            <a:r>
              <a:rPr lang="en-US" sz="1700" dirty="0">
                <a:latin typeface="Consolas"/>
                <a:ea typeface="Calibri"/>
                <a:cs typeface="Times New Roman"/>
              </a:rPr>
              <a:t>&gt;&gt;</a:t>
            </a:r>
            <a:r>
              <a:rPr lang="en-US" sz="1700" dirty="0" err="1">
                <a:latin typeface="Consolas"/>
                <a:ea typeface="Calibri"/>
                <a:cs typeface="Times New Roman"/>
              </a:rPr>
              <a:t>groupNum</a:t>
            </a:r>
            <a:r>
              <a:rPr lang="en-US" sz="1700" dirty="0">
                <a:latin typeface="Consolas"/>
                <a:ea typeface="Calibri"/>
                <a:cs typeface="Times New Roman"/>
              </a:rPr>
              <a:t>;</a:t>
            </a:r>
            <a:endParaRPr lang="en-US" sz="17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64</a:t>
            </a:fld>
            <a:endParaRPr lang="en-US"/>
          </a:p>
        </p:txBody>
      </p:sp>
    </p:spTree>
    <p:extLst>
      <p:ext uri="{BB962C8B-B14F-4D97-AF65-F5344CB8AC3E}">
        <p14:creationId xmlns:p14="http://schemas.microsoft.com/office/powerpoint/2010/main" val="23087882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86" y="1219200"/>
            <a:ext cx="8980714" cy="5257800"/>
          </a:xfrm>
        </p:spPr>
        <p:txBody>
          <a:bodyPr>
            <a:normAutofit/>
          </a:bodyPr>
          <a:lstStyle/>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//get number of classes in a group</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cout&lt;&lt;endl;</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 i=0; i&lt;</a:t>
            </a:r>
            <a:r>
              <a:rPr lang="en-US" sz="1600" dirty="0" err="1">
                <a:latin typeface="Consolas"/>
                <a:ea typeface="Calibri"/>
                <a:cs typeface="Times New Roman"/>
              </a:rPr>
              <a:t>groupNum</a:t>
            </a:r>
            <a:r>
              <a:rPr lang="en-US" sz="1600" dirty="0">
                <a:latin typeface="Consolas"/>
                <a:ea typeface="Calibri"/>
                <a:cs typeface="Times New Roman"/>
              </a:rPr>
              <a:t>; i++)</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a:solidFill>
                  <a:srgbClr val="A31515"/>
                </a:solidFill>
                <a:latin typeface="Consolas"/>
                <a:ea typeface="Calibri"/>
                <a:cs typeface="Times New Roman"/>
              </a:rPr>
              <a:t>"How many classes does your "</a:t>
            </a:r>
            <a:r>
              <a:rPr lang="en-US" sz="1600" dirty="0">
                <a:latin typeface="Consolas"/>
                <a:ea typeface="Calibri"/>
                <a:cs typeface="Times New Roman"/>
              </a:rPr>
              <a:t>&lt;&lt;i+1&lt;&lt;</a:t>
            </a:r>
            <a:r>
              <a:rPr lang="en-US" sz="1600" dirty="0">
                <a:solidFill>
                  <a:srgbClr val="A31515"/>
                </a:solidFill>
                <a:latin typeface="Consolas"/>
                <a:ea typeface="Calibri"/>
                <a:cs typeface="Times New Roman"/>
              </a:rPr>
              <a:t>"</a:t>
            </a:r>
            <a:r>
              <a:rPr lang="en-US" sz="1600" dirty="0" err="1">
                <a:solidFill>
                  <a:srgbClr val="A31515"/>
                </a:solidFill>
                <a:latin typeface="Consolas"/>
                <a:ea typeface="Calibri"/>
                <a:cs typeface="Times New Roman"/>
              </a:rPr>
              <a:t>th</a:t>
            </a:r>
            <a:r>
              <a:rPr lang="en-US" sz="1600" dirty="0">
                <a:solidFill>
                  <a:srgbClr val="A31515"/>
                </a:solidFill>
                <a:latin typeface="Consolas"/>
                <a:ea typeface="Calibri"/>
                <a:cs typeface="Times New Roman"/>
              </a:rPr>
              <a:t> group have? "</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cin</a:t>
            </a:r>
            <a:r>
              <a:rPr lang="en-US" sz="1600" dirty="0">
                <a:latin typeface="Consolas"/>
                <a:ea typeface="Calibri"/>
                <a:cs typeface="Times New Roman"/>
              </a:rPr>
              <a:t>&gt;&gt;</a:t>
            </a:r>
            <a:r>
              <a:rPr lang="en-US" sz="1600" dirty="0" err="1">
                <a:latin typeface="Consolas"/>
                <a:ea typeface="Calibri"/>
                <a:cs typeface="Times New Roman"/>
              </a:rPr>
              <a:t>groupArray</a:t>
            </a:r>
            <a:r>
              <a:rPr lang="en-US" sz="1600" dirty="0">
                <a:latin typeface="Consolas"/>
                <a:ea typeface="Calibri"/>
                <a:cs typeface="Times New Roman"/>
              </a:rPr>
              <a:t>[i];</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8000"/>
                </a:solidFill>
                <a:latin typeface="Consolas"/>
                <a:ea typeface="Calibri"/>
                <a:cs typeface="Times New Roman"/>
              </a:rPr>
              <a:t>//save the largest number</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if</a:t>
            </a:r>
            <a:r>
              <a:rPr lang="en-US" sz="1600" dirty="0">
                <a:latin typeface="Consolas"/>
                <a:ea typeface="Calibri"/>
                <a:cs typeface="Times New Roman"/>
              </a:rPr>
              <a:t>( </a:t>
            </a:r>
            <a:r>
              <a:rPr lang="en-US" sz="1600" dirty="0" err="1">
                <a:latin typeface="Consolas"/>
                <a:ea typeface="Calibri"/>
                <a:cs typeface="Times New Roman"/>
              </a:rPr>
              <a:t>groupArray</a:t>
            </a:r>
            <a:r>
              <a:rPr lang="en-US" sz="1600" dirty="0">
                <a:latin typeface="Consolas"/>
                <a:ea typeface="Calibri"/>
                <a:cs typeface="Times New Roman"/>
              </a:rPr>
              <a:t>[i] &gt;</a:t>
            </a:r>
            <a:r>
              <a:rPr lang="en-US" sz="1600" dirty="0" err="1">
                <a:latin typeface="Consolas"/>
                <a:ea typeface="Calibri"/>
                <a:cs typeface="Times New Roman"/>
              </a:rPr>
              <a:t>maxGroupNum</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maxGroupNum</a:t>
            </a:r>
            <a:r>
              <a:rPr lang="en-US" sz="1600" dirty="0">
                <a:latin typeface="Consolas"/>
                <a:ea typeface="Calibri"/>
                <a:cs typeface="Times New Roman"/>
              </a:rPr>
              <a:t> = </a:t>
            </a:r>
            <a:r>
              <a:rPr lang="en-US" sz="1600" dirty="0" err="1">
                <a:latin typeface="Consolas"/>
                <a:ea typeface="Calibri"/>
                <a:cs typeface="Times New Roman"/>
              </a:rPr>
              <a:t>groupArray</a:t>
            </a:r>
            <a:r>
              <a:rPr lang="en-US" sz="1600" dirty="0">
                <a:latin typeface="Consolas"/>
                <a:ea typeface="Calibri"/>
                <a:cs typeface="Times New Roman"/>
              </a:rPr>
              <a:t>[i];</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65</a:t>
            </a:fld>
            <a:endParaRPr lang="en-US"/>
          </a:p>
        </p:txBody>
      </p:sp>
    </p:spTree>
    <p:extLst>
      <p:ext uri="{BB962C8B-B14F-4D97-AF65-F5344CB8AC3E}">
        <p14:creationId xmlns:p14="http://schemas.microsoft.com/office/powerpoint/2010/main" val="6603294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86" y="762000"/>
            <a:ext cx="8980714" cy="5715000"/>
          </a:xfrm>
        </p:spPr>
        <p:txBody>
          <a:bodyPr>
            <a:normAutofit fontScale="92500" lnSpcReduction="10000"/>
          </a:bodyPr>
          <a:lstStyle/>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8000"/>
                </a:solidFill>
                <a:latin typeface="Consolas"/>
                <a:ea typeface="Calibri"/>
                <a:cs typeface="Times New Roman"/>
              </a:rPr>
              <a:t>//get students for each group</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cout&lt;&lt;endl;</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for</a:t>
            </a:r>
            <a:r>
              <a:rPr lang="en-US" sz="1700" dirty="0">
                <a:latin typeface="Consolas"/>
                <a:ea typeface="Calibri"/>
                <a:cs typeface="Times New Roman"/>
              </a:rPr>
              <a:t>( i=0; i&lt;</a:t>
            </a:r>
            <a:r>
              <a:rPr lang="en-US" sz="1700" dirty="0" err="1">
                <a:latin typeface="Consolas"/>
                <a:ea typeface="Calibri"/>
                <a:cs typeface="Times New Roman"/>
              </a:rPr>
              <a:t>groupNum</a:t>
            </a:r>
            <a:r>
              <a:rPr lang="en-US" sz="1700" dirty="0">
                <a:latin typeface="Consolas"/>
                <a:ea typeface="Calibri"/>
                <a:cs typeface="Times New Roman"/>
              </a:rPr>
              <a:t>; i++)</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for</a:t>
            </a:r>
            <a:r>
              <a:rPr lang="en-US" sz="1700" dirty="0">
                <a:latin typeface="Consolas"/>
                <a:ea typeface="Calibri"/>
                <a:cs typeface="Times New Roman"/>
              </a:rPr>
              <a:t> (j = 0; j&lt; </a:t>
            </a:r>
            <a:r>
              <a:rPr lang="en-US" sz="1700" dirty="0" err="1">
                <a:latin typeface="Consolas"/>
                <a:ea typeface="Calibri"/>
                <a:cs typeface="Times New Roman"/>
              </a:rPr>
              <a:t>maxGroupNum</a:t>
            </a:r>
            <a:r>
              <a:rPr lang="en-US" sz="1700" dirty="0">
                <a:latin typeface="Consolas"/>
                <a:ea typeface="Calibri"/>
                <a:cs typeface="Times New Roman"/>
              </a:rPr>
              <a:t>; j++)</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if</a:t>
            </a:r>
            <a:r>
              <a:rPr lang="en-US" sz="1700" dirty="0">
                <a:latin typeface="Consolas"/>
                <a:ea typeface="Calibri"/>
                <a:cs typeface="Times New Roman"/>
              </a:rPr>
              <a:t> ( j &lt; </a:t>
            </a:r>
            <a:r>
              <a:rPr lang="en-US" sz="1700" dirty="0" err="1">
                <a:latin typeface="Consolas"/>
                <a:ea typeface="Calibri"/>
                <a:cs typeface="Times New Roman"/>
              </a:rPr>
              <a:t>groupArray</a:t>
            </a:r>
            <a:r>
              <a:rPr lang="en-US" sz="1700" dirty="0">
                <a:latin typeface="Consolas"/>
                <a:ea typeface="Calibri"/>
                <a:cs typeface="Times New Roman"/>
              </a:rPr>
              <a:t>[i])</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200" dirty="0">
              <a:ea typeface="Calibri"/>
              <a:cs typeface="Times New Roman"/>
            </a:endParaRPr>
          </a:p>
          <a:p>
            <a:pPr marL="0" marR="0" indent="0">
              <a:lnSpc>
                <a:spcPct val="115000"/>
              </a:lnSpc>
              <a:spcBef>
                <a:spcPts val="0"/>
              </a:spcBef>
              <a:spcAft>
                <a:spcPts val="0"/>
              </a:spcAft>
              <a:buNone/>
            </a:pPr>
            <a:r>
              <a:rPr lang="en-US" sz="1700" dirty="0" smtClean="0">
                <a:latin typeface="Consolas"/>
                <a:ea typeface="Calibri"/>
                <a:cs typeface="Times New Roman"/>
              </a:rPr>
              <a:t>			cout</a:t>
            </a:r>
            <a:r>
              <a:rPr lang="en-US" sz="1700" dirty="0">
                <a:latin typeface="Consolas"/>
                <a:ea typeface="Calibri"/>
                <a:cs typeface="Times New Roman"/>
              </a:rPr>
              <a:t>&lt;&lt;</a:t>
            </a:r>
            <a:r>
              <a:rPr lang="en-US" sz="1700" dirty="0">
                <a:solidFill>
                  <a:srgbClr val="A31515"/>
                </a:solidFill>
                <a:latin typeface="Consolas"/>
                <a:ea typeface="Calibri"/>
                <a:cs typeface="Times New Roman"/>
              </a:rPr>
              <a:t>"For the "</a:t>
            </a:r>
            <a:r>
              <a:rPr lang="en-US" sz="1700" dirty="0">
                <a:latin typeface="Consolas"/>
                <a:ea typeface="Calibri"/>
                <a:cs typeface="Times New Roman"/>
              </a:rPr>
              <a:t>&lt;&lt;i+1&lt;&lt;</a:t>
            </a:r>
            <a:r>
              <a:rPr lang="en-US" sz="1700" dirty="0">
                <a:solidFill>
                  <a:srgbClr val="A31515"/>
                </a:solidFill>
                <a:latin typeface="Consolas"/>
                <a:ea typeface="Calibri"/>
                <a:cs typeface="Times New Roman"/>
              </a:rPr>
              <a:t>"</a:t>
            </a:r>
            <a:r>
              <a:rPr lang="en-US" sz="1700" dirty="0" err="1">
                <a:solidFill>
                  <a:srgbClr val="A31515"/>
                </a:solidFill>
                <a:latin typeface="Consolas"/>
                <a:ea typeface="Calibri"/>
                <a:cs typeface="Times New Roman"/>
              </a:rPr>
              <a:t>th</a:t>
            </a:r>
            <a:r>
              <a:rPr lang="en-US" sz="1700" dirty="0">
                <a:solidFill>
                  <a:srgbClr val="A31515"/>
                </a:solidFill>
                <a:latin typeface="Consolas"/>
                <a:ea typeface="Calibri"/>
                <a:cs typeface="Times New Roman"/>
              </a:rPr>
              <a:t> group, how many students does class "</a:t>
            </a:r>
            <a:r>
              <a:rPr lang="en-US" sz="1700" dirty="0">
                <a:latin typeface="Consolas"/>
                <a:ea typeface="Calibri"/>
                <a:cs typeface="Times New Roman"/>
              </a:rPr>
              <a:t>&lt;&lt;j+1&lt;&lt;</a:t>
            </a:r>
            <a:r>
              <a:rPr lang="en-US" sz="1700" dirty="0">
                <a:solidFill>
                  <a:srgbClr val="A31515"/>
                </a:solidFill>
                <a:latin typeface="Consolas"/>
                <a:ea typeface="Calibri"/>
                <a:cs typeface="Times New Roman"/>
              </a:rPr>
              <a:t>"</a:t>
            </a:r>
            <a:r>
              <a:rPr lang="en-US" sz="1700" dirty="0" err="1">
                <a:solidFill>
                  <a:srgbClr val="A31515"/>
                </a:solidFill>
                <a:latin typeface="Consolas"/>
                <a:ea typeface="Calibri"/>
                <a:cs typeface="Times New Roman"/>
              </a:rPr>
              <a:t>th</a:t>
            </a:r>
            <a:r>
              <a:rPr lang="en-US" sz="1700" dirty="0">
                <a:solidFill>
                  <a:srgbClr val="A31515"/>
                </a:solidFill>
                <a:latin typeface="Consolas"/>
                <a:ea typeface="Calibri"/>
                <a:cs typeface="Times New Roman"/>
              </a:rPr>
              <a:t> have? "</a:t>
            </a:r>
            <a:r>
              <a:rPr lang="en-US" sz="1700" dirty="0">
                <a:latin typeface="Consolas"/>
                <a:ea typeface="Calibri"/>
                <a:cs typeface="Times New Roman"/>
              </a:rPr>
              <a:t>;</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err="1">
                <a:latin typeface="Consolas"/>
                <a:ea typeface="Calibri"/>
                <a:cs typeface="Times New Roman"/>
              </a:rPr>
              <a:t>cin</a:t>
            </a:r>
            <a:r>
              <a:rPr lang="en-US" sz="1700" dirty="0">
                <a:latin typeface="Consolas"/>
                <a:ea typeface="Calibri"/>
                <a:cs typeface="Times New Roman"/>
              </a:rPr>
              <a:t>&gt;&gt;</a:t>
            </a:r>
            <a:r>
              <a:rPr lang="en-US" sz="1700" dirty="0" err="1">
                <a:latin typeface="Consolas"/>
                <a:ea typeface="Calibri"/>
                <a:cs typeface="Times New Roman"/>
              </a:rPr>
              <a:t>studentsArray</a:t>
            </a:r>
            <a:r>
              <a:rPr lang="en-US" sz="1700" dirty="0">
                <a:latin typeface="Consolas"/>
                <a:ea typeface="Calibri"/>
                <a:cs typeface="Times New Roman"/>
              </a:rPr>
              <a:t>[i];</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8000"/>
                </a:solidFill>
                <a:latin typeface="Consolas"/>
                <a:ea typeface="Calibri"/>
                <a:cs typeface="Times New Roman"/>
              </a:rPr>
              <a:t>//save the largest student number</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a:solidFill>
                  <a:srgbClr val="0000FF"/>
                </a:solidFill>
                <a:latin typeface="Consolas"/>
                <a:ea typeface="Calibri"/>
                <a:cs typeface="Times New Roman"/>
              </a:rPr>
              <a:t>if</a:t>
            </a:r>
            <a:r>
              <a:rPr lang="en-US" sz="1700" dirty="0">
                <a:latin typeface="Consolas"/>
                <a:ea typeface="Calibri"/>
                <a:cs typeface="Times New Roman"/>
              </a:rPr>
              <a:t>(</a:t>
            </a:r>
            <a:r>
              <a:rPr lang="en-US" sz="1700" dirty="0" err="1">
                <a:latin typeface="Consolas"/>
                <a:ea typeface="Calibri"/>
                <a:cs typeface="Times New Roman"/>
              </a:rPr>
              <a:t>studentsArray</a:t>
            </a:r>
            <a:r>
              <a:rPr lang="en-US" sz="1700" dirty="0">
                <a:latin typeface="Consolas"/>
                <a:ea typeface="Calibri"/>
                <a:cs typeface="Times New Roman"/>
              </a:rPr>
              <a:t>[i] &gt;</a:t>
            </a:r>
            <a:r>
              <a:rPr lang="en-US" sz="1700" dirty="0" err="1">
                <a:latin typeface="Consolas"/>
                <a:ea typeface="Calibri"/>
                <a:cs typeface="Times New Roman"/>
              </a:rPr>
              <a:t>maxStudentNum</a:t>
            </a:r>
            <a:r>
              <a:rPr lang="en-US" sz="1700" dirty="0">
                <a:latin typeface="Consolas"/>
                <a:ea typeface="Calibri"/>
                <a:cs typeface="Times New Roman"/>
              </a:rPr>
              <a:t>)</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r>
              <a:rPr lang="en-US" sz="1700" dirty="0" err="1">
                <a:latin typeface="Consolas"/>
                <a:ea typeface="Calibri"/>
                <a:cs typeface="Times New Roman"/>
              </a:rPr>
              <a:t>maxStudentNum</a:t>
            </a:r>
            <a:r>
              <a:rPr lang="en-US" sz="1700" dirty="0">
                <a:latin typeface="Consolas"/>
                <a:ea typeface="Calibri"/>
                <a:cs typeface="Times New Roman"/>
              </a:rPr>
              <a:t> = </a:t>
            </a:r>
            <a:r>
              <a:rPr lang="en-US" sz="1700" dirty="0" err="1">
                <a:latin typeface="Consolas"/>
                <a:ea typeface="Calibri"/>
                <a:cs typeface="Times New Roman"/>
              </a:rPr>
              <a:t>studentsArray</a:t>
            </a:r>
            <a:r>
              <a:rPr lang="en-US" sz="1700" dirty="0">
                <a:latin typeface="Consolas"/>
                <a:ea typeface="Calibri"/>
                <a:cs typeface="Times New Roman"/>
              </a:rPr>
              <a:t>[i];</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cout&lt;&lt;endl;</a:t>
            </a:r>
            <a:endParaRPr lang="en-US" sz="2200" dirty="0">
              <a:ea typeface="Calibri"/>
              <a:cs typeface="Times New Roman"/>
            </a:endParaRPr>
          </a:p>
          <a:p>
            <a:pPr marL="0" marR="0" indent="0">
              <a:lnSpc>
                <a:spcPct val="115000"/>
              </a:lnSpc>
              <a:spcBef>
                <a:spcPts val="0"/>
              </a:spcBef>
              <a:spcAft>
                <a:spcPts val="0"/>
              </a:spcAft>
              <a:buNone/>
            </a:pPr>
            <a:r>
              <a:rPr lang="en-US" sz="1700" dirty="0">
                <a:latin typeface="Consolas"/>
                <a:ea typeface="Calibri"/>
                <a:cs typeface="Times New Roman"/>
              </a:rPr>
              <a:t>	}</a:t>
            </a:r>
            <a:endParaRPr lang="en-US" sz="22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66</a:t>
            </a:fld>
            <a:endParaRPr lang="en-US"/>
          </a:p>
        </p:txBody>
      </p:sp>
    </p:spTree>
    <p:extLst>
      <p:ext uri="{BB962C8B-B14F-4D97-AF65-F5344CB8AC3E}">
        <p14:creationId xmlns:p14="http://schemas.microsoft.com/office/powerpoint/2010/main" val="38725623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86" y="1219200"/>
            <a:ext cx="8980714" cy="5257800"/>
          </a:xfrm>
        </p:spPr>
        <p:txBody>
          <a:bodyPr>
            <a:normAutofit fontScale="47500" lnSpcReduction="20000"/>
          </a:bodyPr>
          <a:lstStyle/>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8000"/>
                </a:solidFill>
                <a:latin typeface="Consolas"/>
                <a:ea typeface="Calibri"/>
                <a:cs typeface="Times New Roman"/>
              </a:rPr>
              <a:t>//get the marks</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for</a:t>
            </a:r>
            <a:r>
              <a:rPr lang="en-US" sz="3400" dirty="0">
                <a:latin typeface="Consolas"/>
                <a:ea typeface="Calibri"/>
                <a:cs typeface="Times New Roman"/>
              </a:rPr>
              <a:t>( i = 0; i&lt;</a:t>
            </a:r>
            <a:r>
              <a:rPr lang="en-US" sz="3400" dirty="0" err="1">
                <a:latin typeface="Consolas"/>
                <a:ea typeface="Calibri"/>
                <a:cs typeface="Times New Roman"/>
              </a:rPr>
              <a:t>groupNum</a:t>
            </a:r>
            <a:r>
              <a:rPr lang="en-US" sz="3400" dirty="0">
                <a:latin typeface="Consolas"/>
                <a:ea typeface="Calibri"/>
                <a:cs typeface="Times New Roman"/>
              </a:rPr>
              <a:t>; i++)</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a:t>
            </a:r>
            <a:r>
              <a:rPr lang="en-US" sz="3400" dirty="0">
                <a:solidFill>
                  <a:srgbClr val="A31515"/>
                </a:solidFill>
                <a:latin typeface="Consolas"/>
                <a:ea typeface="Calibri"/>
                <a:cs typeface="Times New Roman"/>
              </a:rPr>
              <a:t>"***FOR THE "</a:t>
            </a:r>
            <a:r>
              <a:rPr lang="en-US" sz="3400" dirty="0">
                <a:latin typeface="Consolas"/>
                <a:ea typeface="Calibri"/>
                <a:cs typeface="Times New Roman"/>
              </a:rPr>
              <a:t>&lt;&lt;i+1&lt;&lt;</a:t>
            </a:r>
            <a:r>
              <a:rPr lang="en-US" sz="3400" dirty="0">
                <a:solidFill>
                  <a:srgbClr val="A31515"/>
                </a:solidFill>
                <a:latin typeface="Consolas"/>
                <a:ea typeface="Calibri"/>
                <a:cs typeface="Times New Roman"/>
              </a:rPr>
              <a:t>"</a:t>
            </a:r>
            <a:r>
              <a:rPr lang="en-US" sz="3400" dirty="0" err="1">
                <a:solidFill>
                  <a:srgbClr val="A31515"/>
                </a:solidFill>
                <a:latin typeface="Consolas"/>
                <a:ea typeface="Calibri"/>
                <a:cs typeface="Times New Roman"/>
              </a:rPr>
              <a:t>th</a:t>
            </a:r>
            <a:r>
              <a:rPr lang="en-US" sz="3400" dirty="0">
                <a:solidFill>
                  <a:srgbClr val="A31515"/>
                </a:solidFill>
                <a:latin typeface="Consolas"/>
                <a:ea typeface="Calibri"/>
                <a:cs typeface="Times New Roman"/>
              </a:rPr>
              <a:t> GROUP: \n"</a:t>
            </a:r>
            <a:r>
              <a:rPr lang="en-US" sz="3400" dirty="0">
                <a:latin typeface="Consolas"/>
                <a:ea typeface="Calibri"/>
                <a:cs typeface="Times New Roman"/>
              </a:rPr>
              <a:t>;</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for</a:t>
            </a:r>
            <a:r>
              <a:rPr lang="en-US" sz="3400" dirty="0">
                <a:latin typeface="Consolas"/>
                <a:ea typeface="Calibri"/>
                <a:cs typeface="Times New Roman"/>
              </a:rPr>
              <a:t>(j=0; j&lt;</a:t>
            </a:r>
            <a:r>
              <a:rPr lang="en-US" sz="3400" dirty="0" err="1">
                <a:latin typeface="Consolas"/>
                <a:ea typeface="Calibri"/>
                <a:cs typeface="Times New Roman"/>
              </a:rPr>
              <a:t>maxGroupNum</a:t>
            </a:r>
            <a:r>
              <a:rPr lang="en-US" sz="3400" dirty="0">
                <a:latin typeface="Consolas"/>
                <a:ea typeface="Calibri"/>
                <a:cs typeface="Times New Roman"/>
              </a:rPr>
              <a:t>; j++)</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if</a:t>
            </a:r>
            <a:r>
              <a:rPr lang="en-US" sz="3400" dirty="0">
                <a:latin typeface="Consolas"/>
                <a:ea typeface="Calibri"/>
                <a:cs typeface="Times New Roman"/>
              </a:rPr>
              <a:t>(j &lt;</a:t>
            </a:r>
            <a:r>
              <a:rPr lang="en-US" sz="3400" dirty="0" err="1">
                <a:latin typeface="Consolas"/>
                <a:ea typeface="Calibri"/>
                <a:cs typeface="Times New Roman"/>
              </a:rPr>
              <a:t>groupArray</a:t>
            </a:r>
            <a:r>
              <a:rPr lang="en-US" sz="3400" dirty="0">
                <a:latin typeface="Consolas"/>
                <a:ea typeface="Calibri"/>
                <a:cs typeface="Times New Roman"/>
              </a:rPr>
              <a:t>[i])</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for</a:t>
            </a:r>
            <a:r>
              <a:rPr lang="en-US" sz="3400" dirty="0">
                <a:latin typeface="Consolas"/>
                <a:ea typeface="Calibri"/>
                <a:cs typeface="Times New Roman"/>
              </a:rPr>
              <a:t> ( k = 0; k&lt;</a:t>
            </a:r>
            <a:r>
              <a:rPr lang="en-US" sz="3400" dirty="0" err="1">
                <a:latin typeface="Consolas"/>
                <a:ea typeface="Calibri"/>
                <a:cs typeface="Times New Roman"/>
              </a:rPr>
              <a:t>maxStudentNum</a:t>
            </a:r>
            <a:r>
              <a:rPr lang="en-US" sz="3400" dirty="0">
                <a:latin typeface="Consolas"/>
                <a:ea typeface="Calibri"/>
                <a:cs typeface="Times New Roman"/>
              </a:rPr>
              <a:t>; k++)</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if</a:t>
            </a:r>
            <a:r>
              <a:rPr lang="en-US" sz="3400" dirty="0">
                <a:latin typeface="Consolas"/>
                <a:ea typeface="Calibri"/>
                <a:cs typeface="Times New Roman"/>
              </a:rPr>
              <a:t>(k &lt;</a:t>
            </a:r>
            <a:r>
              <a:rPr lang="en-US" sz="3400" dirty="0" err="1">
                <a:latin typeface="Consolas"/>
                <a:ea typeface="Calibri"/>
                <a:cs typeface="Times New Roman"/>
              </a:rPr>
              <a:t>studentsArray</a:t>
            </a:r>
            <a:r>
              <a:rPr lang="en-US" sz="3400" dirty="0">
                <a:latin typeface="Consolas"/>
                <a:ea typeface="Calibri"/>
                <a:cs typeface="Times New Roman"/>
              </a:rPr>
              <a:t>[j])</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a:t>
            </a:r>
            <a:r>
              <a:rPr lang="en-US" sz="3400" dirty="0">
                <a:solidFill>
                  <a:srgbClr val="A31515"/>
                </a:solidFill>
                <a:latin typeface="Consolas"/>
                <a:ea typeface="Calibri"/>
                <a:cs typeface="Times New Roman"/>
              </a:rPr>
              <a:t>"For the "</a:t>
            </a:r>
            <a:r>
              <a:rPr lang="en-US" sz="3400" dirty="0">
                <a:latin typeface="Consolas"/>
                <a:ea typeface="Calibri"/>
                <a:cs typeface="Times New Roman"/>
              </a:rPr>
              <a:t>&lt;&lt; j+1 &lt;&lt;</a:t>
            </a:r>
            <a:r>
              <a:rPr lang="en-US" sz="3400" dirty="0">
                <a:solidFill>
                  <a:srgbClr val="A31515"/>
                </a:solidFill>
                <a:latin typeface="Consolas"/>
                <a:ea typeface="Calibri"/>
                <a:cs typeface="Times New Roman"/>
              </a:rPr>
              <a:t>"</a:t>
            </a:r>
            <a:r>
              <a:rPr lang="en-US" sz="3400" dirty="0" err="1">
                <a:solidFill>
                  <a:srgbClr val="A31515"/>
                </a:solidFill>
                <a:latin typeface="Consolas"/>
                <a:ea typeface="Calibri"/>
                <a:cs typeface="Times New Roman"/>
              </a:rPr>
              <a:t>th</a:t>
            </a:r>
            <a:r>
              <a:rPr lang="en-US" sz="3400" dirty="0">
                <a:solidFill>
                  <a:srgbClr val="A31515"/>
                </a:solidFill>
                <a:latin typeface="Consolas"/>
                <a:ea typeface="Calibri"/>
                <a:cs typeface="Times New Roman"/>
              </a:rPr>
              <a:t> class, enter the "</a:t>
            </a:r>
            <a:r>
              <a:rPr lang="en-US" sz="3400" dirty="0">
                <a:latin typeface="Consolas"/>
                <a:ea typeface="Calibri"/>
                <a:cs typeface="Times New Roman"/>
              </a:rPr>
              <a:t>&lt;&lt;k+1&lt;&lt;</a:t>
            </a:r>
            <a:r>
              <a:rPr lang="en-US" sz="3400" dirty="0">
                <a:solidFill>
                  <a:srgbClr val="A31515"/>
                </a:solidFill>
                <a:latin typeface="Consolas"/>
                <a:ea typeface="Calibri"/>
                <a:cs typeface="Times New Roman"/>
              </a:rPr>
              <a:t>"</a:t>
            </a:r>
            <a:r>
              <a:rPr lang="en-US" sz="3400" dirty="0" err="1">
                <a:solidFill>
                  <a:srgbClr val="A31515"/>
                </a:solidFill>
                <a:latin typeface="Consolas"/>
                <a:ea typeface="Calibri"/>
                <a:cs typeface="Times New Roman"/>
              </a:rPr>
              <a:t>th</a:t>
            </a:r>
            <a:r>
              <a:rPr lang="en-US" sz="3400" dirty="0">
                <a:solidFill>
                  <a:srgbClr val="A31515"/>
                </a:solidFill>
                <a:latin typeface="Consolas"/>
                <a:ea typeface="Calibri"/>
                <a:cs typeface="Times New Roman"/>
              </a:rPr>
              <a:t> mark: "</a:t>
            </a:r>
            <a:r>
              <a:rPr lang="en-US" sz="3400" dirty="0">
                <a:latin typeface="Consolas"/>
                <a:ea typeface="Calibri"/>
                <a:cs typeface="Times New Roman"/>
              </a:rPr>
              <a:t>;</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err="1">
                <a:latin typeface="Consolas"/>
                <a:ea typeface="Calibri"/>
                <a:cs typeface="Times New Roman"/>
              </a:rPr>
              <a:t>cin</a:t>
            </a:r>
            <a:r>
              <a:rPr lang="en-US" sz="3400" dirty="0">
                <a:latin typeface="Consolas"/>
                <a:ea typeface="Calibri"/>
                <a:cs typeface="Times New Roman"/>
              </a:rPr>
              <a:t>&gt;&gt;</a:t>
            </a:r>
            <a:r>
              <a:rPr lang="en-US" sz="3400" dirty="0" err="1">
                <a:latin typeface="Consolas"/>
                <a:ea typeface="Calibri"/>
                <a:cs typeface="Times New Roman"/>
              </a:rPr>
              <a:t>marksArray</a:t>
            </a:r>
            <a:r>
              <a:rPr lang="en-US" sz="3400" dirty="0">
                <a:latin typeface="Consolas"/>
                <a:ea typeface="Calibri"/>
                <a:cs typeface="Times New Roman"/>
              </a:rPr>
              <a:t>[i][j][k];</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cout&lt;&lt;endl;</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cout&lt;&lt;endl;</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67</a:t>
            </a:fld>
            <a:endParaRPr lang="en-US"/>
          </a:p>
        </p:txBody>
      </p:sp>
    </p:spTree>
    <p:extLst>
      <p:ext uri="{BB962C8B-B14F-4D97-AF65-F5344CB8AC3E}">
        <p14:creationId xmlns:p14="http://schemas.microsoft.com/office/powerpoint/2010/main" val="10921968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86" y="1219200"/>
            <a:ext cx="8980714" cy="5257800"/>
          </a:xfrm>
        </p:spPr>
        <p:txBody>
          <a:bodyPr>
            <a:normAutofit fontScale="47500" lnSpcReduction="20000"/>
          </a:bodyPr>
          <a:lstStyle/>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8000"/>
                </a:solidFill>
                <a:latin typeface="Consolas"/>
                <a:ea typeface="Calibri"/>
                <a:cs typeface="Times New Roman"/>
              </a:rPr>
              <a:t>//show the marks entered</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for</a:t>
            </a:r>
            <a:r>
              <a:rPr lang="en-US" sz="3400" dirty="0">
                <a:latin typeface="Consolas"/>
                <a:ea typeface="Calibri"/>
                <a:cs typeface="Times New Roman"/>
              </a:rPr>
              <a:t>( i = 0; i&lt;</a:t>
            </a:r>
            <a:r>
              <a:rPr lang="en-US" sz="3400" dirty="0" err="1">
                <a:latin typeface="Consolas"/>
                <a:ea typeface="Calibri"/>
                <a:cs typeface="Times New Roman"/>
              </a:rPr>
              <a:t>groupNum</a:t>
            </a:r>
            <a:r>
              <a:rPr lang="en-US" sz="3400" dirty="0">
                <a:latin typeface="Consolas"/>
                <a:ea typeface="Calibri"/>
                <a:cs typeface="Times New Roman"/>
              </a:rPr>
              <a:t>; i++)</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a:t>
            </a:r>
            <a:r>
              <a:rPr lang="en-US" sz="3400" dirty="0">
                <a:solidFill>
                  <a:srgbClr val="A31515"/>
                </a:solidFill>
                <a:latin typeface="Consolas"/>
                <a:ea typeface="Calibri"/>
                <a:cs typeface="Times New Roman"/>
              </a:rPr>
              <a:t>"***FOR THE "</a:t>
            </a:r>
            <a:r>
              <a:rPr lang="en-US" sz="3400" dirty="0">
                <a:latin typeface="Consolas"/>
                <a:ea typeface="Calibri"/>
                <a:cs typeface="Times New Roman"/>
              </a:rPr>
              <a:t>&lt;&lt;i+1&lt;&lt;</a:t>
            </a:r>
            <a:r>
              <a:rPr lang="en-US" sz="3400" dirty="0">
                <a:solidFill>
                  <a:srgbClr val="A31515"/>
                </a:solidFill>
                <a:latin typeface="Consolas"/>
                <a:ea typeface="Calibri"/>
                <a:cs typeface="Times New Roman"/>
              </a:rPr>
              <a:t>"</a:t>
            </a:r>
            <a:r>
              <a:rPr lang="en-US" sz="3400" dirty="0" err="1">
                <a:solidFill>
                  <a:srgbClr val="A31515"/>
                </a:solidFill>
                <a:latin typeface="Consolas"/>
                <a:ea typeface="Calibri"/>
                <a:cs typeface="Times New Roman"/>
              </a:rPr>
              <a:t>th</a:t>
            </a:r>
            <a:r>
              <a:rPr lang="en-US" sz="3400" dirty="0">
                <a:solidFill>
                  <a:srgbClr val="A31515"/>
                </a:solidFill>
                <a:latin typeface="Consolas"/>
                <a:ea typeface="Calibri"/>
                <a:cs typeface="Times New Roman"/>
              </a:rPr>
              <a:t> GROUP: \n"</a:t>
            </a:r>
            <a:r>
              <a:rPr lang="en-US" sz="3400" dirty="0">
                <a:latin typeface="Consolas"/>
                <a:ea typeface="Calibri"/>
                <a:cs typeface="Times New Roman"/>
              </a:rPr>
              <a:t>;</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for</a:t>
            </a:r>
            <a:r>
              <a:rPr lang="en-US" sz="3400" dirty="0">
                <a:latin typeface="Consolas"/>
                <a:ea typeface="Calibri"/>
                <a:cs typeface="Times New Roman"/>
              </a:rPr>
              <a:t>(j=0; j&lt;</a:t>
            </a:r>
            <a:r>
              <a:rPr lang="en-US" sz="3400" dirty="0" err="1">
                <a:latin typeface="Consolas"/>
                <a:ea typeface="Calibri"/>
                <a:cs typeface="Times New Roman"/>
              </a:rPr>
              <a:t>maxGroupNum</a:t>
            </a:r>
            <a:r>
              <a:rPr lang="en-US" sz="3400" dirty="0">
                <a:latin typeface="Consolas"/>
                <a:ea typeface="Calibri"/>
                <a:cs typeface="Times New Roman"/>
              </a:rPr>
              <a:t>; j++)</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if</a:t>
            </a:r>
            <a:r>
              <a:rPr lang="en-US" sz="3400" dirty="0">
                <a:latin typeface="Consolas"/>
                <a:ea typeface="Calibri"/>
                <a:cs typeface="Times New Roman"/>
              </a:rPr>
              <a:t>(j &lt;</a:t>
            </a:r>
            <a:r>
              <a:rPr lang="en-US" sz="3400" dirty="0" err="1">
                <a:latin typeface="Consolas"/>
                <a:ea typeface="Calibri"/>
                <a:cs typeface="Times New Roman"/>
              </a:rPr>
              <a:t>groupArray</a:t>
            </a:r>
            <a:r>
              <a:rPr lang="en-US" sz="3400" dirty="0">
                <a:latin typeface="Consolas"/>
                <a:ea typeface="Calibri"/>
                <a:cs typeface="Times New Roman"/>
              </a:rPr>
              <a:t>[i])</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a:t>
            </a:r>
            <a:r>
              <a:rPr lang="en-US" sz="3400" dirty="0">
                <a:solidFill>
                  <a:srgbClr val="A31515"/>
                </a:solidFill>
                <a:latin typeface="Consolas"/>
                <a:ea typeface="Calibri"/>
                <a:cs typeface="Times New Roman"/>
              </a:rPr>
              <a:t>"The "</a:t>
            </a:r>
            <a:r>
              <a:rPr lang="en-US" sz="3400" dirty="0">
                <a:latin typeface="Consolas"/>
                <a:ea typeface="Calibri"/>
                <a:cs typeface="Times New Roman"/>
              </a:rPr>
              <a:t>&lt;&lt; j+1 &lt;&lt;</a:t>
            </a:r>
            <a:r>
              <a:rPr lang="en-US" sz="3400" dirty="0">
                <a:solidFill>
                  <a:srgbClr val="A31515"/>
                </a:solidFill>
                <a:latin typeface="Consolas"/>
                <a:ea typeface="Calibri"/>
                <a:cs typeface="Times New Roman"/>
              </a:rPr>
              <a:t>"</a:t>
            </a:r>
            <a:r>
              <a:rPr lang="en-US" sz="3400" dirty="0" err="1">
                <a:solidFill>
                  <a:srgbClr val="A31515"/>
                </a:solidFill>
                <a:latin typeface="Consolas"/>
                <a:ea typeface="Calibri"/>
                <a:cs typeface="Times New Roman"/>
              </a:rPr>
              <a:t>th</a:t>
            </a:r>
            <a:r>
              <a:rPr lang="en-US" sz="3400" dirty="0">
                <a:solidFill>
                  <a:srgbClr val="A31515"/>
                </a:solidFill>
                <a:latin typeface="Consolas"/>
                <a:ea typeface="Calibri"/>
                <a:cs typeface="Times New Roman"/>
              </a:rPr>
              <a:t> class, has grades: "</a:t>
            </a:r>
            <a:r>
              <a:rPr lang="en-US" sz="3400" dirty="0">
                <a:latin typeface="Consolas"/>
                <a:ea typeface="Calibri"/>
                <a:cs typeface="Times New Roman"/>
              </a:rPr>
              <a:t>;</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for</a:t>
            </a:r>
            <a:r>
              <a:rPr lang="en-US" sz="3400" dirty="0">
                <a:latin typeface="Consolas"/>
                <a:ea typeface="Calibri"/>
                <a:cs typeface="Times New Roman"/>
              </a:rPr>
              <a:t> ( k = 0; k&lt;</a:t>
            </a:r>
            <a:r>
              <a:rPr lang="en-US" sz="3400" dirty="0" err="1">
                <a:latin typeface="Consolas"/>
                <a:ea typeface="Calibri"/>
                <a:cs typeface="Times New Roman"/>
              </a:rPr>
              <a:t>maxStudentNum</a:t>
            </a:r>
            <a:r>
              <a:rPr lang="en-US" sz="3400" dirty="0">
                <a:latin typeface="Consolas"/>
                <a:ea typeface="Calibri"/>
                <a:cs typeface="Times New Roman"/>
              </a:rPr>
              <a:t>; k++)</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if</a:t>
            </a:r>
            <a:r>
              <a:rPr lang="en-US" sz="3400" dirty="0">
                <a:latin typeface="Consolas"/>
                <a:ea typeface="Calibri"/>
                <a:cs typeface="Times New Roman"/>
              </a:rPr>
              <a:t>(k &lt;</a:t>
            </a:r>
            <a:r>
              <a:rPr lang="en-US" sz="3400" dirty="0" err="1">
                <a:latin typeface="Consolas"/>
                <a:ea typeface="Calibri"/>
                <a:cs typeface="Times New Roman"/>
              </a:rPr>
              <a:t>studentsArray</a:t>
            </a:r>
            <a:r>
              <a:rPr lang="en-US" sz="3400" dirty="0">
                <a:latin typeface="Consolas"/>
                <a:ea typeface="Calibri"/>
                <a:cs typeface="Times New Roman"/>
              </a:rPr>
              <a:t>[j])</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a:t>
            </a:r>
            <a:r>
              <a:rPr lang="en-US" sz="3400" dirty="0" err="1">
                <a:latin typeface="Consolas"/>
                <a:ea typeface="Calibri"/>
                <a:cs typeface="Times New Roman"/>
              </a:rPr>
              <a:t>marksArray</a:t>
            </a:r>
            <a:r>
              <a:rPr lang="en-US" sz="3400" dirty="0">
                <a:latin typeface="Consolas"/>
                <a:ea typeface="Calibri"/>
                <a:cs typeface="Times New Roman"/>
              </a:rPr>
              <a:t>[i][j][k]&lt;&lt;</a:t>
            </a:r>
            <a:r>
              <a:rPr lang="en-US" sz="3400" dirty="0">
                <a:solidFill>
                  <a:srgbClr val="A31515"/>
                </a:solidFill>
                <a:latin typeface="Consolas"/>
                <a:ea typeface="Calibri"/>
                <a:cs typeface="Times New Roman"/>
              </a:rPr>
              <a:t>" "</a:t>
            </a:r>
            <a:r>
              <a:rPr lang="en-US" sz="3400" dirty="0">
                <a:latin typeface="Consolas"/>
                <a:ea typeface="Calibri"/>
                <a:cs typeface="Times New Roman"/>
              </a:rPr>
              <a:t>;</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cout&lt;&lt;endl;</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cout&lt;&lt;endl;</a:t>
            </a:r>
            <a:endParaRPr lang="en-US" sz="34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34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68</a:t>
            </a:fld>
            <a:endParaRPr lang="en-US"/>
          </a:p>
        </p:txBody>
      </p:sp>
    </p:spTree>
    <p:extLst>
      <p:ext uri="{BB962C8B-B14F-4D97-AF65-F5344CB8AC3E}">
        <p14:creationId xmlns:p14="http://schemas.microsoft.com/office/powerpoint/2010/main" val="10921968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86" y="0"/>
            <a:ext cx="8980714" cy="6858000"/>
          </a:xfrm>
        </p:spPr>
        <p:txBody>
          <a:bodyPr>
            <a:normAutofit fontScale="47500" lnSpcReduction="20000"/>
          </a:bodyPr>
          <a:lstStyle/>
          <a:p>
            <a:pPr marL="0" marR="0" indent="0">
              <a:lnSpc>
                <a:spcPct val="115000"/>
              </a:lnSpc>
              <a:spcBef>
                <a:spcPts val="0"/>
              </a:spcBef>
              <a:spcAft>
                <a:spcPts val="0"/>
              </a:spcAft>
              <a:buNone/>
            </a:pPr>
            <a:r>
              <a:rPr lang="en-US" dirty="0">
                <a:latin typeface="Consolas"/>
                <a:ea typeface="Calibri"/>
                <a:cs typeface="Times New Roman"/>
              </a:rPr>
              <a:t>	cout&lt;&lt;endl;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//get the average for each class</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for</a:t>
            </a:r>
            <a:r>
              <a:rPr lang="en-US" dirty="0">
                <a:latin typeface="Consolas"/>
                <a:ea typeface="Calibri"/>
                <a:cs typeface="Times New Roman"/>
              </a:rPr>
              <a:t>( i = 0; i&lt;</a:t>
            </a:r>
            <a:r>
              <a:rPr lang="en-US" dirty="0" err="1">
                <a:latin typeface="Consolas"/>
                <a:ea typeface="Calibri"/>
                <a:cs typeface="Times New Roman"/>
              </a:rPr>
              <a:t>groupNum</a:t>
            </a:r>
            <a:r>
              <a:rPr lang="en-US" dirty="0">
                <a:latin typeface="Consolas"/>
                <a:ea typeface="Calibri"/>
                <a:cs typeface="Times New Roman"/>
              </a:rPr>
              <a:t>; i++)</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"***FOR THE "</a:t>
            </a:r>
            <a:r>
              <a:rPr lang="en-US" dirty="0">
                <a:latin typeface="Consolas"/>
                <a:ea typeface="Calibri"/>
                <a:cs typeface="Times New Roman"/>
              </a:rPr>
              <a:t>&lt;&lt;i+1&lt;&lt;</a:t>
            </a:r>
            <a:r>
              <a:rPr lang="en-US" dirty="0">
                <a:solidFill>
                  <a:srgbClr val="A31515"/>
                </a:solidFill>
                <a:latin typeface="Consolas"/>
                <a:ea typeface="Calibri"/>
                <a:cs typeface="Times New Roman"/>
              </a:rPr>
              <a:t>"</a:t>
            </a:r>
            <a:r>
              <a:rPr lang="en-US" dirty="0" err="1">
                <a:solidFill>
                  <a:srgbClr val="A31515"/>
                </a:solidFill>
                <a:latin typeface="Consolas"/>
                <a:ea typeface="Calibri"/>
                <a:cs typeface="Times New Roman"/>
              </a:rPr>
              <a:t>th</a:t>
            </a:r>
            <a:r>
              <a:rPr lang="en-US" dirty="0">
                <a:solidFill>
                  <a:srgbClr val="A31515"/>
                </a:solidFill>
                <a:latin typeface="Consolas"/>
                <a:ea typeface="Calibri"/>
                <a:cs typeface="Times New Roman"/>
              </a:rPr>
              <a:t> GROUP: \n"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for</a:t>
            </a:r>
            <a:r>
              <a:rPr lang="en-US" dirty="0">
                <a:latin typeface="Consolas"/>
                <a:ea typeface="Calibri"/>
                <a:cs typeface="Times New Roman"/>
              </a:rPr>
              <a:t>(j=0; j&lt;</a:t>
            </a:r>
            <a:r>
              <a:rPr lang="en-US" dirty="0" err="1">
                <a:latin typeface="Consolas"/>
                <a:ea typeface="Calibri"/>
                <a:cs typeface="Times New Roman"/>
              </a:rPr>
              <a:t>maxGroupNum</a:t>
            </a:r>
            <a:r>
              <a:rPr lang="en-US" dirty="0">
                <a:latin typeface="Consolas"/>
                <a:ea typeface="Calibri"/>
                <a:cs typeface="Times New Roman"/>
              </a:rPr>
              <a:t>; j++)</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if</a:t>
            </a:r>
            <a:r>
              <a:rPr lang="en-US" dirty="0">
                <a:latin typeface="Consolas"/>
                <a:ea typeface="Calibri"/>
                <a:cs typeface="Times New Roman"/>
              </a:rPr>
              <a:t>(j &lt;</a:t>
            </a:r>
            <a:r>
              <a:rPr lang="en-US" dirty="0" err="1">
                <a:latin typeface="Consolas"/>
                <a:ea typeface="Calibri"/>
                <a:cs typeface="Times New Roman"/>
              </a:rPr>
              <a:t>groupArray</a:t>
            </a:r>
            <a:r>
              <a:rPr lang="en-US" dirty="0">
                <a:latin typeface="Consolas"/>
                <a:ea typeface="Calibri"/>
                <a:cs typeface="Times New Roman"/>
              </a:rPr>
              <a:t>[i])</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"The "</a:t>
            </a:r>
            <a:r>
              <a:rPr lang="en-US" dirty="0">
                <a:latin typeface="Consolas"/>
                <a:ea typeface="Calibri"/>
                <a:cs typeface="Times New Roman"/>
              </a:rPr>
              <a:t>&lt;&lt; j+1 &lt;&lt;</a:t>
            </a:r>
            <a:r>
              <a:rPr lang="en-US" dirty="0">
                <a:solidFill>
                  <a:srgbClr val="A31515"/>
                </a:solidFill>
                <a:latin typeface="Consolas"/>
                <a:ea typeface="Calibri"/>
                <a:cs typeface="Times New Roman"/>
              </a:rPr>
              <a:t>"</a:t>
            </a:r>
            <a:r>
              <a:rPr lang="en-US" dirty="0" err="1">
                <a:solidFill>
                  <a:srgbClr val="A31515"/>
                </a:solidFill>
                <a:latin typeface="Consolas"/>
                <a:ea typeface="Calibri"/>
                <a:cs typeface="Times New Roman"/>
              </a:rPr>
              <a:t>th</a:t>
            </a:r>
            <a:r>
              <a:rPr lang="en-US" dirty="0">
                <a:solidFill>
                  <a:srgbClr val="A31515"/>
                </a:solidFill>
                <a:latin typeface="Consolas"/>
                <a:ea typeface="Calibri"/>
                <a:cs typeface="Times New Roman"/>
              </a:rPr>
              <a:t> class, has average: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for</a:t>
            </a:r>
            <a:r>
              <a:rPr lang="en-US" dirty="0">
                <a:latin typeface="Consolas"/>
                <a:ea typeface="Calibri"/>
                <a:cs typeface="Times New Roman"/>
              </a:rPr>
              <a:t> ( k = 0; k&lt;</a:t>
            </a:r>
            <a:r>
              <a:rPr lang="en-US" dirty="0" err="1">
                <a:latin typeface="Consolas"/>
                <a:ea typeface="Calibri"/>
                <a:cs typeface="Times New Roman"/>
              </a:rPr>
              <a:t>maxStudentNum</a:t>
            </a:r>
            <a:r>
              <a:rPr lang="en-US" dirty="0">
                <a:latin typeface="Consolas"/>
                <a:ea typeface="Calibri"/>
                <a:cs typeface="Times New Roman"/>
              </a:rPr>
              <a:t>; k++)</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if</a:t>
            </a:r>
            <a:r>
              <a:rPr lang="en-US" dirty="0">
                <a:latin typeface="Consolas"/>
                <a:ea typeface="Calibri"/>
                <a:cs typeface="Times New Roman"/>
              </a:rPr>
              <a:t>(k &lt;</a:t>
            </a:r>
            <a:r>
              <a:rPr lang="en-US" dirty="0" err="1">
                <a:latin typeface="Consolas"/>
                <a:ea typeface="Calibri"/>
                <a:cs typeface="Times New Roman"/>
              </a:rPr>
              <a:t>studentsArray</a:t>
            </a:r>
            <a:r>
              <a:rPr lang="en-US" dirty="0">
                <a:latin typeface="Consolas"/>
                <a:ea typeface="Calibri"/>
                <a:cs typeface="Times New Roman"/>
              </a:rPr>
              <a:t>[j])</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sum += </a:t>
            </a:r>
            <a:r>
              <a:rPr lang="en-US" dirty="0" err="1">
                <a:latin typeface="Consolas"/>
                <a:ea typeface="Calibri"/>
                <a:cs typeface="Times New Roman"/>
              </a:rPr>
              <a:t>marksArray</a:t>
            </a:r>
            <a:r>
              <a:rPr lang="en-US" dirty="0">
                <a:latin typeface="Consolas"/>
                <a:ea typeface="Calibri"/>
                <a:cs typeface="Times New Roman"/>
              </a:rPr>
              <a:t>[i][j][k];</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//show average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average = (</a:t>
            </a:r>
            <a:r>
              <a:rPr lang="en-US" dirty="0">
                <a:solidFill>
                  <a:srgbClr val="0000FF"/>
                </a:solidFill>
                <a:latin typeface="Consolas"/>
                <a:ea typeface="Calibri"/>
                <a:cs typeface="Times New Roman"/>
              </a:rPr>
              <a:t>float</a:t>
            </a:r>
            <a:r>
              <a:rPr lang="en-US" dirty="0">
                <a:latin typeface="Consolas"/>
                <a:ea typeface="Calibri"/>
                <a:cs typeface="Times New Roman"/>
              </a:rPr>
              <a:t>)(sum)/</a:t>
            </a:r>
            <a:r>
              <a:rPr lang="en-US" dirty="0" err="1">
                <a:latin typeface="Consolas"/>
                <a:ea typeface="Calibri"/>
                <a:cs typeface="Times New Roman"/>
              </a:rPr>
              <a:t>studentsArray</a:t>
            </a:r>
            <a:r>
              <a:rPr lang="en-US" dirty="0">
                <a:latin typeface="Consolas"/>
                <a:ea typeface="Calibri"/>
                <a:cs typeface="Times New Roman"/>
              </a:rPr>
              <a:t>[j];</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cout&lt;&lt;average&lt;&lt;endl;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//reset sum</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sum=0;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69</a:t>
            </a:fld>
            <a:endParaRPr lang="en-US"/>
          </a:p>
        </p:txBody>
      </p:sp>
    </p:spTree>
    <p:extLst>
      <p:ext uri="{BB962C8B-B14F-4D97-AF65-F5344CB8AC3E}">
        <p14:creationId xmlns:p14="http://schemas.microsoft.com/office/powerpoint/2010/main" val="2095207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0" marR="0" indent="0">
              <a:lnSpc>
                <a:spcPct val="115000"/>
              </a:lnSpc>
              <a:spcBef>
                <a:spcPts val="0"/>
              </a:spcBef>
              <a:spcAft>
                <a:spcPts val="0"/>
              </a:spcAft>
              <a:buNone/>
            </a:pPr>
            <a:r>
              <a:rPr lang="en-US" sz="1800" dirty="0">
                <a:solidFill>
                  <a:srgbClr val="008000"/>
                </a:solidFill>
                <a:latin typeface="Consolas"/>
                <a:ea typeface="Calibri"/>
                <a:cs typeface="Times New Roman"/>
              </a:rPr>
              <a:t>//DESCRIPTION: function to show hello world</a:t>
            </a:r>
            <a:endParaRPr lang="en-US" sz="20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#include</a:t>
            </a:r>
            <a:r>
              <a:rPr lang="en-US" sz="1800" dirty="0">
                <a:solidFill>
                  <a:srgbClr val="A31515"/>
                </a:solidFill>
                <a:latin typeface="Consolas"/>
                <a:ea typeface="Calibri"/>
                <a:cs typeface="Times New Roman"/>
              </a:rPr>
              <a:t>&lt;</a:t>
            </a:r>
            <a:r>
              <a:rPr lang="en-US" sz="1800" dirty="0" err="1">
                <a:solidFill>
                  <a:srgbClr val="A31515"/>
                </a:solidFill>
                <a:latin typeface="Consolas"/>
                <a:ea typeface="Calibri"/>
                <a:cs typeface="Times New Roman"/>
              </a:rPr>
              <a:t>iostream</a:t>
            </a:r>
            <a:r>
              <a:rPr lang="en-US" sz="1800" dirty="0">
                <a:solidFill>
                  <a:srgbClr val="A31515"/>
                </a:solidFill>
                <a:latin typeface="Consolas"/>
                <a:ea typeface="Calibri"/>
                <a:cs typeface="Times New Roman"/>
              </a:rPr>
              <a:t>&gt;</a:t>
            </a:r>
            <a:endParaRPr lang="en-US" sz="20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using</a:t>
            </a:r>
            <a:r>
              <a:rPr lang="en-US" sz="1800" dirty="0">
                <a:latin typeface="Consolas"/>
                <a:ea typeface="Calibri"/>
                <a:cs typeface="Times New Roman"/>
              </a:rPr>
              <a:t> </a:t>
            </a:r>
            <a:r>
              <a:rPr lang="en-US" sz="1800" dirty="0">
                <a:solidFill>
                  <a:srgbClr val="0000FF"/>
                </a:solidFill>
                <a:latin typeface="Consolas"/>
                <a:ea typeface="Calibri"/>
                <a:cs typeface="Times New Roman"/>
              </a:rPr>
              <a:t>namespace</a:t>
            </a:r>
            <a:r>
              <a:rPr lang="en-US" sz="1800" dirty="0">
                <a:latin typeface="Consolas"/>
                <a:ea typeface="Calibri"/>
                <a:cs typeface="Times New Roman"/>
              </a:rPr>
              <a:t> </a:t>
            </a:r>
            <a:r>
              <a:rPr lang="en-US" sz="1800" dirty="0" err="1">
                <a:latin typeface="Consolas"/>
                <a:ea typeface="Calibri"/>
                <a:cs typeface="Times New Roman"/>
              </a:rPr>
              <a:t>std</a:t>
            </a: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800" dirty="0">
                <a:solidFill>
                  <a:srgbClr val="008000"/>
                </a:solidFill>
                <a:latin typeface="Consolas"/>
                <a:ea typeface="Calibri"/>
                <a:cs typeface="Times New Roman"/>
              </a:rPr>
              <a:t>//function </a:t>
            </a:r>
            <a:r>
              <a:rPr lang="en-US" sz="1800" dirty="0" err="1">
                <a:solidFill>
                  <a:srgbClr val="008000"/>
                </a:solidFill>
                <a:latin typeface="Consolas"/>
                <a:ea typeface="Calibri"/>
                <a:cs typeface="Times New Roman"/>
              </a:rPr>
              <a:t>defintion</a:t>
            </a:r>
            <a:endParaRPr lang="en-US" sz="20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void</a:t>
            </a:r>
            <a:r>
              <a:rPr lang="en-US" sz="1800" dirty="0">
                <a:latin typeface="Consolas"/>
                <a:ea typeface="Calibri"/>
                <a:cs typeface="Times New Roman"/>
              </a:rPr>
              <a:t> </a:t>
            </a:r>
            <a:r>
              <a:rPr lang="en-US" sz="1800" dirty="0" err="1">
                <a:latin typeface="Consolas"/>
                <a:ea typeface="Calibri"/>
                <a:cs typeface="Times New Roman"/>
              </a:rPr>
              <a:t>showHelloWorld</a:t>
            </a: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a:t>
            </a:r>
            <a:r>
              <a:rPr lang="en-US" sz="1800" dirty="0">
                <a:solidFill>
                  <a:srgbClr val="A31515"/>
                </a:solidFill>
                <a:latin typeface="Consolas"/>
                <a:ea typeface="Calibri"/>
                <a:cs typeface="Times New Roman"/>
              </a:rPr>
              <a:t>"Hello World!\n\n"</a:t>
            </a: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main()</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8000"/>
                </a:solidFill>
                <a:latin typeface="Consolas"/>
                <a:ea typeface="Calibri"/>
                <a:cs typeface="Times New Roman"/>
              </a:rPr>
              <a:t>//function call</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err="1">
                <a:latin typeface="Consolas"/>
                <a:ea typeface="Calibri"/>
                <a:cs typeface="Times New Roman"/>
              </a:rPr>
              <a:t>showHelloWorld</a:t>
            </a: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1000"/>
              </a:spcAft>
              <a:buNone/>
            </a:pPr>
            <a:r>
              <a:rPr lang="en-US" sz="2000" dirty="0">
                <a:ea typeface="Calibri"/>
                <a:cs typeface="Times New Roman"/>
              </a:rPr>
              <a:t> </a:t>
            </a: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630" y="3505200"/>
            <a:ext cx="2714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9294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F3DC76-259D-45DC-8C0E-0F61BF712E88}" type="slidenum">
              <a:rPr lang="en-US" smtClean="0"/>
              <a:t>70</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 y="197077"/>
            <a:ext cx="5000625"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68526"/>
            <a:ext cx="3657600" cy="622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3185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F3DC76-259D-45DC-8C0E-0F61BF712E88}" type="slidenum">
              <a:rPr lang="en-US" smtClean="0"/>
              <a:t>71</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 y="611414"/>
            <a:ext cx="4518591"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584" y="152400"/>
            <a:ext cx="4392441"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3185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normAutofit/>
          </a:bodyPr>
          <a:lstStyle/>
          <a:p>
            <a:pPr>
              <a:lnSpc>
                <a:spcPts val="5200"/>
              </a:lnSpc>
            </a:pPr>
            <a:r>
              <a:rPr lang="en-US" dirty="0" smtClean="0">
                <a:solidFill>
                  <a:srgbClr val="CCFF33"/>
                </a:solidFill>
              </a:rPr>
              <a:t>Vectors (Dynamic Arrays)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9469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Vector Class</a:t>
            </a:r>
            <a:endParaRPr lang="en-US" dirty="0">
              <a:solidFill>
                <a:srgbClr val="CCFF33"/>
              </a:solidFill>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dirty="0" smtClean="0"/>
              <a:t>The </a:t>
            </a:r>
            <a:r>
              <a:rPr lang="en-US" dirty="0" smtClean="0">
                <a:solidFill>
                  <a:srgbClr val="CCFF33"/>
                </a:solidFill>
              </a:rPr>
              <a:t>vector class </a:t>
            </a:r>
            <a:r>
              <a:rPr lang="en-US" dirty="0" smtClean="0"/>
              <a:t>is a container class that represents arrays in C++.</a:t>
            </a:r>
          </a:p>
          <a:p>
            <a:pPr algn="just"/>
            <a:endParaRPr lang="en-US" dirty="0"/>
          </a:p>
          <a:p>
            <a:pPr algn="just"/>
            <a:r>
              <a:rPr lang="en-US" dirty="0" smtClean="0"/>
              <a:t>The </a:t>
            </a:r>
            <a:r>
              <a:rPr lang="en-US" dirty="0" smtClean="0">
                <a:solidFill>
                  <a:srgbClr val="CCFF33"/>
                </a:solidFill>
              </a:rPr>
              <a:t>vector</a:t>
            </a:r>
            <a:r>
              <a:rPr lang="en-US" dirty="0" smtClean="0"/>
              <a:t> is a dynamic data structure, meaning its </a:t>
            </a:r>
            <a:r>
              <a:rPr lang="en-US" dirty="0" smtClean="0">
                <a:solidFill>
                  <a:srgbClr val="CCFF33"/>
                </a:solidFill>
              </a:rPr>
              <a:t>size can decrease and increase</a:t>
            </a:r>
            <a:r>
              <a:rPr lang="en-US" dirty="0" smtClean="0"/>
              <a:t>.</a:t>
            </a:r>
            <a:endParaRPr lang="en-US" dirty="0"/>
          </a:p>
          <a:p>
            <a:pPr marL="0" marR="0" indent="0">
              <a:lnSpc>
                <a:spcPct val="115000"/>
              </a:lnSpc>
              <a:spcBef>
                <a:spcPts val="0"/>
              </a:spcBef>
              <a:spcAft>
                <a:spcPts val="0"/>
              </a:spcAft>
              <a:buNone/>
            </a:pPr>
            <a:r>
              <a:rPr lang="en-US" sz="1600" dirty="0" smtClean="0">
                <a:solidFill>
                  <a:srgbClr val="0000FF"/>
                </a:solidFill>
                <a:latin typeface="Consolas"/>
                <a:ea typeface="Calibri"/>
                <a:cs typeface="Times New Roman"/>
              </a:rPr>
              <a:t>		#</a:t>
            </a:r>
            <a:r>
              <a:rPr lang="en-US" sz="1600" dirty="0">
                <a:solidFill>
                  <a:srgbClr val="0000FF"/>
                </a:solidFill>
                <a:latin typeface="Consolas"/>
                <a:ea typeface="Calibri"/>
                <a:cs typeface="Times New Roman"/>
              </a:rPr>
              <a:t>include</a:t>
            </a:r>
            <a:r>
              <a:rPr lang="en-US" sz="1600" dirty="0">
                <a:solidFill>
                  <a:srgbClr val="A31515"/>
                </a:solidFill>
                <a:latin typeface="Consolas"/>
                <a:ea typeface="Calibri"/>
                <a:cs typeface="Times New Roman"/>
              </a:rPr>
              <a:t>&lt;vector&gt;</a:t>
            </a:r>
            <a:endParaRPr lang="en-US" sz="21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		using</a:t>
            </a:r>
            <a:r>
              <a:rPr lang="en-US" sz="1600" dirty="0">
                <a:latin typeface="Consolas"/>
                <a:ea typeface="Calibri"/>
                <a:cs typeface="Times New Roman"/>
              </a:rPr>
              <a:t> </a:t>
            </a:r>
            <a:r>
              <a:rPr lang="en-US" sz="1600" dirty="0">
                <a:solidFill>
                  <a:srgbClr val="0000FF"/>
                </a:solidFill>
                <a:latin typeface="Consolas"/>
                <a:ea typeface="Calibri"/>
                <a:cs typeface="Times New Roman"/>
              </a:rPr>
              <a:t>namespace</a:t>
            </a:r>
            <a:r>
              <a:rPr lang="en-US" sz="1600" dirty="0">
                <a:latin typeface="Consolas"/>
                <a:ea typeface="Calibri"/>
                <a:cs typeface="Times New Roman"/>
              </a:rPr>
              <a:t> </a:t>
            </a:r>
            <a:r>
              <a:rPr lang="en-US" sz="1600" dirty="0" err="1">
                <a:latin typeface="Consolas"/>
                <a:ea typeface="Calibri"/>
                <a:cs typeface="Times New Roman"/>
              </a:rPr>
              <a:t>std</a:t>
            </a:r>
            <a:r>
              <a:rPr lang="en-US" sz="1600" dirty="0">
                <a:latin typeface="Consolas"/>
                <a:ea typeface="Calibri"/>
                <a:cs typeface="Times New Roman"/>
              </a:rPr>
              <a:t>;</a:t>
            </a:r>
            <a:endParaRPr lang="en-US" sz="21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1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		int</a:t>
            </a:r>
            <a:r>
              <a:rPr lang="en-US" sz="1600" dirty="0">
                <a:latin typeface="Consolas"/>
                <a:ea typeface="Calibri"/>
                <a:cs typeface="Times New Roman"/>
              </a:rPr>
              <a:t> main()</a:t>
            </a:r>
            <a:endParaRPr lang="en-US" sz="21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1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vector&lt;</a:t>
            </a:r>
            <a:r>
              <a:rPr lang="en-US" sz="1600" dirty="0">
                <a:solidFill>
                  <a:srgbClr val="0000FF"/>
                </a:solidFill>
                <a:latin typeface="Consolas"/>
                <a:ea typeface="Calibri"/>
                <a:cs typeface="Times New Roman"/>
              </a:rPr>
              <a:t>int</a:t>
            </a:r>
            <a:r>
              <a:rPr lang="en-US" sz="1600" dirty="0">
                <a:latin typeface="Consolas"/>
                <a:ea typeface="Calibri"/>
                <a:cs typeface="Times New Roman"/>
              </a:rPr>
              <a:t>&gt; </a:t>
            </a:r>
            <a:r>
              <a:rPr lang="en-US" sz="1600" dirty="0" err="1">
                <a:latin typeface="Consolas"/>
                <a:ea typeface="Calibri"/>
                <a:cs typeface="Times New Roman"/>
              </a:rPr>
              <a:t>myDynamicArray</a:t>
            </a:r>
            <a:r>
              <a:rPr lang="en-US" sz="1600" dirty="0">
                <a:latin typeface="Consolas"/>
                <a:ea typeface="Calibri"/>
                <a:cs typeface="Times New Roman"/>
              </a:rPr>
              <a:t>;</a:t>
            </a:r>
            <a:endParaRPr lang="en-US" sz="21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myDynamicArray.resize</a:t>
            </a:r>
            <a:r>
              <a:rPr lang="en-US" sz="1600" dirty="0">
                <a:latin typeface="Consolas"/>
                <a:ea typeface="Calibri"/>
                <a:cs typeface="Times New Roman"/>
              </a:rPr>
              <a:t>(5);</a:t>
            </a:r>
            <a:endParaRPr lang="en-US" sz="21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2100" dirty="0">
                <a:ea typeface="Calibri"/>
                <a:cs typeface="Times New Roman"/>
              </a:rPr>
              <a:t>		</a:t>
            </a:r>
            <a:r>
              <a:rPr lang="en-US" sz="1600" dirty="0">
                <a:latin typeface="Consolas"/>
                <a:ea typeface="Calibri"/>
                <a:cs typeface="Times New Roman"/>
              </a:rPr>
              <a:t>}</a:t>
            </a:r>
            <a:endParaRPr lang="en-US" sz="2100" dirty="0">
              <a:ea typeface="Calibri"/>
              <a:cs typeface="Times New Roman"/>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673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fontScale="90000"/>
          </a:bodyPr>
          <a:lstStyle/>
          <a:p>
            <a:r>
              <a:rPr lang="en-US" dirty="0" smtClean="0">
                <a:solidFill>
                  <a:srgbClr val="CCFF33"/>
                </a:solidFill>
              </a:rPr>
              <a:t>Declaring and initializing a vector</a:t>
            </a:r>
            <a:endParaRPr lang="en-US" dirty="0">
              <a:solidFill>
                <a:srgbClr val="CCFF33"/>
              </a:solidFill>
            </a:endParaRPr>
          </a:p>
        </p:txBody>
      </p:sp>
      <p:sp>
        <p:nvSpPr>
          <p:cNvPr id="3" name="Content Placeholder 2"/>
          <p:cNvSpPr>
            <a:spLocks noGrp="1"/>
          </p:cNvSpPr>
          <p:nvPr>
            <p:ph idx="1"/>
          </p:nvPr>
        </p:nvSpPr>
        <p:spPr>
          <a:xfrm>
            <a:off x="457200" y="1600200"/>
            <a:ext cx="8229600" cy="5105400"/>
          </a:xfrm>
        </p:spPr>
        <p:txBody>
          <a:bodyPr>
            <a:normAutofit fontScale="47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&lt;vector&gt;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//declare and resize vector</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vector&lt;</a:t>
            </a:r>
            <a:r>
              <a:rPr lang="en-US" dirty="0">
                <a:solidFill>
                  <a:srgbClr val="0000FF"/>
                </a:solidFill>
                <a:latin typeface="Consolas"/>
                <a:ea typeface="Calibri"/>
                <a:cs typeface="Times New Roman"/>
              </a:rPr>
              <a:t>int</a:t>
            </a:r>
            <a:r>
              <a:rPr lang="en-US" dirty="0">
                <a:latin typeface="Consolas"/>
                <a:ea typeface="Calibri"/>
                <a:cs typeface="Times New Roman"/>
              </a:rPr>
              <a:t>&gt; </a:t>
            </a:r>
            <a:r>
              <a:rPr lang="en-US" dirty="0" err="1">
                <a:latin typeface="Consolas"/>
                <a:ea typeface="Calibri"/>
                <a:cs typeface="Times New Roman"/>
              </a:rPr>
              <a:t>myVector</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myVector.resize</a:t>
            </a:r>
            <a:r>
              <a:rPr lang="en-US" dirty="0">
                <a:latin typeface="Consolas"/>
                <a:ea typeface="Calibri"/>
                <a:cs typeface="Times New Roman"/>
              </a:rPr>
              <a:t>(5);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smtClean="0">
                <a:solidFill>
                  <a:srgbClr val="008000"/>
                </a:solidFill>
                <a:latin typeface="Consolas"/>
                <a:ea typeface="Calibri"/>
                <a:cs typeface="Times New Roman"/>
              </a:rPr>
              <a:t>//assign </a:t>
            </a:r>
            <a:r>
              <a:rPr lang="en-US" dirty="0">
                <a:solidFill>
                  <a:srgbClr val="008000"/>
                </a:solidFill>
                <a:latin typeface="Consolas"/>
                <a:ea typeface="Calibri"/>
                <a:cs typeface="Times New Roman"/>
              </a:rPr>
              <a:t>values to each element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[0] = 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[1] = 85;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[2] = -7;</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[3] = 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[4] = 4;</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//show values</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a:t>
            </a:r>
            <a:r>
              <a:rPr lang="en-US" dirty="0" err="1">
                <a:solidFill>
                  <a:srgbClr val="A31515"/>
                </a:solidFill>
                <a:latin typeface="Consolas"/>
                <a:ea typeface="Calibri"/>
                <a:cs typeface="Times New Roman"/>
              </a:rPr>
              <a:t>myVector</a:t>
            </a:r>
            <a:r>
              <a:rPr lang="en-US" dirty="0">
                <a:solidFill>
                  <a:srgbClr val="A31515"/>
                </a:solidFill>
                <a:latin typeface="Consolas"/>
                <a:ea typeface="Calibri"/>
                <a:cs typeface="Times New Roman"/>
              </a:rPr>
              <a:t>[1] = "</a:t>
            </a:r>
            <a:r>
              <a:rPr lang="en-US" dirty="0">
                <a:latin typeface="Consolas"/>
                <a:ea typeface="Calibri"/>
                <a:cs typeface="Times New Roman"/>
              </a:rPr>
              <a:t>&lt;&lt;</a:t>
            </a:r>
            <a:r>
              <a:rPr lang="en-US" dirty="0" err="1">
                <a:latin typeface="Consolas"/>
                <a:ea typeface="Calibri"/>
                <a:cs typeface="Times New Roman"/>
              </a:rPr>
              <a:t>myVector</a:t>
            </a:r>
            <a:r>
              <a:rPr lang="en-US" dirty="0">
                <a:latin typeface="Consolas"/>
                <a:ea typeface="Calibri"/>
                <a:cs typeface="Times New Roman"/>
              </a:rPr>
              <a:t>[1]&lt;&lt;endl;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a:t>
            </a:r>
            <a:r>
              <a:rPr lang="en-US" dirty="0" err="1">
                <a:solidFill>
                  <a:srgbClr val="A31515"/>
                </a:solidFill>
                <a:latin typeface="Consolas"/>
                <a:ea typeface="Calibri"/>
                <a:cs typeface="Times New Roman"/>
              </a:rPr>
              <a:t>myVector</a:t>
            </a:r>
            <a:r>
              <a:rPr lang="en-US" dirty="0">
                <a:solidFill>
                  <a:srgbClr val="A31515"/>
                </a:solidFill>
                <a:latin typeface="Consolas"/>
                <a:ea typeface="Calibri"/>
                <a:cs typeface="Times New Roman"/>
              </a:rPr>
              <a:t>[ </a:t>
            </a:r>
            <a:r>
              <a:rPr lang="en-US" dirty="0" err="1">
                <a:solidFill>
                  <a:srgbClr val="A31515"/>
                </a:solidFill>
                <a:latin typeface="Consolas"/>
                <a:ea typeface="Calibri"/>
                <a:cs typeface="Times New Roman"/>
              </a:rPr>
              <a:t>myVector</a:t>
            </a:r>
            <a:r>
              <a:rPr lang="en-US" dirty="0">
                <a:solidFill>
                  <a:srgbClr val="A31515"/>
                </a:solidFill>
                <a:latin typeface="Consolas"/>
                <a:ea typeface="Calibri"/>
                <a:cs typeface="Times New Roman"/>
              </a:rPr>
              <a:t>[0] ] = "</a:t>
            </a:r>
            <a:r>
              <a:rPr lang="en-US" dirty="0">
                <a:latin typeface="Consolas"/>
                <a:ea typeface="Calibri"/>
                <a:cs typeface="Times New Roman"/>
              </a:rPr>
              <a:t>&lt;&lt; </a:t>
            </a:r>
            <a:r>
              <a:rPr lang="en-US" dirty="0" err="1">
                <a:latin typeface="Consolas"/>
                <a:ea typeface="Calibri"/>
                <a:cs typeface="Times New Roman"/>
              </a:rPr>
              <a:t>myVector</a:t>
            </a:r>
            <a:r>
              <a:rPr lang="en-US" dirty="0">
                <a:latin typeface="Consolas"/>
                <a:ea typeface="Calibri"/>
                <a:cs typeface="Times New Roman"/>
              </a:rPr>
              <a:t>[</a:t>
            </a:r>
            <a:r>
              <a:rPr lang="en-US" dirty="0" err="1">
                <a:latin typeface="Consolas"/>
                <a:ea typeface="Calibri"/>
                <a:cs typeface="Times New Roman"/>
              </a:rPr>
              <a:t>myVector</a:t>
            </a:r>
            <a:r>
              <a:rPr lang="en-US" dirty="0">
                <a:latin typeface="Consolas"/>
                <a:ea typeface="Calibri"/>
                <a:cs typeface="Times New Roman"/>
              </a:rPr>
              <a:t>[0] ]&lt;&lt;endl;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114800"/>
            <a:ext cx="31718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5086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Reading vectors</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Write a C++ program that reads N numbers from the user and shows them in the same, and also in reverse order.</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034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Autofit/>
          </a:bodyPr>
          <a:lstStyle/>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#include</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en-US" sz="1300" dirty="0">
              <a:ea typeface="Calibri"/>
              <a:cs typeface="Times New Roman"/>
            </a:endParaRPr>
          </a:p>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#include</a:t>
            </a:r>
            <a:r>
              <a:rPr lang="en-US" sz="1300" dirty="0">
                <a:solidFill>
                  <a:srgbClr val="A31515"/>
                </a:solidFill>
                <a:latin typeface="Consolas"/>
                <a:ea typeface="Calibri"/>
                <a:cs typeface="Times New Roman"/>
              </a:rPr>
              <a:t>&lt;vector&gt;</a:t>
            </a:r>
            <a:endParaRPr lang="en-US" sz="1300" dirty="0">
              <a:ea typeface="Calibri"/>
              <a:cs typeface="Times New Roman"/>
            </a:endParaRPr>
          </a:p>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using</a:t>
            </a:r>
            <a:r>
              <a:rPr lang="en-US" sz="1300" dirty="0">
                <a:latin typeface="Consolas"/>
                <a:ea typeface="Calibri"/>
                <a:cs typeface="Times New Roman"/>
              </a:rPr>
              <a:t> </a:t>
            </a:r>
            <a:r>
              <a:rPr lang="en-US" sz="1300" dirty="0">
                <a:solidFill>
                  <a:srgbClr val="0000FF"/>
                </a:solidFill>
                <a:latin typeface="Consolas"/>
                <a:ea typeface="Calibri"/>
                <a:cs typeface="Times New Roman"/>
              </a:rPr>
              <a:t>namespace</a:t>
            </a:r>
            <a:r>
              <a:rPr lang="en-US" sz="1300" dirty="0">
                <a:latin typeface="Consolas"/>
                <a:ea typeface="Calibri"/>
                <a:cs typeface="Times New Roman"/>
              </a:rPr>
              <a:t> </a:t>
            </a:r>
            <a:r>
              <a:rPr lang="en-US" sz="1300" dirty="0" err="1">
                <a:latin typeface="Consolas"/>
                <a:ea typeface="Calibri"/>
                <a:cs typeface="Times New Roman"/>
              </a:rPr>
              <a:t>std</a:t>
            </a:r>
            <a:r>
              <a:rPr lang="en-US" sz="1300" dirty="0" smtClean="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int</a:t>
            </a:r>
            <a:r>
              <a:rPr lang="en-US" sz="1300" dirty="0">
                <a:latin typeface="Consolas"/>
                <a:ea typeface="Calibri"/>
                <a:cs typeface="Times New Roman"/>
              </a:rPr>
              <a:t> main()</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a:solidFill>
                  <a:srgbClr val="0000FF"/>
                </a:solidFill>
                <a:latin typeface="Consolas"/>
                <a:ea typeface="Calibri"/>
                <a:cs typeface="Times New Roman"/>
              </a:rPr>
              <a:t>int</a:t>
            </a:r>
            <a:r>
              <a:rPr lang="en-US" sz="1300" dirty="0">
                <a:latin typeface="Consolas"/>
                <a:ea typeface="Calibri"/>
                <a:cs typeface="Times New Roman"/>
              </a:rPr>
              <a:t> n, i</a:t>
            </a:r>
            <a:r>
              <a:rPr lang="en-US" sz="1300" dirty="0" smtClean="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cout&lt;&lt;</a:t>
            </a:r>
            <a:r>
              <a:rPr lang="en-US" sz="1300" dirty="0">
                <a:solidFill>
                  <a:srgbClr val="A31515"/>
                </a:solidFill>
                <a:latin typeface="Consolas"/>
                <a:ea typeface="Calibri"/>
                <a:cs typeface="Times New Roman"/>
              </a:rPr>
              <a:t>"How many numbers will you enter? </a:t>
            </a:r>
            <a:r>
              <a:rPr lang="en-US" sz="1300" dirty="0" smtClean="0">
                <a:solidFill>
                  <a:srgbClr val="A31515"/>
                </a:solidFill>
                <a:latin typeface="Consolas"/>
                <a:ea typeface="Calibri"/>
                <a:cs typeface="Times New Roman"/>
              </a:rPr>
              <a:t>"</a:t>
            </a:r>
            <a:r>
              <a:rPr lang="en-US" sz="1300" dirty="0" smtClean="0">
                <a:latin typeface="Consolas"/>
                <a:ea typeface="Calibri"/>
                <a:cs typeface="Times New Roman"/>
              </a:rPr>
              <a:t>;	</a:t>
            </a:r>
            <a:r>
              <a:rPr lang="en-US" sz="1300" dirty="0">
                <a:solidFill>
                  <a:srgbClr val="008000"/>
                </a:solidFill>
                <a:latin typeface="Consolas"/>
                <a:ea typeface="Calibri"/>
                <a:cs typeface="Times New Roman"/>
              </a:rPr>
              <a:t> //get user input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err="1">
                <a:latin typeface="Consolas"/>
                <a:ea typeface="Calibri"/>
                <a:cs typeface="Times New Roman"/>
              </a:rPr>
              <a:t>cin</a:t>
            </a:r>
            <a:r>
              <a:rPr lang="en-US" sz="1300" dirty="0">
                <a:latin typeface="Consolas"/>
                <a:ea typeface="Calibri"/>
                <a:cs typeface="Times New Roman"/>
              </a:rPr>
              <a:t> &gt;&gt;n</a:t>
            </a:r>
            <a:r>
              <a:rPr lang="en-US" sz="1300" dirty="0" smtClean="0">
                <a:latin typeface="Consolas"/>
                <a:ea typeface="Calibri"/>
                <a:cs typeface="Times New Roman"/>
              </a:rPr>
              <a:t>;</a:t>
            </a:r>
            <a:endParaRPr lang="en-US" sz="1300" dirty="0">
              <a:ea typeface="Calibri"/>
              <a:cs typeface="Times New Roman"/>
            </a:endParaRPr>
          </a:p>
          <a:p>
            <a:pPr marL="0" indent="0">
              <a:lnSpc>
                <a:spcPct val="115000"/>
              </a:lnSpc>
              <a:spcBef>
                <a:spcPts val="0"/>
              </a:spcBef>
              <a:buNone/>
            </a:pPr>
            <a:r>
              <a:rPr lang="en-US" sz="1300" dirty="0">
                <a:latin typeface="Consolas"/>
                <a:ea typeface="Calibri"/>
                <a:cs typeface="Times New Roman"/>
              </a:rPr>
              <a:t>	</a:t>
            </a:r>
            <a:r>
              <a:rPr lang="en-US" sz="1300" dirty="0" smtClean="0">
                <a:latin typeface="Consolas"/>
                <a:ea typeface="Calibri"/>
                <a:cs typeface="Times New Roman"/>
              </a:rPr>
              <a:t>vector&lt;</a:t>
            </a:r>
            <a:r>
              <a:rPr lang="en-US" sz="1300" dirty="0" smtClean="0">
                <a:solidFill>
                  <a:srgbClr val="0000FF"/>
                </a:solidFill>
                <a:latin typeface="Consolas"/>
                <a:ea typeface="Calibri"/>
                <a:cs typeface="Times New Roman"/>
              </a:rPr>
              <a:t>int</a:t>
            </a:r>
            <a:r>
              <a:rPr lang="en-US" sz="1300" dirty="0">
                <a:latin typeface="Consolas"/>
                <a:ea typeface="Calibri"/>
                <a:cs typeface="Times New Roman"/>
              </a:rPr>
              <a:t>&gt; </a:t>
            </a:r>
            <a:r>
              <a:rPr lang="en-US" sz="1300" dirty="0" err="1">
                <a:latin typeface="Consolas"/>
                <a:ea typeface="Calibri"/>
                <a:cs typeface="Times New Roman"/>
              </a:rPr>
              <a:t>myVector</a:t>
            </a:r>
            <a:r>
              <a:rPr lang="en-US" sz="1300" dirty="0" smtClean="0">
                <a:latin typeface="Consolas"/>
                <a:ea typeface="Calibri"/>
                <a:cs typeface="Times New Roman"/>
              </a:rPr>
              <a:t>;	</a:t>
            </a:r>
            <a:r>
              <a:rPr lang="en-US" sz="1300" dirty="0">
                <a:solidFill>
                  <a:srgbClr val="008000"/>
                </a:solidFill>
                <a:latin typeface="Consolas"/>
                <a:ea typeface="Calibri"/>
                <a:cs typeface="Times New Roman"/>
              </a:rPr>
              <a:t>//declare and resize vector of size </a:t>
            </a:r>
            <a:r>
              <a:rPr lang="en-US" sz="1300" dirty="0" smtClean="0">
                <a:solidFill>
                  <a:srgbClr val="008000"/>
                </a:solidFill>
                <a:latin typeface="Consolas"/>
                <a:ea typeface="Calibri"/>
                <a:cs typeface="Times New Roman"/>
              </a:rPr>
              <a:t>n</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err="1">
                <a:latin typeface="Consolas"/>
                <a:ea typeface="Calibri"/>
                <a:cs typeface="Times New Roman"/>
              </a:rPr>
              <a:t>myVector.resize</a:t>
            </a:r>
            <a:r>
              <a:rPr lang="en-US" sz="1300" dirty="0">
                <a:latin typeface="Consolas"/>
                <a:ea typeface="Calibri"/>
                <a:cs typeface="Times New Roman"/>
              </a:rPr>
              <a:t>(n</a:t>
            </a:r>
            <a:r>
              <a:rPr lang="en-US" sz="1300" dirty="0" smtClean="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cout&lt;&lt;endl</a:t>
            </a:r>
            <a:r>
              <a:rPr lang="en-US" sz="1300" dirty="0" smtClean="0">
                <a:latin typeface="Consolas"/>
                <a:ea typeface="Calibri"/>
                <a:cs typeface="Times New Roman"/>
              </a:rPr>
              <a:t>;		</a:t>
            </a:r>
            <a:r>
              <a:rPr lang="en-US" sz="1300" dirty="0">
                <a:solidFill>
                  <a:srgbClr val="008000"/>
                </a:solidFill>
                <a:latin typeface="Consolas"/>
                <a:ea typeface="Calibri"/>
                <a:cs typeface="Times New Roman"/>
              </a:rPr>
              <a:t> //get the values for the vector</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a:solidFill>
                  <a:srgbClr val="0000FF"/>
                </a:solidFill>
                <a:latin typeface="Consolas"/>
                <a:ea typeface="Calibri"/>
                <a:cs typeface="Times New Roman"/>
              </a:rPr>
              <a:t>for</a:t>
            </a:r>
            <a:r>
              <a:rPr lang="en-US" sz="1300" dirty="0">
                <a:latin typeface="Consolas"/>
                <a:ea typeface="Calibri"/>
                <a:cs typeface="Times New Roman"/>
              </a:rPr>
              <a:t>( i=0; i&lt;n; i++)</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cout&lt;&lt;</a:t>
            </a:r>
            <a:r>
              <a:rPr lang="en-US" sz="1300" dirty="0">
                <a:solidFill>
                  <a:srgbClr val="A31515"/>
                </a:solidFill>
                <a:latin typeface="Consolas"/>
                <a:ea typeface="Calibri"/>
                <a:cs typeface="Times New Roman"/>
              </a:rPr>
              <a:t>"Enter the "</a:t>
            </a:r>
            <a:r>
              <a:rPr lang="en-US" sz="1300" dirty="0">
                <a:latin typeface="Consolas"/>
                <a:ea typeface="Calibri"/>
                <a:cs typeface="Times New Roman"/>
              </a:rPr>
              <a:t>&lt;&lt;i+1&lt;&lt;</a:t>
            </a:r>
            <a:r>
              <a:rPr lang="en-US" sz="1300" dirty="0">
                <a:solidFill>
                  <a:srgbClr val="A31515"/>
                </a:solidFill>
                <a:latin typeface="Consolas"/>
                <a:ea typeface="Calibri"/>
                <a:cs typeface="Times New Roman"/>
              </a:rPr>
              <a:t>"</a:t>
            </a:r>
            <a:r>
              <a:rPr lang="en-US" sz="1300" dirty="0" err="1">
                <a:solidFill>
                  <a:srgbClr val="A31515"/>
                </a:solidFill>
                <a:latin typeface="Consolas"/>
                <a:ea typeface="Calibri"/>
                <a:cs typeface="Times New Roman"/>
              </a:rPr>
              <a:t>th</a:t>
            </a:r>
            <a:r>
              <a:rPr lang="en-US" sz="1300" dirty="0">
                <a:solidFill>
                  <a:srgbClr val="A31515"/>
                </a:solidFill>
                <a:latin typeface="Consolas"/>
                <a:ea typeface="Calibri"/>
                <a:cs typeface="Times New Roman"/>
              </a:rPr>
              <a:t> value: "</a:t>
            </a: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err="1">
                <a:latin typeface="Consolas"/>
                <a:ea typeface="Calibri"/>
                <a:cs typeface="Times New Roman"/>
              </a:rPr>
              <a:t>cin</a:t>
            </a:r>
            <a:r>
              <a:rPr lang="en-US" sz="1300" dirty="0">
                <a:latin typeface="Consolas"/>
                <a:ea typeface="Calibri"/>
                <a:cs typeface="Times New Roman"/>
              </a:rPr>
              <a:t>&gt;&gt;</a:t>
            </a:r>
            <a:r>
              <a:rPr lang="en-US" sz="1300" dirty="0" err="1">
                <a:latin typeface="Consolas"/>
                <a:ea typeface="Calibri"/>
                <a:cs typeface="Times New Roman"/>
              </a:rPr>
              <a:t>myVector</a:t>
            </a:r>
            <a:r>
              <a:rPr lang="en-US" sz="1300" dirty="0">
                <a:latin typeface="Consolas"/>
                <a:ea typeface="Calibri"/>
                <a:cs typeface="Times New Roman"/>
              </a:rPr>
              <a:t>[i];</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endParaRPr lang="en-US" sz="1300" dirty="0">
              <a:ea typeface="Calibri"/>
              <a:cs typeface="Times New Roman"/>
            </a:endParaRPr>
          </a:p>
          <a:p>
            <a:pPr marL="0" indent="0">
              <a:lnSpc>
                <a:spcPct val="115000"/>
              </a:lnSpc>
              <a:spcBef>
                <a:spcPts val="0"/>
              </a:spcBef>
              <a:buNone/>
            </a:pPr>
            <a:r>
              <a:rPr lang="en-US" sz="1300" dirty="0">
                <a:latin typeface="Consolas"/>
                <a:ea typeface="Calibri"/>
                <a:cs typeface="Times New Roman"/>
              </a:rPr>
              <a:t> 	cout&lt;&lt;</a:t>
            </a:r>
            <a:r>
              <a:rPr lang="en-US" sz="1300" dirty="0">
                <a:solidFill>
                  <a:srgbClr val="A31515"/>
                </a:solidFill>
                <a:latin typeface="Consolas"/>
                <a:ea typeface="Calibri"/>
                <a:cs typeface="Times New Roman"/>
              </a:rPr>
              <a:t>"\n\</a:t>
            </a:r>
            <a:r>
              <a:rPr lang="en-US" sz="1300" dirty="0" err="1">
                <a:solidFill>
                  <a:srgbClr val="A31515"/>
                </a:solidFill>
                <a:latin typeface="Consolas"/>
                <a:ea typeface="Calibri"/>
                <a:cs typeface="Times New Roman"/>
              </a:rPr>
              <a:t>nYou</a:t>
            </a:r>
            <a:r>
              <a:rPr lang="en-US" sz="1300" dirty="0">
                <a:solidFill>
                  <a:srgbClr val="A31515"/>
                </a:solidFill>
                <a:latin typeface="Consolas"/>
                <a:ea typeface="Calibri"/>
                <a:cs typeface="Times New Roman"/>
              </a:rPr>
              <a:t> entered: </a:t>
            </a:r>
            <a:r>
              <a:rPr lang="en-US" sz="1300" dirty="0" smtClean="0">
                <a:solidFill>
                  <a:srgbClr val="A31515"/>
                </a:solidFill>
                <a:latin typeface="Consolas"/>
                <a:ea typeface="Calibri"/>
                <a:cs typeface="Times New Roman"/>
              </a:rPr>
              <a:t>"</a:t>
            </a:r>
            <a:r>
              <a:rPr lang="en-US" sz="1300" dirty="0" smtClean="0">
                <a:latin typeface="Consolas"/>
                <a:ea typeface="Calibri"/>
                <a:cs typeface="Times New Roman"/>
              </a:rPr>
              <a:t>;	</a:t>
            </a:r>
            <a:r>
              <a:rPr lang="en-US" sz="1300" dirty="0" smtClean="0">
                <a:solidFill>
                  <a:srgbClr val="008000"/>
                </a:solidFill>
                <a:latin typeface="Consolas"/>
                <a:ea typeface="Calibri"/>
                <a:cs typeface="Times New Roman"/>
              </a:rPr>
              <a:t>//</a:t>
            </a:r>
            <a:r>
              <a:rPr lang="en-US" sz="1300" dirty="0">
                <a:solidFill>
                  <a:srgbClr val="008000"/>
                </a:solidFill>
                <a:latin typeface="Consolas"/>
                <a:ea typeface="Calibri"/>
                <a:cs typeface="Times New Roman"/>
              </a:rPr>
              <a:t>show values </a:t>
            </a:r>
            <a:r>
              <a:rPr lang="en-US" sz="1300" dirty="0" smtClean="0">
                <a:solidFill>
                  <a:srgbClr val="008000"/>
                </a:solidFill>
                <a:latin typeface="Consolas"/>
                <a:ea typeface="Calibri"/>
                <a:cs typeface="Times New Roman"/>
              </a:rPr>
              <a:t>entered</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a:solidFill>
                  <a:srgbClr val="0000FF"/>
                </a:solidFill>
                <a:latin typeface="Consolas"/>
                <a:ea typeface="Calibri"/>
                <a:cs typeface="Times New Roman"/>
              </a:rPr>
              <a:t>for</a:t>
            </a:r>
            <a:r>
              <a:rPr lang="en-US" sz="1300" dirty="0">
                <a:latin typeface="Consolas"/>
                <a:ea typeface="Calibri"/>
                <a:cs typeface="Times New Roman"/>
              </a:rPr>
              <a:t>( i=0; i&lt;n; i++)</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cout&lt;&lt;</a:t>
            </a:r>
            <a:r>
              <a:rPr lang="en-US" sz="1300" dirty="0" err="1">
                <a:latin typeface="Consolas"/>
                <a:ea typeface="Calibri"/>
                <a:cs typeface="Times New Roman"/>
              </a:rPr>
              <a:t>myVector</a:t>
            </a:r>
            <a:r>
              <a:rPr lang="en-US" sz="1300" dirty="0">
                <a:latin typeface="Consolas"/>
                <a:ea typeface="Calibri"/>
                <a:cs typeface="Times New Roman"/>
              </a:rPr>
              <a:t>[i]&lt;&lt;</a:t>
            </a:r>
            <a:r>
              <a:rPr lang="en-US" sz="1300" dirty="0">
                <a:solidFill>
                  <a:srgbClr val="A31515"/>
                </a:solidFill>
                <a:latin typeface="Consolas"/>
                <a:ea typeface="Calibri"/>
                <a:cs typeface="Times New Roman"/>
              </a:rPr>
              <a:t>" "</a:t>
            </a: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smtClean="0">
                <a:latin typeface="Consolas"/>
                <a:ea typeface="Calibri"/>
                <a:cs typeface="Times New Roman"/>
              </a:rPr>
              <a:t>}</a:t>
            </a:r>
            <a:endParaRPr lang="en-US" sz="1300" dirty="0">
              <a:ea typeface="Calibri"/>
              <a:cs typeface="Times New Roman"/>
            </a:endParaRPr>
          </a:p>
          <a:p>
            <a:pPr marL="0" indent="0">
              <a:lnSpc>
                <a:spcPct val="115000"/>
              </a:lnSpc>
              <a:spcBef>
                <a:spcPts val="0"/>
              </a:spcBef>
              <a:buNone/>
            </a:pPr>
            <a:r>
              <a:rPr lang="en-US" sz="1300" dirty="0">
                <a:latin typeface="Consolas"/>
                <a:ea typeface="Calibri"/>
                <a:cs typeface="Times New Roman"/>
              </a:rPr>
              <a:t>	</a:t>
            </a:r>
            <a:r>
              <a:rPr lang="en-US" sz="1300" dirty="0" smtClean="0">
                <a:latin typeface="Consolas"/>
                <a:ea typeface="Calibri"/>
                <a:cs typeface="Times New Roman"/>
              </a:rPr>
              <a:t>cout</a:t>
            </a:r>
            <a:r>
              <a:rPr lang="en-US" sz="1300" dirty="0">
                <a:latin typeface="Consolas"/>
                <a:ea typeface="Calibri"/>
                <a:cs typeface="Times New Roman"/>
              </a:rPr>
              <a:t>&lt;&lt;</a:t>
            </a:r>
            <a:r>
              <a:rPr lang="en-US" sz="1300" dirty="0">
                <a:solidFill>
                  <a:srgbClr val="A31515"/>
                </a:solidFill>
                <a:latin typeface="Consolas"/>
                <a:ea typeface="Calibri"/>
                <a:cs typeface="Times New Roman"/>
              </a:rPr>
              <a:t>"\</a:t>
            </a:r>
            <a:r>
              <a:rPr lang="en-US" sz="1300" dirty="0" err="1">
                <a:solidFill>
                  <a:srgbClr val="A31515"/>
                </a:solidFill>
                <a:latin typeface="Consolas"/>
                <a:ea typeface="Calibri"/>
                <a:cs typeface="Times New Roman"/>
              </a:rPr>
              <a:t>nThe</a:t>
            </a:r>
            <a:r>
              <a:rPr lang="en-US" sz="1300" dirty="0">
                <a:solidFill>
                  <a:srgbClr val="A31515"/>
                </a:solidFill>
                <a:latin typeface="Consolas"/>
                <a:ea typeface="Calibri"/>
                <a:cs typeface="Times New Roman"/>
              </a:rPr>
              <a:t> reverse: </a:t>
            </a:r>
            <a:r>
              <a:rPr lang="en-US" sz="1300" dirty="0" smtClean="0">
                <a:solidFill>
                  <a:srgbClr val="A31515"/>
                </a:solidFill>
                <a:latin typeface="Consolas"/>
                <a:ea typeface="Calibri"/>
                <a:cs typeface="Times New Roman"/>
              </a:rPr>
              <a:t>"</a:t>
            </a:r>
            <a:r>
              <a:rPr lang="en-US" sz="1300" dirty="0" smtClean="0">
                <a:latin typeface="Consolas"/>
                <a:ea typeface="Calibri"/>
                <a:cs typeface="Times New Roman"/>
              </a:rPr>
              <a:t>;	</a:t>
            </a:r>
            <a:r>
              <a:rPr lang="en-US" sz="1300" dirty="0">
                <a:solidFill>
                  <a:srgbClr val="008000"/>
                </a:solidFill>
                <a:latin typeface="Consolas"/>
                <a:ea typeface="Calibri"/>
                <a:cs typeface="Times New Roman"/>
              </a:rPr>
              <a:t>//show the </a:t>
            </a:r>
            <a:r>
              <a:rPr lang="en-US" sz="1300" dirty="0" smtClean="0">
                <a:solidFill>
                  <a:srgbClr val="008000"/>
                </a:solidFill>
                <a:latin typeface="Consolas"/>
                <a:ea typeface="Calibri"/>
                <a:cs typeface="Times New Roman"/>
              </a:rPr>
              <a:t>reverse</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a:solidFill>
                  <a:srgbClr val="0000FF"/>
                </a:solidFill>
                <a:latin typeface="Consolas"/>
                <a:ea typeface="Calibri"/>
                <a:cs typeface="Times New Roman"/>
              </a:rPr>
              <a:t>for</a:t>
            </a:r>
            <a:r>
              <a:rPr lang="en-US" sz="1300" dirty="0">
                <a:latin typeface="Consolas"/>
                <a:ea typeface="Calibri"/>
                <a:cs typeface="Times New Roman"/>
              </a:rPr>
              <a:t>( i=n-1; i&gt;=0; i--)</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cout&lt;&lt;</a:t>
            </a:r>
            <a:r>
              <a:rPr lang="en-US" sz="1300" dirty="0" err="1">
                <a:latin typeface="Consolas"/>
                <a:ea typeface="Calibri"/>
                <a:cs typeface="Times New Roman"/>
              </a:rPr>
              <a:t>myVector</a:t>
            </a:r>
            <a:r>
              <a:rPr lang="en-US" sz="1300" dirty="0">
                <a:latin typeface="Consolas"/>
                <a:ea typeface="Calibri"/>
                <a:cs typeface="Times New Roman"/>
              </a:rPr>
              <a:t>[i]&lt;&lt;</a:t>
            </a:r>
            <a:r>
              <a:rPr lang="en-US" sz="1300" dirty="0">
                <a:solidFill>
                  <a:srgbClr val="A31515"/>
                </a:solidFill>
                <a:latin typeface="Consolas"/>
                <a:ea typeface="Calibri"/>
                <a:cs typeface="Times New Roman"/>
              </a:rPr>
              <a:t>" "</a:t>
            </a: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cout&lt;&lt;endl</a:t>
            </a:r>
            <a:r>
              <a:rPr lang="en-US" sz="1300" dirty="0" smtClean="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a:solidFill>
                  <a:srgbClr val="0000FF"/>
                </a:solidFill>
                <a:latin typeface="Consolas"/>
                <a:ea typeface="Calibri"/>
                <a:cs typeface="Times New Roman"/>
              </a:rPr>
              <a:t>return</a:t>
            </a:r>
            <a:r>
              <a:rPr lang="en-US" sz="1300" dirty="0">
                <a:latin typeface="Consolas"/>
                <a:ea typeface="Calibri"/>
                <a:cs typeface="Times New Roman"/>
              </a:rPr>
              <a:t> 0;</a:t>
            </a:r>
            <a:endParaRPr lang="en-US" sz="1300" dirty="0">
              <a:ea typeface="Calibri"/>
              <a:cs typeface="Times New Roman"/>
            </a:endParaRPr>
          </a:p>
          <a:p>
            <a:pPr marL="0" marR="0" indent="0">
              <a:lnSpc>
                <a:spcPct val="115000"/>
              </a:lnSpc>
              <a:spcBef>
                <a:spcPts val="0"/>
              </a:spcBef>
              <a:spcAft>
                <a:spcPts val="0"/>
              </a:spcAft>
              <a:buNone/>
            </a:pPr>
            <a:r>
              <a:rPr lang="en-US" sz="1300" dirty="0" smtClean="0">
                <a:latin typeface="Consolas"/>
                <a:ea typeface="Calibri"/>
                <a:cs typeface="Times New Roman"/>
              </a:rPr>
              <a:t>}</a:t>
            </a:r>
            <a:endParaRPr lang="en-US" sz="13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76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625" y="4724401"/>
            <a:ext cx="341586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5061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Collecting Coins</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You are given N coins in a line. The value of each coin can only be 1, 2, 5, 10, 25, or 50.</a:t>
            </a:r>
          </a:p>
          <a:p>
            <a:pPr algn="just"/>
            <a:r>
              <a:rPr lang="en-US" dirty="0" smtClean="0"/>
              <a:t>Write a C++ program that gets the number of coins N, a selection factor K, and the values of coins. </a:t>
            </a:r>
          </a:p>
          <a:p>
            <a:pPr algn="just"/>
            <a:r>
              <a:rPr lang="en-US" dirty="0" smtClean="0"/>
              <a:t>Your program must calculate the sum of coins in the position i*K where i starts from 0 and increases by 1.</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2282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Collecting Coins</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You must manually create the file coins.in on the project folder.</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3124200"/>
            <a:ext cx="8759371" cy="245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5999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00800"/>
          </a:xfrm>
        </p:spPr>
        <p:txBody>
          <a:bodyPr>
            <a:normAutofit fontScale="25000" lnSpcReduction="20000"/>
          </a:bodyPr>
          <a:lstStyle/>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a:t>
            </a:r>
            <a:r>
              <a:rPr lang="en-US" sz="5600" dirty="0" err="1">
                <a:solidFill>
                  <a:srgbClr val="A31515"/>
                </a:solidFill>
                <a:latin typeface="Consolas"/>
                <a:ea typeface="Calibri"/>
                <a:cs typeface="Times New Roman"/>
              </a:rPr>
              <a:t>fstream</a:t>
            </a:r>
            <a:r>
              <a:rPr lang="en-US" sz="5600" dirty="0">
                <a:solidFill>
                  <a:srgbClr val="A31515"/>
                </a:solidFill>
                <a:latin typeface="Consolas"/>
                <a:ea typeface="Calibri"/>
                <a:cs typeface="Times New Roman"/>
              </a:rPr>
              <a:t>&gt;</a:t>
            </a:r>
            <a:endParaRPr lang="en-US" sz="56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&lt;vector&gt;</a:t>
            </a:r>
            <a:endParaRPr lang="en-US" sz="56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using</a:t>
            </a:r>
            <a:r>
              <a:rPr lang="en-US" sz="5600" dirty="0">
                <a:latin typeface="Consolas"/>
                <a:ea typeface="Calibri"/>
                <a:cs typeface="Times New Roman"/>
              </a:rPr>
              <a:t> </a:t>
            </a:r>
            <a:r>
              <a:rPr lang="en-US" sz="5600" dirty="0">
                <a:solidFill>
                  <a:srgbClr val="0000FF"/>
                </a:solidFill>
                <a:latin typeface="Consolas"/>
                <a:ea typeface="Calibri"/>
                <a:cs typeface="Times New Roman"/>
              </a:rPr>
              <a:t>namespace</a:t>
            </a:r>
            <a:r>
              <a:rPr lang="en-US" sz="5600" dirty="0">
                <a:latin typeface="Consolas"/>
                <a:ea typeface="Calibri"/>
                <a:cs typeface="Times New Roman"/>
              </a:rPr>
              <a:t> </a:t>
            </a:r>
            <a:r>
              <a:rPr lang="en-US" sz="5600" dirty="0" err="1">
                <a:latin typeface="Consolas"/>
                <a:ea typeface="Calibri"/>
                <a:cs typeface="Times New Roman"/>
              </a:rPr>
              <a:t>std</a:t>
            </a:r>
            <a:r>
              <a:rPr lang="en-US" sz="5600" dirty="0" smtClean="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int</a:t>
            </a:r>
            <a:r>
              <a:rPr lang="en-US" sz="5600" dirty="0">
                <a:latin typeface="Consolas"/>
                <a:ea typeface="Calibri"/>
                <a:cs typeface="Times New Roman"/>
              </a:rPr>
              <a:t> main()</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5600" dirty="0">
              <a:ea typeface="Calibri"/>
              <a:cs typeface="Times New Roman"/>
            </a:endParaRPr>
          </a:p>
          <a:p>
            <a:pPr marL="0" indent="0">
              <a:lnSpc>
                <a:spcPct val="115000"/>
              </a:lnSpc>
              <a:spcBef>
                <a:spcPts val="0"/>
              </a:spcBef>
              <a:buNone/>
            </a:pPr>
            <a:r>
              <a:rPr lang="en-US" sz="5600" dirty="0">
                <a:latin typeface="Consolas"/>
                <a:ea typeface="Calibri"/>
                <a:cs typeface="Times New Roman"/>
              </a:rPr>
              <a:t>	</a:t>
            </a:r>
            <a:r>
              <a:rPr lang="en-US" sz="5600" dirty="0" err="1" smtClean="0">
                <a:latin typeface="Consolas"/>
                <a:ea typeface="Calibri"/>
                <a:cs typeface="Times New Roman"/>
              </a:rPr>
              <a:t>ifstream</a:t>
            </a:r>
            <a:r>
              <a:rPr lang="en-US" sz="5600" dirty="0" smtClean="0">
                <a:latin typeface="Consolas"/>
                <a:ea typeface="Calibri"/>
                <a:cs typeface="Times New Roman"/>
              </a:rPr>
              <a:t> </a:t>
            </a:r>
            <a:r>
              <a:rPr lang="en-US" sz="5600" dirty="0">
                <a:latin typeface="Consolas"/>
                <a:ea typeface="Calibri"/>
                <a:cs typeface="Times New Roman"/>
              </a:rPr>
              <a:t>fin(</a:t>
            </a:r>
            <a:r>
              <a:rPr lang="en-US" sz="5600" dirty="0">
                <a:solidFill>
                  <a:srgbClr val="A31515"/>
                </a:solidFill>
                <a:latin typeface="Consolas"/>
                <a:ea typeface="Calibri"/>
                <a:cs typeface="Times New Roman"/>
              </a:rPr>
              <a:t>"coins.in</a:t>
            </a:r>
            <a:r>
              <a:rPr lang="en-US" sz="5600" dirty="0" smtClean="0">
                <a:solidFill>
                  <a:srgbClr val="A31515"/>
                </a:solidFill>
                <a:latin typeface="Consolas"/>
                <a:ea typeface="Calibri"/>
                <a:cs typeface="Times New Roman"/>
              </a:rPr>
              <a:t>"</a:t>
            </a:r>
            <a:r>
              <a:rPr lang="en-US" sz="5600" dirty="0" smtClean="0">
                <a:latin typeface="Consolas"/>
                <a:ea typeface="Calibri"/>
                <a:cs typeface="Times New Roman"/>
              </a:rPr>
              <a:t>);	</a:t>
            </a:r>
            <a:r>
              <a:rPr lang="en-US" sz="5600" dirty="0">
                <a:solidFill>
                  <a:srgbClr val="008000"/>
                </a:solidFill>
                <a:latin typeface="Consolas"/>
                <a:ea typeface="Calibri"/>
                <a:cs typeface="Times New Roman"/>
              </a:rPr>
              <a:t>//open the input file, create output </a:t>
            </a:r>
            <a:r>
              <a:rPr lang="en-US" sz="5600" dirty="0" smtClean="0">
                <a:solidFill>
                  <a:srgbClr val="008000"/>
                </a:solidFill>
                <a:latin typeface="Consolas"/>
                <a:ea typeface="Calibri"/>
                <a:cs typeface="Times New Roman"/>
              </a:rPr>
              <a:t>file</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ofstream</a:t>
            </a:r>
            <a:r>
              <a:rPr lang="en-US" sz="5600" dirty="0">
                <a:latin typeface="Consolas"/>
                <a:ea typeface="Calibri"/>
                <a:cs typeface="Times New Roman"/>
              </a:rPr>
              <a:t> </a:t>
            </a:r>
            <a:r>
              <a:rPr lang="en-US" sz="5600" dirty="0" err="1">
                <a:latin typeface="Consolas"/>
                <a:ea typeface="Calibri"/>
                <a:cs typeface="Times New Roman"/>
              </a:rPr>
              <a:t>fout</a:t>
            </a:r>
            <a:r>
              <a:rPr lang="en-US" sz="5600" dirty="0">
                <a:latin typeface="Consolas"/>
                <a:ea typeface="Calibri"/>
                <a:cs typeface="Times New Roman"/>
              </a:rPr>
              <a:t>(</a:t>
            </a:r>
            <a:r>
              <a:rPr lang="en-US" sz="5600" dirty="0">
                <a:solidFill>
                  <a:srgbClr val="A31515"/>
                </a:solidFill>
                <a:latin typeface="Consolas"/>
                <a:ea typeface="Calibri"/>
                <a:cs typeface="Times New Roman"/>
              </a:rPr>
              <a:t>"</a:t>
            </a:r>
            <a:r>
              <a:rPr lang="en-US" sz="5600" dirty="0" err="1">
                <a:solidFill>
                  <a:srgbClr val="A31515"/>
                </a:solidFill>
                <a:latin typeface="Consolas"/>
                <a:ea typeface="Calibri"/>
                <a:cs typeface="Times New Roman"/>
              </a:rPr>
              <a:t>coins.out</a:t>
            </a:r>
            <a:r>
              <a:rPr lang="en-US" sz="5600" dirty="0">
                <a:solidFill>
                  <a:srgbClr val="A31515"/>
                </a:solidFill>
                <a:latin typeface="Consolas"/>
                <a:ea typeface="Calibri"/>
                <a:cs typeface="Times New Roman"/>
              </a:rPr>
              <a:t>"</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indent="0">
              <a:lnSpc>
                <a:spcPct val="115000"/>
              </a:lnSpc>
              <a:spcBef>
                <a:spcPts val="0"/>
              </a:spcBef>
              <a:buNone/>
            </a:pPr>
            <a:r>
              <a:rPr lang="en-US" sz="5600" dirty="0">
                <a:latin typeface="Consolas"/>
                <a:ea typeface="Calibri"/>
                <a:cs typeface="Times New Roman"/>
              </a:rPr>
              <a:t>	</a:t>
            </a:r>
            <a:r>
              <a:rPr lang="en-US" sz="5600" dirty="0" smtClean="0">
                <a:solidFill>
                  <a:srgbClr val="0000FF"/>
                </a:solidFill>
                <a:latin typeface="Consolas"/>
                <a:ea typeface="Calibri"/>
                <a:cs typeface="Times New Roman"/>
              </a:rPr>
              <a:t>int</a:t>
            </a:r>
            <a:r>
              <a:rPr lang="en-US" sz="5600" dirty="0" smtClean="0">
                <a:latin typeface="Consolas"/>
                <a:ea typeface="Calibri"/>
                <a:cs typeface="Times New Roman"/>
              </a:rPr>
              <a:t> </a:t>
            </a:r>
            <a:r>
              <a:rPr lang="en-US" sz="5600" dirty="0">
                <a:latin typeface="Consolas"/>
                <a:ea typeface="Calibri"/>
                <a:cs typeface="Times New Roman"/>
              </a:rPr>
              <a:t>n, k, i, result=0</a:t>
            </a:r>
            <a:r>
              <a:rPr lang="en-US" sz="5600" dirty="0" smtClean="0">
                <a:latin typeface="Consolas"/>
                <a:ea typeface="Calibri"/>
                <a:cs typeface="Times New Roman"/>
              </a:rPr>
              <a:t>;	</a:t>
            </a:r>
            <a:r>
              <a:rPr lang="en-US" sz="5600" dirty="0">
                <a:solidFill>
                  <a:srgbClr val="008000"/>
                </a:solidFill>
                <a:latin typeface="Consolas"/>
                <a:ea typeface="Calibri"/>
                <a:cs typeface="Times New Roman"/>
              </a:rPr>
              <a:t>//variable </a:t>
            </a:r>
            <a:r>
              <a:rPr lang="en-US" sz="5600" dirty="0" smtClean="0">
                <a:solidFill>
                  <a:srgbClr val="008000"/>
                </a:solidFill>
                <a:latin typeface="Consolas"/>
                <a:ea typeface="Calibri"/>
                <a:cs typeface="Times New Roman"/>
              </a:rPr>
              <a:t>declaration</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fin&gt;&gt;n&gt;&gt;k</a:t>
            </a:r>
            <a:r>
              <a:rPr lang="en-US" sz="5600" dirty="0" smtClean="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a:t>
            </a:r>
            <a:r>
              <a:rPr lang="en-US" sz="5600" dirty="0" err="1">
                <a:latin typeface="Consolas"/>
                <a:ea typeface="Calibri"/>
                <a:cs typeface="Times New Roman"/>
              </a:rPr>
              <a:t>myCoins</a:t>
            </a:r>
            <a:r>
              <a:rPr lang="en-US" sz="5600" dirty="0" smtClean="0">
                <a:latin typeface="Consolas"/>
                <a:ea typeface="Calibri"/>
                <a:cs typeface="Times New Roman"/>
              </a:rPr>
              <a:t>; 	</a:t>
            </a:r>
            <a:r>
              <a:rPr lang="en-US" sz="5600" dirty="0" smtClean="0">
                <a:solidFill>
                  <a:srgbClr val="008000"/>
                </a:solidFill>
                <a:latin typeface="Consolas"/>
                <a:ea typeface="Calibri"/>
                <a:cs typeface="Times New Roman"/>
              </a:rPr>
              <a:t>//</a:t>
            </a:r>
            <a:r>
              <a:rPr lang="en-US" sz="5600" dirty="0">
                <a:solidFill>
                  <a:srgbClr val="008000"/>
                </a:solidFill>
                <a:latin typeface="Consolas"/>
                <a:ea typeface="Calibri"/>
                <a:cs typeface="Times New Roman"/>
              </a:rPr>
              <a:t>vector declaration</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myCoins.resize</a:t>
            </a:r>
            <a:r>
              <a:rPr lang="en-US" sz="5600" dirty="0">
                <a:latin typeface="Consolas"/>
                <a:ea typeface="Calibri"/>
                <a:cs typeface="Times New Roman"/>
              </a:rPr>
              <a:t>(n);</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indent="0">
              <a:lnSpc>
                <a:spcPct val="115000"/>
              </a:lnSpc>
              <a:spcBef>
                <a:spcPts val="0"/>
              </a:spcBef>
              <a:buNone/>
            </a:pPr>
            <a:r>
              <a:rPr lang="en-US" sz="5600" dirty="0">
                <a:latin typeface="Consolas"/>
                <a:ea typeface="Calibri"/>
                <a:cs typeface="Times New Roman"/>
              </a:rPr>
              <a:t>	</a:t>
            </a:r>
            <a:r>
              <a:rPr lang="en-US" sz="5600" dirty="0" smtClean="0">
                <a:solidFill>
                  <a:srgbClr val="0000FF"/>
                </a:solidFill>
                <a:latin typeface="Consolas"/>
                <a:ea typeface="Calibri"/>
                <a:cs typeface="Times New Roman"/>
              </a:rPr>
              <a:t>for</a:t>
            </a:r>
            <a:r>
              <a:rPr lang="en-US" sz="5600" dirty="0" smtClean="0">
                <a:latin typeface="Consolas"/>
                <a:ea typeface="Calibri"/>
                <a:cs typeface="Times New Roman"/>
              </a:rPr>
              <a:t>(i </a:t>
            </a:r>
            <a:r>
              <a:rPr lang="en-US" sz="5600" dirty="0">
                <a:latin typeface="Consolas"/>
                <a:ea typeface="Calibri"/>
                <a:cs typeface="Times New Roman"/>
              </a:rPr>
              <a:t>= 0; i&lt;n; i</a:t>
            </a:r>
            <a:r>
              <a:rPr lang="en-US" sz="5600" dirty="0" smtClean="0">
                <a:latin typeface="Consolas"/>
                <a:ea typeface="Calibri"/>
                <a:cs typeface="Times New Roman"/>
              </a:rPr>
              <a:t>++)	</a:t>
            </a:r>
            <a:r>
              <a:rPr lang="en-US" sz="5600" dirty="0">
                <a:solidFill>
                  <a:srgbClr val="008000"/>
                </a:solidFill>
                <a:latin typeface="Consolas"/>
                <a:ea typeface="Calibri"/>
                <a:cs typeface="Times New Roman"/>
              </a:rPr>
              <a:t>//read the n coins</a:t>
            </a:r>
            <a:endParaRPr lang="en-US" sz="5600" dirty="0">
              <a:ea typeface="Calibri"/>
              <a:cs typeface="Times New Roman"/>
            </a:endParaRPr>
          </a:p>
          <a:p>
            <a:pPr marL="0" marR="0" indent="0">
              <a:lnSpc>
                <a:spcPct val="115000"/>
              </a:lnSpc>
              <a:spcBef>
                <a:spcPts val="0"/>
              </a:spcBef>
              <a:spcAft>
                <a:spcPts val="0"/>
              </a:spcAft>
              <a:buNone/>
            </a:pP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fin&gt;&gt;</a:t>
            </a:r>
            <a:r>
              <a:rPr lang="en-US" sz="5600" dirty="0" err="1">
                <a:latin typeface="Consolas"/>
                <a:ea typeface="Calibri"/>
                <a:cs typeface="Times New Roman"/>
              </a:rPr>
              <a:t>myCoins</a:t>
            </a:r>
            <a:r>
              <a:rPr lang="en-US" sz="5600" dirty="0">
                <a:latin typeface="Consolas"/>
                <a:ea typeface="Calibri"/>
                <a:cs typeface="Times New Roman"/>
              </a:rPr>
              <a:t>[i];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(i = 0; i&lt;n; i</a:t>
            </a:r>
            <a:r>
              <a:rPr lang="en-US" sz="5600" dirty="0" smtClean="0">
                <a:latin typeface="Consolas"/>
                <a:ea typeface="Calibri"/>
                <a:cs typeface="Times New Roman"/>
              </a:rPr>
              <a:t>++)	</a:t>
            </a:r>
            <a:r>
              <a:rPr lang="en-US" sz="5600" dirty="0">
                <a:solidFill>
                  <a:srgbClr val="008000"/>
                </a:solidFill>
                <a:latin typeface="Consolas"/>
                <a:ea typeface="Calibri"/>
                <a:cs typeface="Times New Roman"/>
              </a:rPr>
              <a:t> //calculate the sum of coins with step i*k</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if</a:t>
            </a:r>
            <a:r>
              <a:rPr lang="en-US" sz="5600" dirty="0">
                <a:latin typeface="Consolas"/>
                <a:ea typeface="Calibri"/>
                <a:cs typeface="Times New Roman"/>
              </a:rPr>
              <a:t>( i*k &lt; n)</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result += </a:t>
            </a:r>
            <a:r>
              <a:rPr lang="en-US" sz="5600" dirty="0" err="1">
                <a:latin typeface="Consolas"/>
                <a:ea typeface="Calibri"/>
                <a:cs typeface="Times New Roman"/>
              </a:rPr>
              <a:t>myCoins</a:t>
            </a:r>
            <a:r>
              <a:rPr lang="en-US" sz="5600" dirty="0">
                <a:latin typeface="Consolas"/>
                <a:ea typeface="Calibri"/>
                <a:cs typeface="Times New Roman"/>
              </a:rPr>
              <a:t>[i*k];</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smtClean="0">
                <a:latin typeface="Consolas"/>
                <a:ea typeface="Calibri"/>
                <a:cs typeface="Times New Roman"/>
              </a:rPr>
              <a:t>}</a:t>
            </a:r>
            <a:r>
              <a:rPr lang="en-US" sz="5600" dirty="0">
                <a:latin typeface="Consolas"/>
                <a:ea typeface="Calibri"/>
                <a:cs typeface="Times New Roman"/>
              </a:rPr>
              <a:t> </a:t>
            </a:r>
            <a:endParaRPr lang="en-US" sz="5600" dirty="0">
              <a:ea typeface="Calibri"/>
              <a:cs typeface="Times New Roman"/>
            </a:endParaRPr>
          </a:p>
          <a:p>
            <a:pPr marL="0" indent="0">
              <a:lnSpc>
                <a:spcPct val="115000"/>
              </a:lnSpc>
              <a:spcBef>
                <a:spcPts val="0"/>
              </a:spcBef>
              <a:buNone/>
            </a:pPr>
            <a:r>
              <a:rPr lang="en-US" sz="5600" dirty="0">
                <a:latin typeface="Consolas"/>
                <a:ea typeface="Calibri"/>
                <a:cs typeface="Times New Roman"/>
              </a:rPr>
              <a:t>	</a:t>
            </a:r>
            <a:r>
              <a:rPr lang="en-US" sz="5600" dirty="0" err="1" smtClean="0">
                <a:latin typeface="Consolas"/>
                <a:ea typeface="Calibri"/>
                <a:cs typeface="Times New Roman"/>
              </a:rPr>
              <a:t>fout</a:t>
            </a:r>
            <a:r>
              <a:rPr lang="en-US" sz="5600" dirty="0">
                <a:latin typeface="Consolas"/>
                <a:ea typeface="Calibri"/>
                <a:cs typeface="Times New Roman"/>
              </a:rPr>
              <a:t>&lt;&lt;result</a:t>
            </a:r>
            <a:r>
              <a:rPr lang="en-US" sz="5600" dirty="0" smtClean="0">
                <a:latin typeface="Consolas"/>
                <a:ea typeface="Calibri"/>
                <a:cs typeface="Times New Roman"/>
              </a:rPr>
              <a:t>; </a:t>
            </a:r>
            <a:r>
              <a:rPr lang="en-US" sz="5600" dirty="0">
                <a:solidFill>
                  <a:srgbClr val="008000"/>
                </a:solidFill>
                <a:latin typeface="Consolas"/>
                <a:ea typeface="Calibri"/>
                <a:cs typeface="Times New Roman"/>
              </a:rPr>
              <a:t>//save result in </a:t>
            </a:r>
            <a:r>
              <a:rPr lang="en-US" sz="5600" dirty="0" smtClean="0">
                <a:solidFill>
                  <a:srgbClr val="008000"/>
                </a:solidFill>
                <a:latin typeface="Consolas"/>
                <a:ea typeface="Calibri"/>
                <a:cs typeface="Times New Roman"/>
              </a:rPr>
              <a:t>file</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fin.close</a:t>
            </a:r>
            <a:r>
              <a:rPr lang="en-US" sz="5600" dirty="0" smtClean="0">
                <a:latin typeface="Consolas"/>
                <a:ea typeface="Calibri"/>
                <a:cs typeface="Times New Roman"/>
              </a:rPr>
              <a:t>();	</a:t>
            </a:r>
            <a:r>
              <a:rPr lang="en-US" sz="5600" dirty="0">
                <a:solidFill>
                  <a:srgbClr val="008000"/>
                </a:solidFill>
                <a:latin typeface="Consolas"/>
                <a:ea typeface="Calibri"/>
                <a:cs typeface="Times New Roman"/>
              </a:rPr>
              <a:t> //close both files</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fout.close</a:t>
            </a:r>
            <a:r>
              <a:rPr lang="en-US" sz="5600" dirty="0" smtClean="0">
                <a:latin typeface="Consolas"/>
                <a:ea typeface="Calibri"/>
                <a:cs typeface="Times New Roman"/>
              </a:rPr>
              <a:t>();</a:t>
            </a: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smtClean="0">
                <a:latin typeface="Consolas"/>
                <a:ea typeface="Calibri"/>
                <a:cs typeface="Times New Roman"/>
              </a:rPr>
              <a:t>return 0;</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56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057" y="5295446"/>
            <a:ext cx="42672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878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fontScale="90000"/>
          </a:bodyPr>
          <a:lstStyle/>
          <a:p>
            <a:r>
              <a:rPr lang="en-US" dirty="0" smtClean="0">
                <a:solidFill>
                  <a:srgbClr val="CCFF33"/>
                </a:solidFill>
              </a:rPr>
              <a:t>Implementing functions.</a:t>
            </a:r>
            <a:br>
              <a:rPr lang="en-US" dirty="0" smtClean="0">
                <a:solidFill>
                  <a:srgbClr val="CCFF33"/>
                </a:solidFill>
              </a:rPr>
            </a:br>
            <a:r>
              <a:rPr lang="en-US" sz="3600" dirty="0" smtClean="0">
                <a:solidFill>
                  <a:srgbClr val="CCFF33"/>
                </a:solidFill>
              </a:rPr>
              <a:t>(Second way: </a:t>
            </a:r>
            <a:r>
              <a:rPr lang="en-US" sz="3600" dirty="0" smtClean="0"/>
              <a:t>prototype + call + definition</a:t>
            </a:r>
            <a:r>
              <a:rPr lang="en-US" sz="3600" dirty="0" smtClean="0">
                <a:solidFill>
                  <a:srgbClr val="CCFF33"/>
                </a:solidFill>
              </a:rPr>
              <a:t>)</a:t>
            </a:r>
            <a:endParaRPr lang="en-US" sz="3600" dirty="0">
              <a:solidFill>
                <a:srgbClr val="CCFF33"/>
              </a:solidFill>
            </a:endParaRPr>
          </a:p>
        </p:txBody>
      </p:sp>
      <p:sp>
        <p:nvSpPr>
          <p:cNvPr id="3" name="Content Placeholder 2"/>
          <p:cNvSpPr>
            <a:spLocks noGrp="1"/>
          </p:cNvSpPr>
          <p:nvPr>
            <p:ph idx="1"/>
          </p:nvPr>
        </p:nvSpPr>
        <p:spPr>
          <a:xfrm>
            <a:off x="457200" y="1600200"/>
            <a:ext cx="8229600" cy="4800600"/>
          </a:xfrm>
        </p:spPr>
        <p:txBody>
          <a:bodyPr>
            <a:normAutofit fontScale="40000" lnSpcReduction="20000"/>
          </a:bodyPr>
          <a:lstStyle/>
          <a:p>
            <a:pPr marL="0" indent="0">
              <a:buNone/>
            </a:pPr>
            <a:endParaRPr lang="en-US" sz="4500" dirty="0" smtClean="0"/>
          </a:p>
          <a:p>
            <a:pPr marL="0" marR="0" indent="0">
              <a:lnSpc>
                <a:spcPct val="115000"/>
              </a:lnSpc>
              <a:spcBef>
                <a:spcPts val="0"/>
              </a:spcBef>
              <a:spcAft>
                <a:spcPts val="0"/>
              </a:spcAft>
              <a:buNone/>
            </a:pPr>
            <a:r>
              <a:rPr lang="en-US" sz="4500" dirty="0">
                <a:solidFill>
                  <a:srgbClr val="0000FF"/>
                </a:solidFill>
                <a:latin typeface="Consolas"/>
                <a:ea typeface="Calibri"/>
                <a:cs typeface="Times New Roman"/>
              </a:rPr>
              <a:t>#include</a:t>
            </a:r>
            <a:r>
              <a:rPr lang="en-US" sz="4500" dirty="0">
                <a:solidFill>
                  <a:srgbClr val="A31515"/>
                </a:solidFill>
                <a:latin typeface="Consolas"/>
                <a:ea typeface="Calibri"/>
                <a:cs typeface="Times New Roman"/>
              </a:rPr>
              <a:t>&lt;</a:t>
            </a:r>
            <a:r>
              <a:rPr lang="en-US" sz="4500" dirty="0" err="1">
                <a:solidFill>
                  <a:srgbClr val="A31515"/>
                </a:solidFill>
                <a:latin typeface="Consolas"/>
                <a:ea typeface="Calibri"/>
                <a:cs typeface="Times New Roman"/>
              </a:rPr>
              <a:t>iostream</a:t>
            </a:r>
            <a:r>
              <a:rPr lang="en-US" sz="4500" dirty="0">
                <a:solidFill>
                  <a:srgbClr val="A31515"/>
                </a:solidFill>
                <a:latin typeface="Consolas"/>
                <a:ea typeface="Calibri"/>
                <a:cs typeface="Times New Roman"/>
              </a:rPr>
              <a:t>&gt;</a:t>
            </a:r>
            <a:endParaRPr lang="en-US" sz="7000" dirty="0">
              <a:ea typeface="Calibri"/>
              <a:cs typeface="Times New Roman"/>
            </a:endParaRPr>
          </a:p>
          <a:p>
            <a:pPr marL="0" marR="0" indent="0">
              <a:lnSpc>
                <a:spcPct val="115000"/>
              </a:lnSpc>
              <a:spcBef>
                <a:spcPts val="0"/>
              </a:spcBef>
              <a:spcAft>
                <a:spcPts val="0"/>
              </a:spcAft>
              <a:buNone/>
            </a:pPr>
            <a:r>
              <a:rPr lang="en-US" sz="4500" dirty="0">
                <a:solidFill>
                  <a:srgbClr val="0000FF"/>
                </a:solidFill>
                <a:latin typeface="Consolas"/>
                <a:ea typeface="Calibri"/>
                <a:cs typeface="Times New Roman"/>
              </a:rPr>
              <a:t>using</a:t>
            </a:r>
            <a:r>
              <a:rPr lang="en-US" sz="4500" dirty="0">
                <a:latin typeface="Consolas"/>
                <a:ea typeface="Calibri"/>
                <a:cs typeface="Times New Roman"/>
              </a:rPr>
              <a:t> </a:t>
            </a:r>
            <a:r>
              <a:rPr lang="en-US" sz="4500" dirty="0">
                <a:solidFill>
                  <a:srgbClr val="0000FF"/>
                </a:solidFill>
                <a:latin typeface="Consolas"/>
                <a:ea typeface="Calibri"/>
                <a:cs typeface="Times New Roman"/>
              </a:rPr>
              <a:t>namespace</a:t>
            </a:r>
            <a:r>
              <a:rPr lang="en-US" sz="4500" dirty="0">
                <a:latin typeface="Consolas"/>
                <a:ea typeface="Calibri"/>
                <a:cs typeface="Times New Roman"/>
              </a:rPr>
              <a:t> </a:t>
            </a:r>
            <a:r>
              <a:rPr lang="en-US" sz="4500" dirty="0" err="1">
                <a:latin typeface="Consolas"/>
                <a:ea typeface="Calibri"/>
                <a:cs typeface="Times New Roman"/>
              </a:rPr>
              <a:t>std</a:t>
            </a:r>
            <a:r>
              <a:rPr lang="en-US" sz="4500" dirty="0">
                <a:latin typeface="Consolas"/>
                <a:ea typeface="Calibri"/>
                <a:cs typeface="Times New Roman"/>
              </a:rPr>
              <a:t>;</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 </a:t>
            </a:r>
            <a:endParaRPr lang="en-US" sz="7000" dirty="0">
              <a:ea typeface="Calibri"/>
              <a:cs typeface="Times New Roman"/>
            </a:endParaRPr>
          </a:p>
          <a:p>
            <a:pPr marL="0" marR="0" indent="0">
              <a:lnSpc>
                <a:spcPct val="115000"/>
              </a:lnSpc>
              <a:spcBef>
                <a:spcPts val="0"/>
              </a:spcBef>
              <a:spcAft>
                <a:spcPts val="0"/>
              </a:spcAft>
              <a:buNone/>
            </a:pPr>
            <a:r>
              <a:rPr lang="en-US" sz="4500" dirty="0">
                <a:solidFill>
                  <a:srgbClr val="008000"/>
                </a:solidFill>
                <a:latin typeface="Consolas"/>
                <a:ea typeface="Calibri"/>
                <a:cs typeface="Times New Roman"/>
              </a:rPr>
              <a:t>//function prototype</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type  </a:t>
            </a:r>
            <a:r>
              <a:rPr lang="en-US" sz="4500" dirty="0" err="1">
                <a:latin typeface="Consolas"/>
                <a:ea typeface="Calibri"/>
                <a:cs typeface="Times New Roman"/>
              </a:rPr>
              <a:t>functionName</a:t>
            </a:r>
            <a:r>
              <a:rPr lang="en-US" sz="4500" dirty="0">
                <a:latin typeface="Consolas"/>
                <a:ea typeface="Calibri"/>
                <a:cs typeface="Times New Roman"/>
              </a:rPr>
              <a:t>(type , ... ,type );</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 </a:t>
            </a:r>
            <a:endParaRPr lang="en-US" sz="7000" dirty="0">
              <a:ea typeface="Calibri"/>
              <a:cs typeface="Times New Roman"/>
            </a:endParaRPr>
          </a:p>
          <a:p>
            <a:pPr marL="0" marR="0" indent="0">
              <a:lnSpc>
                <a:spcPct val="115000"/>
              </a:lnSpc>
              <a:spcBef>
                <a:spcPts val="0"/>
              </a:spcBef>
              <a:spcAft>
                <a:spcPts val="0"/>
              </a:spcAft>
              <a:buNone/>
            </a:pPr>
            <a:r>
              <a:rPr lang="en-US" sz="4500" dirty="0">
                <a:solidFill>
                  <a:srgbClr val="0000FF"/>
                </a:solidFill>
                <a:latin typeface="Consolas"/>
                <a:ea typeface="Calibri"/>
                <a:cs typeface="Times New Roman"/>
              </a:rPr>
              <a:t>int</a:t>
            </a:r>
            <a:r>
              <a:rPr lang="en-US" sz="4500" dirty="0">
                <a:latin typeface="Consolas"/>
                <a:ea typeface="Calibri"/>
                <a:cs typeface="Times New Roman"/>
              </a:rPr>
              <a:t> main()</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	</a:t>
            </a:r>
            <a:r>
              <a:rPr lang="en-US" sz="4500" dirty="0">
                <a:solidFill>
                  <a:srgbClr val="008000"/>
                </a:solidFill>
                <a:latin typeface="Consolas"/>
                <a:ea typeface="Calibri"/>
                <a:cs typeface="Times New Roman"/>
              </a:rPr>
              <a:t>//function call</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	</a:t>
            </a:r>
            <a:r>
              <a:rPr lang="en-US" sz="4500" dirty="0" err="1">
                <a:latin typeface="Consolas"/>
                <a:ea typeface="Calibri"/>
                <a:cs typeface="Times New Roman"/>
              </a:rPr>
              <a:t>functionName</a:t>
            </a:r>
            <a:r>
              <a:rPr lang="en-US" sz="4500" dirty="0">
                <a:latin typeface="Consolas"/>
                <a:ea typeface="Calibri"/>
                <a:cs typeface="Times New Roman"/>
              </a:rPr>
              <a:t>(type parameter, ... ,type parameter);</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 </a:t>
            </a:r>
            <a:endParaRPr lang="en-US" sz="7000" dirty="0">
              <a:ea typeface="Calibri"/>
              <a:cs typeface="Times New Roman"/>
            </a:endParaRPr>
          </a:p>
          <a:p>
            <a:pPr marL="0" marR="0" indent="0">
              <a:lnSpc>
                <a:spcPct val="115000"/>
              </a:lnSpc>
              <a:spcBef>
                <a:spcPts val="0"/>
              </a:spcBef>
              <a:spcAft>
                <a:spcPts val="0"/>
              </a:spcAft>
              <a:buNone/>
            </a:pPr>
            <a:r>
              <a:rPr lang="en-US" sz="4500" dirty="0">
                <a:solidFill>
                  <a:srgbClr val="008000"/>
                </a:solidFill>
                <a:latin typeface="Consolas"/>
                <a:ea typeface="Calibri"/>
                <a:cs typeface="Times New Roman"/>
              </a:rPr>
              <a:t>//function definition</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type  </a:t>
            </a:r>
            <a:r>
              <a:rPr lang="en-US" sz="4500" dirty="0" err="1">
                <a:latin typeface="Consolas"/>
                <a:ea typeface="Calibri"/>
                <a:cs typeface="Times New Roman"/>
              </a:rPr>
              <a:t>functionName</a:t>
            </a:r>
            <a:r>
              <a:rPr lang="en-US" sz="4500" dirty="0">
                <a:latin typeface="Consolas"/>
                <a:ea typeface="Calibri"/>
                <a:cs typeface="Times New Roman"/>
              </a:rPr>
              <a:t>(type parameter, ... ,type parameter)</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	</a:t>
            </a:r>
            <a:r>
              <a:rPr lang="en-US" sz="4500" dirty="0">
                <a:solidFill>
                  <a:srgbClr val="008000"/>
                </a:solidFill>
                <a:latin typeface="Consolas"/>
                <a:ea typeface="Calibri"/>
                <a:cs typeface="Times New Roman"/>
              </a:rPr>
              <a:t>// function code</a:t>
            </a:r>
            <a:endParaRPr lang="en-US" sz="7000" dirty="0">
              <a:ea typeface="Calibri"/>
              <a:cs typeface="Times New Roman"/>
            </a:endParaRPr>
          </a:p>
          <a:p>
            <a:pPr marL="0" marR="0" indent="0">
              <a:lnSpc>
                <a:spcPct val="115000"/>
              </a:lnSpc>
              <a:spcBef>
                <a:spcPts val="0"/>
              </a:spcBef>
              <a:spcAft>
                <a:spcPts val="0"/>
              </a:spcAft>
              <a:buNone/>
            </a:pPr>
            <a:r>
              <a:rPr lang="en-US" sz="4500" dirty="0">
                <a:latin typeface="Consolas"/>
                <a:ea typeface="Calibri"/>
                <a:cs typeface="Times New Roman"/>
              </a:rPr>
              <a:t>}</a:t>
            </a:r>
            <a:endParaRPr lang="en-US" sz="7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321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Vector Manipulation</a:t>
            </a:r>
            <a:endParaRPr lang="en-US" dirty="0">
              <a:solidFill>
                <a:srgbClr val="CCFF33"/>
              </a:solidFill>
            </a:endParaRPr>
          </a:p>
        </p:txBody>
      </p:sp>
      <p:sp>
        <p:nvSpPr>
          <p:cNvPr id="3" name="Content Placeholder 2"/>
          <p:cNvSpPr>
            <a:spLocks noGrp="1"/>
          </p:cNvSpPr>
          <p:nvPr>
            <p:ph idx="1"/>
          </p:nvPr>
        </p:nvSpPr>
        <p:spPr/>
        <p:txBody>
          <a:bodyPr/>
          <a:lstStyle/>
          <a:p>
            <a:r>
              <a:rPr lang="en-US" dirty="0" smtClean="0"/>
              <a:t>A vector can be assigned to another vector with the assignment operator ( = )</a:t>
            </a:r>
          </a:p>
          <a:p>
            <a:r>
              <a:rPr lang="en-US" dirty="0" smtClean="0"/>
              <a:t>Two vectors can be compared by using the relational operators ( ==, !=, &lt;, &lt;=, &gt;, &gt;= )</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80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5086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Assigning vectors</a:t>
            </a:r>
            <a:endParaRPr lang="en-US" dirty="0">
              <a:solidFill>
                <a:srgbClr val="CCFF33"/>
              </a:solidFill>
            </a:endParaRPr>
          </a:p>
        </p:txBody>
      </p:sp>
      <p:sp>
        <p:nvSpPr>
          <p:cNvPr id="3" name="Content Placeholder 2"/>
          <p:cNvSpPr>
            <a:spLocks noGrp="1"/>
          </p:cNvSpPr>
          <p:nvPr>
            <p:ph idx="1"/>
          </p:nvPr>
        </p:nvSpPr>
        <p:spPr>
          <a:xfrm>
            <a:off x="457200" y="1406236"/>
            <a:ext cx="8229600" cy="5451764"/>
          </a:xfrm>
        </p:spPr>
        <p:txBody>
          <a:bodyPr>
            <a:normAutofit/>
          </a:bodyPr>
          <a:lstStyle/>
          <a:p>
            <a:pPr algn="just"/>
            <a:r>
              <a:rPr lang="en-US" sz="2800" dirty="0" smtClean="0"/>
              <a:t>A vector can be assigned to another vector with the assignment operator ( = )</a:t>
            </a:r>
          </a:p>
          <a:p>
            <a:pPr algn="just"/>
            <a:r>
              <a:rPr lang="en-US" sz="2800" dirty="0" smtClean="0"/>
              <a:t>Both vectors must have the same type, and also the same size.</a:t>
            </a:r>
          </a:p>
        </p:txBody>
      </p:sp>
      <p:sp>
        <p:nvSpPr>
          <p:cNvPr id="4" name="Slide Number Placeholder 3"/>
          <p:cNvSpPr>
            <a:spLocks noGrp="1"/>
          </p:cNvSpPr>
          <p:nvPr>
            <p:ph type="sldNum" sz="quarter" idx="12"/>
          </p:nvPr>
        </p:nvSpPr>
        <p:spPr/>
        <p:txBody>
          <a:bodyPr/>
          <a:lstStyle/>
          <a:p>
            <a:fld id="{8EF3DC76-259D-45DC-8C0E-0F61BF712E88}" type="slidenum">
              <a:rPr lang="en-US" smtClean="0"/>
              <a:t>81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392714"/>
            <a:ext cx="3873337" cy="331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914" y="3719512"/>
            <a:ext cx="4800086"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7979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Comparing Vectors</a:t>
            </a:r>
            <a:endParaRPr lang="en-US" dirty="0">
              <a:solidFill>
                <a:srgbClr val="CCFF33"/>
              </a:solidFill>
            </a:endParaRPr>
          </a:p>
        </p:txBody>
      </p:sp>
      <p:sp>
        <p:nvSpPr>
          <p:cNvPr id="3" name="Content Placeholder 2"/>
          <p:cNvSpPr>
            <a:spLocks noGrp="1"/>
          </p:cNvSpPr>
          <p:nvPr>
            <p:ph idx="1"/>
          </p:nvPr>
        </p:nvSpPr>
        <p:spPr/>
        <p:txBody>
          <a:bodyPr>
            <a:normAutofit/>
          </a:bodyPr>
          <a:lstStyle/>
          <a:p>
            <a:r>
              <a:rPr lang="en-US" sz="2000" dirty="0" smtClean="0"/>
              <a:t>Two vectors can be compared by using the relational operators ( ==, !=, &lt;, &lt;=, &gt;, &gt;= )</a:t>
            </a:r>
          </a:p>
          <a:p>
            <a:r>
              <a:rPr lang="en-US" sz="2000" dirty="0" smtClean="0"/>
              <a:t>Both vectors must have the same type, but they can have different size.</a:t>
            </a:r>
          </a:p>
          <a:p>
            <a:r>
              <a:rPr lang="en-US" sz="2000" dirty="0" smtClean="0"/>
              <a:t>A condition must be true for all element with the same index.</a:t>
            </a:r>
            <a:endParaRPr lang="en-US" sz="2000" dirty="0"/>
          </a:p>
        </p:txBody>
      </p:sp>
      <p:sp>
        <p:nvSpPr>
          <p:cNvPr id="4" name="Slide Number Placeholder 3"/>
          <p:cNvSpPr>
            <a:spLocks noGrp="1"/>
          </p:cNvSpPr>
          <p:nvPr>
            <p:ph type="sldNum" sz="quarter" idx="12"/>
          </p:nvPr>
        </p:nvSpPr>
        <p:spPr/>
        <p:txBody>
          <a:bodyPr/>
          <a:lstStyle/>
          <a:p>
            <a:fld id="{8EF3DC76-259D-45DC-8C0E-0F61BF712E88}" type="slidenum">
              <a:rPr lang="en-US" smtClean="0"/>
              <a:t>82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20710"/>
            <a:ext cx="3505201" cy="334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20710"/>
            <a:ext cx="5260323" cy="2499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5177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Comparing Vectors</a:t>
            </a:r>
            <a:endParaRPr lang="en-US" dirty="0">
              <a:solidFill>
                <a:srgbClr val="CCFF33"/>
              </a:solidFill>
            </a:endParaRPr>
          </a:p>
        </p:txBody>
      </p:sp>
      <p:sp>
        <p:nvSpPr>
          <p:cNvPr id="3" name="Content Placeholder 2"/>
          <p:cNvSpPr>
            <a:spLocks noGrp="1"/>
          </p:cNvSpPr>
          <p:nvPr>
            <p:ph idx="1"/>
          </p:nvPr>
        </p:nvSpPr>
        <p:spPr/>
        <p:txBody>
          <a:bodyPr>
            <a:normAutofit/>
          </a:bodyPr>
          <a:lstStyle/>
          <a:p>
            <a:r>
              <a:rPr lang="en-US" sz="2000" dirty="0" smtClean="0"/>
              <a:t>Both vectors must have the same type, but they can have different size.</a:t>
            </a:r>
          </a:p>
        </p:txBody>
      </p:sp>
      <p:sp>
        <p:nvSpPr>
          <p:cNvPr id="4" name="Slide Number Placeholder 3"/>
          <p:cNvSpPr>
            <a:spLocks noGrp="1"/>
          </p:cNvSpPr>
          <p:nvPr>
            <p:ph type="sldNum" sz="quarter" idx="12"/>
          </p:nvPr>
        </p:nvSpPr>
        <p:spPr/>
        <p:txBody>
          <a:bodyPr/>
          <a:lstStyle/>
          <a:p>
            <a:fld id="{8EF3DC76-259D-45DC-8C0E-0F61BF712E88}" type="slidenum">
              <a:rPr lang="en-US" smtClean="0"/>
              <a:t>83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3200400"/>
            <a:ext cx="4093587"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152094"/>
            <a:ext cx="4432290" cy="210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3220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Vector Methods</a:t>
            </a:r>
            <a:endParaRPr lang="en-US" dirty="0">
              <a:solidFill>
                <a:srgbClr val="CCFF33"/>
              </a:solidFill>
            </a:endParaRPr>
          </a:p>
        </p:txBody>
      </p:sp>
      <p:sp>
        <p:nvSpPr>
          <p:cNvPr id="3" name="Content Placeholder 2"/>
          <p:cNvSpPr>
            <a:spLocks noGrp="1"/>
          </p:cNvSpPr>
          <p:nvPr>
            <p:ph idx="1"/>
          </p:nvPr>
        </p:nvSpPr>
        <p:spPr>
          <a:xfrm>
            <a:off x="457200" y="1406236"/>
            <a:ext cx="8229600" cy="4719927"/>
          </a:xfrm>
        </p:spPr>
        <p:txBody>
          <a:bodyPr/>
          <a:lstStyle/>
          <a:p>
            <a:r>
              <a:rPr lang="en-US" sz="2800" dirty="0" smtClean="0"/>
              <a:t>The vector class provides some methods for handling vector operations:</a:t>
            </a: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84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575926938"/>
              </p:ext>
            </p:extLst>
          </p:nvPr>
        </p:nvGraphicFramePr>
        <p:xfrm>
          <a:off x="304800" y="2438400"/>
          <a:ext cx="8610600" cy="4206240"/>
        </p:xfrm>
        <a:graphic>
          <a:graphicData uri="http://schemas.openxmlformats.org/drawingml/2006/table">
            <a:tbl>
              <a:tblPr firstRow="1" bandRow="1">
                <a:tableStyleId>{5C22544A-7EE6-4342-B048-85BDC9FD1C3A}</a:tableStyleId>
              </a:tblPr>
              <a:tblGrid>
                <a:gridCol w="1371600"/>
                <a:gridCol w="7239000"/>
              </a:tblGrid>
              <a:tr h="396240">
                <a:tc>
                  <a:txBody>
                    <a:bodyPr/>
                    <a:lstStyle/>
                    <a:p>
                      <a:r>
                        <a:rPr lang="en-US" dirty="0" smtClean="0"/>
                        <a:t>Method</a:t>
                      </a:r>
                      <a:endParaRPr lang="en-US" dirty="0"/>
                    </a:p>
                  </a:txBody>
                  <a:tcPr/>
                </a:tc>
                <a:tc>
                  <a:txBody>
                    <a:bodyPr/>
                    <a:lstStyle/>
                    <a:p>
                      <a:r>
                        <a:rPr lang="en-US" dirty="0" smtClean="0"/>
                        <a:t>Description</a:t>
                      </a:r>
                      <a:endParaRPr lang="en-US" dirty="0"/>
                    </a:p>
                  </a:txBody>
                  <a:tcPr/>
                </a:tc>
              </a:tr>
              <a:tr h="396240">
                <a:tc>
                  <a:txBody>
                    <a:bodyPr/>
                    <a:lstStyle/>
                    <a:p>
                      <a:r>
                        <a:rPr lang="en-US" dirty="0" smtClean="0"/>
                        <a:t>size</a:t>
                      </a:r>
                      <a:endParaRPr lang="en-US" dirty="0"/>
                    </a:p>
                  </a:txBody>
                  <a:tcPr/>
                </a:tc>
                <a:tc>
                  <a:txBody>
                    <a:bodyPr/>
                    <a:lstStyle/>
                    <a:p>
                      <a:r>
                        <a:rPr lang="en-US" dirty="0" smtClean="0"/>
                        <a:t>Returns</a:t>
                      </a:r>
                      <a:r>
                        <a:rPr lang="en-US" baseline="0" dirty="0" smtClean="0"/>
                        <a:t> the number of elements in the vector.</a:t>
                      </a:r>
                    </a:p>
                  </a:txBody>
                  <a:tcPr/>
                </a:tc>
              </a:tr>
              <a:tr h="396240">
                <a:tc>
                  <a:txBody>
                    <a:bodyPr/>
                    <a:lstStyle/>
                    <a:p>
                      <a:r>
                        <a:rPr lang="en-US" dirty="0" smtClean="0"/>
                        <a:t>resize</a:t>
                      </a:r>
                      <a:endParaRPr lang="en-US" dirty="0"/>
                    </a:p>
                  </a:txBody>
                  <a:tcPr/>
                </a:tc>
                <a:tc>
                  <a:txBody>
                    <a:bodyPr/>
                    <a:lstStyle/>
                    <a:p>
                      <a:r>
                        <a:rPr lang="en-US" dirty="0" smtClean="0"/>
                        <a:t>Sets a new size for a vector.</a:t>
                      </a:r>
                    </a:p>
                  </a:txBody>
                  <a:tcPr/>
                </a:tc>
              </a:tr>
              <a:tr h="396240">
                <a:tc>
                  <a:txBody>
                    <a:bodyPr/>
                    <a:lstStyle/>
                    <a:p>
                      <a:r>
                        <a:rPr lang="en-US" dirty="0" err="1" smtClean="0"/>
                        <a:t>push_back</a:t>
                      </a:r>
                      <a:endParaRPr lang="en-US" dirty="0"/>
                    </a:p>
                  </a:txBody>
                  <a:tcPr/>
                </a:tc>
                <a:tc>
                  <a:txBody>
                    <a:bodyPr/>
                    <a:lstStyle/>
                    <a:p>
                      <a:r>
                        <a:rPr lang="en-US" dirty="0" smtClean="0"/>
                        <a:t>Adds a new element to the end of the vector.</a:t>
                      </a:r>
                      <a:endParaRPr lang="en-US" dirty="0"/>
                    </a:p>
                  </a:txBody>
                  <a:tcPr/>
                </a:tc>
              </a:tr>
              <a:tr h="396240">
                <a:tc>
                  <a:txBody>
                    <a:bodyPr/>
                    <a:lstStyle/>
                    <a:p>
                      <a:r>
                        <a:rPr lang="en-US" dirty="0" smtClean="0"/>
                        <a:t>begin</a:t>
                      </a:r>
                      <a:endParaRPr lang="en-US" dirty="0"/>
                    </a:p>
                  </a:txBody>
                  <a:tcPr/>
                </a:tc>
                <a:tc>
                  <a:txBody>
                    <a:bodyPr/>
                    <a:lstStyle/>
                    <a:p>
                      <a:r>
                        <a:rPr lang="en-US" dirty="0" smtClean="0"/>
                        <a:t>Returns an iterator to the first element of the vector.</a:t>
                      </a:r>
                      <a:endParaRPr lang="en-US" dirty="0"/>
                    </a:p>
                  </a:txBody>
                  <a:tcPr/>
                </a:tc>
              </a:tr>
              <a:tr h="396240">
                <a:tc>
                  <a:txBody>
                    <a:bodyPr/>
                    <a:lstStyle/>
                    <a:p>
                      <a:r>
                        <a:rPr lang="en-US" dirty="0" smtClean="0"/>
                        <a:t>end</a:t>
                      </a:r>
                      <a:endParaRPr lang="en-US" dirty="0"/>
                    </a:p>
                  </a:txBody>
                  <a:tcPr/>
                </a:tc>
                <a:tc>
                  <a:txBody>
                    <a:bodyPr/>
                    <a:lstStyle/>
                    <a:p>
                      <a:r>
                        <a:rPr lang="en-US" dirty="0" smtClean="0"/>
                        <a:t>Returns</a:t>
                      </a:r>
                      <a:r>
                        <a:rPr lang="en-US" baseline="0" dirty="0" smtClean="0"/>
                        <a:t> an iterator to the last element of the vector.</a:t>
                      </a:r>
                      <a:endParaRPr lang="en-US" dirty="0"/>
                    </a:p>
                  </a:txBody>
                  <a:tcPr/>
                </a:tc>
              </a:tr>
              <a:tr h="396240">
                <a:tc>
                  <a:txBody>
                    <a:bodyPr/>
                    <a:lstStyle/>
                    <a:p>
                      <a:r>
                        <a:rPr lang="en-US" dirty="0" smtClean="0"/>
                        <a:t>assign</a:t>
                      </a:r>
                      <a:endParaRPr lang="en-US" dirty="0"/>
                    </a:p>
                  </a:txBody>
                  <a:tcPr/>
                </a:tc>
                <a:tc>
                  <a:txBody>
                    <a:bodyPr/>
                    <a:lstStyle/>
                    <a:p>
                      <a:r>
                        <a:rPr lang="en-US" dirty="0" smtClean="0"/>
                        <a:t>Erases</a:t>
                      </a:r>
                      <a:r>
                        <a:rPr lang="en-US" baseline="0" dirty="0" smtClean="0"/>
                        <a:t> a vector and copies the specified elements to the empty vector.</a:t>
                      </a:r>
                      <a:endParaRPr lang="en-US" dirty="0"/>
                    </a:p>
                  </a:txBody>
                  <a:tcPr/>
                </a:tc>
              </a:tr>
              <a:tr h="396240">
                <a:tc>
                  <a:txBody>
                    <a:bodyPr/>
                    <a:lstStyle/>
                    <a:p>
                      <a:r>
                        <a:rPr lang="en-US" dirty="0" smtClean="0"/>
                        <a:t>reverse</a:t>
                      </a:r>
                      <a:endParaRPr lang="en-US" dirty="0"/>
                    </a:p>
                  </a:txBody>
                  <a:tcPr/>
                </a:tc>
                <a:tc>
                  <a:txBody>
                    <a:bodyPr/>
                    <a:lstStyle/>
                    <a:p>
                      <a:r>
                        <a:rPr lang="en-US" dirty="0" smtClean="0"/>
                        <a:t>Reverses a minimum length of storage for a vector object.</a:t>
                      </a:r>
                      <a:endParaRPr lang="en-US" dirty="0"/>
                    </a:p>
                  </a:txBody>
                  <a:tcPr/>
                </a:tc>
              </a:tr>
              <a:tr h="396240">
                <a:tc>
                  <a:txBody>
                    <a:bodyPr/>
                    <a:lstStyle/>
                    <a:p>
                      <a:r>
                        <a:rPr lang="en-US" dirty="0" smtClean="0"/>
                        <a:t>insert</a:t>
                      </a:r>
                      <a:endParaRPr lang="en-US" dirty="0"/>
                    </a:p>
                  </a:txBody>
                  <a:tcPr/>
                </a:tc>
                <a:tc>
                  <a:txBody>
                    <a:bodyPr/>
                    <a:lstStyle/>
                    <a:p>
                      <a:r>
                        <a:rPr lang="en-US" dirty="0" smtClean="0"/>
                        <a:t>Inserts an element, or a number of elements into the vector at a specified</a:t>
                      </a:r>
                      <a:r>
                        <a:rPr lang="en-US" baseline="0" dirty="0" smtClean="0"/>
                        <a:t> position.</a:t>
                      </a:r>
                      <a:endParaRPr lang="en-US" dirty="0"/>
                    </a:p>
                  </a:txBody>
                  <a:tcPr/>
                </a:tc>
              </a:tr>
              <a:tr h="396240">
                <a:tc>
                  <a:txBody>
                    <a:bodyPr/>
                    <a:lstStyle/>
                    <a:p>
                      <a:r>
                        <a:rPr lang="en-US" dirty="0" smtClean="0"/>
                        <a:t>at</a:t>
                      </a:r>
                      <a:endParaRPr lang="en-US" dirty="0"/>
                    </a:p>
                  </a:txBody>
                  <a:tcPr/>
                </a:tc>
                <a:tc>
                  <a:txBody>
                    <a:bodyPr/>
                    <a:lstStyle/>
                    <a:p>
                      <a:r>
                        <a:rPr lang="en-US" dirty="0" smtClean="0"/>
                        <a:t>Returns</a:t>
                      </a:r>
                      <a:r>
                        <a:rPr lang="en-US" baseline="0" dirty="0" smtClean="0"/>
                        <a:t> a reference to the item at a specified location in the vector.</a:t>
                      </a:r>
                      <a:endParaRPr lang="en-US" dirty="0"/>
                    </a:p>
                  </a:txBody>
                  <a:tcPr/>
                </a:tc>
              </a:tr>
            </a:tbl>
          </a:graphicData>
        </a:graphic>
      </p:graphicFrame>
    </p:spTree>
    <p:extLst>
      <p:ext uri="{BB962C8B-B14F-4D97-AF65-F5344CB8AC3E}">
        <p14:creationId xmlns:p14="http://schemas.microsoft.com/office/powerpoint/2010/main" val="8555981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fontScale="90000"/>
          </a:bodyPr>
          <a:lstStyle/>
          <a:p>
            <a:r>
              <a:rPr lang="en-US" dirty="0" err="1" smtClean="0">
                <a:solidFill>
                  <a:srgbClr val="CCFF33"/>
                </a:solidFill>
              </a:rPr>
              <a:t>myVector.resize</a:t>
            </a:r>
            <a:r>
              <a:rPr lang="en-US" dirty="0" smtClean="0">
                <a:solidFill>
                  <a:srgbClr val="CCFF33"/>
                </a:solidFill>
              </a:rPr>
              <a:t>(</a:t>
            </a:r>
            <a:r>
              <a:rPr lang="en-US" dirty="0" err="1" smtClean="0">
                <a:solidFill>
                  <a:srgbClr val="CCFF33"/>
                </a:solidFill>
              </a:rPr>
              <a:t>newsize,value</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457200" y="1406236"/>
            <a:ext cx="8229600" cy="5223164"/>
          </a:xfrm>
        </p:spPr>
        <p:txBody>
          <a:bodyPr>
            <a:normAutofit fontScale="62500" lnSpcReduction="20000"/>
          </a:bodyPr>
          <a:lstStyle/>
          <a:p>
            <a:r>
              <a:rPr lang="en-US" sz="5800" dirty="0"/>
              <a:t>Specifies a new size for a vector</a:t>
            </a:r>
            <a:r>
              <a:rPr lang="en-US" sz="5800" dirty="0" smtClean="0"/>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vector&lt;</a:t>
            </a:r>
            <a:r>
              <a:rPr lang="en-US" dirty="0">
                <a:solidFill>
                  <a:srgbClr val="0000FF"/>
                </a:solidFill>
                <a:latin typeface="Consolas"/>
                <a:ea typeface="Calibri"/>
                <a:cs typeface="Times New Roman"/>
              </a:rPr>
              <a:t>int</a:t>
            </a:r>
            <a:r>
              <a:rPr lang="en-US" dirty="0">
                <a:latin typeface="Consolas"/>
                <a:ea typeface="Calibri"/>
                <a:cs typeface="Times New Roman"/>
              </a:rPr>
              <a:t>&gt; </a:t>
            </a:r>
            <a:r>
              <a:rPr lang="en-US" dirty="0" err="1">
                <a:latin typeface="Consolas"/>
                <a:ea typeface="Calibri"/>
                <a:cs typeface="Times New Roman"/>
              </a:rPr>
              <a:t>myVector</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myVector.resize</a:t>
            </a:r>
            <a:r>
              <a:rPr lang="en-US" dirty="0">
                <a:latin typeface="Consolas"/>
                <a:ea typeface="Calibri"/>
                <a:cs typeface="Times New Roman"/>
              </a:rPr>
              <a:t>(5);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[0]=1;</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[1]=2;</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[2]=3;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[3]=4;</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a:t>
            </a:r>
            <a:r>
              <a:rPr lang="en-US" dirty="0">
                <a:latin typeface="Consolas"/>
                <a:ea typeface="Calibri"/>
                <a:cs typeface="Times New Roman"/>
              </a:rPr>
              <a:t>[4]=5;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//resize vector </a:t>
            </a:r>
            <a:r>
              <a:rPr lang="en-US" dirty="0" smtClean="0">
                <a:solidFill>
                  <a:srgbClr val="008000"/>
                </a:solidFill>
                <a:latin typeface="Consolas"/>
                <a:ea typeface="Calibri"/>
                <a:cs typeface="Times New Roman"/>
              </a:rPr>
              <a:t>and fill empty positions with value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myVector.resize</a:t>
            </a:r>
            <a:r>
              <a:rPr lang="en-US" dirty="0">
                <a:latin typeface="Consolas"/>
                <a:ea typeface="Calibri"/>
                <a:cs typeface="Times New Roman"/>
              </a:rPr>
              <a:t>(7,-99);</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//show change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for</a:t>
            </a: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i=0; i&lt;7; i++)</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err="1">
                <a:latin typeface="Consolas"/>
                <a:ea typeface="Calibri"/>
                <a:cs typeface="Times New Roman"/>
              </a:rPr>
              <a:t>myVector</a:t>
            </a:r>
            <a:r>
              <a:rPr lang="en-US" dirty="0">
                <a:latin typeface="Consolas"/>
                <a:ea typeface="Calibri"/>
                <a:cs typeface="Times New Roman"/>
              </a:rPr>
              <a:t>[i]&lt;&lt;</a:t>
            </a:r>
            <a:r>
              <a:rPr lang="en-US" dirty="0">
                <a:solidFill>
                  <a:srgbClr val="A31515"/>
                </a:solidFill>
                <a:latin typeface="Consolas"/>
                <a:ea typeface="Calibri"/>
                <a:cs typeface="Times New Roman"/>
              </a:rPr>
              <a:t>"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smtClean="0">
                <a:latin typeface="Consolas"/>
                <a:ea typeface="Calibri"/>
                <a:cs typeface="Times New Roman"/>
              </a:rPr>
              <a:t>}</a:t>
            </a:r>
            <a:endParaRPr lang="en-US" sz="40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85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089" y="6056539"/>
            <a:ext cx="41624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2713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err="1" smtClean="0">
                <a:solidFill>
                  <a:srgbClr val="CCFF33"/>
                </a:solidFill>
              </a:rPr>
              <a:t>myVector.size</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457200" y="1406236"/>
            <a:ext cx="8229600" cy="4719927"/>
          </a:xfrm>
        </p:spPr>
        <p:txBody>
          <a:bodyPr>
            <a:normAutofit fontScale="70000" lnSpcReduction="20000"/>
          </a:bodyPr>
          <a:lstStyle/>
          <a:p>
            <a:r>
              <a:rPr lang="en-US" dirty="0"/>
              <a:t>Returns the number of elements in the vector</a:t>
            </a:r>
            <a:r>
              <a:rPr lang="en-US" dirty="0" smtClean="0"/>
              <a:t>.</a:t>
            </a:r>
          </a:p>
          <a:p>
            <a:pPr marL="0" indent="0">
              <a:buNone/>
            </a:pPr>
            <a:endParaRPr lang="en-US" dirty="0"/>
          </a:p>
          <a:p>
            <a:pPr marL="0" marR="0" indent="0">
              <a:lnSpc>
                <a:spcPct val="115000"/>
              </a:lnSpc>
              <a:spcBef>
                <a:spcPts val="0"/>
              </a:spcBef>
              <a:spcAft>
                <a:spcPts val="0"/>
              </a:spcAft>
              <a:buNone/>
            </a:pPr>
            <a:r>
              <a:rPr lang="en-US" dirty="0">
                <a:latin typeface="Consolas"/>
                <a:ea typeface="Calibri"/>
                <a:cs typeface="Times New Roman"/>
              </a:rPr>
              <a:t>	vector&lt;</a:t>
            </a:r>
            <a:r>
              <a:rPr lang="en-US" dirty="0">
                <a:solidFill>
                  <a:srgbClr val="0000FF"/>
                </a:solidFill>
                <a:latin typeface="Consolas"/>
                <a:ea typeface="Calibri"/>
                <a:cs typeface="Times New Roman"/>
              </a:rPr>
              <a:t>int</a:t>
            </a:r>
            <a:r>
              <a:rPr lang="en-US" dirty="0">
                <a:latin typeface="Consolas"/>
                <a:ea typeface="Calibri"/>
                <a:cs typeface="Times New Roman"/>
              </a:rPr>
              <a:t>&gt; </a:t>
            </a:r>
            <a:r>
              <a:rPr lang="en-US" dirty="0" err="1">
                <a:latin typeface="Consolas"/>
                <a:ea typeface="Calibri"/>
                <a:cs typeface="Times New Roman"/>
              </a:rPr>
              <a:t>myVector</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myVector.resize</a:t>
            </a:r>
            <a:r>
              <a:rPr lang="en-US" dirty="0">
                <a:latin typeface="Consolas"/>
                <a:ea typeface="Calibri"/>
                <a:cs typeface="Times New Roman"/>
              </a:rPr>
              <a:t>(5);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"Size is: "</a:t>
            </a:r>
            <a:r>
              <a:rPr lang="en-US" dirty="0">
                <a:latin typeface="Consolas"/>
                <a:ea typeface="Calibri"/>
                <a:cs typeface="Times New Roman"/>
              </a:rPr>
              <a:t>&lt;&lt;</a:t>
            </a:r>
            <a:r>
              <a:rPr lang="en-US" dirty="0" err="1">
                <a:latin typeface="Consolas"/>
                <a:ea typeface="Calibri"/>
                <a:cs typeface="Times New Roman"/>
              </a:rPr>
              <a:t>myVector.size</a:t>
            </a:r>
            <a:r>
              <a:rPr lang="en-US" dirty="0">
                <a:latin typeface="Consolas"/>
                <a:ea typeface="Calibri"/>
                <a:cs typeface="Times New Roman"/>
              </a:rPr>
              <a: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//resize vector</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myVector.resize</a:t>
            </a:r>
            <a:r>
              <a:rPr lang="en-US" dirty="0">
                <a:latin typeface="Consolas"/>
                <a:ea typeface="Calibri"/>
                <a:cs typeface="Times New Roman"/>
              </a:rPr>
              <a:t>(12);</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"Size is: "</a:t>
            </a:r>
            <a:r>
              <a:rPr lang="en-US" dirty="0">
                <a:latin typeface="Consolas"/>
                <a:ea typeface="Calibri"/>
                <a:cs typeface="Times New Roman"/>
              </a:rPr>
              <a:t>&lt;&lt;</a:t>
            </a:r>
            <a:r>
              <a:rPr lang="en-US" dirty="0" err="1">
                <a:latin typeface="Consolas"/>
                <a:ea typeface="Calibri"/>
                <a:cs typeface="Times New Roman"/>
              </a:rPr>
              <a:t>myVector.size</a:t>
            </a:r>
            <a:r>
              <a:rPr lang="en-US" dirty="0">
                <a:latin typeface="Consolas"/>
                <a:ea typeface="Calibri"/>
                <a:cs typeface="Times New Roman"/>
              </a:rPr>
              <a:t>()&lt;&lt;endl;</a:t>
            </a:r>
            <a:endParaRPr lang="en-US" sz="4000" dirty="0">
              <a:ea typeface="Calibri"/>
              <a:cs typeface="Times New Roman"/>
            </a:endParaRP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86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461000"/>
            <a:ext cx="4426284"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1383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err="1" smtClean="0">
                <a:solidFill>
                  <a:srgbClr val="CCFF33"/>
                </a:solidFill>
              </a:rPr>
              <a:t>myVector.empty</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457200" y="1406236"/>
            <a:ext cx="8229600" cy="4719927"/>
          </a:xfrm>
        </p:spPr>
        <p:txBody>
          <a:bodyPr>
            <a:normAutofit fontScale="70000" lnSpcReduction="20000"/>
          </a:bodyPr>
          <a:lstStyle/>
          <a:p>
            <a:r>
              <a:rPr lang="en-US" b="1" dirty="0"/>
              <a:t>true</a:t>
            </a:r>
            <a:r>
              <a:rPr lang="en-US" dirty="0"/>
              <a:t> if the vector is empty; </a:t>
            </a:r>
            <a:r>
              <a:rPr lang="en-US" b="1" dirty="0"/>
              <a:t>false</a:t>
            </a:r>
            <a:r>
              <a:rPr lang="en-US" dirty="0"/>
              <a:t> if the vector is not empty</a:t>
            </a:r>
            <a:r>
              <a:rPr lang="en-US" dirty="0" smtClean="0"/>
              <a:t>.</a:t>
            </a:r>
          </a:p>
          <a:p>
            <a:pPr marL="0" indent="0">
              <a:buNone/>
            </a:pPr>
            <a:endParaRPr lang="en-US" dirty="0"/>
          </a:p>
          <a:p>
            <a:pPr marL="0" marR="0" indent="0">
              <a:lnSpc>
                <a:spcPct val="115000"/>
              </a:lnSpc>
              <a:spcBef>
                <a:spcPts val="0"/>
              </a:spcBef>
              <a:spcAft>
                <a:spcPts val="0"/>
              </a:spcAft>
              <a:buNone/>
            </a:pPr>
            <a:r>
              <a:rPr lang="en-US" dirty="0" smtClean="0">
                <a:latin typeface="Consolas"/>
                <a:ea typeface="Calibri"/>
                <a:cs typeface="Times New Roman"/>
              </a:rPr>
              <a:t>vector&lt;</a:t>
            </a:r>
            <a:r>
              <a:rPr lang="en-US" dirty="0" smtClean="0">
                <a:solidFill>
                  <a:srgbClr val="0000FF"/>
                </a:solidFill>
                <a:latin typeface="Consolas"/>
                <a:ea typeface="Calibri"/>
                <a:cs typeface="Times New Roman"/>
              </a:rPr>
              <a:t>int</a:t>
            </a:r>
            <a:r>
              <a:rPr lang="en-US" dirty="0">
                <a:latin typeface="Consolas"/>
                <a:ea typeface="Calibri"/>
                <a:cs typeface="Times New Roman"/>
              </a:rPr>
              <a:t>&gt; </a:t>
            </a:r>
            <a:r>
              <a:rPr lang="en-US" dirty="0" err="1">
                <a:latin typeface="Consolas"/>
                <a:ea typeface="Calibri"/>
                <a:cs typeface="Times New Roman"/>
              </a:rPr>
              <a:t>myVector</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smtClean="0">
                <a:latin typeface="Consolas"/>
                <a:ea typeface="Calibri"/>
                <a:cs typeface="Times New Roman"/>
              </a:rPr>
              <a:t>cout</a:t>
            </a:r>
            <a:r>
              <a:rPr lang="en-US" dirty="0">
                <a:latin typeface="Consolas"/>
                <a:ea typeface="Calibri"/>
                <a:cs typeface="Times New Roman"/>
              </a:rPr>
              <a:t>&lt;&lt;</a:t>
            </a:r>
            <a:r>
              <a:rPr lang="en-US" dirty="0">
                <a:solidFill>
                  <a:srgbClr val="A31515"/>
                </a:solidFill>
                <a:latin typeface="Consolas"/>
                <a:ea typeface="Calibri"/>
                <a:cs typeface="Times New Roman"/>
              </a:rPr>
              <a:t>"Is empty? "</a:t>
            </a:r>
            <a:r>
              <a:rPr lang="en-US" dirty="0">
                <a:latin typeface="Consolas"/>
                <a:ea typeface="Calibri"/>
                <a:cs typeface="Times New Roman"/>
              </a:rPr>
              <a:t>&lt;&lt;</a:t>
            </a:r>
            <a:r>
              <a:rPr lang="en-US" dirty="0" err="1">
                <a:latin typeface="Consolas"/>
                <a:ea typeface="Calibri"/>
                <a:cs typeface="Times New Roman"/>
              </a:rPr>
              <a:t>myVector.empty</a:t>
            </a:r>
            <a:r>
              <a:rPr lang="en-US" dirty="0">
                <a:latin typeface="Consolas"/>
                <a:ea typeface="Calibri"/>
                <a:cs typeface="Times New Roman"/>
              </a:rPr>
              <a: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err="1" smtClean="0">
                <a:latin typeface="Consolas"/>
                <a:ea typeface="Calibri"/>
                <a:cs typeface="Times New Roman"/>
              </a:rPr>
              <a:t>myVector.resize</a:t>
            </a:r>
            <a:r>
              <a:rPr lang="en-US" dirty="0" smtClean="0">
                <a:latin typeface="Consolas"/>
                <a:ea typeface="Calibri"/>
                <a:cs typeface="Times New Roman"/>
              </a:rPr>
              <a:t>(5</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smtClean="0">
                <a:latin typeface="Consolas"/>
                <a:ea typeface="Calibri"/>
                <a:cs typeface="Times New Roman"/>
              </a:rPr>
              <a:t>cout</a:t>
            </a:r>
            <a:r>
              <a:rPr lang="en-US" dirty="0">
                <a:latin typeface="Consolas"/>
                <a:ea typeface="Calibri"/>
                <a:cs typeface="Times New Roman"/>
              </a:rPr>
              <a:t>&lt;&lt;</a:t>
            </a:r>
            <a:r>
              <a:rPr lang="en-US" dirty="0">
                <a:solidFill>
                  <a:srgbClr val="A31515"/>
                </a:solidFill>
                <a:latin typeface="Consolas"/>
                <a:ea typeface="Calibri"/>
                <a:cs typeface="Times New Roman"/>
              </a:rPr>
              <a:t>"Is empty? "</a:t>
            </a:r>
            <a:r>
              <a:rPr lang="en-US" dirty="0">
                <a:latin typeface="Consolas"/>
                <a:ea typeface="Calibri"/>
                <a:cs typeface="Times New Roman"/>
              </a:rPr>
              <a:t>&lt;&lt;</a:t>
            </a:r>
            <a:r>
              <a:rPr lang="en-US" dirty="0" err="1">
                <a:latin typeface="Consolas"/>
                <a:ea typeface="Calibri"/>
                <a:cs typeface="Times New Roman"/>
              </a:rPr>
              <a:t>myVector.empty</a:t>
            </a:r>
            <a:r>
              <a:rPr lang="en-US" dirty="0">
                <a:latin typeface="Consolas"/>
                <a:ea typeface="Calibri"/>
                <a:cs typeface="Times New Roman"/>
              </a:rPr>
              <a: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smtClean="0">
                <a:solidFill>
                  <a:srgbClr val="008000"/>
                </a:solidFill>
                <a:latin typeface="Consolas"/>
                <a:ea typeface="Calibri"/>
                <a:cs typeface="Times New Roman"/>
              </a:rPr>
              <a:t>//</a:t>
            </a:r>
            <a:r>
              <a:rPr lang="en-US" dirty="0">
                <a:solidFill>
                  <a:srgbClr val="008000"/>
                </a:solidFill>
                <a:latin typeface="Consolas"/>
                <a:ea typeface="Calibri"/>
                <a:cs typeface="Times New Roman"/>
              </a:rPr>
              <a:t>its not empty, what values does it have by default?</a:t>
            </a:r>
            <a:endParaRPr lang="en-US" sz="4000" dirty="0">
              <a:ea typeface="Calibri"/>
              <a:cs typeface="Times New Roman"/>
            </a:endParaRPr>
          </a:p>
          <a:p>
            <a:pPr marL="0" marR="0" indent="0">
              <a:lnSpc>
                <a:spcPct val="115000"/>
              </a:lnSpc>
              <a:spcBef>
                <a:spcPts val="0"/>
              </a:spcBef>
              <a:spcAft>
                <a:spcPts val="0"/>
              </a:spcAft>
              <a:buNone/>
            </a:pPr>
            <a:r>
              <a:rPr lang="en-US" dirty="0" smtClean="0">
                <a:solidFill>
                  <a:srgbClr val="0000FF"/>
                </a:solidFill>
                <a:latin typeface="Consolas"/>
                <a:ea typeface="Calibri"/>
                <a:cs typeface="Times New Roman"/>
              </a:rPr>
              <a:t>for</a:t>
            </a:r>
            <a:r>
              <a:rPr lang="en-US" dirty="0" smtClean="0">
                <a:latin typeface="Consolas"/>
                <a:ea typeface="Calibri"/>
                <a:cs typeface="Times New Roman"/>
              </a:rPr>
              <a:t>(</a:t>
            </a:r>
            <a:r>
              <a:rPr lang="en-US" dirty="0" smtClean="0">
                <a:solidFill>
                  <a:srgbClr val="0000FF"/>
                </a:solidFill>
                <a:latin typeface="Consolas"/>
                <a:ea typeface="Calibri"/>
                <a:cs typeface="Times New Roman"/>
              </a:rPr>
              <a:t>int</a:t>
            </a:r>
            <a:r>
              <a:rPr lang="en-US" dirty="0" smtClean="0">
                <a:latin typeface="Consolas"/>
                <a:ea typeface="Calibri"/>
                <a:cs typeface="Times New Roman"/>
              </a:rPr>
              <a:t> </a:t>
            </a:r>
            <a:r>
              <a:rPr lang="en-US" dirty="0">
                <a:latin typeface="Consolas"/>
                <a:ea typeface="Calibri"/>
                <a:cs typeface="Times New Roman"/>
              </a:rPr>
              <a:t>i=0; i&lt;</a:t>
            </a:r>
            <a:r>
              <a:rPr lang="en-US" dirty="0" err="1">
                <a:latin typeface="Consolas"/>
                <a:ea typeface="Calibri"/>
                <a:cs typeface="Times New Roman"/>
              </a:rPr>
              <a:t>myVector.size</a:t>
            </a:r>
            <a:r>
              <a:rPr lang="en-US" dirty="0">
                <a:latin typeface="Consolas"/>
                <a:ea typeface="Calibri"/>
                <a:cs typeface="Times New Roman"/>
              </a:rPr>
              <a:t>(); i++)</a:t>
            </a:r>
            <a:endParaRPr lang="en-US" sz="4000" dirty="0">
              <a:ea typeface="Calibri"/>
              <a:cs typeface="Times New Roman"/>
            </a:endParaRPr>
          </a:p>
          <a:p>
            <a:pPr marL="0" marR="0" indent="0">
              <a:lnSpc>
                <a:spcPct val="115000"/>
              </a:lnSpc>
              <a:spcBef>
                <a:spcPts val="0"/>
              </a:spcBef>
              <a:spcAft>
                <a:spcPts val="0"/>
              </a:spcAft>
              <a:buNone/>
            </a:pPr>
            <a:r>
              <a:rPr lang="en-US" dirty="0" smtClean="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err="1">
                <a:latin typeface="Consolas"/>
                <a:ea typeface="Calibri"/>
                <a:cs typeface="Times New Roman"/>
              </a:rPr>
              <a:t>myVector</a:t>
            </a:r>
            <a:r>
              <a:rPr lang="en-US" dirty="0">
                <a:latin typeface="Consolas"/>
                <a:ea typeface="Calibri"/>
                <a:cs typeface="Times New Roman"/>
              </a:rPr>
              <a:t>[i]&lt;&lt;</a:t>
            </a:r>
            <a:r>
              <a:rPr lang="en-US" dirty="0">
                <a:solidFill>
                  <a:srgbClr val="A31515"/>
                </a:solidFill>
                <a:latin typeface="Consolas"/>
                <a:ea typeface="Calibri"/>
                <a:cs typeface="Times New Roman"/>
              </a:rPr>
              <a:t>"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smtClean="0">
                <a:latin typeface="Consolas"/>
                <a:ea typeface="Calibri"/>
                <a:cs typeface="Times New Roman"/>
              </a:rPr>
              <a:t>}</a:t>
            </a:r>
            <a:endParaRPr lang="en-US" sz="4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87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675086"/>
            <a:ext cx="5435600" cy="141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60335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smtClean="0">
                <a:solidFill>
                  <a:srgbClr val="CCFF33"/>
                </a:solidFill>
              </a:rPr>
              <a:t>myVector.at(position);</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fontScale="47500" lnSpcReduction="20000"/>
          </a:bodyPr>
          <a:lstStyle/>
          <a:p>
            <a:pPr algn="just"/>
            <a:r>
              <a:rPr lang="en-US" sz="4500" dirty="0"/>
              <a:t>Returns a reference to the element at a specified location in the vector</a:t>
            </a:r>
            <a:r>
              <a:rPr lang="en-US" sz="4500" dirty="0" smtClean="0"/>
              <a:t>.</a:t>
            </a:r>
          </a:p>
          <a:p>
            <a:pPr marL="0" indent="0" algn="just">
              <a:buNone/>
            </a:pPr>
            <a:endParaRPr lang="en-US" dirty="0"/>
          </a:p>
          <a:p>
            <a:pPr marL="0" marR="0" indent="0">
              <a:lnSpc>
                <a:spcPct val="115000"/>
              </a:lnSpc>
              <a:spcBef>
                <a:spcPts val="0"/>
              </a:spcBef>
              <a:spcAft>
                <a:spcPts val="0"/>
              </a:spcAft>
              <a:buNone/>
            </a:pPr>
            <a:r>
              <a:rPr lang="en-US" sz="3400" dirty="0">
                <a:latin typeface="Consolas"/>
                <a:ea typeface="Calibri"/>
                <a:cs typeface="Times New Roman"/>
              </a:rPr>
              <a:t>	vector&lt;</a:t>
            </a:r>
            <a:r>
              <a:rPr lang="en-US" sz="3400" dirty="0">
                <a:solidFill>
                  <a:srgbClr val="0000FF"/>
                </a:solidFill>
                <a:latin typeface="Consolas"/>
                <a:ea typeface="Calibri"/>
                <a:cs typeface="Times New Roman"/>
              </a:rPr>
              <a:t>int</a:t>
            </a:r>
            <a:r>
              <a:rPr lang="en-US" sz="3400" dirty="0">
                <a:latin typeface="Consolas"/>
                <a:ea typeface="Calibri"/>
                <a:cs typeface="Times New Roman"/>
              </a:rPr>
              <a:t>&gt; </a:t>
            </a:r>
            <a:r>
              <a:rPr lang="en-US" sz="3400" dirty="0" err="1">
                <a:latin typeface="Consolas"/>
                <a:ea typeface="Calibri"/>
                <a:cs typeface="Times New Roman"/>
              </a:rPr>
              <a:t>myVector</a:t>
            </a:r>
            <a:r>
              <a:rPr lang="en-US" sz="3400" dirty="0">
                <a:latin typeface="Consolas"/>
                <a:ea typeface="Calibri"/>
                <a:cs typeface="Times New Roman"/>
              </a:rPr>
              <a:t>;</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err="1">
                <a:latin typeface="Consolas"/>
                <a:ea typeface="Calibri"/>
                <a:cs typeface="Times New Roman"/>
              </a:rPr>
              <a:t>myVector.resize</a:t>
            </a:r>
            <a:r>
              <a:rPr lang="en-US" sz="3400" dirty="0">
                <a:latin typeface="Consolas"/>
                <a:ea typeface="Calibri"/>
                <a:cs typeface="Times New Roman"/>
              </a:rPr>
              <a:t>(5);</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err="1">
                <a:latin typeface="Consolas"/>
                <a:ea typeface="Calibri"/>
                <a:cs typeface="Times New Roman"/>
              </a:rPr>
              <a:t>myVector</a:t>
            </a:r>
            <a:r>
              <a:rPr lang="en-US" sz="3400" dirty="0">
                <a:latin typeface="Consolas"/>
                <a:ea typeface="Calibri"/>
                <a:cs typeface="Times New Roman"/>
              </a:rPr>
              <a:t>[0]=1;</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err="1">
                <a:latin typeface="Consolas"/>
                <a:ea typeface="Calibri"/>
                <a:cs typeface="Times New Roman"/>
              </a:rPr>
              <a:t>myVector</a:t>
            </a:r>
            <a:r>
              <a:rPr lang="en-US" sz="3400" dirty="0">
                <a:latin typeface="Consolas"/>
                <a:ea typeface="Calibri"/>
                <a:cs typeface="Times New Roman"/>
              </a:rPr>
              <a:t>[1]=2;</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err="1">
                <a:latin typeface="Consolas"/>
                <a:ea typeface="Calibri"/>
                <a:cs typeface="Times New Roman"/>
              </a:rPr>
              <a:t>myVector</a:t>
            </a:r>
            <a:r>
              <a:rPr lang="en-US" sz="3400" dirty="0">
                <a:latin typeface="Consolas"/>
                <a:ea typeface="Calibri"/>
                <a:cs typeface="Times New Roman"/>
              </a:rPr>
              <a:t>[2]=3;</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err="1">
                <a:latin typeface="Consolas"/>
                <a:ea typeface="Calibri"/>
                <a:cs typeface="Times New Roman"/>
              </a:rPr>
              <a:t>myVector</a:t>
            </a:r>
            <a:r>
              <a:rPr lang="en-US" sz="3400" dirty="0">
                <a:latin typeface="Consolas"/>
                <a:ea typeface="Calibri"/>
                <a:cs typeface="Times New Roman"/>
              </a:rPr>
              <a:t>[3]=4;</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err="1">
                <a:latin typeface="Consolas"/>
                <a:ea typeface="Calibri"/>
                <a:cs typeface="Times New Roman"/>
              </a:rPr>
              <a:t>myVector</a:t>
            </a:r>
            <a:r>
              <a:rPr lang="en-US" sz="3400" dirty="0">
                <a:latin typeface="Consolas"/>
                <a:ea typeface="Calibri"/>
                <a:cs typeface="Times New Roman"/>
              </a:rPr>
              <a:t>[4]=5;</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8000"/>
                </a:solidFill>
                <a:latin typeface="Consolas"/>
                <a:ea typeface="Calibri"/>
                <a:cs typeface="Times New Roman"/>
              </a:rPr>
              <a:t>//show vector element</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a:t>
            </a:r>
            <a:r>
              <a:rPr lang="en-US" sz="3400" dirty="0" err="1">
                <a:latin typeface="Consolas"/>
                <a:ea typeface="Calibri"/>
                <a:cs typeface="Times New Roman"/>
              </a:rPr>
              <a:t>myVector</a:t>
            </a:r>
            <a:r>
              <a:rPr lang="en-US" sz="3400" dirty="0">
                <a:latin typeface="Consolas"/>
                <a:ea typeface="Calibri"/>
                <a:cs typeface="Times New Roman"/>
              </a:rPr>
              <a:t>[3]&lt;&lt;endl;</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8000"/>
                </a:solidFill>
                <a:latin typeface="Consolas"/>
                <a:ea typeface="Calibri"/>
                <a:cs typeface="Times New Roman"/>
              </a:rPr>
              <a:t>//assign the vector element with index 3 to a reference variable</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00FF"/>
                </a:solidFill>
                <a:latin typeface="Consolas"/>
                <a:ea typeface="Calibri"/>
                <a:cs typeface="Times New Roman"/>
              </a:rPr>
              <a:t>int</a:t>
            </a:r>
            <a:r>
              <a:rPr lang="en-US" sz="3400" dirty="0">
                <a:latin typeface="Consolas"/>
                <a:ea typeface="Calibri"/>
                <a:cs typeface="Times New Roman"/>
              </a:rPr>
              <a:t> &amp;num1 = myVector.at(3);</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8000"/>
                </a:solidFill>
                <a:latin typeface="Consolas"/>
                <a:ea typeface="Calibri"/>
                <a:cs typeface="Times New Roman"/>
              </a:rPr>
              <a:t>//a change in reference will change the vector element also</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num1 += 10;</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a:t>
            </a:r>
            <a:r>
              <a:rPr lang="en-US" sz="3400" dirty="0">
                <a:solidFill>
                  <a:srgbClr val="008000"/>
                </a:solidFill>
                <a:latin typeface="Consolas"/>
                <a:ea typeface="Calibri"/>
                <a:cs typeface="Times New Roman"/>
              </a:rPr>
              <a:t>//show the new value</a:t>
            </a:r>
            <a:endParaRPr lang="en-US" sz="4200" dirty="0">
              <a:ea typeface="Calibri"/>
              <a:cs typeface="Times New Roman"/>
            </a:endParaRPr>
          </a:p>
          <a:p>
            <a:pPr marL="0" marR="0" indent="0">
              <a:lnSpc>
                <a:spcPct val="115000"/>
              </a:lnSpc>
              <a:spcBef>
                <a:spcPts val="0"/>
              </a:spcBef>
              <a:spcAft>
                <a:spcPts val="0"/>
              </a:spcAft>
              <a:buNone/>
            </a:pPr>
            <a:r>
              <a:rPr lang="en-US" sz="3400" dirty="0">
                <a:latin typeface="Consolas"/>
                <a:ea typeface="Calibri"/>
                <a:cs typeface="Times New Roman"/>
              </a:rPr>
              <a:t>	cout&lt;&lt;</a:t>
            </a:r>
            <a:r>
              <a:rPr lang="en-US" sz="3400" dirty="0" err="1">
                <a:latin typeface="Consolas"/>
                <a:ea typeface="Calibri"/>
                <a:cs typeface="Times New Roman"/>
              </a:rPr>
              <a:t>myVector</a:t>
            </a:r>
            <a:r>
              <a:rPr lang="en-US" sz="3400" dirty="0">
                <a:latin typeface="Consolas"/>
                <a:ea typeface="Calibri"/>
                <a:cs typeface="Times New Roman"/>
              </a:rPr>
              <a:t>[3]&lt;&lt;endl;</a:t>
            </a:r>
            <a:endParaRPr lang="en-US" sz="42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88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590800"/>
            <a:ext cx="3921140" cy="123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7089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55000" lnSpcReduction="20000"/>
          </a:bodyPr>
          <a:lstStyle/>
          <a:p>
            <a:pPr marL="0" indent="0" algn="ctr">
              <a:buNone/>
            </a:pPr>
            <a:r>
              <a:rPr lang="en-US" sz="6500" dirty="0" err="1">
                <a:solidFill>
                  <a:srgbClr val="CCFF33"/>
                </a:solidFill>
              </a:rPr>
              <a:t>myVector.front</a:t>
            </a:r>
            <a:r>
              <a:rPr lang="en-US" sz="6500" dirty="0" smtClean="0">
                <a:solidFill>
                  <a:srgbClr val="CCFF33"/>
                </a:solidFill>
              </a:rPr>
              <a:t>();</a:t>
            </a:r>
          </a:p>
          <a:p>
            <a:r>
              <a:rPr lang="en-US" sz="4500" dirty="0"/>
              <a:t>Returns a reference to the first element in a vector</a:t>
            </a:r>
            <a:r>
              <a:rPr lang="en-US" sz="4500" dirty="0" smtClean="0"/>
              <a:t>.</a:t>
            </a:r>
          </a:p>
          <a:p>
            <a:pPr marL="0" indent="0" algn="ctr">
              <a:buNone/>
            </a:pPr>
            <a:r>
              <a:rPr lang="en-US" sz="2800" dirty="0">
                <a:solidFill>
                  <a:srgbClr val="CCFF33"/>
                </a:solidFill>
              </a:rPr>
              <a:t/>
            </a:r>
            <a:br>
              <a:rPr lang="en-US" sz="2800" dirty="0">
                <a:solidFill>
                  <a:srgbClr val="CCFF33"/>
                </a:solidFill>
              </a:rPr>
            </a:br>
            <a:r>
              <a:rPr lang="en-US" sz="6500" dirty="0" err="1" smtClean="0">
                <a:solidFill>
                  <a:srgbClr val="CCFF33"/>
                </a:solidFill>
              </a:rPr>
              <a:t>myVector.back</a:t>
            </a:r>
            <a:r>
              <a:rPr lang="en-US" sz="6500" dirty="0" smtClean="0">
                <a:solidFill>
                  <a:srgbClr val="CCFF33"/>
                </a:solidFill>
              </a:rPr>
              <a:t>();</a:t>
            </a:r>
          </a:p>
          <a:p>
            <a:r>
              <a:rPr lang="en-US" sz="4500" dirty="0"/>
              <a:t>Returns a reference to the last element of the vector</a:t>
            </a:r>
            <a:r>
              <a:rPr lang="en-US" sz="4500" dirty="0" smtClean="0"/>
              <a:t>.</a:t>
            </a:r>
          </a:p>
          <a:p>
            <a:pPr marL="0" indent="0">
              <a:buNone/>
            </a:pPr>
            <a:endParaRPr lang="en-US" sz="2800" dirty="0"/>
          </a:p>
          <a:p>
            <a:pPr marL="0" marR="0" indent="0">
              <a:lnSpc>
                <a:spcPct val="115000"/>
              </a:lnSpc>
              <a:spcBef>
                <a:spcPts val="0"/>
              </a:spcBef>
              <a:spcAft>
                <a:spcPts val="0"/>
              </a:spcAft>
              <a:buNone/>
            </a:pPr>
            <a:r>
              <a:rPr lang="en-US" sz="2900" dirty="0">
                <a:latin typeface="Consolas"/>
                <a:ea typeface="Calibri"/>
                <a:cs typeface="Times New Roman"/>
              </a:rPr>
              <a:t>	vector&lt;</a:t>
            </a:r>
            <a:r>
              <a:rPr lang="en-US" sz="2900" dirty="0">
                <a:solidFill>
                  <a:srgbClr val="0000FF"/>
                </a:solidFill>
                <a:latin typeface="Consolas"/>
                <a:ea typeface="Calibri"/>
                <a:cs typeface="Times New Roman"/>
              </a:rPr>
              <a:t>int</a:t>
            </a:r>
            <a:r>
              <a:rPr lang="en-US" sz="2900" dirty="0">
                <a:latin typeface="Consolas"/>
                <a:ea typeface="Calibri"/>
                <a:cs typeface="Times New Roman"/>
              </a:rPr>
              <a:t>&gt; </a:t>
            </a:r>
            <a:r>
              <a:rPr lang="en-US" sz="2900" dirty="0" err="1">
                <a:latin typeface="Consolas"/>
                <a:ea typeface="Calibri"/>
                <a:cs typeface="Times New Roman"/>
              </a:rPr>
              <a:t>myVector</a:t>
            </a:r>
            <a:r>
              <a:rPr lang="en-US" sz="2900" dirty="0">
                <a:latin typeface="Consolas"/>
                <a:ea typeface="Calibri"/>
                <a:cs typeface="Times New Roman"/>
              </a:rPr>
              <a:t>;</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err="1">
                <a:latin typeface="Consolas"/>
                <a:ea typeface="Calibri"/>
                <a:cs typeface="Times New Roman"/>
              </a:rPr>
              <a:t>myVector.resize</a:t>
            </a:r>
            <a:r>
              <a:rPr lang="en-US" sz="2900" dirty="0">
                <a:latin typeface="Consolas"/>
                <a:ea typeface="Calibri"/>
                <a:cs typeface="Times New Roman"/>
              </a:rPr>
              <a:t>(5);</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err="1">
                <a:latin typeface="Consolas"/>
                <a:ea typeface="Calibri"/>
                <a:cs typeface="Times New Roman"/>
              </a:rPr>
              <a:t>myVector</a:t>
            </a:r>
            <a:r>
              <a:rPr lang="en-US" sz="2900" dirty="0">
                <a:latin typeface="Consolas"/>
                <a:ea typeface="Calibri"/>
                <a:cs typeface="Times New Roman"/>
              </a:rPr>
              <a:t>[0]=1;</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err="1">
                <a:latin typeface="Consolas"/>
                <a:ea typeface="Calibri"/>
                <a:cs typeface="Times New Roman"/>
              </a:rPr>
              <a:t>myVector</a:t>
            </a:r>
            <a:r>
              <a:rPr lang="en-US" sz="2900" dirty="0">
                <a:latin typeface="Consolas"/>
                <a:ea typeface="Calibri"/>
                <a:cs typeface="Times New Roman"/>
              </a:rPr>
              <a:t>[4]=5;</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00FF"/>
                </a:solidFill>
                <a:latin typeface="Consolas"/>
                <a:ea typeface="Calibri"/>
                <a:cs typeface="Times New Roman"/>
              </a:rPr>
              <a:t>int</a:t>
            </a:r>
            <a:r>
              <a:rPr lang="en-US" sz="2900" dirty="0">
                <a:latin typeface="Consolas"/>
                <a:ea typeface="Calibri"/>
                <a:cs typeface="Times New Roman"/>
              </a:rPr>
              <a:t> &amp;num1 = </a:t>
            </a:r>
            <a:r>
              <a:rPr lang="en-US" sz="2900" dirty="0" err="1">
                <a:latin typeface="Consolas"/>
                <a:ea typeface="Calibri"/>
                <a:cs typeface="Times New Roman"/>
              </a:rPr>
              <a:t>myVector.front</a:t>
            </a:r>
            <a:r>
              <a:rPr lang="en-US" sz="2900" dirty="0">
                <a:latin typeface="Consolas"/>
                <a:ea typeface="Calibri"/>
                <a:cs typeface="Times New Roman"/>
              </a:rPr>
              <a:t>();</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8000"/>
                </a:solidFill>
                <a:latin typeface="Consolas"/>
                <a:ea typeface="Calibri"/>
                <a:cs typeface="Times New Roman"/>
              </a:rPr>
              <a:t>//if reference changes, so does the vector value</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num1 +=10;</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cout&lt;&lt;</a:t>
            </a:r>
            <a:r>
              <a:rPr lang="en-US" sz="2900" dirty="0" err="1">
                <a:latin typeface="Consolas"/>
                <a:ea typeface="Calibri"/>
                <a:cs typeface="Times New Roman"/>
              </a:rPr>
              <a:t>myVector</a:t>
            </a:r>
            <a:r>
              <a:rPr lang="en-US" sz="2900" dirty="0">
                <a:latin typeface="Consolas"/>
                <a:ea typeface="Calibri"/>
                <a:cs typeface="Times New Roman"/>
              </a:rPr>
              <a:t>[0]&lt;&lt;endl;</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00FF"/>
                </a:solidFill>
                <a:latin typeface="Consolas"/>
                <a:ea typeface="Calibri"/>
                <a:cs typeface="Times New Roman"/>
              </a:rPr>
              <a:t>int</a:t>
            </a:r>
            <a:r>
              <a:rPr lang="en-US" sz="2900" dirty="0">
                <a:latin typeface="Consolas"/>
                <a:ea typeface="Calibri"/>
                <a:cs typeface="Times New Roman"/>
              </a:rPr>
              <a:t> &amp;num2 = </a:t>
            </a:r>
            <a:r>
              <a:rPr lang="en-US" sz="2900" dirty="0" err="1">
                <a:latin typeface="Consolas"/>
                <a:ea typeface="Calibri"/>
                <a:cs typeface="Times New Roman"/>
              </a:rPr>
              <a:t>myVector.back</a:t>
            </a:r>
            <a:r>
              <a:rPr lang="en-US" sz="2900" dirty="0">
                <a:latin typeface="Consolas"/>
                <a:ea typeface="Calibri"/>
                <a:cs typeface="Times New Roman"/>
              </a:rPr>
              <a:t>();</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8000"/>
                </a:solidFill>
                <a:latin typeface="Consolas"/>
                <a:ea typeface="Calibri"/>
                <a:cs typeface="Times New Roman"/>
              </a:rPr>
              <a:t>//if reference changes, so does the vector value</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num2 +=20;</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cout&lt;&lt;</a:t>
            </a:r>
            <a:r>
              <a:rPr lang="en-US" sz="2900" dirty="0" err="1">
                <a:latin typeface="Consolas"/>
                <a:ea typeface="Calibri"/>
                <a:cs typeface="Times New Roman"/>
              </a:rPr>
              <a:t>myVector</a:t>
            </a:r>
            <a:r>
              <a:rPr lang="en-US" sz="2900" dirty="0">
                <a:latin typeface="Consolas"/>
                <a:ea typeface="Calibri"/>
                <a:cs typeface="Times New Roman"/>
              </a:rPr>
              <a:t>[4]&lt;&lt;endl;</a:t>
            </a:r>
            <a:endParaRPr lang="en-US" sz="2900" dirty="0">
              <a:ea typeface="Calibri"/>
              <a:cs typeface="Times New Roman"/>
            </a:endParaRPr>
          </a:p>
          <a:p>
            <a:pPr marL="0" indent="0">
              <a:buNone/>
            </a:pPr>
            <a:endParaRPr lang="en-US" sz="2800" dirty="0"/>
          </a:p>
        </p:txBody>
      </p:sp>
      <p:sp>
        <p:nvSpPr>
          <p:cNvPr id="4" name="Slide Number Placeholder 3"/>
          <p:cNvSpPr>
            <a:spLocks noGrp="1"/>
          </p:cNvSpPr>
          <p:nvPr>
            <p:ph type="sldNum" sz="quarter" idx="12"/>
          </p:nvPr>
        </p:nvSpPr>
        <p:spPr/>
        <p:txBody>
          <a:bodyPr/>
          <a:lstStyle/>
          <a:p>
            <a:fld id="{8EF3DC76-259D-45DC-8C0E-0F61BF712E88}" type="slidenum">
              <a:rPr lang="en-US" smtClean="0"/>
              <a:t>89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061" y="2819400"/>
            <a:ext cx="386293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94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pPr marL="0" marR="0" indent="0">
              <a:lnSpc>
                <a:spcPct val="115000"/>
              </a:lnSpc>
              <a:spcBef>
                <a:spcPts val="0"/>
              </a:spcBef>
              <a:spcAft>
                <a:spcPts val="0"/>
              </a:spcAft>
              <a:buNone/>
            </a:pPr>
            <a:r>
              <a:rPr lang="en-US" sz="1800" dirty="0">
                <a:solidFill>
                  <a:srgbClr val="008000"/>
                </a:solidFill>
                <a:latin typeface="Consolas"/>
                <a:ea typeface="Calibri"/>
                <a:cs typeface="Times New Roman"/>
              </a:rPr>
              <a:t>//DESCRIPTION: function to show hello world</a:t>
            </a:r>
            <a:endParaRPr lang="en-US" sz="20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#include</a:t>
            </a:r>
            <a:r>
              <a:rPr lang="en-US" sz="1800" dirty="0">
                <a:solidFill>
                  <a:srgbClr val="A31515"/>
                </a:solidFill>
                <a:latin typeface="Consolas"/>
                <a:ea typeface="Calibri"/>
                <a:cs typeface="Times New Roman"/>
              </a:rPr>
              <a:t>&lt;</a:t>
            </a:r>
            <a:r>
              <a:rPr lang="en-US" sz="1800" dirty="0" err="1">
                <a:solidFill>
                  <a:srgbClr val="A31515"/>
                </a:solidFill>
                <a:latin typeface="Consolas"/>
                <a:ea typeface="Calibri"/>
                <a:cs typeface="Times New Roman"/>
              </a:rPr>
              <a:t>iostream</a:t>
            </a:r>
            <a:r>
              <a:rPr lang="en-US" sz="1800" dirty="0">
                <a:solidFill>
                  <a:srgbClr val="A31515"/>
                </a:solidFill>
                <a:latin typeface="Consolas"/>
                <a:ea typeface="Calibri"/>
                <a:cs typeface="Times New Roman"/>
              </a:rPr>
              <a:t>&gt;</a:t>
            </a:r>
            <a:endParaRPr lang="en-US" sz="20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using</a:t>
            </a:r>
            <a:r>
              <a:rPr lang="en-US" sz="1800" dirty="0">
                <a:latin typeface="Consolas"/>
                <a:ea typeface="Calibri"/>
                <a:cs typeface="Times New Roman"/>
              </a:rPr>
              <a:t> </a:t>
            </a:r>
            <a:r>
              <a:rPr lang="en-US" sz="1800" dirty="0">
                <a:solidFill>
                  <a:srgbClr val="0000FF"/>
                </a:solidFill>
                <a:latin typeface="Consolas"/>
                <a:ea typeface="Calibri"/>
                <a:cs typeface="Times New Roman"/>
              </a:rPr>
              <a:t>namespace</a:t>
            </a:r>
            <a:r>
              <a:rPr lang="en-US" sz="1800" dirty="0">
                <a:latin typeface="Consolas"/>
                <a:ea typeface="Calibri"/>
                <a:cs typeface="Times New Roman"/>
              </a:rPr>
              <a:t> </a:t>
            </a:r>
            <a:r>
              <a:rPr lang="en-US" sz="1800" dirty="0" err="1">
                <a:latin typeface="Consolas"/>
                <a:ea typeface="Calibri"/>
                <a:cs typeface="Times New Roman"/>
              </a:rPr>
              <a:t>std</a:t>
            </a: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endParaRPr lang="en-US" sz="1800" dirty="0" smtClean="0">
              <a:latin typeface="Consolas"/>
              <a:ea typeface="Calibri"/>
              <a:cs typeface="Times New Roman"/>
            </a:endParaRPr>
          </a:p>
          <a:p>
            <a:pPr marL="0" marR="0" indent="0">
              <a:lnSpc>
                <a:spcPct val="115000"/>
              </a:lnSpc>
              <a:spcBef>
                <a:spcPts val="0"/>
              </a:spcBef>
              <a:spcAft>
                <a:spcPts val="0"/>
              </a:spcAft>
              <a:buNone/>
            </a:pPr>
            <a:r>
              <a:rPr lang="en-US" sz="2000" dirty="0">
                <a:solidFill>
                  <a:srgbClr val="008000"/>
                </a:solidFill>
                <a:latin typeface="Consolas"/>
                <a:ea typeface="Calibri"/>
                <a:cs typeface="Times New Roman"/>
              </a:rPr>
              <a:t>//function </a:t>
            </a:r>
            <a:r>
              <a:rPr lang="en-US" sz="2000" dirty="0" smtClean="0">
                <a:solidFill>
                  <a:srgbClr val="008000"/>
                </a:solidFill>
                <a:latin typeface="Consolas"/>
                <a:ea typeface="Calibri"/>
                <a:cs typeface="Times New Roman"/>
              </a:rPr>
              <a:t>prototype</a:t>
            </a:r>
            <a:endParaRPr lang="en-US" sz="2400" dirty="0">
              <a:ea typeface="Calibri"/>
              <a:cs typeface="Times New Roman"/>
            </a:endParaRPr>
          </a:p>
          <a:p>
            <a:pPr marL="0" marR="0" indent="0">
              <a:lnSpc>
                <a:spcPct val="115000"/>
              </a:lnSpc>
              <a:spcBef>
                <a:spcPts val="0"/>
              </a:spcBef>
              <a:spcAft>
                <a:spcPts val="0"/>
              </a:spcAft>
              <a:buNone/>
            </a:pPr>
            <a:r>
              <a:rPr lang="en-US" sz="2000" dirty="0">
                <a:solidFill>
                  <a:srgbClr val="0000FF"/>
                </a:solidFill>
                <a:latin typeface="Consolas"/>
                <a:ea typeface="Calibri"/>
                <a:cs typeface="Times New Roman"/>
              </a:rPr>
              <a:t>void</a:t>
            </a:r>
            <a:r>
              <a:rPr lang="en-US" sz="2000" dirty="0">
                <a:latin typeface="Consolas"/>
                <a:ea typeface="Calibri"/>
                <a:cs typeface="Times New Roman"/>
              </a:rPr>
              <a:t> </a:t>
            </a:r>
            <a:r>
              <a:rPr lang="en-US" sz="2000" dirty="0" err="1">
                <a:latin typeface="Consolas"/>
                <a:ea typeface="Calibri"/>
                <a:cs typeface="Times New Roman"/>
              </a:rPr>
              <a:t>showHelloWorld</a:t>
            </a:r>
            <a:r>
              <a:rPr lang="en-US" sz="2000" dirty="0" smtClean="0">
                <a:latin typeface="Consolas"/>
                <a:ea typeface="Calibri"/>
                <a:cs typeface="Times New Roman"/>
              </a:rPr>
              <a:t>()</a:t>
            </a:r>
            <a:r>
              <a:rPr lang="en-US" sz="2400" dirty="0" smtClean="0">
                <a:ea typeface="Calibri"/>
                <a:cs typeface="Times New Roman"/>
              </a:rPr>
              <a:t>;</a:t>
            </a:r>
          </a:p>
          <a:p>
            <a:pPr marL="0" marR="0" indent="0">
              <a:lnSpc>
                <a:spcPct val="115000"/>
              </a:lnSpc>
              <a:spcBef>
                <a:spcPts val="0"/>
              </a:spcBef>
              <a:spcAft>
                <a:spcPts val="0"/>
              </a:spcAft>
              <a:buNone/>
            </a:pPr>
            <a:endParaRPr lang="en-US" sz="20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main()</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8000"/>
                </a:solidFill>
                <a:latin typeface="Consolas"/>
                <a:ea typeface="Calibri"/>
                <a:cs typeface="Times New Roman"/>
              </a:rPr>
              <a:t>//function call</a:t>
            </a:r>
            <a:endParaRPr lang="en-US" sz="20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err="1">
                <a:latin typeface="Consolas"/>
                <a:ea typeface="Calibri"/>
                <a:cs typeface="Times New Roman"/>
              </a:rPr>
              <a:t>showHelloWorld</a:t>
            </a:r>
            <a:r>
              <a:rPr lang="en-US" sz="18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800" dirty="0" smtClean="0">
                <a:latin typeface="Consolas"/>
                <a:ea typeface="Calibri"/>
                <a:cs typeface="Times New Roman"/>
              </a:rPr>
              <a:t>}</a:t>
            </a:r>
          </a:p>
          <a:p>
            <a:pPr marL="0" marR="0" indent="0">
              <a:lnSpc>
                <a:spcPct val="115000"/>
              </a:lnSpc>
              <a:spcBef>
                <a:spcPts val="0"/>
              </a:spcBef>
              <a:spcAft>
                <a:spcPts val="0"/>
              </a:spcAft>
              <a:buNone/>
            </a:pPr>
            <a:endParaRPr lang="en-US" sz="1800" dirty="0">
              <a:latin typeface="Consolas"/>
              <a:ea typeface="Calibri"/>
              <a:cs typeface="Times New Roman"/>
            </a:endParaRPr>
          </a:p>
          <a:p>
            <a:pPr marL="0" marR="0" indent="0">
              <a:lnSpc>
                <a:spcPct val="115000"/>
              </a:lnSpc>
              <a:spcBef>
                <a:spcPts val="0"/>
              </a:spcBef>
              <a:spcAft>
                <a:spcPts val="0"/>
              </a:spcAft>
              <a:buNone/>
            </a:pPr>
            <a:r>
              <a:rPr lang="en-US" sz="2000" dirty="0">
                <a:solidFill>
                  <a:srgbClr val="008000"/>
                </a:solidFill>
                <a:latin typeface="Consolas"/>
                <a:ea typeface="Calibri"/>
                <a:cs typeface="Times New Roman"/>
              </a:rPr>
              <a:t>//function </a:t>
            </a:r>
            <a:r>
              <a:rPr lang="en-US" sz="2000" dirty="0" err="1">
                <a:solidFill>
                  <a:srgbClr val="008000"/>
                </a:solidFill>
                <a:latin typeface="Consolas"/>
                <a:ea typeface="Calibri"/>
                <a:cs typeface="Times New Roman"/>
              </a:rPr>
              <a:t>defintion</a:t>
            </a:r>
            <a:endParaRPr lang="en-US" sz="2400" dirty="0">
              <a:ea typeface="Calibri"/>
              <a:cs typeface="Times New Roman"/>
            </a:endParaRPr>
          </a:p>
          <a:p>
            <a:pPr marL="0" marR="0" indent="0">
              <a:lnSpc>
                <a:spcPct val="115000"/>
              </a:lnSpc>
              <a:spcBef>
                <a:spcPts val="0"/>
              </a:spcBef>
              <a:spcAft>
                <a:spcPts val="0"/>
              </a:spcAft>
              <a:buNone/>
            </a:pPr>
            <a:r>
              <a:rPr lang="en-US" sz="2000" dirty="0">
                <a:solidFill>
                  <a:srgbClr val="0000FF"/>
                </a:solidFill>
                <a:latin typeface="Consolas"/>
                <a:ea typeface="Calibri"/>
                <a:cs typeface="Times New Roman"/>
              </a:rPr>
              <a:t>void</a:t>
            </a:r>
            <a:r>
              <a:rPr lang="en-US" sz="2000" dirty="0">
                <a:latin typeface="Consolas"/>
                <a:ea typeface="Calibri"/>
                <a:cs typeface="Times New Roman"/>
              </a:rPr>
              <a:t> </a:t>
            </a:r>
            <a:r>
              <a:rPr lang="en-US" sz="2000" dirty="0" err="1">
                <a:latin typeface="Consolas"/>
                <a:ea typeface="Calibri"/>
                <a:cs typeface="Times New Roman"/>
              </a:rPr>
              <a:t>showHelloWorld</a:t>
            </a:r>
            <a:r>
              <a:rPr lang="en-US" sz="20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	cout&lt;&lt;</a:t>
            </a:r>
            <a:r>
              <a:rPr lang="en-US" sz="2000" dirty="0">
                <a:solidFill>
                  <a:srgbClr val="A31515"/>
                </a:solidFill>
                <a:latin typeface="Consolas"/>
                <a:ea typeface="Calibri"/>
                <a:cs typeface="Times New Roman"/>
              </a:rPr>
              <a:t>"Hello World!\n\n"</a:t>
            </a:r>
            <a:r>
              <a:rPr lang="en-US" sz="20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r>
              <a:rPr lang="en-US" sz="2000" dirty="0">
                <a:latin typeface="Consolas"/>
                <a:ea typeface="Calibri"/>
                <a:cs typeface="Times New Roman"/>
              </a:rPr>
              <a:t>}</a:t>
            </a:r>
            <a:endParaRPr lang="en-US" sz="2400" dirty="0">
              <a:ea typeface="Calibri"/>
              <a:cs typeface="Times New Roman"/>
            </a:endParaRPr>
          </a:p>
          <a:p>
            <a:pPr marL="0" marR="0" indent="0">
              <a:lnSpc>
                <a:spcPct val="115000"/>
              </a:lnSpc>
              <a:spcBef>
                <a:spcPts val="0"/>
              </a:spcBef>
              <a:spcAft>
                <a:spcPts val="0"/>
              </a:spcAft>
              <a:buNone/>
            </a:pPr>
            <a:endParaRPr lang="en-US" sz="2000" dirty="0">
              <a:ea typeface="Calibri"/>
              <a:cs typeface="Times New Roman"/>
            </a:endParaRPr>
          </a:p>
          <a:p>
            <a:pPr marL="0" marR="0" indent="0">
              <a:lnSpc>
                <a:spcPct val="115000"/>
              </a:lnSpc>
              <a:spcBef>
                <a:spcPts val="0"/>
              </a:spcBef>
              <a:spcAft>
                <a:spcPts val="1000"/>
              </a:spcAft>
              <a:buNone/>
            </a:pPr>
            <a:r>
              <a:rPr lang="en-US" sz="2000" dirty="0">
                <a:ea typeface="Calibri"/>
                <a:cs typeface="Times New Roman"/>
              </a:rPr>
              <a:t> </a:t>
            </a: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630" y="3505200"/>
            <a:ext cx="2714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2904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6236"/>
            <a:ext cx="8229600" cy="4719927"/>
          </a:xfrm>
        </p:spPr>
        <p:txBody>
          <a:bodyPr/>
          <a:lstStyle/>
          <a:p>
            <a:pPr marL="0" indent="0" algn="ctr">
              <a:buNone/>
            </a:pPr>
            <a:r>
              <a:rPr lang="en-US" sz="4400" dirty="0" err="1">
                <a:solidFill>
                  <a:srgbClr val="CCFF33"/>
                </a:solidFill>
              </a:rPr>
              <a:t>myVector.begin</a:t>
            </a:r>
            <a:r>
              <a:rPr lang="en-US" sz="4400" dirty="0" smtClean="0">
                <a:solidFill>
                  <a:srgbClr val="CCFF33"/>
                </a:solidFill>
              </a:rPr>
              <a:t>();</a:t>
            </a:r>
            <a:endParaRPr lang="en-US" sz="4400" dirty="0" smtClean="0"/>
          </a:p>
          <a:p>
            <a:pPr algn="just"/>
            <a:r>
              <a:rPr lang="en-US" dirty="0" smtClean="0"/>
              <a:t>Returns </a:t>
            </a:r>
            <a:r>
              <a:rPr lang="en-US" dirty="0"/>
              <a:t>a random-access iterator to the first element in the container</a:t>
            </a:r>
            <a:r>
              <a:rPr lang="en-US" dirty="0" smtClean="0"/>
              <a:t>.</a:t>
            </a:r>
          </a:p>
          <a:p>
            <a:pPr marL="0" indent="0" algn="ctr">
              <a:buNone/>
            </a:pPr>
            <a:endParaRPr lang="en-US" dirty="0"/>
          </a:p>
          <a:p>
            <a:pPr marL="0" indent="0" algn="ctr">
              <a:buNone/>
            </a:pPr>
            <a:r>
              <a:rPr lang="en-US" sz="4400" dirty="0" err="1">
                <a:solidFill>
                  <a:srgbClr val="CCFF33"/>
                </a:solidFill>
              </a:rPr>
              <a:t>myVector.end</a:t>
            </a:r>
            <a:r>
              <a:rPr lang="en-US" sz="4400" dirty="0">
                <a:solidFill>
                  <a:srgbClr val="CCFF33"/>
                </a:solidFill>
              </a:rPr>
              <a:t>();</a:t>
            </a:r>
            <a:endParaRPr lang="en-US" sz="4400" dirty="0" smtClean="0"/>
          </a:p>
          <a:p>
            <a:pPr algn="just"/>
            <a:r>
              <a:rPr lang="en-US" dirty="0"/>
              <a:t>Returns a random-access </a:t>
            </a:r>
            <a:r>
              <a:rPr lang="en-US" dirty="0" smtClean="0"/>
              <a:t>iterator that points </a:t>
            </a:r>
            <a:r>
              <a:rPr lang="en-US" dirty="0"/>
              <a:t>just beyond the end of the vector.</a:t>
            </a: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90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8446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dirty="0" err="1" smtClean="0">
                <a:solidFill>
                  <a:srgbClr val="CCFF33"/>
                </a:solidFill>
              </a:rPr>
              <a:t>myVector.erase</a:t>
            </a:r>
            <a:r>
              <a:rPr lang="en-US" dirty="0" smtClean="0">
                <a:solidFill>
                  <a:srgbClr val="CCFF33"/>
                </a:solidFill>
              </a:rPr>
              <a:t>(</a:t>
            </a:r>
            <a:r>
              <a:rPr lang="en-US" dirty="0" err="1" smtClean="0">
                <a:solidFill>
                  <a:srgbClr val="CCFF33"/>
                </a:solidFill>
              </a:rPr>
              <a:t>where,last</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0" y="1406236"/>
            <a:ext cx="9144000" cy="5451764"/>
          </a:xfrm>
        </p:spPr>
        <p:txBody>
          <a:bodyPr>
            <a:normAutofit fontScale="25000" lnSpcReduction="20000"/>
          </a:bodyPr>
          <a:lstStyle/>
          <a:p>
            <a:pPr algn="just"/>
            <a:r>
              <a:rPr lang="en-US" sz="11200" dirty="0"/>
              <a:t>Removes an element or a range of elements in a vector from specified positions</a:t>
            </a:r>
            <a:r>
              <a:rPr lang="en-US" sz="11200" dirty="0" smtClean="0"/>
              <a:t>.</a:t>
            </a:r>
          </a:p>
          <a:p>
            <a:pPr marL="0" indent="0" algn="just">
              <a:buNone/>
            </a:pPr>
            <a:endParaRPr lang="en-US" sz="3700" dirty="0" smtClean="0"/>
          </a:p>
          <a:p>
            <a:pPr marL="0" indent="0" algn="just">
              <a:buNone/>
            </a:pPr>
            <a:endParaRPr lang="en-US" sz="3700" dirty="0" smtClean="0"/>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a:t>
            </a:r>
            <a:r>
              <a:rPr lang="en-US" sz="5600" dirty="0" err="1">
                <a:latin typeface="Consolas"/>
                <a:ea typeface="Calibri"/>
                <a:cs typeface="Times New Roman"/>
              </a:rPr>
              <a:t>myVector</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myVector.resize</a:t>
            </a:r>
            <a:r>
              <a:rPr lang="en-US" sz="5600" dirty="0">
                <a:latin typeface="Consolas"/>
                <a:ea typeface="Calibri"/>
                <a:cs typeface="Times New Roman"/>
              </a:rPr>
              <a:t>(5);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[0]=1</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[1]=2</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[2]=3;</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[3]=4</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[4]=5;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//erase first </a:t>
            </a:r>
            <a:r>
              <a:rPr lang="en-US" sz="5600" dirty="0" smtClean="0">
                <a:solidFill>
                  <a:srgbClr val="008000"/>
                </a:solidFill>
                <a:latin typeface="Consolas"/>
                <a:ea typeface="Calibri"/>
                <a:cs typeface="Times New Roman"/>
              </a:rPr>
              <a:t>element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myVector.erase</a:t>
            </a:r>
            <a:r>
              <a:rPr lang="en-US" sz="5600" dirty="0">
                <a:latin typeface="Consolas"/>
                <a:ea typeface="Calibri"/>
                <a:cs typeface="Times New Roman"/>
              </a:rPr>
              <a:t>(</a:t>
            </a:r>
            <a:r>
              <a:rPr lang="en-US" sz="5600" dirty="0" err="1">
                <a:latin typeface="Consolas"/>
                <a:ea typeface="Calibri"/>
                <a:cs typeface="Times New Roman"/>
              </a:rPr>
              <a:t>myVector.begin</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r>
              <a:rPr lang="en-US" sz="5600" dirty="0" smtClean="0">
                <a:latin typeface="Consolas"/>
                <a:ea typeface="Calibri"/>
                <a:cs typeface="Times New Roman"/>
              </a:rPr>
              <a:t>;</a:t>
            </a:r>
            <a:endParaRPr lang="en-US" sz="56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91</a:t>
            </a:fld>
            <a:endParaRPr lang="en-US" dirty="0"/>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695" y="4114800"/>
            <a:ext cx="4357305" cy="137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5298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dirty="0" err="1" smtClean="0">
                <a:solidFill>
                  <a:srgbClr val="CCFF33"/>
                </a:solidFill>
              </a:rPr>
              <a:t>myVector.erase</a:t>
            </a:r>
            <a:r>
              <a:rPr lang="en-US" dirty="0" smtClean="0">
                <a:solidFill>
                  <a:srgbClr val="CCFF33"/>
                </a:solidFill>
              </a:rPr>
              <a:t>(</a:t>
            </a:r>
            <a:r>
              <a:rPr lang="en-US" dirty="0" err="1" smtClean="0">
                <a:solidFill>
                  <a:srgbClr val="CCFF33"/>
                </a:solidFill>
              </a:rPr>
              <a:t>where,last</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0" y="1406236"/>
            <a:ext cx="9144000" cy="5451764"/>
          </a:xfrm>
        </p:spPr>
        <p:txBody>
          <a:bodyPr>
            <a:normAutofit fontScale="25000" lnSpcReduction="20000"/>
          </a:bodyPr>
          <a:lstStyle/>
          <a:p>
            <a:pPr algn="just"/>
            <a:r>
              <a:rPr lang="en-US" sz="11200" dirty="0"/>
              <a:t>Removes an element or a range of elements in a vector from specified positions</a:t>
            </a:r>
            <a:r>
              <a:rPr lang="en-US" sz="11200" dirty="0" smtClean="0"/>
              <a:t>.</a:t>
            </a:r>
          </a:p>
          <a:p>
            <a:pPr marL="0" indent="0" algn="just">
              <a:buNone/>
            </a:pPr>
            <a:endParaRPr lang="en-US" sz="3700" dirty="0" smtClean="0"/>
          </a:p>
          <a:p>
            <a:pPr marL="0" indent="0" algn="just">
              <a:buNone/>
            </a:pPr>
            <a:endParaRPr lang="en-US" sz="3700" dirty="0" smtClean="0"/>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a:t>
            </a:r>
            <a:r>
              <a:rPr lang="en-US" sz="5600" dirty="0" err="1">
                <a:latin typeface="Consolas"/>
                <a:ea typeface="Calibri"/>
                <a:cs typeface="Times New Roman"/>
              </a:rPr>
              <a:t>myVector</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myVector.resize</a:t>
            </a:r>
            <a:r>
              <a:rPr lang="en-US" sz="5600" dirty="0">
                <a:latin typeface="Consolas"/>
                <a:ea typeface="Calibri"/>
                <a:cs typeface="Times New Roman"/>
              </a:rPr>
              <a:t>(5);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[0]=1</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[1]=2</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[2]=3;</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[3]=4</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[4]=5;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//erase </a:t>
            </a:r>
            <a:r>
              <a:rPr lang="en-US" sz="5600" dirty="0" smtClean="0">
                <a:solidFill>
                  <a:srgbClr val="008000"/>
                </a:solidFill>
                <a:latin typeface="Consolas"/>
                <a:ea typeface="Calibri"/>
                <a:cs typeface="Times New Roman"/>
              </a:rPr>
              <a:t>last element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smtClean="0">
                <a:latin typeface="Consolas"/>
                <a:ea typeface="Calibri"/>
                <a:cs typeface="Times New Roman"/>
              </a:rPr>
              <a:t>myVector.erase</a:t>
            </a:r>
            <a:r>
              <a:rPr lang="en-US" sz="5600" dirty="0" smtClean="0">
                <a:latin typeface="Consolas"/>
                <a:ea typeface="Calibri"/>
                <a:cs typeface="Times New Roman"/>
              </a:rPr>
              <a:t>(</a:t>
            </a:r>
            <a:r>
              <a:rPr lang="en-US" sz="5600" dirty="0" err="1" smtClean="0">
                <a:latin typeface="Consolas"/>
                <a:ea typeface="Calibri"/>
                <a:cs typeface="Times New Roman"/>
              </a:rPr>
              <a:t>myVector.end</a:t>
            </a:r>
            <a:r>
              <a:rPr lang="en-US" sz="5600" dirty="0" smtClean="0">
                <a:latin typeface="Consolas"/>
                <a:ea typeface="Calibri"/>
                <a:cs typeface="Times New Roman"/>
              </a:rPr>
              <a:t>()-1);</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r>
              <a:rPr lang="en-US" sz="5600" dirty="0" smtClean="0">
                <a:latin typeface="Consolas"/>
                <a:ea typeface="Calibri"/>
                <a:cs typeface="Times New Roman"/>
              </a:rPr>
              <a:t>;</a:t>
            </a:r>
            <a:endParaRPr lang="en-US" sz="56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92</a:t>
            </a:fld>
            <a:endParaRPr lang="en-US" dirty="0"/>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733800"/>
            <a:ext cx="423030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0710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dirty="0" err="1" smtClean="0">
                <a:solidFill>
                  <a:srgbClr val="CCFF33"/>
                </a:solidFill>
              </a:rPr>
              <a:t>myVector.erase</a:t>
            </a:r>
            <a:r>
              <a:rPr lang="en-US" dirty="0" smtClean="0">
                <a:solidFill>
                  <a:srgbClr val="CCFF33"/>
                </a:solidFill>
              </a:rPr>
              <a:t>(</a:t>
            </a:r>
            <a:r>
              <a:rPr lang="en-US" dirty="0" err="1" smtClean="0">
                <a:solidFill>
                  <a:srgbClr val="CCFF33"/>
                </a:solidFill>
              </a:rPr>
              <a:t>where,last</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0" y="1406236"/>
            <a:ext cx="9144000" cy="5451764"/>
          </a:xfrm>
        </p:spPr>
        <p:txBody>
          <a:bodyPr>
            <a:normAutofit fontScale="25000" lnSpcReduction="20000"/>
          </a:bodyPr>
          <a:lstStyle/>
          <a:p>
            <a:pPr algn="just"/>
            <a:r>
              <a:rPr lang="en-US" sz="11200" dirty="0"/>
              <a:t>Removes an element or a range of elements in a vector from specified positions</a:t>
            </a:r>
            <a:r>
              <a:rPr lang="en-US" sz="11200" dirty="0" smtClean="0"/>
              <a:t>.</a:t>
            </a:r>
          </a:p>
          <a:p>
            <a:pPr marL="0" indent="0" algn="just">
              <a:buNone/>
            </a:pPr>
            <a:endParaRPr lang="en-US" sz="3700" dirty="0" smtClean="0"/>
          </a:p>
          <a:p>
            <a:pPr marL="0" indent="0" algn="just">
              <a:buNone/>
            </a:pPr>
            <a:endParaRPr lang="en-US" sz="3700" dirty="0" smtClean="0"/>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a:t>
            </a:r>
            <a:r>
              <a:rPr lang="en-US" sz="5600" dirty="0" err="1">
                <a:latin typeface="Consolas"/>
                <a:ea typeface="Calibri"/>
                <a:cs typeface="Times New Roman"/>
              </a:rPr>
              <a:t>myVector</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myVector.resize</a:t>
            </a:r>
            <a:r>
              <a:rPr lang="en-US" sz="5600" dirty="0">
                <a:latin typeface="Consolas"/>
                <a:ea typeface="Calibri"/>
                <a:cs typeface="Times New Roman"/>
              </a:rPr>
              <a:t>(5);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[0]=1</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[1]=2</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[2]=3;</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[3]=4</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[4]=5;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//erase </a:t>
            </a:r>
            <a:r>
              <a:rPr lang="en-US" sz="5600" dirty="0" smtClean="0">
                <a:solidFill>
                  <a:srgbClr val="008000"/>
                </a:solidFill>
                <a:latin typeface="Consolas"/>
                <a:ea typeface="Calibri"/>
                <a:cs typeface="Times New Roman"/>
              </a:rPr>
              <a:t>position element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myVector.erase</a:t>
            </a:r>
            <a:r>
              <a:rPr lang="en-US" sz="5600" dirty="0">
                <a:latin typeface="Consolas"/>
                <a:ea typeface="Calibri"/>
                <a:cs typeface="Times New Roman"/>
              </a:rPr>
              <a:t>(</a:t>
            </a:r>
            <a:r>
              <a:rPr lang="en-US" sz="5600" dirty="0" err="1">
                <a:latin typeface="Consolas"/>
                <a:ea typeface="Calibri"/>
                <a:cs typeface="Times New Roman"/>
              </a:rPr>
              <a:t>myVector.begin</a:t>
            </a:r>
            <a:r>
              <a:rPr lang="en-US" sz="5600" dirty="0" smtClean="0">
                <a:latin typeface="Consolas"/>
                <a:ea typeface="Calibri"/>
                <a:cs typeface="Times New Roman"/>
              </a:rPr>
              <a:t>()+2);</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r>
              <a:rPr lang="en-US" sz="5600" dirty="0" smtClean="0">
                <a:latin typeface="Consolas"/>
                <a:ea typeface="Calibri"/>
                <a:cs typeface="Times New Roman"/>
              </a:rPr>
              <a:t>;</a:t>
            </a:r>
            <a:endParaRPr lang="en-US" sz="56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93</a:t>
            </a:fld>
            <a:endParaRPr lang="en-US" dirty="0"/>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252686"/>
            <a:ext cx="4038600" cy="121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8184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dirty="0" err="1" smtClean="0">
                <a:solidFill>
                  <a:srgbClr val="CCFF33"/>
                </a:solidFill>
              </a:rPr>
              <a:t>myVector.erase</a:t>
            </a:r>
            <a:r>
              <a:rPr lang="en-US" dirty="0" smtClean="0">
                <a:solidFill>
                  <a:srgbClr val="CCFF33"/>
                </a:solidFill>
              </a:rPr>
              <a:t>(</a:t>
            </a:r>
            <a:r>
              <a:rPr lang="en-US" dirty="0" err="1" smtClean="0">
                <a:solidFill>
                  <a:srgbClr val="CCFF33"/>
                </a:solidFill>
              </a:rPr>
              <a:t>where,last</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0" y="1406236"/>
            <a:ext cx="9144000" cy="5451764"/>
          </a:xfrm>
        </p:spPr>
        <p:txBody>
          <a:bodyPr>
            <a:normAutofit fontScale="25000" lnSpcReduction="20000"/>
          </a:bodyPr>
          <a:lstStyle/>
          <a:p>
            <a:pPr algn="just"/>
            <a:r>
              <a:rPr lang="en-US" sz="11200" dirty="0"/>
              <a:t>Removes an element or a range of elements in a vector from specified positions</a:t>
            </a:r>
            <a:r>
              <a:rPr lang="en-US" sz="11200" dirty="0" smtClean="0"/>
              <a:t>.</a:t>
            </a:r>
          </a:p>
          <a:p>
            <a:pPr marL="0" indent="0" algn="just">
              <a:buNone/>
            </a:pPr>
            <a:endParaRPr lang="en-US" sz="3700" dirty="0" smtClean="0"/>
          </a:p>
          <a:p>
            <a:pPr marL="0" indent="0" algn="just">
              <a:buNone/>
            </a:pPr>
            <a:endParaRPr lang="en-US" sz="3700" dirty="0" smtClean="0"/>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a:t>
            </a:r>
            <a:r>
              <a:rPr lang="en-US" sz="5600" dirty="0" err="1">
                <a:latin typeface="Consolas"/>
                <a:ea typeface="Calibri"/>
                <a:cs typeface="Times New Roman"/>
              </a:rPr>
              <a:t>myVector</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myVector.resize</a:t>
            </a:r>
            <a:r>
              <a:rPr lang="en-US" sz="5600" dirty="0">
                <a:latin typeface="Consolas"/>
                <a:ea typeface="Calibri"/>
                <a:cs typeface="Times New Roman"/>
              </a:rPr>
              <a:t>(5);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[0]=1</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[1]=2</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[2]=3;</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[3]=4</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a:t>
            </a:r>
            <a:r>
              <a:rPr lang="en-US" sz="5600" dirty="0">
                <a:latin typeface="Consolas"/>
                <a:ea typeface="Calibri"/>
                <a:cs typeface="Times New Roman"/>
              </a:rPr>
              <a:t>[4]=5;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//erase </a:t>
            </a:r>
            <a:r>
              <a:rPr lang="en-US" sz="5600" dirty="0" smtClean="0">
                <a:solidFill>
                  <a:srgbClr val="008000"/>
                </a:solidFill>
                <a:latin typeface="Consolas"/>
                <a:ea typeface="Calibri"/>
                <a:cs typeface="Times New Roman"/>
              </a:rPr>
              <a:t>from first until third</a:t>
            </a:r>
            <a:r>
              <a:rPr lang="en-US" sz="5600" dirty="0">
                <a:latin typeface="Consolas"/>
                <a:ea typeface="Calibri"/>
                <a:cs typeface="Times New Roman"/>
              </a:rPr>
              <a:t>	</a:t>
            </a:r>
            <a:r>
              <a:rPr lang="en-US" sz="5600" dirty="0" err="1" smtClean="0">
                <a:latin typeface="Consolas"/>
                <a:ea typeface="Calibri"/>
                <a:cs typeface="Times New Roman"/>
              </a:rPr>
              <a:t>myVector.erase</a:t>
            </a:r>
            <a:r>
              <a:rPr lang="en-US" sz="5600" dirty="0" smtClean="0">
                <a:latin typeface="Consolas"/>
                <a:ea typeface="Calibri"/>
                <a:cs typeface="Times New Roman"/>
              </a:rPr>
              <a:t>(</a:t>
            </a:r>
            <a:r>
              <a:rPr lang="en-US" sz="5600" dirty="0" err="1" smtClean="0">
                <a:latin typeface="Consolas"/>
                <a:ea typeface="Calibri"/>
                <a:cs typeface="Times New Roman"/>
              </a:rPr>
              <a:t>myVector.begin</a:t>
            </a:r>
            <a:r>
              <a:rPr lang="en-US" sz="5600" dirty="0" smtClean="0">
                <a:latin typeface="Consolas"/>
                <a:ea typeface="Calibri"/>
                <a:cs typeface="Times New Roman"/>
              </a:rPr>
              <a:t>(),</a:t>
            </a:r>
            <a:r>
              <a:rPr lang="en-US" sz="5600" dirty="0" err="1" smtClean="0">
                <a:latin typeface="Consolas"/>
                <a:ea typeface="Calibri"/>
                <a:cs typeface="Times New Roman"/>
              </a:rPr>
              <a:t>myVector.begin</a:t>
            </a:r>
            <a:r>
              <a:rPr lang="en-US" sz="5600" dirty="0" smtClean="0">
                <a:latin typeface="Consolas"/>
                <a:ea typeface="Calibri"/>
                <a:cs typeface="Times New Roman"/>
              </a:rPr>
              <a:t>()+3);</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r>
              <a:rPr lang="en-US" sz="5600" dirty="0" smtClean="0">
                <a:latin typeface="Consolas"/>
                <a:ea typeface="Calibri"/>
                <a:cs typeface="Times New Roman"/>
              </a:rPr>
              <a:t>;</a:t>
            </a:r>
            <a:endParaRPr lang="en-US" sz="56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94</a:t>
            </a:fld>
            <a:endParaRPr lang="en-US" dirty="0"/>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733800"/>
            <a:ext cx="3581400" cy="116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0982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err="1" smtClean="0">
                <a:solidFill>
                  <a:srgbClr val="CCFF33"/>
                </a:solidFill>
              </a:rPr>
              <a:t>myVector.swap</a:t>
            </a:r>
            <a:r>
              <a:rPr lang="en-US" dirty="0" smtClean="0">
                <a:solidFill>
                  <a:srgbClr val="CCFF33"/>
                </a:solidFill>
              </a:rPr>
              <a:t>(vector);</a:t>
            </a:r>
            <a:endParaRPr lang="en-US" dirty="0">
              <a:solidFill>
                <a:srgbClr val="CCFF33"/>
              </a:solidFill>
            </a:endParaRPr>
          </a:p>
        </p:txBody>
      </p:sp>
      <p:sp>
        <p:nvSpPr>
          <p:cNvPr id="3" name="Content Placeholder 2"/>
          <p:cNvSpPr>
            <a:spLocks noGrp="1"/>
          </p:cNvSpPr>
          <p:nvPr>
            <p:ph idx="1"/>
          </p:nvPr>
        </p:nvSpPr>
        <p:spPr>
          <a:xfrm>
            <a:off x="457200" y="1406236"/>
            <a:ext cx="8229600" cy="4719927"/>
          </a:xfrm>
        </p:spPr>
        <p:txBody>
          <a:bodyPr/>
          <a:lstStyle/>
          <a:p>
            <a:r>
              <a:rPr lang="en-US" dirty="0"/>
              <a:t>Exchanges the elements of two vectors</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95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57400"/>
            <a:ext cx="5105400" cy="475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575330"/>
            <a:ext cx="4365039" cy="137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9292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err="1" smtClean="0">
                <a:solidFill>
                  <a:srgbClr val="CCFF33"/>
                </a:solidFill>
              </a:rPr>
              <a:t>myVector.push_back</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fontScale="40000" lnSpcReduction="20000"/>
          </a:bodyPr>
          <a:lstStyle/>
          <a:p>
            <a:r>
              <a:rPr lang="en-US" sz="7000" dirty="0"/>
              <a:t>Adds an element to the end of the vector</a:t>
            </a:r>
            <a:r>
              <a:rPr lang="en-US" sz="7000" dirty="0" smtClean="0"/>
              <a:t>.</a:t>
            </a:r>
          </a:p>
          <a:p>
            <a:pPr marL="0" indent="0">
              <a:buNone/>
            </a:pPr>
            <a:endParaRPr lang="en-US" sz="2500" dirty="0" smtClean="0"/>
          </a:p>
          <a:p>
            <a:pPr marL="0" marR="0" indent="0">
              <a:lnSpc>
                <a:spcPct val="115000"/>
              </a:lnSpc>
              <a:spcBef>
                <a:spcPts val="0"/>
              </a:spcBef>
              <a:spcAft>
                <a:spcPts val="0"/>
              </a:spcAft>
              <a:buNone/>
            </a:pPr>
            <a:r>
              <a:rPr lang="en-US" sz="3500" dirty="0" smtClean="0">
                <a:latin typeface="Consolas"/>
                <a:ea typeface="Calibri"/>
                <a:cs typeface="Times New Roman"/>
              </a:rPr>
              <a:t>	vector&lt;</a:t>
            </a:r>
            <a:r>
              <a:rPr lang="en-US" sz="3500" dirty="0" smtClean="0">
                <a:solidFill>
                  <a:srgbClr val="0000FF"/>
                </a:solidFill>
                <a:latin typeface="Consolas"/>
                <a:ea typeface="Calibri"/>
                <a:cs typeface="Times New Roman"/>
              </a:rPr>
              <a:t>int</a:t>
            </a:r>
            <a:r>
              <a:rPr lang="en-US" sz="3500" dirty="0">
                <a:latin typeface="Consolas"/>
                <a:ea typeface="Calibri"/>
                <a:cs typeface="Times New Roman"/>
              </a:rPr>
              <a:t>&gt; </a:t>
            </a:r>
            <a:r>
              <a:rPr lang="en-US" sz="3500" dirty="0" err="1">
                <a:latin typeface="Consolas"/>
                <a:ea typeface="Calibri"/>
                <a:cs typeface="Times New Roman"/>
              </a:rPr>
              <a:t>myVector</a:t>
            </a:r>
            <a:r>
              <a:rPr lang="en-US" sz="3500" dirty="0">
                <a:latin typeface="Consolas"/>
                <a:ea typeface="Calibri"/>
                <a:cs typeface="Times New Roman"/>
              </a:rPr>
              <a:t>;</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8000"/>
                </a:solidFill>
                <a:latin typeface="Consolas"/>
                <a:ea typeface="Calibri"/>
                <a:cs typeface="Times New Roman"/>
              </a:rPr>
              <a:t>//add a new last element</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err="1">
                <a:latin typeface="Consolas"/>
                <a:ea typeface="Calibri"/>
                <a:cs typeface="Times New Roman"/>
              </a:rPr>
              <a:t>myVector.push_back</a:t>
            </a:r>
            <a:r>
              <a:rPr lang="en-US" sz="3500" dirty="0">
                <a:latin typeface="Consolas"/>
                <a:ea typeface="Calibri"/>
                <a:cs typeface="Times New Roman"/>
              </a:rPr>
              <a:t>(1);</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8000"/>
                </a:solidFill>
                <a:latin typeface="Consolas"/>
                <a:ea typeface="Calibri"/>
                <a:cs typeface="Times New Roman"/>
              </a:rPr>
              <a:t>//add a new last element</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err="1">
                <a:latin typeface="Consolas"/>
                <a:ea typeface="Calibri"/>
                <a:cs typeface="Times New Roman"/>
              </a:rPr>
              <a:t>myVector.push_back</a:t>
            </a:r>
            <a:r>
              <a:rPr lang="en-US" sz="3500" dirty="0">
                <a:latin typeface="Consolas"/>
                <a:ea typeface="Calibri"/>
                <a:cs typeface="Times New Roman"/>
              </a:rPr>
              <a:t>(2);</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8000"/>
                </a:solidFill>
                <a:latin typeface="Consolas"/>
                <a:ea typeface="Calibri"/>
                <a:cs typeface="Times New Roman"/>
              </a:rPr>
              <a:t>//show vector</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00FF"/>
                </a:solidFill>
                <a:latin typeface="Consolas"/>
                <a:ea typeface="Calibri"/>
                <a:cs typeface="Times New Roman"/>
              </a:rPr>
              <a:t>for</a:t>
            </a:r>
            <a:r>
              <a:rPr lang="en-US" sz="3500" dirty="0">
                <a:latin typeface="Consolas"/>
                <a:ea typeface="Calibri"/>
                <a:cs typeface="Times New Roman"/>
              </a:rPr>
              <a:t>(</a:t>
            </a:r>
            <a:r>
              <a:rPr lang="en-US" sz="3500" dirty="0">
                <a:solidFill>
                  <a:srgbClr val="0000FF"/>
                </a:solidFill>
                <a:latin typeface="Consolas"/>
                <a:ea typeface="Calibri"/>
                <a:cs typeface="Times New Roman"/>
              </a:rPr>
              <a:t>int</a:t>
            </a:r>
            <a:r>
              <a:rPr lang="en-US" sz="3500" dirty="0">
                <a:latin typeface="Consolas"/>
                <a:ea typeface="Calibri"/>
                <a:cs typeface="Times New Roman"/>
              </a:rPr>
              <a:t> i=0; i&lt;</a:t>
            </a:r>
            <a:r>
              <a:rPr lang="en-US" sz="3500" dirty="0" err="1">
                <a:latin typeface="Consolas"/>
                <a:ea typeface="Calibri"/>
                <a:cs typeface="Times New Roman"/>
              </a:rPr>
              <a:t>myVector.size</a:t>
            </a:r>
            <a:r>
              <a:rPr lang="en-US" sz="3500" dirty="0">
                <a:latin typeface="Consolas"/>
                <a:ea typeface="Calibri"/>
                <a:cs typeface="Times New Roman"/>
              </a:rPr>
              <a:t>(); i++)</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cout&lt;&lt;</a:t>
            </a:r>
            <a:r>
              <a:rPr lang="en-US" sz="3500" dirty="0" err="1">
                <a:latin typeface="Consolas"/>
                <a:ea typeface="Calibri"/>
                <a:cs typeface="Times New Roman"/>
              </a:rPr>
              <a:t>myVector</a:t>
            </a:r>
            <a:r>
              <a:rPr lang="en-US" sz="3500" dirty="0">
                <a:latin typeface="Consolas"/>
                <a:ea typeface="Calibri"/>
                <a:cs typeface="Times New Roman"/>
              </a:rPr>
              <a:t>[i]&lt;&lt;</a:t>
            </a:r>
            <a:r>
              <a:rPr lang="en-US" sz="3500" dirty="0">
                <a:solidFill>
                  <a:srgbClr val="A31515"/>
                </a:solidFill>
                <a:latin typeface="Consolas"/>
                <a:ea typeface="Calibri"/>
                <a:cs typeface="Times New Roman"/>
              </a:rPr>
              <a:t>" "</a:t>
            </a:r>
            <a:r>
              <a:rPr lang="en-US" sz="3500" dirty="0">
                <a:latin typeface="Consolas"/>
                <a:ea typeface="Calibri"/>
                <a:cs typeface="Times New Roman"/>
              </a:rPr>
              <a:t>;</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cout&lt;&lt;endl;</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8000"/>
                </a:solidFill>
                <a:latin typeface="Consolas"/>
                <a:ea typeface="Calibri"/>
                <a:cs typeface="Times New Roman"/>
              </a:rPr>
              <a:t>//add a new last element</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err="1">
                <a:latin typeface="Consolas"/>
                <a:ea typeface="Calibri"/>
                <a:cs typeface="Times New Roman"/>
              </a:rPr>
              <a:t>myVector.push_back</a:t>
            </a:r>
            <a:r>
              <a:rPr lang="en-US" sz="3500" dirty="0">
                <a:latin typeface="Consolas"/>
                <a:ea typeface="Calibri"/>
                <a:cs typeface="Times New Roman"/>
              </a:rPr>
              <a:t>(3);</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8000"/>
                </a:solidFill>
                <a:latin typeface="Consolas"/>
                <a:ea typeface="Calibri"/>
                <a:cs typeface="Times New Roman"/>
              </a:rPr>
              <a:t>//show vector</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00FF"/>
                </a:solidFill>
                <a:latin typeface="Consolas"/>
                <a:ea typeface="Calibri"/>
                <a:cs typeface="Times New Roman"/>
              </a:rPr>
              <a:t>for</a:t>
            </a:r>
            <a:r>
              <a:rPr lang="en-US" sz="3500" dirty="0">
                <a:latin typeface="Consolas"/>
                <a:ea typeface="Calibri"/>
                <a:cs typeface="Times New Roman"/>
              </a:rPr>
              <a:t>(</a:t>
            </a:r>
            <a:r>
              <a:rPr lang="en-US" sz="3500" dirty="0">
                <a:solidFill>
                  <a:srgbClr val="0000FF"/>
                </a:solidFill>
                <a:latin typeface="Consolas"/>
                <a:ea typeface="Calibri"/>
                <a:cs typeface="Times New Roman"/>
              </a:rPr>
              <a:t>int</a:t>
            </a:r>
            <a:r>
              <a:rPr lang="en-US" sz="3500" dirty="0">
                <a:latin typeface="Consolas"/>
                <a:ea typeface="Calibri"/>
                <a:cs typeface="Times New Roman"/>
              </a:rPr>
              <a:t> j=0; j&lt;</a:t>
            </a:r>
            <a:r>
              <a:rPr lang="en-US" sz="3500" dirty="0" err="1">
                <a:latin typeface="Consolas"/>
                <a:ea typeface="Calibri"/>
                <a:cs typeface="Times New Roman"/>
              </a:rPr>
              <a:t>myVector.size</a:t>
            </a:r>
            <a:r>
              <a:rPr lang="en-US" sz="3500" dirty="0">
                <a:latin typeface="Consolas"/>
                <a:ea typeface="Calibri"/>
                <a:cs typeface="Times New Roman"/>
              </a:rPr>
              <a:t>(); j++)</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cout&lt;&lt;</a:t>
            </a:r>
            <a:r>
              <a:rPr lang="en-US" sz="3500" dirty="0" err="1">
                <a:latin typeface="Consolas"/>
                <a:ea typeface="Calibri"/>
                <a:cs typeface="Times New Roman"/>
              </a:rPr>
              <a:t>myVector</a:t>
            </a:r>
            <a:r>
              <a:rPr lang="en-US" sz="3500" dirty="0">
                <a:latin typeface="Consolas"/>
                <a:ea typeface="Calibri"/>
                <a:cs typeface="Times New Roman"/>
              </a:rPr>
              <a:t>[j]&lt;&lt;</a:t>
            </a:r>
            <a:r>
              <a:rPr lang="en-US" sz="3500" dirty="0">
                <a:solidFill>
                  <a:srgbClr val="A31515"/>
                </a:solidFill>
                <a:latin typeface="Consolas"/>
                <a:ea typeface="Calibri"/>
                <a:cs typeface="Times New Roman"/>
              </a:rPr>
              <a:t>" "</a:t>
            </a:r>
            <a:r>
              <a:rPr lang="en-US" sz="3500" dirty="0">
                <a:latin typeface="Consolas"/>
                <a:ea typeface="Calibri"/>
                <a:cs typeface="Times New Roman"/>
              </a:rPr>
              <a:t>;</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3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cout&lt;&lt;endl;</a:t>
            </a:r>
            <a:endParaRPr lang="en-US" sz="35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96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621" y="5500914"/>
            <a:ext cx="396560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687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dirty="0" err="1" smtClean="0">
                <a:solidFill>
                  <a:srgbClr val="CCFF33"/>
                </a:solidFill>
              </a:rPr>
              <a:t>myVector.pop_back</a:t>
            </a:r>
            <a:r>
              <a:rPr lang="en-US" dirty="0" smtClean="0">
                <a:solidFill>
                  <a:srgbClr val="CCFF33"/>
                </a:solidFill>
              </a:rPr>
              <a:t>();</a:t>
            </a:r>
            <a:endParaRPr lang="en-US" dirty="0">
              <a:solidFill>
                <a:srgbClr val="CCFF33"/>
              </a:solidFill>
            </a:endParaRPr>
          </a:p>
        </p:txBody>
      </p:sp>
      <p:sp>
        <p:nvSpPr>
          <p:cNvPr id="3" name="Content Placeholder 2"/>
          <p:cNvSpPr>
            <a:spLocks noGrp="1"/>
          </p:cNvSpPr>
          <p:nvPr>
            <p:ph idx="1"/>
          </p:nvPr>
        </p:nvSpPr>
        <p:spPr>
          <a:xfrm>
            <a:off x="457200" y="1406236"/>
            <a:ext cx="8229600" cy="5299364"/>
          </a:xfrm>
        </p:spPr>
        <p:txBody>
          <a:bodyPr>
            <a:normAutofit fontScale="25000" lnSpcReduction="20000"/>
          </a:bodyPr>
          <a:lstStyle/>
          <a:p>
            <a:r>
              <a:rPr lang="en-US" sz="11200" dirty="0"/>
              <a:t>Deletes the element at the end of the vector</a:t>
            </a:r>
            <a:r>
              <a:rPr lang="en-US" sz="11200" dirty="0" smtClean="0"/>
              <a:t>.</a:t>
            </a:r>
          </a:p>
          <a:p>
            <a:pPr marL="0" marR="0" indent="0">
              <a:lnSpc>
                <a:spcPct val="115000"/>
              </a:lnSpc>
              <a:spcBef>
                <a:spcPts val="0"/>
              </a:spcBef>
              <a:spcAft>
                <a:spcPts val="0"/>
              </a:spcAft>
              <a:buNone/>
            </a:pPr>
            <a:r>
              <a:rPr lang="en-US" sz="5600" dirty="0" smtClean="0">
                <a:latin typeface="Consolas"/>
                <a:ea typeface="Calibri"/>
                <a:cs typeface="Times New Roman"/>
              </a:rPr>
              <a:t>	vector&lt;</a:t>
            </a:r>
            <a:r>
              <a:rPr lang="en-US" sz="5600" dirty="0" smtClean="0">
                <a:solidFill>
                  <a:srgbClr val="0000FF"/>
                </a:solidFill>
                <a:latin typeface="Consolas"/>
                <a:ea typeface="Calibri"/>
                <a:cs typeface="Times New Roman"/>
              </a:rPr>
              <a:t>int</a:t>
            </a:r>
            <a:r>
              <a:rPr lang="en-US" sz="5600" dirty="0">
                <a:latin typeface="Consolas"/>
                <a:ea typeface="Calibri"/>
                <a:cs typeface="Times New Roman"/>
              </a:rPr>
              <a:t>&gt; </a:t>
            </a:r>
            <a:r>
              <a:rPr lang="en-US" sz="5600" dirty="0" err="1">
                <a:latin typeface="Consolas"/>
                <a:ea typeface="Calibri"/>
                <a:cs typeface="Times New Roman"/>
              </a:rPr>
              <a:t>myVector</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(1</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(2);</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(3</a:t>
            </a:r>
            <a:r>
              <a:rPr lang="en-US" sz="5600" dirty="0" smtClean="0">
                <a:latin typeface="Consolas"/>
                <a:ea typeface="Calibri"/>
                <a:cs typeface="Times New Roman"/>
              </a:rPr>
              <a:t>); </a:t>
            </a: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(4);</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//delete last element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myVector.pop_back</a:t>
            </a:r>
            <a:r>
              <a:rPr lang="en-US" sz="5600" dirty="0" smtClean="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[i]&lt;&lt;</a:t>
            </a:r>
            <a:r>
              <a:rPr lang="en-US" sz="5600" dirty="0">
                <a:solidFill>
                  <a:srgbClr val="A31515"/>
                </a:solidFill>
                <a:latin typeface="Consolas"/>
                <a:ea typeface="Calibri"/>
                <a:cs typeface="Times New Roman"/>
              </a:rPr>
              <a:t>" "</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//delete last element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myVector.pop_back</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myVector.pop_back</a:t>
            </a:r>
            <a:r>
              <a:rPr lang="en-US" sz="5600" dirty="0" smtClean="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j=0; j&lt;</a:t>
            </a:r>
            <a:r>
              <a:rPr lang="en-US" sz="5600" dirty="0" err="1">
                <a:latin typeface="Consolas"/>
                <a:ea typeface="Calibri"/>
                <a:cs typeface="Times New Roman"/>
              </a:rPr>
              <a:t>myVector.size</a:t>
            </a:r>
            <a:r>
              <a:rPr lang="en-US" sz="5600" dirty="0">
                <a:latin typeface="Consolas"/>
                <a:ea typeface="Calibri"/>
                <a:cs typeface="Times New Roman"/>
              </a:rPr>
              <a:t>(); j++)</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[j]&lt;&lt;</a:t>
            </a:r>
            <a:r>
              <a:rPr lang="en-US" sz="5600" dirty="0">
                <a:solidFill>
                  <a:srgbClr val="A31515"/>
                </a:solidFill>
                <a:latin typeface="Consolas"/>
                <a:ea typeface="Calibri"/>
                <a:cs typeface="Times New Roman"/>
              </a:rPr>
              <a:t>" "</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endParaRPr lang="en-US" sz="56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97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114800"/>
            <a:ext cx="338007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926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sz="4000" dirty="0" err="1" smtClean="0">
                <a:solidFill>
                  <a:srgbClr val="CCFF33"/>
                </a:solidFill>
              </a:rPr>
              <a:t>myVector.insert</a:t>
            </a:r>
            <a:r>
              <a:rPr lang="en-US" sz="4000" dirty="0" smtClean="0">
                <a:solidFill>
                  <a:srgbClr val="CCFF33"/>
                </a:solidFill>
              </a:rPr>
              <a:t>(</a:t>
            </a:r>
            <a:r>
              <a:rPr lang="en-US" sz="4000" dirty="0" err="1" smtClean="0">
                <a:solidFill>
                  <a:srgbClr val="CCFF33"/>
                </a:solidFill>
              </a:rPr>
              <a:t>where,value</a:t>
            </a:r>
            <a:r>
              <a:rPr lang="en-US" sz="4000" dirty="0" smtClean="0">
                <a:solidFill>
                  <a:srgbClr val="CCFF33"/>
                </a:solidFill>
              </a:rPr>
              <a:t>);</a:t>
            </a:r>
            <a:endParaRPr lang="en-US" sz="4000" dirty="0">
              <a:solidFill>
                <a:srgbClr val="CCFF33"/>
              </a:solidFill>
            </a:endParaRPr>
          </a:p>
        </p:txBody>
      </p:sp>
      <p:sp>
        <p:nvSpPr>
          <p:cNvPr id="3" name="Content Placeholder 2"/>
          <p:cNvSpPr>
            <a:spLocks noGrp="1"/>
          </p:cNvSpPr>
          <p:nvPr>
            <p:ph idx="1"/>
          </p:nvPr>
        </p:nvSpPr>
        <p:spPr>
          <a:xfrm>
            <a:off x="304800" y="1406236"/>
            <a:ext cx="8229600" cy="5299364"/>
          </a:xfrm>
        </p:spPr>
        <p:txBody>
          <a:bodyPr>
            <a:normAutofit fontScale="25000" lnSpcReduction="20000"/>
          </a:bodyPr>
          <a:lstStyle/>
          <a:p>
            <a:pPr algn="just"/>
            <a:r>
              <a:rPr lang="en-US" sz="9600" dirty="0"/>
              <a:t>Inserts an </a:t>
            </a:r>
            <a:r>
              <a:rPr lang="en-US" sz="9600" dirty="0" smtClean="0"/>
              <a:t>element or a number of elements or a range of elements into the vector at a specified position.</a:t>
            </a:r>
          </a:p>
          <a:p>
            <a:pPr marL="0" indent="0" algn="just">
              <a:buNone/>
            </a:pPr>
            <a:endParaRPr lang="en-US" sz="9600" dirty="0" smtClean="0"/>
          </a:p>
          <a:p>
            <a:pPr marL="0" marR="0" indent="0">
              <a:lnSpc>
                <a:spcPct val="115000"/>
              </a:lnSpc>
              <a:spcBef>
                <a:spcPts val="0"/>
              </a:spcBef>
              <a:spcAft>
                <a:spcPts val="0"/>
              </a:spcAft>
              <a:buNone/>
            </a:pPr>
            <a:r>
              <a:rPr lang="en-US" sz="5600" dirty="0">
                <a:latin typeface="Consolas"/>
                <a:ea typeface="Calibri"/>
                <a:cs typeface="Times New Roman"/>
              </a:rPr>
              <a:t>	vector&lt;</a:t>
            </a:r>
            <a:r>
              <a:rPr lang="en-US" sz="5600" dirty="0">
                <a:solidFill>
                  <a:srgbClr val="0000FF"/>
                </a:solidFill>
                <a:latin typeface="Consolas"/>
                <a:ea typeface="Calibri"/>
                <a:cs typeface="Times New Roman"/>
              </a:rPr>
              <a:t>int</a:t>
            </a:r>
            <a:r>
              <a:rPr lang="en-US" sz="5600" dirty="0">
                <a:latin typeface="Consolas"/>
                <a:ea typeface="Calibri"/>
                <a:cs typeface="Times New Roman"/>
              </a:rPr>
              <a:t>&gt; </a:t>
            </a:r>
            <a:r>
              <a:rPr lang="en-US" sz="5600" dirty="0" err="1">
                <a:latin typeface="Consolas"/>
                <a:ea typeface="Calibri"/>
                <a:cs typeface="Times New Roman"/>
              </a:rPr>
              <a:t>myVector</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(1);</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(3);</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myVector.push_back</a:t>
            </a:r>
            <a:r>
              <a:rPr lang="en-US" sz="5600" dirty="0">
                <a:latin typeface="Consolas"/>
                <a:ea typeface="Calibri"/>
                <a:cs typeface="Times New Roman"/>
              </a:rPr>
              <a:t>(5);</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//insert at second position number 2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myVector.insert</a:t>
            </a:r>
            <a:r>
              <a:rPr lang="en-US" sz="5600" dirty="0">
                <a:latin typeface="Consolas"/>
                <a:ea typeface="Calibri"/>
                <a:cs typeface="Times New Roman"/>
              </a:rPr>
              <a:t>(</a:t>
            </a:r>
            <a:r>
              <a:rPr lang="en-US" sz="5600" dirty="0" err="1">
                <a:latin typeface="Consolas"/>
                <a:ea typeface="Calibri"/>
                <a:cs typeface="Times New Roman"/>
              </a:rPr>
              <a:t>myVector.begin</a:t>
            </a:r>
            <a:r>
              <a:rPr lang="en-US" sz="5600" dirty="0">
                <a:latin typeface="Consolas"/>
                <a:ea typeface="Calibri"/>
                <a:cs typeface="Times New Roman"/>
              </a:rPr>
              <a:t>()+1, 2);</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[i]&lt;&lt;</a:t>
            </a:r>
            <a:r>
              <a:rPr lang="en-US" sz="5600" dirty="0">
                <a:solidFill>
                  <a:srgbClr val="A31515"/>
                </a:solidFill>
                <a:latin typeface="Consolas"/>
                <a:ea typeface="Calibri"/>
                <a:cs typeface="Times New Roman"/>
              </a:rPr>
              <a:t>" "</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//insert at fourth position number 4;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myVector.insert</a:t>
            </a:r>
            <a:r>
              <a:rPr lang="en-US" sz="5600" dirty="0">
                <a:latin typeface="Consolas"/>
                <a:ea typeface="Calibri"/>
                <a:cs typeface="Times New Roman"/>
              </a:rPr>
              <a:t>(</a:t>
            </a:r>
            <a:r>
              <a:rPr lang="en-US" sz="5600" dirty="0" err="1">
                <a:latin typeface="Consolas"/>
                <a:ea typeface="Calibri"/>
                <a:cs typeface="Times New Roman"/>
              </a:rPr>
              <a:t>myVector.begin</a:t>
            </a:r>
            <a:r>
              <a:rPr lang="en-US" sz="5600" dirty="0">
                <a:latin typeface="Consolas"/>
                <a:ea typeface="Calibri"/>
                <a:cs typeface="Times New Roman"/>
              </a:rPr>
              <a:t>()+3, 4);</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//show vector</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for</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i=0; i&lt;</a:t>
            </a:r>
            <a:r>
              <a:rPr lang="en-US" sz="5600" dirty="0" err="1">
                <a:latin typeface="Consolas"/>
                <a:ea typeface="Calibri"/>
                <a:cs typeface="Times New Roman"/>
              </a:rPr>
              <a:t>myVector.size</a:t>
            </a:r>
            <a:r>
              <a:rPr lang="en-US" sz="5600" dirty="0">
                <a:latin typeface="Consolas"/>
                <a:ea typeface="Calibri"/>
                <a:cs typeface="Times New Roman"/>
              </a:rPr>
              <a:t>(); i++)</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err="1">
                <a:latin typeface="Consolas"/>
                <a:ea typeface="Calibri"/>
                <a:cs typeface="Times New Roman"/>
              </a:rPr>
              <a:t>myVector</a:t>
            </a:r>
            <a:r>
              <a:rPr lang="en-US" sz="5600" dirty="0">
                <a:latin typeface="Consolas"/>
                <a:ea typeface="Calibri"/>
                <a:cs typeface="Times New Roman"/>
              </a:rPr>
              <a:t>[i]&lt;&lt;</a:t>
            </a:r>
            <a:r>
              <a:rPr lang="en-US" sz="5600" dirty="0">
                <a:solidFill>
                  <a:srgbClr val="A31515"/>
                </a:solidFill>
                <a:latin typeface="Consolas"/>
                <a:ea typeface="Calibri"/>
                <a:cs typeface="Times New Roman"/>
              </a:rPr>
              <a:t>" "</a:t>
            </a:r>
            <a:r>
              <a:rPr lang="en-US" sz="5600" dirty="0">
                <a:latin typeface="Consolas"/>
                <a:ea typeface="Calibri"/>
                <a:cs typeface="Times New Roman"/>
              </a:rPr>
              <a:t>;</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56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cout&lt;&lt;endl;</a:t>
            </a:r>
            <a:endParaRPr lang="en-US" sz="5600" dirty="0">
              <a:ea typeface="Calibri"/>
              <a:cs typeface="Times New Roman"/>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98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242" y="4114800"/>
            <a:ext cx="371775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7089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sz="3600" dirty="0" err="1" smtClean="0">
                <a:solidFill>
                  <a:srgbClr val="CCFF33"/>
                </a:solidFill>
              </a:rPr>
              <a:t>myVector.insert</a:t>
            </a:r>
            <a:r>
              <a:rPr lang="en-US" sz="3600" dirty="0" smtClean="0">
                <a:solidFill>
                  <a:srgbClr val="CCFF33"/>
                </a:solidFill>
              </a:rPr>
              <a:t>(where, count, value);</a:t>
            </a:r>
            <a:endParaRPr lang="en-US" sz="3600" dirty="0">
              <a:solidFill>
                <a:srgbClr val="CCFF33"/>
              </a:solidFill>
            </a:endParaRPr>
          </a:p>
        </p:txBody>
      </p:sp>
      <p:sp>
        <p:nvSpPr>
          <p:cNvPr id="3" name="Content Placeholder 2"/>
          <p:cNvSpPr>
            <a:spLocks noGrp="1"/>
          </p:cNvSpPr>
          <p:nvPr>
            <p:ph idx="1"/>
          </p:nvPr>
        </p:nvSpPr>
        <p:spPr>
          <a:xfrm>
            <a:off x="457200" y="1406236"/>
            <a:ext cx="8229600" cy="5451764"/>
          </a:xfrm>
        </p:spPr>
        <p:txBody>
          <a:bodyPr>
            <a:normAutofit fontScale="47500" lnSpcReduction="20000"/>
          </a:bodyPr>
          <a:lstStyle/>
          <a:p>
            <a:pPr algn="just"/>
            <a:r>
              <a:rPr lang="en-US" sz="5100" dirty="0"/>
              <a:t>Inserts an element or a number of elements or a range of elements into the vector at a specified position</a:t>
            </a:r>
            <a:r>
              <a:rPr lang="en-US" sz="5100" dirty="0" smtClean="0"/>
              <a:t>.</a:t>
            </a:r>
          </a:p>
          <a:p>
            <a:pPr marL="0" indent="0" algn="just">
              <a:buNone/>
            </a:pPr>
            <a:endParaRPr lang="en-US" sz="2900" dirty="0" smtClean="0"/>
          </a:p>
          <a:p>
            <a:pPr marL="0" marR="0" indent="0">
              <a:lnSpc>
                <a:spcPct val="115000"/>
              </a:lnSpc>
              <a:spcBef>
                <a:spcPts val="0"/>
              </a:spcBef>
              <a:spcAft>
                <a:spcPts val="0"/>
              </a:spcAft>
              <a:buNone/>
            </a:pPr>
            <a:r>
              <a:rPr lang="en-US" sz="2900" dirty="0">
                <a:latin typeface="Consolas"/>
                <a:ea typeface="Calibri"/>
                <a:cs typeface="Times New Roman"/>
              </a:rPr>
              <a:t>	vector&lt;</a:t>
            </a:r>
            <a:r>
              <a:rPr lang="en-US" sz="2900" dirty="0">
                <a:solidFill>
                  <a:srgbClr val="0000FF"/>
                </a:solidFill>
                <a:latin typeface="Consolas"/>
                <a:ea typeface="Calibri"/>
                <a:cs typeface="Times New Roman"/>
              </a:rPr>
              <a:t>int</a:t>
            </a:r>
            <a:r>
              <a:rPr lang="en-US" sz="2900" dirty="0">
                <a:latin typeface="Consolas"/>
                <a:ea typeface="Calibri"/>
                <a:cs typeface="Times New Roman"/>
              </a:rPr>
              <a:t>&gt; </a:t>
            </a:r>
            <a:r>
              <a:rPr lang="en-US" sz="2900" dirty="0" err="1">
                <a:latin typeface="Consolas"/>
                <a:ea typeface="Calibri"/>
                <a:cs typeface="Times New Roman"/>
              </a:rPr>
              <a:t>myVector</a:t>
            </a:r>
            <a:r>
              <a:rPr lang="en-US" sz="2900" dirty="0">
                <a:latin typeface="Consolas"/>
                <a:ea typeface="Calibri"/>
                <a:cs typeface="Times New Roman"/>
              </a:rPr>
              <a:t>;</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err="1">
                <a:latin typeface="Consolas"/>
                <a:ea typeface="Calibri"/>
                <a:cs typeface="Times New Roman"/>
              </a:rPr>
              <a:t>myVector.push_back</a:t>
            </a:r>
            <a:r>
              <a:rPr lang="en-US" sz="2900" dirty="0">
                <a:latin typeface="Consolas"/>
                <a:ea typeface="Calibri"/>
                <a:cs typeface="Times New Roman"/>
              </a:rPr>
              <a:t>(1);</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err="1">
                <a:latin typeface="Consolas"/>
                <a:ea typeface="Calibri"/>
                <a:cs typeface="Times New Roman"/>
              </a:rPr>
              <a:t>myVector.push_back</a:t>
            </a:r>
            <a:r>
              <a:rPr lang="en-US" sz="2900" dirty="0">
                <a:latin typeface="Consolas"/>
                <a:ea typeface="Calibri"/>
                <a:cs typeface="Times New Roman"/>
              </a:rPr>
              <a:t>(5);</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8000"/>
                </a:solidFill>
                <a:latin typeface="Consolas"/>
                <a:ea typeface="Calibri"/>
                <a:cs typeface="Times New Roman"/>
              </a:rPr>
              <a:t>//insert from second position, three times number 4</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err="1">
                <a:latin typeface="Consolas"/>
                <a:ea typeface="Calibri"/>
                <a:cs typeface="Times New Roman"/>
              </a:rPr>
              <a:t>myVector.insert</a:t>
            </a:r>
            <a:r>
              <a:rPr lang="en-US" sz="2900" dirty="0">
                <a:latin typeface="Consolas"/>
                <a:ea typeface="Calibri"/>
                <a:cs typeface="Times New Roman"/>
              </a:rPr>
              <a:t>(</a:t>
            </a:r>
            <a:r>
              <a:rPr lang="en-US" sz="2900" dirty="0" err="1">
                <a:latin typeface="Consolas"/>
                <a:ea typeface="Calibri"/>
                <a:cs typeface="Times New Roman"/>
              </a:rPr>
              <a:t>myVector.begin</a:t>
            </a:r>
            <a:r>
              <a:rPr lang="en-US" sz="2900" dirty="0">
                <a:latin typeface="Consolas"/>
                <a:ea typeface="Calibri"/>
                <a:cs typeface="Times New Roman"/>
              </a:rPr>
              <a:t>()+1,3, 4);</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8000"/>
                </a:solidFill>
                <a:latin typeface="Consolas"/>
                <a:ea typeface="Calibri"/>
                <a:cs typeface="Times New Roman"/>
              </a:rPr>
              <a:t>//show vector</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00FF"/>
                </a:solidFill>
                <a:latin typeface="Consolas"/>
                <a:ea typeface="Calibri"/>
                <a:cs typeface="Times New Roman"/>
              </a:rPr>
              <a:t>for</a:t>
            </a:r>
            <a:r>
              <a:rPr lang="en-US" sz="2900" dirty="0">
                <a:latin typeface="Consolas"/>
                <a:ea typeface="Calibri"/>
                <a:cs typeface="Times New Roman"/>
              </a:rPr>
              <a:t>(</a:t>
            </a:r>
            <a:r>
              <a:rPr lang="en-US" sz="2900" dirty="0">
                <a:solidFill>
                  <a:srgbClr val="0000FF"/>
                </a:solidFill>
                <a:latin typeface="Consolas"/>
                <a:ea typeface="Calibri"/>
                <a:cs typeface="Times New Roman"/>
              </a:rPr>
              <a:t>int</a:t>
            </a:r>
            <a:r>
              <a:rPr lang="en-US" sz="2900" dirty="0">
                <a:latin typeface="Consolas"/>
                <a:ea typeface="Calibri"/>
                <a:cs typeface="Times New Roman"/>
              </a:rPr>
              <a:t> i=0; i&lt;</a:t>
            </a:r>
            <a:r>
              <a:rPr lang="en-US" sz="2900" dirty="0" err="1">
                <a:latin typeface="Consolas"/>
                <a:ea typeface="Calibri"/>
                <a:cs typeface="Times New Roman"/>
              </a:rPr>
              <a:t>myVector.size</a:t>
            </a:r>
            <a:r>
              <a:rPr lang="en-US" sz="2900" dirty="0">
                <a:latin typeface="Consolas"/>
                <a:ea typeface="Calibri"/>
                <a:cs typeface="Times New Roman"/>
              </a:rPr>
              <a:t>(); i++)</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cout&lt;&lt;</a:t>
            </a:r>
            <a:r>
              <a:rPr lang="en-US" sz="2900" dirty="0" err="1">
                <a:latin typeface="Consolas"/>
                <a:ea typeface="Calibri"/>
                <a:cs typeface="Times New Roman"/>
              </a:rPr>
              <a:t>myVector</a:t>
            </a:r>
            <a:r>
              <a:rPr lang="en-US" sz="2900" dirty="0">
                <a:latin typeface="Consolas"/>
                <a:ea typeface="Calibri"/>
                <a:cs typeface="Times New Roman"/>
              </a:rPr>
              <a:t>[i]&lt;&lt;</a:t>
            </a:r>
            <a:r>
              <a:rPr lang="en-US" sz="2900" dirty="0">
                <a:solidFill>
                  <a:srgbClr val="A31515"/>
                </a:solidFill>
                <a:latin typeface="Consolas"/>
                <a:ea typeface="Calibri"/>
                <a:cs typeface="Times New Roman"/>
              </a:rPr>
              <a:t>" "</a:t>
            </a:r>
            <a:r>
              <a:rPr lang="en-US" sz="2900" dirty="0">
                <a:latin typeface="Consolas"/>
                <a:ea typeface="Calibri"/>
                <a:cs typeface="Times New Roman"/>
              </a:rPr>
              <a:t>;</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cout&lt;&lt;endl;</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8000"/>
                </a:solidFill>
                <a:latin typeface="Consolas"/>
                <a:ea typeface="Calibri"/>
                <a:cs typeface="Times New Roman"/>
              </a:rPr>
              <a:t>//insert from second position, two times number 3</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err="1">
                <a:latin typeface="Consolas"/>
                <a:ea typeface="Calibri"/>
                <a:cs typeface="Times New Roman"/>
              </a:rPr>
              <a:t>myVector.insert</a:t>
            </a:r>
            <a:r>
              <a:rPr lang="en-US" sz="2900" dirty="0">
                <a:latin typeface="Consolas"/>
                <a:ea typeface="Calibri"/>
                <a:cs typeface="Times New Roman"/>
              </a:rPr>
              <a:t>(</a:t>
            </a:r>
            <a:r>
              <a:rPr lang="en-US" sz="2900" dirty="0" err="1">
                <a:latin typeface="Consolas"/>
                <a:ea typeface="Calibri"/>
                <a:cs typeface="Times New Roman"/>
              </a:rPr>
              <a:t>myVector.begin</a:t>
            </a:r>
            <a:r>
              <a:rPr lang="en-US" sz="2900" dirty="0">
                <a:latin typeface="Consolas"/>
                <a:ea typeface="Calibri"/>
                <a:cs typeface="Times New Roman"/>
              </a:rPr>
              <a:t>()+1, 2, 3);</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8000"/>
                </a:solidFill>
                <a:latin typeface="Consolas"/>
                <a:ea typeface="Calibri"/>
                <a:cs typeface="Times New Roman"/>
              </a:rPr>
              <a:t>//show vector</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r>
              <a:rPr lang="en-US" sz="2900" dirty="0">
                <a:solidFill>
                  <a:srgbClr val="0000FF"/>
                </a:solidFill>
                <a:latin typeface="Consolas"/>
                <a:ea typeface="Calibri"/>
                <a:cs typeface="Times New Roman"/>
              </a:rPr>
              <a:t>for</a:t>
            </a:r>
            <a:r>
              <a:rPr lang="en-US" sz="2900" dirty="0">
                <a:latin typeface="Consolas"/>
                <a:ea typeface="Calibri"/>
                <a:cs typeface="Times New Roman"/>
              </a:rPr>
              <a:t>(</a:t>
            </a:r>
            <a:r>
              <a:rPr lang="en-US" sz="2900" dirty="0">
                <a:solidFill>
                  <a:srgbClr val="0000FF"/>
                </a:solidFill>
                <a:latin typeface="Consolas"/>
                <a:ea typeface="Calibri"/>
                <a:cs typeface="Times New Roman"/>
              </a:rPr>
              <a:t>int</a:t>
            </a:r>
            <a:r>
              <a:rPr lang="en-US" sz="2900" dirty="0">
                <a:latin typeface="Consolas"/>
                <a:ea typeface="Calibri"/>
                <a:cs typeface="Times New Roman"/>
              </a:rPr>
              <a:t> i=0; i&lt;</a:t>
            </a:r>
            <a:r>
              <a:rPr lang="en-US" sz="2900" dirty="0" err="1">
                <a:latin typeface="Consolas"/>
                <a:ea typeface="Calibri"/>
                <a:cs typeface="Times New Roman"/>
              </a:rPr>
              <a:t>myVector.size</a:t>
            </a:r>
            <a:r>
              <a:rPr lang="en-US" sz="2900" dirty="0">
                <a:latin typeface="Consolas"/>
                <a:ea typeface="Calibri"/>
                <a:cs typeface="Times New Roman"/>
              </a:rPr>
              <a:t>(); i++)</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cout&lt;&lt;</a:t>
            </a:r>
            <a:r>
              <a:rPr lang="en-US" sz="2900" dirty="0" err="1">
                <a:latin typeface="Consolas"/>
                <a:ea typeface="Calibri"/>
                <a:cs typeface="Times New Roman"/>
              </a:rPr>
              <a:t>myVector</a:t>
            </a:r>
            <a:r>
              <a:rPr lang="en-US" sz="2900" dirty="0">
                <a:latin typeface="Consolas"/>
                <a:ea typeface="Calibri"/>
                <a:cs typeface="Times New Roman"/>
              </a:rPr>
              <a:t>[i]&lt;&lt;</a:t>
            </a:r>
            <a:r>
              <a:rPr lang="en-US" sz="2900" dirty="0">
                <a:solidFill>
                  <a:srgbClr val="A31515"/>
                </a:solidFill>
                <a:latin typeface="Consolas"/>
                <a:ea typeface="Calibri"/>
                <a:cs typeface="Times New Roman"/>
              </a:rPr>
              <a:t>" "</a:t>
            </a:r>
            <a:r>
              <a:rPr lang="en-US" sz="2900" dirty="0">
                <a:latin typeface="Consolas"/>
                <a:ea typeface="Calibri"/>
                <a:cs typeface="Times New Roman"/>
              </a:rPr>
              <a:t>;</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a:t>
            </a:r>
            <a:endParaRPr lang="en-US" sz="2900" dirty="0">
              <a:ea typeface="Calibri"/>
              <a:cs typeface="Times New Roman"/>
            </a:endParaRPr>
          </a:p>
          <a:p>
            <a:pPr marL="0" marR="0" indent="0">
              <a:lnSpc>
                <a:spcPct val="115000"/>
              </a:lnSpc>
              <a:spcBef>
                <a:spcPts val="0"/>
              </a:spcBef>
              <a:spcAft>
                <a:spcPts val="0"/>
              </a:spcAft>
              <a:buNone/>
            </a:pPr>
            <a:r>
              <a:rPr lang="en-US" sz="2900" dirty="0">
                <a:latin typeface="Consolas"/>
                <a:ea typeface="Calibri"/>
                <a:cs typeface="Times New Roman"/>
              </a:rPr>
              <a:t>	cout&lt;&lt;endl;</a:t>
            </a:r>
            <a:endParaRPr lang="en-US" sz="2900" dirty="0">
              <a:ea typeface="Calibri"/>
              <a:cs typeface="Times New Roman"/>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99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243" y="5715001"/>
            <a:ext cx="371775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084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3913</TotalTime>
  <Words>4918</Words>
  <Application>Microsoft Office PowerPoint</Application>
  <PresentationFormat>On-screen Show (4:3)</PresentationFormat>
  <Paragraphs>2640</Paragraphs>
  <Slides>192</Slides>
  <Notes>2</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Programming with C++</vt:lpstr>
      <vt:lpstr>Contents:</vt:lpstr>
      <vt:lpstr>Functions</vt:lpstr>
      <vt:lpstr>Understanding Functions</vt:lpstr>
      <vt:lpstr>Advantages of using functions</vt:lpstr>
      <vt:lpstr>Implementing functions. (First way: call + definition)</vt:lpstr>
      <vt:lpstr>PowerPoint Presentation</vt:lpstr>
      <vt:lpstr>Implementing functions. (Second way: prototype + call + definition)</vt:lpstr>
      <vt:lpstr>PowerPoint Presentation</vt:lpstr>
      <vt:lpstr>PowerPoint Presentation</vt:lpstr>
      <vt:lpstr>PowerPoint Presentation</vt:lpstr>
      <vt:lpstr>Find sum, difference, product, quotient</vt:lpstr>
      <vt:lpstr>PowerPoint Presentation</vt:lpstr>
      <vt:lpstr>PowerPoint Presentation</vt:lpstr>
      <vt:lpstr>PowerPoint Presentation</vt:lpstr>
      <vt:lpstr>Passing arguments to functions</vt:lpstr>
      <vt:lpstr>Pass by value VS. Pass by reference</vt:lpstr>
      <vt:lpstr>PowerPoint Presentation</vt:lpstr>
      <vt:lpstr>Pass by value VS. Pass by reference</vt:lpstr>
      <vt:lpstr>PowerPoint Presentation</vt:lpstr>
      <vt:lpstr>PowerPoint Presentation</vt:lpstr>
      <vt:lpstr>Functions</vt:lpstr>
      <vt:lpstr>Header Files</vt:lpstr>
      <vt:lpstr>Working with multiple files</vt:lpstr>
      <vt:lpstr>PowerPoint Presentation</vt:lpstr>
      <vt:lpstr>PowerPoint Presentation</vt:lpstr>
      <vt:lpstr>Header files</vt:lpstr>
      <vt:lpstr>PowerPoint Presentation</vt:lpstr>
      <vt:lpstr>PowerPoint Presentation</vt:lpstr>
      <vt:lpstr>PowerPoint Presentation</vt:lpstr>
      <vt:lpstr>Arrays</vt:lpstr>
      <vt:lpstr>Understanding Arrays</vt:lpstr>
      <vt:lpstr>Types of Arrays</vt:lpstr>
      <vt:lpstr>Static Arrays</vt:lpstr>
      <vt:lpstr>Static Arrays</vt:lpstr>
      <vt:lpstr>Initializing Static Arrays</vt:lpstr>
      <vt:lpstr>Access elements of Static Arrays</vt:lpstr>
      <vt:lpstr>Operations with Static Arrays</vt:lpstr>
      <vt:lpstr>Transverse static array elements</vt:lpstr>
      <vt:lpstr>Transverse static array elements</vt:lpstr>
      <vt:lpstr>Class average</vt:lpstr>
      <vt:lpstr>PowerPoint Presentation</vt:lpstr>
      <vt:lpstr>Multidimensional Static Arrays</vt:lpstr>
      <vt:lpstr>Multidimensional Static Arrays</vt:lpstr>
      <vt:lpstr>PowerPoint Presentation</vt:lpstr>
      <vt:lpstr>Initializing two-dimensional arrays</vt:lpstr>
      <vt:lpstr>Initializing two-dimensional arrays</vt:lpstr>
      <vt:lpstr>Initializing three-dimensional arrays</vt:lpstr>
      <vt:lpstr>Initializing three-dimensional arrays</vt:lpstr>
      <vt:lpstr>Operations with Static Multidimensional Arrays</vt:lpstr>
      <vt:lpstr>Transverse static two-dimensional array elements</vt:lpstr>
      <vt:lpstr>Transverse static two-dimensional array elements</vt:lpstr>
      <vt:lpstr>Class average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Transverse static three-dimensional array elements</vt:lpstr>
      <vt:lpstr>Transverse static three-dimensional array elements</vt:lpstr>
      <vt:lpstr>Class average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Vectors (Dynamic Arrays)</vt:lpstr>
      <vt:lpstr>Vector Class</vt:lpstr>
      <vt:lpstr>Declaring and initializing a vector</vt:lpstr>
      <vt:lpstr>Reading vectors</vt:lpstr>
      <vt:lpstr>PowerPoint Presentation</vt:lpstr>
      <vt:lpstr>Collecting Coins</vt:lpstr>
      <vt:lpstr>Collecting Coins</vt:lpstr>
      <vt:lpstr>PowerPoint Presentation</vt:lpstr>
      <vt:lpstr>Vector Manipulation</vt:lpstr>
      <vt:lpstr>Assigning vectors</vt:lpstr>
      <vt:lpstr>Comparing Vectors</vt:lpstr>
      <vt:lpstr>Comparing Vectors</vt:lpstr>
      <vt:lpstr>Vector Methods</vt:lpstr>
      <vt:lpstr>myVector.resize(newsize,value);</vt:lpstr>
      <vt:lpstr>myVector.size();</vt:lpstr>
      <vt:lpstr>myVector.empty();</vt:lpstr>
      <vt:lpstr>myVector.at(position);</vt:lpstr>
      <vt:lpstr>PowerPoint Presentation</vt:lpstr>
      <vt:lpstr>PowerPoint Presentation</vt:lpstr>
      <vt:lpstr>myVector.erase(where,last);</vt:lpstr>
      <vt:lpstr>myVector.erase(where,last);</vt:lpstr>
      <vt:lpstr>myVector.erase(where,last);</vt:lpstr>
      <vt:lpstr>myVector.erase(where,last);</vt:lpstr>
      <vt:lpstr>myVector.swap(vector);</vt:lpstr>
      <vt:lpstr>myVector.push_back();</vt:lpstr>
      <vt:lpstr>myVector.pop_back();</vt:lpstr>
      <vt:lpstr>myVector.insert(where,value);</vt:lpstr>
      <vt:lpstr>myVector.insert(where, count, value);</vt:lpstr>
      <vt:lpstr>myVector.insert(where, first, last);</vt:lpstr>
      <vt:lpstr>myVector.assign(count,value);</vt:lpstr>
      <vt:lpstr>myVector.assign(first,last);</vt:lpstr>
      <vt:lpstr>Merging Vectors</vt:lpstr>
      <vt:lpstr>PowerPoint Presentation</vt:lpstr>
      <vt:lpstr>PowerPoint Presentation</vt:lpstr>
      <vt:lpstr>PowerPoint Presentation</vt:lpstr>
      <vt:lpstr>Daily Temperature</vt:lpstr>
      <vt:lpstr>PowerPoint Presentation</vt:lpstr>
      <vt:lpstr>Transpose Matrix</vt:lpstr>
      <vt:lpstr>PowerPoint Presentation</vt:lpstr>
      <vt:lpstr>The Biggest Subtotal</vt:lpstr>
      <vt:lpstr>The Biggest Subtotal</vt:lpstr>
      <vt:lpstr>PowerPoint Presentation</vt:lpstr>
      <vt:lpstr>Sorted</vt:lpstr>
      <vt:lpstr>PowerPoint Presentation</vt:lpstr>
      <vt:lpstr>Searching Arrays</vt:lpstr>
      <vt:lpstr>Searching Arrays</vt:lpstr>
      <vt:lpstr>Linear Search</vt:lpstr>
      <vt:lpstr>Linear Search</vt:lpstr>
      <vt:lpstr>PowerPoint Presentation</vt:lpstr>
      <vt:lpstr>Linear Search</vt:lpstr>
      <vt:lpstr>PowerPoint Presentation</vt:lpstr>
      <vt:lpstr>Binary Search</vt:lpstr>
      <vt:lpstr>PowerPoint Presentation</vt:lpstr>
      <vt:lpstr>Binary Search</vt:lpstr>
      <vt:lpstr>PowerPoint Presentation</vt:lpstr>
      <vt:lpstr>Vectors</vt:lpstr>
      <vt:lpstr>PowerPoint Presentation</vt:lpstr>
      <vt:lpstr>Sorting Arrays</vt:lpstr>
      <vt:lpstr>Sorting Arrays</vt:lpstr>
      <vt:lpstr>PowerPoint Presentation</vt:lpstr>
      <vt:lpstr>Reverse a vector</vt:lpstr>
      <vt:lpstr>PowerPoint Presentation</vt:lpstr>
      <vt:lpstr>Bubble Sort</vt:lpstr>
      <vt:lpstr>PowerPoint Presentation</vt:lpstr>
      <vt:lpstr>Quick Sort</vt:lpstr>
      <vt:lpstr>PowerPoint Presentation</vt:lpstr>
      <vt:lpstr>PowerPoint Presentation</vt:lpstr>
      <vt:lpstr>String Class</vt:lpstr>
      <vt:lpstr>Strings</vt:lpstr>
      <vt:lpstr>Reading &amp; Printing Strings</vt:lpstr>
      <vt:lpstr>PowerPoint Presentation</vt:lpstr>
      <vt:lpstr>String delimiter</vt:lpstr>
      <vt:lpstr>PowerPoint Presentation</vt:lpstr>
      <vt:lpstr>PowerPoint Presentation</vt:lpstr>
      <vt:lpstr>PowerPoint Presentation</vt:lpstr>
      <vt:lpstr>String Manipulation</vt:lpstr>
      <vt:lpstr>String Methods</vt:lpstr>
      <vt:lpstr>String constructor ()</vt:lpstr>
      <vt:lpstr>String assignment =</vt:lpstr>
      <vt:lpstr>String Methods</vt:lpstr>
      <vt:lpstr>String length()</vt:lpstr>
      <vt:lpstr>String max_size()</vt:lpstr>
      <vt:lpstr>String resize()</vt:lpstr>
      <vt:lpstr>String operator[]</vt:lpstr>
      <vt:lpstr>String at()</vt:lpstr>
      <vt:lpstr>String Methods</vt:lpstr>
      <vt:lpstr>String operator +=</vt:lpstr>
      <vt:lpstr>String append()</vt:lpstr>
      <vt:lpstr>String assign()</vt:lpstr>
      <vt:lpstr>String insert()</vt:lpstr>
      <vt:lpstr>String erase()</vt:lpstr>
      <vt:lpstr>String replace()</vt:lpstr>
      <vt:lpstr>String swap()</vt:lpstr>
      <vt:lpstr>String Methods</vt:lpstr>
      <vt:lpstr>String find()</vt:lpstr>
      <vt:lpstr>String substr()</vt:lpstr>
      <vt:lpstr>String compare()</vt:lpstr>
      <vt:lpstr>ALAN FARMER</vt:lpstr>
      <vt:lpstr>PowerPoint Presentation</vt:lpstr>
      <vt:lpstr>Palindromes</vt:lpstr>
      <vt:lpstr>PowerPoint Presentation</vt:lpstr>
      <vt:lpstr>Student Names</vt:lpstr>
      <vt:lpstr>PowerPoint Presentation</vt:lpstr>
      <vt:lpstr>Measuring run time</vt:lpstr>
      <vt:lpstr>Measuring run time</vt:lpstr>
      <vt:lpstr>Measuring run time</vt:lpstr>
      <vt:lpstr>Measuring run time</vt:lpstr>
      <vt:lpstr>PowerPoint Presentation</vt:lpstr>
      <vt:lpstr>PowerPoint Presentation</vt:lpstr>
      <vt:lpstr>Measuring run time</vt:lpstr>
      <vt:lpstr>Measuring run time</vt:lpstr>
      <vt:lpstr>Optimizing code</vt:lpstr>
      <vt:lpstr>Bubble Sort</vt:lpstr>
      <vt:lpstr>PowerPoint Presentation</vt:lpstr>
      <vt:lpstr>Quick Sort</vt:lpstr>
      <vt:lpstr>PowerPoint Presentation</vt:lpstr>
      <vt:lpstr>PowerPoint Presentation</vt:lpstr>
      <vt:lpstr>Sort with loops</vt:lpstr>
      <vt:lpstr>PowerPoint Presentation</vt:lpstr>
      <vt:lpstr>Optimizing code</vt:lpstr>
      <vt:lpstr>Programming with 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Programming Code Construction</dc:title>
  <dc:creator>Jon Snow</dc:creator>
  <cp:lastModifiedBy>Jon Snow</cp:lastModifiedBy>
  <cp:revision>916</cp:revision>
  <dcterms:created xsi:type="dcterms:W3CDTF">2012-02-06T21:45:36Z</dcterms:created>
  <dcterms:modified xsi:type="dcterms:W3CDTF">2012-11-16T19:22:22Z</dcterms:modified>
</cp:coreProperties>
</file>