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4"/>
  </p:notesMasterIdLst>
  <p:sldIdLst>
    <p:sldId id="257" r:id="rId2"/>
    <p:sldId id="258" r:id="rId3"/>
    <p:sldId id="299" r:id="rId4"/>
    <p:sldId id="300" r:id="rId5"/>
    <p:sldId id="301" r:id="rId6"/>
    <p:sldId id="302" r:id="rId7"/>
    <p:sldId id="303" r:id="rId8"/>
    <p:sldId id="304" r:id="rId9"/>
    <p:sldId id="308" r:id="rId10"/>
    <p:sldId id="309" r:id="rId11"/>
    <p:sldId id="317" r:id="rId12"/>
    <p:sldId id="310" r:id="rId13"/>
    <p:sldId id="314" r:id="rId14"/>
    <p:sldId id="315" r:id="rId15"/>
    <p:sldId id="316" r:id="rId16"/>
    <p:sldId id="311" r:id="rId17"/>
    <p:sldId id="313" r:id="rId18"/>
    <p:sldId id="312" r:id="rId19"/>
    <p:sldId id="305" r:id="rId20"/>
    <p:sldId id="307" r:id="rId21"/>
    <p:sldId id="306" r:id="rId22"/>
    <p:sldId id="25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984" y="-7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BE97A-0A9C-4F34-9C54-AF3A777539AC}" type="datetimeFigureOut">
              <a:rPr lang="en-US" smtClean="0"/>
              <a:t>10/28/2012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59BE9-FCCE-4D05-8C62-DB394FC8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87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0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4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3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77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2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4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9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8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78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ass_diagram" TargetMode="External"/><Relationship Id="rId2" Type="http://schemas.openxmlformats.org/officeDocument/2006/relationships/hyperlink" Target="http://en.wikipedia.org/wiki/Interaction_diagram#Interaction_diagram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://en.wikipedia.org/wiki/Graphical_user_interfa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en.wikipedia.org/wiki/Software_architecture#Examples_of_architectural_styles_and_pattern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en.wikipedia.org/wiki/Software_architecture#Examples_of_architectural_styles_and_pattern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fied_Modeling_Language" TargetMode="External"/><Relationship Id="rId2" Type="http://schemas.openxmlformats.org/officeDocument/2006/relationships/hyperlink" Target="http://en.wikipedia.org/wiki/Use_c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action_diagram#Behavior_diagrams" TargetMode="External"/><Relationship Id="rId2" Type="http://schemas.openxmlformats.org/officeDocument/2006/relationships/hyperlink" Target="http://en.wikipedia.org/wiki/Interaction_diagram#Structure_diagram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://en.wikipedia.org/wiki/Interaction_diagram#Interaction_diagra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305800" cy="1524000"/>
          </a:xfrm>
        </p:spPr>
        <p:txBody>
          <a:bodyPr>
            <a:normAutofit/>
          </a:bodyPr>
          <a:lstStyle/>
          <a:p>
            <a:pPr algn="ctr"/>
            <a:r>
              <a:rPr lang="en-US" sz="6800" dirty="0" smtClean="0">
                <a:solidFill>
                  <a:srgbClr val="CCFF33"/>
                </a:solidFill>
              </a:rPr>
              <a:t>Software Dev. Projects</a:t>
            </a:r>
            <a:endParaRPr lang="en-US" sz="6800" dirty="0">
              <a:solidFill>
                <a:srgbClr val="CCFF3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240880"/>
            <a:ext cx="8229600" cy="569120"/>
          </a:xfrm>
        </p:spPr>
        <p:txBody>
          <a:bodyPr/>
          <a:lstStyle/>
          <a:p>
            <a:r>
              <a:rPr lang="en-US" dirty="0" smtClean="0"/>
              <a:t>Project documentation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 err="1" smtClean="0"/>
              <a:t>Bujar</a:t>
            </a:r>
            <a:r>
              <a:rPr lang="en-US" dirty="0" smtClean="0"/>
              <a:t> </a:t>
            </a:r>
            <a:r>
              <a:rPr lang="en-US" dirty="0" err="1" smtClean="0"/>
              <a:t>Mamudi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137508" cy="923330"/>
          </a:xfrm>
        </p:spPr>
        <p:txBody>
          <a:bodyPr/>
          <a:lstStyle/>
          <a:p>
            <a:r>
              <a:rPr lang="en-US" dirty="0" err="1" smtClean="0">
                <a:solidFill>
                  <a:srgbClr val="CCFF33"/>
                </a:solidFill>
                <a:latin typeface="+mj-lt"/>
              </a:rPr>
              <a:t>Yahya</a:t>
            </a:r>
            <a:r>
              <a:rPr lang="en-US" dirty="0" smtClean="0">
                <a:solidFill>
                  <a:srgbClr val="CCFF33"/>
                </a:solidFill>
                <a:latin typeface="+mj-lt"/>
              </a:rPr>
              <a:t> Kemal College</a:t>
            </a:r>
          </a:p>
          <a:p>
            <a:r>
              <a:rPr lang="en-US" dirty="0" smtClean="0">
                <a:solidFill>
                  <a:srgbClr val="CCFF33"/>
                </a:solidFill>
                <a:latin typeface="+mj-lt"/>
              </a:rPr>
              <a:t>Fall 2012</a:t>
            </a:r>
            <a:endParaRPr lang="en-US" dirty="0">
              <a:solidFill>
                <a:srgbClr val="CCFF33"/>
              </a:solidFill>
              <a:latin typeface="+mj-lt"/>
            </a:endParaRPr>
          </a:p>
          <a:p>
            <a:endParaRPr lang="en-US" dirty="0"/>
          </a:p>
        </p:txBody>
      </p:sp>
      <p:pic>
        <p:nvPicPr>
          <p:cNvPr id="180226" name="Picture 2" descr="http://degreedirectory.org/cimages/multimages/2/technology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114675" y="4533900"/>
            <a:ext cx="5572125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54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315200" cy="9445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Analysis Specification</a:t>
            </a:r>
            <a:endParaRPr lang="en-US" sz="18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algn="just">
              <a:buFontTx/>
              <a:buChar char="-"/>
            </a:pPr>
            <a:r>
              <a:rPr lang="en-US" dirty="0" smtClean="0"/>
              <a:t>Explain the design of the system as a group of </a:t>
            </a:r>
            <a:r>
              <a:rPr lang="en-US" dirty="0" smtClean="0">
                <a:hlinkClick r:id="rId2"/>
              </a:rPr>
              <a:t>interacting objects</a:t>
            </a:r>
            <a:r>
              <a:rPr lang="en-US" dirty="0" smtClean="0"/>
              <a:t>.</a:t>
            </a:r>
          </a:p>
          <a:p>
            <a:pPr algn="just">
              <a:buFontTx/>
              <a:buChar char="-"/>
            </a:pPr>
            <a:r>
              <a:rPr lang="en-US" dirty="0" smtClean="0"/>
              <a:t>Include a representative sample of </a:t>
            </a:r>
            <a:r>
              <a:rPr lang="en-US" dirty="0" smtClean="0">
                <a:hlinkClick r:id="rId3"/>
              </a:rPr>
              <a:t>class diagrams </a:t>
            </a:r>
            <a:r>
              <a:rPr lang="en-US" dirty="0" smtClean="0"/>
              <a:t>and their description</a:t>
            </a:r>
          </a:p>
          <a:p>
            <a:pPr algn="just">
              <a:buFontTx/>
              <a:buChar char="-"/>
            </a:pPr>
            <a:r>
              <a:rPr lang="en-US" dirty="0" smtClean="0"/>
              <a:t>Explain the </a:t>
            </a:r>
            <a:r>
              <a:rPr lang="en-US" dirty="0" smtClean="0">
                <a:hlinkClick r:id="rId4"/>
              </a:rPr>
              <a:t>elements of the GUI</a:t>
            </a:r>
            <a:r>
              <a:rPr lang="en-US" dirty="0" smtClean="0"/>
              <a:t> you have implemented</a:t>
            </a:r>
          </a:p>
          <a:p>
            <a:pPr algn="just">
              <a:buFontTx/>
              <a:buChar char="-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You can expand these subsections:</a:t>
            </a:r>
          </a:p>
          <a:p>
            <a:pPr marL="400050" lvl="1" indent="0" algn="just">
              <a:buNone/>
            </a:pPr>
            <a:r>
              <a:rPr lang="en-US" dirty="0"/>
              <a:t>5.1.1	ANALYSIS MODEL</a:t>
            </a:r>
          </a:p>
          <a:p>
            <a:pPr marL="400050" lvl="1" indent="0" algn="just">
              <a:buNone/>
            </a:pPr>
            <a:r>
              <a:rPr lang="en-US" dirty="0"/>
              <a:t>5.1.2	CLASS ANALYSIS</a:t>
            </a:r>
          </a:p>
          <a:p>
            <a:pPr marL="400050" lvl="1" indent="0" algn="just">
              <a:buNone/>
            </a:pPr>
            <a:r>
              <a:rPr lang="en-US" dirty="0"/>
              <a:t>5.1.3	USER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0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315200" cy="9445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Class Diagrams</a:t>
            </a:r>
            <a:endParaRPr lang="en-US" sz="18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66800"/>
            <a:ext cx="6477000" cy="435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00893"/>
              </p:ext>
            </p:extLst>
          </p:nvPr>
        </p:nvGraphicFramePr>
        <p:xfrm>
          <a:off x="512175" y="5715000"/>
          <a:ext cx="8305800" cy="10668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36241"/>
                <a:gridCol w="6569559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Class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 Description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This class is the highest node in the hierarchy representing all users that access the system.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Sales Assistant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(Subclass of User) represents the basic users of the system with limited functionality.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Manager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5715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(Subclass of User) represents the users that have full access rights to the system.</a:t>
                      </a:r>
                      <a:endParaRPr lang="en-US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1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315200" cy="9445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System architecture</a:t>
            </a:r>
            <a:endParaRPr lang="en-US" sz="18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 fontScale="92500"/>
          </a:bodyPr>
          <a:lstStyle/>
          <a:p>
            <a:pPr algn="just">
              <a:buFontTx/>
              <a:buChar char="-"/>
            </a:pPr>
            <a:r>
              <a:rPr lang="en-US" dirty="0" smtClean="0"/>
              <a:t>Explain what </a:t>
            </a:r>
            <a:r>
              <a:rPr lang="en-US" dirty="0" smtClean="0">
                <a:hlinkClick r:id="rId2"/>
              </a:rPr>
              <a:t>software framework</a:t>
            </a:r>
            <a:r>
              <a:rPr lang="en-US" dirty="0" smtClean="0"/>
              <a:t> you have implemented in your project, discuss all layers of the structure of the framework you are using, show the main subsystems and their interactions.</a:t>
            </a:r>
          </a:p>
          <a:p>
            <a:pPr algn="just">
              <a:buFontTx/>
              <a:buChar char="-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You can expand these subsections:</a:t>
            </a:r>
          </a:p>
          <a:p>
            <a:pPr marL="400050" lvl="1" indent="0" algn="just">
              <a:buNone/>
            </a:pPr>
            <a:r>
              <a:rPr lang="en-US" dirty="0"/>
              <a:t>5.2.1	LAYERED STRUCTURE</a:t>
            </a:r>
          </a:p>
          <a:p>
            <a:pPr marL="400050" lvl="1" indent="0" algn="just">
              <a:buNone/>
            </a:pPr>
            <a:r>
              <a:rPr lang="en-US" dirty="0"/>
              <a:t>5.2.2	SUBSYSTEM DECOMPOSITION</a:t>
            </a:r>
          </a:p>
          <a:p>
            <a:pPr marL="400050" lvl="1" indent="0" algn="just">
              <a:buNone/>
            </a:pPr>
            <a:r>
              <a:rPr lang="en-US" dirty="0" smtClean="0"/>
              <a:t>5.2.3 	HARDWARE/SOFTWARE </a:t>
            </a:r>
            <a:r>
              <a:rPr lang="en-US" dirty="0"/>
              <a:t>MAPPING / </a:t>
            </a:r>
            <a:r>
              <a:rPr lang="en-US" dirty="0" smtClean="0"/>
              <a:t>                           </a:t>
            </a:r>
          </a:p>
          <a:p>
            <a:pPr marL="400050" lvl="1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  DEPLOYMENT </a:t>
            </a:r>
            <a:r>
              <a:rPr lang="en-US" dirty="0"/>
              <a:t>DIAGRAM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7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315200" cy="9445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System architecture</a:t>
            </a:r>
            <a:endParaRPr lang="en-US" sz="18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 fontScale="92500"/>
          </a:bodyPr>
          <a:lstStyle/>
          <a:p>
            <a:pPr algn="just">
              <a:buFontTx/>
              <a:buChar char="-"/>
            </a:pPr>
            <a:r>
              <a:rPr lang="en-US" dirty="0" smtClean="0"/>
              <a:t>Explain what </a:t>
            </a:r>
            <a:r>
              <a:rPr lang="en-US" dirty="0" smtClean="0">
                <a:hlinkClick r:id="rId2"/>
              </a:rPr>
              <a:t>software framework</a:t>
            </a:r>
            <a:r>
              <a:rPr lang="en-US" dirty="0" smtClean="0"/>
              <a:t> you have implemented in your project, discuss all layers of the structure of the framework you are using, show the main subsystems and their interactions.</a:t>
            </a:r>
          </a:p>
          <a:p>
            <a:pPr algn="just">
              <a:buFontTx/>
              <a:buChar char="-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You can expand these subsections:</a:t>
            </a:r>
          </a:p>
          <a:p>
            <a:pPr marL="400050" lvl="1" indent="0" algn="just">
              <a:buNone/>
            </a:pPr>
            <a:r>
              <a:rPr lang="en-US" dirty="0"/>
              <a:t>5.2.1	LAYERED STRUCTURE</a:t>
            </a:r>
          </a:p>
          <a:p>
            <a:pPr marL="400050" lvl="1" indent="0" algn="just">
              <a:buNone/>
            </a:pPr>
            <a:r>
              <a:rPr lang="en-US" dirty="0"/>
              <a:t>5.2.2	SUBSYSTEM DECOMPOSITION</a:t>
            </a:r>
          </a:p>
          <a:p>
            <a:pPr marL="400050" lvl="1" indent="0" algn="just">
              <a:buNone/>
            </a:pPr>
            <a:r>
              <a:rPr lang="en-US" dirty="0" smtClean="0"/>
              <a:t>5.2.3 	HARDWARE/SOFTWARE </a:t>
            </a:r>
            <a:r>
              <a:rPr lang="en-US" dirty="0"/>
              <a:t>MAPPING / </a:t>
            </a:r>
            <a:r>
              <a:rPr lang="en-US" dirty="0" smtClean="0"/>
              <a:t>                           </a:t>
            </a:r>
          </a:p>
          <a:p>
            <a:pPr marL="400050" lvl="1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  DEPLOYMENT </a:t>
            </a:r>
            <a:r>
              <a:rPr lang="en-US" dirty="0"/>
              <a:t>DIAGRAM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2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315200" cy="9445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Layered Structure</a:t>
            </a:r>
            <a:endParaRPr lang="en-US" sz="18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184" y="1711890"/>
            <a:ext cx="717605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3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315200" cy="9445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Subsystem Decomposition</a:t>
            </a:r>
            <a:endParaRPr lang="en-US" sz="18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6781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47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315200" cy="9445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Access rights and security</a:t>
            </a:r>
            <a:endParaRPr lang="en-US" sz="18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dirty="0" smtClean="0"/>
              <a:t>Explain how your system deals with security, include a table representing the access rights for each actor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You can expand these subsections:</a:t>
            </a:r>
          </a:p>
          <a:p>
            <a:pPr marL="400050" lvl="1" indent="0" algn="just">
              <a:buNone/>
            </a:pPr>
            <a:r>
              <a:rPr lang="en-US" dirty="0"/>
              <a:t>5.3.1	SECURITY CONCERNS</a:t>
            </a:r>
          </a:p>
          <a:p>
            <a:pPr marL="400050" lvl="1" indent="0" algn="just">
              <a:buNone/>
            </a:pPr>
            <a:r>
              <a:rPr lang="en-US" dirty="0"/>
              <a:t>5.3.2	ACCESS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7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315200" cy="9445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Access matrix</a:t>
            </a:r>
            <a:endParaRPr lang="en-US" sz="1800" dirty="0">
              <a:solidFill>
                <a:srgbClr val="CCFF33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102601"/>
              </p:ext>
            </p:extLst>
          </p:nvPr>
        </p:nvGraphicFramePr>
        <p:xfrm>
          <a:off x="685800" y="1981200"/>
          <a:ext cx="7924800" cy="1892808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2144715"/>
                <a:gridCol w="2697373"/>
                <a:gridCol w="3082712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Sales Assistant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Manager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Access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Login Logout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Login Logout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Products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Add, View, Sell, Update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Add, View, Sell, Update, Delete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Sales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View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View, Update, Delete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Budget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View, Query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Backup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Yes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4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315200" cy="9445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Data Storage</a:t>
            </a:r>
            <a:endParaRPr lang="en-US" sz="18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dirty="0" smtClean="0"/>
              <a:t>Explain how the system handles persistent data, include some diagrams/tables explaining the structure of your database. </a:t>
            </a:r>
          </a:p>
          <a:p>
            <a:pPr algn="just">
              <a:buFontTx/>
              <a:buChar char="-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You can expand these subsections:</a:t>
            </a:r>
          </a:p>
          <a:p>
            <a:pPr marL="400050" lvl="1" indent="0" algn="just">
              <a:buNone/>
            </a:pPr>
            <a:r>
              <a:rPr lang="en-US" dirty="0"/>
              <a:t>5.4.1	DATABASE</a:t>
            </a:r>
          </a:p>
          <a:p>
            <a:pPr marL="400050" lvl="1" indent="0" algn="just">
              <a:buNone/>
            </a:pPr>
            <a:r>
              <a:rPr lang="en-US" dirty="0"/>
              <a:t>5.4.2	DATABASE STRUCTURE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35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315200" cy="9445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Installation Requirements </a:t>
            </a:r>
            <a:r>
              <a:rPr lang="en-US" sz="1800" dirty="0" smtClean="0">
                <a:solidFill>
                  <a:srgbClr val="CCFF33"/>
                </a:solidFill>
              </a:rPr>
              <a:t>( 1 page )</a:t>
            </a:r>
            <a:endParaRPr lang="en-US" sz="18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dirty="0" smtClean="0"/>
              <a:t>List the installation steps and procedures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50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Contents: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Functional Requirements</a:t>
            </a:r>
          </a:p>
          <a:p>
            <a:r>
              <a:rPr lang="en-US" dirty="0" smtClean="0"/>
              <a:t>Non-Functional Requirements</a:t>
            </a:r>
          </a:p>
          <a:p>
            <a:r>
              <a:rPr lang="en-US" dirty="0" smtClean="0"/>
              <a:t>Use Case Model</a:t>
            </a:r>
          </a:p>
          <a:p>
            <a:r>
              <a:rPr lang="en-US" dirty="0" smtClean="0"/>
              <a:t>Analysis, Specification, Design and Implementation</a:t>
            </a:r>
          </a:p>
          <a:p>
            <a:r>
              <a:rPr lang="en-US" dirty="0" smtClean="0"/>
              <a:t>Installation Requirements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Appendix</a:t>
            </a: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</a:t>
            </a:fld>
            <a:endParaRPr lang="en-US"/>
          </a:p>
        </p:txBody>
      </p:sp>
      <p:pic>
        <p:nvPicPr>
          <p:cNvPr id="11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6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315200" cy="9445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Conclusion </a:t>
            </a:r>
            <a:r>
              <a:rPr lang="en-US" sz="1800" dirty="0" smtClean="0">
                <a:solidFill>
                  <a:srgbClr val="CCFF33"/>
                </a:solidFill>
              </a:rPr>
              <a:t>( 5 – 20  pages )</a:t>
            </a:r>
            <a:endParaRPr lang="en-US" sz="18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dirty="0" smtClean="0"/>
              <a:t>sum up the work you have done, what functionality is missing, how you could improve the project further.</a:t>
            </a:r>
          </a:p>
          <a:p>
            <a:pPr algn="just">
              <a:buFontTx/>
              <a:buChar char="-"/>
            </a:pPr>
            <a:r>
              <a:rPr lang="en-US" dirty="0" smtClean="0"/>
              <a:t>Include a representative number of screenshots of your working program, class diagrams, etc.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You can expand these subsections:</a:t>
            </a:r>
          </a:p>
          <a:p>
            <a:pPr marL="400050" lvl="1" indent="0" algn="just">
              <a:buNone/>
            </a:pPr>
            <a:r>
              <a:rPr lang="en-US" dirty="0" smtClean="0"/>
              <a:t>7.1</a:t>
            </a:r>
            <a:r>
              <a:rPr lang="en-US" dirty="0"/>
              <a:t>	</a:t>
            </a:r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49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315200" cy="9445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Appendix </a:t>
            </a:r>
            <a:r>
              <a:rPr lang="en-US" sz="1800" dirty="0" smtClean="0">
                <a:solidFill>
                  <a:srgbClr val="CCFF33"/>
                </a:solidFill>
              </a:rPr>
              <a:t>( 1 page )</a:t>
            </a:r>
            <a:endParaRPr lang="en-US" sz="18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dirty="0" smtClean="0"/>
              <a:t>List the references and books used as resources in developing your project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9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765843" y="13410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65848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7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CFF33"/>
                </a:solidFill>
              </a:rPr>
              <a:t>Software Dev. Projects</a:t>
            </a:r>
            <a:endParaRPr lang="bg-BG" dirty="0">
              <a:solidFill>
                <a:srgbClr val="CCFF3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22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8139" y="5776658"/>
            <a:ext cx="8305800" cy="1081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CCFF33"/>
                </a:solidFill>
              </a:rPr>
              <a:t>© 2012 </a:t>
            </a:r>
            <a:r>
              <a:rPr lang="en-US" sz="3200" dirty="0" err="1" smtClean="0">
                <a:solidFill>
                  <a:srgbClr val="CCFF33"/>
                </a:solidFill>
              </a:rPr>
              <a:t>Bujar</a:t>
            </a:r>
            <a:r>
              <a:rPr lang="en-US" sz="3200" dirty="0" smtClean="0">
                <a:solidFill>
                  <a:srgbClr val="CCFF33"/>
                </a:solidFill>
              </a:rPr>
              <a:t> </a:t>
            </a:r>
            <a:r>
              <a:rPr lang="en-US" sz="3200" dirty="0" err="1" smtClean="0">
                <a:solidFill>
                  <a:srgbClr val="CCFF33"/>
                </a:solidFill>
              </a:rPr>
              <a:t>Mamudi</a:t>
            </a:r>
            <a:endParaRPr lang="en-US" sz="3200" dirty="0">
              <a:solidFill>
                <a:srgbClr val="CC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66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CFF33"/>
                </a:solidFill>
              </a:rPr>
              <a:t>Introduction </a:t>
            </a:r>
            <a:r>
              <a:rPr lang="en-US" sz="2400" dirty="0" smtClean="0">
                <a:solidFill>
                  <a:srgbClr val="CCFF33"/>
                </a:solidFill>
              </a:rPr>
              <a:t>( 2-3 pages )</a:t>
            </a:r>
            <a:endParaRPr lang="en-US" sz="24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Tx/>
              <a:buChar char="-"/>
            </a:pPr>
            <a:r>
              <a:rPr lang="en-US" dirty="0" smtClean="0"/>
              <a:t>A brief outline of what you are going to do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You can expand these subsections:</a:t>
            </a:r>
          </a:p>
          <a:p>
            <a:pPr marL="400050" lvl="1" indent="0" algn="just">
              <a:buNone/>
            </a:pPr>
            <a:r>
              <a:rPr lang="en-US" dirty="0"/>
              <a:t>1.1	PURPOSE OF THE SYSTEM</a:t>
            </a:r>
          </a:p>
          <a:p>
            <a:pPr marL="400050" lvl="1" indent="0" algn="just">
              <a:buNone/>
            </a:pPr>
            <a:r>
              <a:rPr lang="en-US" dirty="0"/>
              <a:t>1.2	SCOPE OF THE SYSTEM</a:t>
            </a:r>
          </a:p>
          <a:p>
            <a:pPr marL="400050" lvl="1" indent="0" algn="just">
              <a:buNone/>
            </a:pPr>
            <a:r>
              <a:rPr lang="en-US" dirty="0"/>
              <a:t>1.3	TARGET ENVIRONMENT </a:t>
            </a:r>
          </a:p>
          <a:p>
            <a:pPr marL="400050" lvl="1" indent="0" algn="just">
              <a:buNone/>
            </a:pPr>
            <a:r>
              <a:rPr lang="en-US" dirty="0"/>
              <a:t>1.4	OBJECTIVES AND SUCCESS CRITERIA </a:t>
            </a:r>
          </a:p>
          <a:p>
            <a:pPr marL="400050" lvl="1" indent="0" algn="just">
              <a:buNone/>
            </a:pPr>
            <a:r>
              <a:rPr lang="en-US" dirty="0"/>
              <a:t>1.5	DEFINITIONS, ACRONYMS, AND ABBREVIATIONS</a:t>
            </a:r>
          </a:p>
          <a:p>
            <a:pPr marL="400050" lvl="1" indent="0" algn="just">
              <a:buNone/>
            </a:pPr>
            <a:r>
              <a:rPr lang="en-US" dirty="0"/>
              <a:t>1.6	OVERVIEW</a:t>
            </a:r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lvl="1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14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315200" cy="944562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rgbClr val="CCFF33"/>
                </a:solidFill>
              </a:rPr>
              <a:t>Functional Requirements </a:t>
            </a:r>
            <a:r>
              <a:rPr lang="en-US" sz="2400" dirty="0" smtClean="0">
                <a:solidFill>
                  <a:srgbClr val="CCFF33"/>
                </a:solidFill>
              </a:rPr>
              <a:t>( 2-3 pages )</a:t>
            </a:r>
            <a:endParaRPr lang="en-US" sz="24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dirty="0" smtClean="0"/>
              <a:t>define all the functionality provided by the system for all involved actors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You can expand these subsections:</a:t>
            </a:r>
          </a:p>
          <a:p>
            <a:pPr marL="400050" lvl="1" indent="0" algn="just">
              <a:buNone/>
            </a:pPr>
            <a:r>
              <a:rPr lang="en-US" dirty="0" smtClean="0"/>
              <a:t>2.1</a:t>
            </a:r>
            <a:r>
              <a:rPr lang="en-US" dirty="0"/>
              <a:t>	</a:t>
            </a:r>
            <a:r>
              <a:rPr lang="en-US" dirty="0" smtClean="0"/>
              <a:t>ACTOR 1 ( example: ADMINISTRATOR)</a:t>
            </a:r>
            <a:endParaRPr lang="en-US" dirty="0"/>
          </a:p>
          <a:p>
            <a:pPr marL="400050" lvl="1" indent="0" algn="just">
              <a:buNone/>
            </a:pPr>
            <a:r>
              <a:rPr lang="en-US" dirty="0" smtClean="0"/>
              <a:t>2.2</a:t>
            </a:r>
            <a:r>
              <a:rPr lang="en-US" dirty="0"/>
              <a:t>	</a:t>
            </a:r>
            <a:r>
              <a:rPr lang="en-US" dirty="0" smtClean="0"/>
              <a:t>ACTOR 2 ( example: USER)</a:t>
            </a:r>
          </a:p>
          <a:p>
            <a:pPr marL="400050" lvl="1" indent="0" algn="just">
              <a:buNone/>
            </a:pPr>
            <a:r>
              <a:rPr lang="en-US" dirty="0" smtClean="0"/>
              <a:t>…………………………………..</a:t>
            </a:r>
            <a:endParaRPr lang="en-US" dirty="0"/>
          </a:p>
          <a:p>
            <a:pPr marL="400050" lvl="1" indent="0" algn="just">
              <a:buNone/>
            </a:pPr>
            <a:r>
              <a:rPr lang="en-US" dirty="0" smtClean="0"/>
              <a:t>2.N ACTOR N ( ….. )</a:t>
            </a: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lvl="1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22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315200" cy="9445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Non-Functional Requirements </a:t>
            </a:r>
            <a:r>
              <a:rPr lang="en-US" sz="1800" dirty="0" smtClean="0">
                <a:solidFill>
                  <a:srgbClr val="CCFF33"/>
                </a:solidFill>
              </a:rPr>
              <a:t>( 2-3 pages )</a:t>
            </a:r>
            <a:endParaRPr lang="en-US" sz="18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algn="just">
              <a:buFontTx/>
              <a:buChar char="-"/>
            </a:pPr>
            <a:r>
              <a:rPr lang="en-US" dirty="0" smtClean="0"/>
              <a:t>discuss other constraints besides the desired functionality for the actors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You can expand these subsections:</a:t>
            </a:r>
          </a:p>
          <a:p>
            <a:pPr marL="400050" lvl="1" indent="0" algn="just">
              <a:buNone/>
            </a:pPr>
            <a:r>
              <a:rPr lang="en-US" dirty="0"/>
              <a:t>3.1	USABILITY</a:t>
            </a:r>
          </a:p>
          <a:p>
            <a:pPr marL="400050" lvl="1" indent="0" algn="just">
              <a:buNone/>
            </a:pPr>
            <a:r>
              <a:rPr lang="en-US" dirty="0"/>
              <a:t>3.2	RELIABILITY</a:t>
            </a:r>
          </a:p>
          <a:p>
            <a:pPr marL="400050" lvl="1" indent="0" algn="just">
              <a:buNone/>
            </a:pPr>
            <a:r>
              <a:rPr lang="en-US" dirty="0"/>
              <a:t>3.3	PERFORMANCE</a:t>
            </a:r>
          </a:p>
          <a:p>
            <a:pPr marL="400050" lvl="1" indent="0" algn="just">
              <a:buNone/>
            </a:pPr>
            <a:r>
              <a:rPr lang="en-US" dirty="0"/>
              <a:t>3.4	SUPPORTABILITY</a:t>
            </a:r>
          </a:p>
          <a:p>
            <a:pPr marL="400050" lvl="1" indent="0" algn="just">
              <a:buNone/>
            </a:pPr>
            <a:r>
              <a:rPr lang="en-US" dirty="0"/>
              <a:t>3.5	IMPLEMENTATION</a:t>
            </a:r>
          </a:p>
          <a:p>
            <a:pPr marL="400050" lvl="1" indent="0" algn="just">
              <a:buNone/>
            </a:pPr>
            <a:r>
              <a:rPr lang="en-US" dirty="0"/>
              <a:t>3.6	INTERFACE</a:t>
            </a:r>
          </a:p>
          <a:p>
            <a:pPr marL="400050" lvl="1" indent="0" algn="just">
              <a:buNone/>
            </a:pPr>
            <a:r>
              <a:rPr lang="en-US" dirty="0"/>
              <a:t>3.7	PACKAGING</a:t>
            </a:r>
          </a:p>
          <a:p>
            <a:pPr marL="400050" lvl="1" indent="0" algn="just">
              <a:buNone/>
            </a:pPr>
            <a:r>
              <a:rPr lang="en-US" dirty="0"/>
              <a:t>3.8	LEGAL</a:t>
            </a:r>
            <a:endParaRPr lang="en-US" dirty="0" smtClean="0"/>
          </a:p>
          <a:p>
            <a:pPr lvl="1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7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315200" cy="9445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CFF33"/>
                </a:solidFill>
              </a:rPr>
              <a:t>Use Case Model</a:t>
            </a:r>
            <a:r>
              <a:rPr lang="en-US" sz="2400" dirty="0" smtClean="0">
                <a:solidFill>
                  <a:srgbClr val="CCFF33"/>
                </a:solidFill>
              </a:rPr>
              <a:t>( 2-3 pages )</a:t>
            </a:r>
            <a:endParaRPr lang="en-US" sz="24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dirty="0" smtClean="0"/>
              <a:t>describe some scenarios and draw some </a:t>
            </a:r>
            <a:r>
              <a:rPr lang="en-US" dirty="0" smtClean="0">
                <a:hlinkClick r:id="rId2"/>
              </a:rPr>
              <a:t>use case</a:t>
            </a:r>
            <a:r>
              <a:rPr lang="en-US" dirty="0" smtClean="0"/>
              <a:t> models using </a:t>
            </a:r>
            <a:r>
              <a:rPr lang="en-US" dirty="0" smtClean="0">
                <a:hlinkClick r:id="rId3"/>
              </a:rPr>
              <a:t>UML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You can expand these subsections:</a:t>
            </a:r>
          </a:p>
          <a:p>
            <a:pPr marL="400050" lvl="1" indent="0" algn="just">
              <a:buNone/>
            </a:pPr>
            <a:r>
              <a:rPr lang="en-US" dirty="0"/>
              <a:t>4.1	SCENARIOS </a:t>
            </a:r>
          </a:p>
          <a:p>
            <a:pPr marL="400050" lvl="1" indent="0" algn="just">
              <a:buNone/>
            </a:pPr>
            <a:r>
              <a:rPr lang="en-US" dirty="0"/>
              <a:t>4.2	USE CASES AND UML DIAGRAMS </a:t>
            </a:r>
            <a:endParaRPr lang="en-US" dirty="0" smtClean="0"/>
          </a:p>
          <a:p>
            <a:pPr lvl="1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56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315200" cy="9445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CFF33"/>
                </a:solidFill>
              </a:rPr>
              <a:t>Use Case Model</a:t>
            </a:r>
            <a:r>
              <a:rPr lang="en-US" sz="2400" dirty="0" smtClean="0">
                <a:solidFill>
                  <a:srgbClr val="CCFF33"/>
                </a:solidFill>
              </a:rPr>
              <a:t>( 2-3 pages )</a:t>
            </a:r>
            <a:endParaRPr lang="en-US" sz="24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699197"/>
              </p:ext>
            </p:extLst>
          </p:nvPr>
        </p:nvGraphicFramePr>
        <p:xfrm>
          <a:off x="457200" y="1524000"/>
          <a:ext cx="8437164" cy="480060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{46F890A9-2807-4EBB-B81D-B2AA78EC7F39}</a:tableStyleId>
              </a:tblPr>
              <a:tblGrid>
                <a:gridCol w="1751878"/>
                <a:gridCol w="534122"/>
                <a:gridCol w="6151164"/>
              </a:tblGrid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694" marR="60694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Browse Product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694" marR="6069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Actors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694" marR="60694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Sales assistant, Manager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694" marR="6069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Entry condition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694" marR="60694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This use case starts when the actor wants to search for product information.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694" marR="6069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 rowSpan="7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Flow of events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694" marR="606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Steps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694" marR="606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Actions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694" marR="60694" marT="0" marB="0"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694" marR="606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actor logins successfully.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694" marR="60694" marT="0" marB="0"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694" marR="60694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actor clicks the Browse button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694" marR="60694" marT="0" marB="0"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694" marR="60694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window form will appear showing browsing options</a:t>
                      </a:r>
                      <a:endParaRPr lang="en-US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0694" marR="60694" marT="0" marB="0"/>
                </a:tc>
              </a:tr>
              <a:tr h="640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694" marR="606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actor will select a combination of browsing options and enter information according to selection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694" marR="60694" marT="0" marB="0"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694" marR="606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actor presses the search button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694" marR="60694" marT="0" marB="0"/>
                </a:tc>
              </a:tr>
              <a:tr h="320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694" marR="606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list of results is displayed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694" marR="60694" marT="0" marB="0"/>
                </a:tc>
              </a:tr>
              <a:tr h="6400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Exit Condition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694" marR="60694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This use case terminates when the actor has successfully found the product or decides to stop searching.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694" marR="6069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Exceptions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694" marR="60694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Error message is generated if no product is found.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694" marR="6069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Special Requirements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694" marR="60694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 product must exist in the </a:t>
                      </a:r>
                      <a:r>
                        <a:rPr lang="en-US" sz="1400" dirty="0" smtClean="0">
                          <a:effectLst/>
                        </a:rPr>
                        <a:t>database.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694" marR="6069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5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315200" cy="9445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CFF33"/>
                </a:solidFill>
              </a:rPr>
              <a:t>Use Case Model</a:t>
            </a:r>
            <a:r>
              <a:rPr lang="en-US" sz="2400" dirty="0" smtClean="0">
                <a:solidFill>
                  <a:srgbClr val="CCFF33"/>
                </a:solidFill>
              </a:rPr>
              <a:t>( 2-3 pages )</a:t>
            </a:r>
            <a:endParaRPr lang="en-US" sz="24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2315"/>
            <a:ext cx="60674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92754" y="6476999"/>
            <a:ext cx="31584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Figure 1: An UML diagram of the Use Case </a:t>
            </a:r>
          </a:p>
        </p:txBody>
      </p:sp>
    </p:spTree>
    <p:extLst>
      <p:ext uri="{BB962C8B-B14F-4D97-AF65-F5344CB8AC3E}">
        <p14:creationId xmlns:p14="http://schemas.microsoft.com/office/powerpoint/2010/main" val="37327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7315200" cy="9445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CCFF33"/>
                </a:solidFill>
              </a:rPr>
              <a:t>Analysis Specification, Design and Implementation </a:t>
            </a:r>
            <a:r>
              <a:rPr lang="en-US" sz="1800" dirty="0" smtClean="0">
                <a:solidFill>
                  <a:srgbClr val="CCFF33"/>
                </a:solidFill>
              </a:rPr>
              <a:t>( 10 - 30 pages )</a:t>
            </a:r>
            <a:endParaRPr lang="en-US" sz="18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dirty="0" smtClean="0"/>
              <a:t>Show the guts of the system using UML </a:t>
            </a:r>
            <a:r>
              <a:rPr lang="en-US" dirty="0" smtClean="0">
                <a:hlinkClick r:id="rId2"/>
              </a:rPr>
              <a:t>structure diagrams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behavior diagrams</a:t>
            </a:r>
            <a:r>
              <a:rPr lang="en-US" dirty="0" smtClean="0"/>
              <a:t>, and </a:t>
            </a:r>
            <a:r>
              <a:rPr lang="en-US" dirty="0" smtClean="0">
                <a:hlinkClick r:id="rId4"/>
              </a:rPr>
              <a:t>interaction diagrams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You can expand these subsections:</a:t>
            </a:r>
          </a:p>
          <a:p>
            <a:pPr marL="400050" lvl="1" indent="0" algn="just">
              <a:buNone/>
            </a:pPr>
            <a:r>
              <a:rPr lang="en-US" dirty="0"/>
              <a:t>5.1	ANALYSIS SPECIFICATION</a:t>
            </a:r>
          </a:p>
          <a:p>
            <a:pPr marL="400050" lvl="1" indent="0" algn="just">
              <a:buNone/>
            </a:pPr>
            <a:r>
              <a:rPr lang="en-US" dirty="0"/>
              <a:t>5.2	SYSTEM ARCHITECTURE</a:t>
            </a:r>
          </a:p>
          <a:p>
            <a:pPr marL="400050" lvl="1" indent="0" algn="just">
              <a:buNone/>
            </a:pPr>
            <a:r>
              <a:rPr lang="en-US" dirty="0"/>
              <a:t>5.3	ACCESS RIGHTS AND SECURITY</a:t>
            </a:r>
          </a:p>
          <a:p>
            <a:pPr marL="400050" lvl="1" indent="0" algn="just">
              <a:buNone/>
            </a:pPr>
            <a:r>
              <a:rPr lang="en-US" dirty="0"/>
              <a:t>5.4	DATA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3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2218</TotalTime>
  <Words>713</Words>
  <Application>Microsoft Office PowerPoint</Application>
  <PresentationFormat>On-screen Show (4:3)</PresentationFormat>
  <Paragraphs>205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Software Dev. Projects</vt:lpstr>
      <vt:lpstr>Contents:</vt:lpstr>
      <vt:lpstr>Introduction ( 2-3 pages )</vt:lpstr>
      <vt:lpstr>Functional Requirements ( 2-3 pages )</vt:lpstr>
      <vt:lpstr>Non-Functional Requirements ( 2-3 pages )</vt:lpstr>
      <vt:lpstr>Use Case Model( 2-3 pages )</vt:lpstr>
      <vt:lpstr>Use Case Model( 2-3 pages )</vt:lpstr>
      <vt:lpstr>Use Case Model( 2-3 pages )</vt:lpstr>
      <vt:lpstr>Analysis Specification, Design and Implementation ( 10 - 30 pages )</vt:lpstr>
      <vt:lpstr>Analysis Specification</vt:lpstr>
      <vt:lpstr>Class Diagrams</vt:lpstr>
      <vt:lpstr>System architecture</vt:lpstr>
      <vt:lpstr>System architecture</vt:lpstr>
      <vt:lpstr>Layered Structure</vt:lpstr>
      <vt:lpstr>Subsystem Decomposition</vt:lpstr>
      <vt:lpstr>Access rights and security</vt:lpstr>
      <vt:lpstr>Access matrix</vt:lpstr>
      <vt:lpstr>Data Storage</vt:lpstr>
      <vt:lpstr>Installation Requirements ( 1 page )</vt:lpstr>
      <vt:lpstr>Conclusion ( 5 – 20  pages )</vt:lpstr>
      <vt:lpstr>Appendix ( 1 page )</vt:lpstr>
      <vt:lpstr>Software Dev. Projects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Programming Code Construction</dc:title>
  <dc:creator>Jon Snow</dc:creator>
  <cp:lastModifiedBy>Jon Snow</cp:lastModifiedBy>
  <cp:revision>432</cp:revision>
  <dcterms:created xsi:type="dcterms:W3CDTF">2012-02-06T21:45:36Z</dcterms:created>
  <dcterms:modified xsi:type="dcterms:W3CDTF">2012-10-28T22:43:29Z</dcterms:modified>
</cp:coreProperties>
</file>