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57" r:id="rId2"/>
    <p:sldId id="258" r:id="rId3"/>
    <p:sldId id="29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BE97A-0A9C-4F34-9C54-AF3A777539AC}" type="datetimeFigureOut">
              <a:rPr lang="en-US" smtClean="0"/>
              <a:t>10/5/2012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59BE9-FCCE-4D05-8C62-DB394FC80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8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7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2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C76-259D-45DC-8C0E-0F61BF712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8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om/JavaScript-Definitive-Guide-Activate-Guides/dp/0596805527/ref=pd_bxgy_b_img_z" TargetMode="External"/><Relationship Id="rId3" Type="http://schemas.openxmlformats.org/officeDocument/2006/relationships/hyperlink" Target="http://www.amazon.com/HTML5-CSS3-Visual-QuickStart-Guide/dp/0321719611/ref=la_B000AQ2138_1_1?ie=UTF8&amp;qid=1349466581&amp;sr=1-1" TargetMode="External"/><Relationship Id="rId7" Type="http://schemas.openxmlformats.org/officeDocument/2006/relationships/hyperlink" Target="http://www.amazon.com/JavaScript-Examples-Bible-Essential-Companion/dp/0764548557/ref=cm_srch_res_rpli_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JavaScript-Bible-Fifth-Edition-Goodman/dp/0764557432/ref=cm_lmf_tit_1" TargetMode="External"/><Relationship Id="rId5" Type="http://schemas.openxmlformats.org/officeDocument/2006/relationships/hyperlink" Target="http://www.amazon.com/Head-First-HTML5-Programming-JavaScript/dp/1449390544/ref=la_B001H6Q032_1_2?ie=UTF8&amp;qid=1349467118&amp;sr=1-2" TargetMode="External"/><Relationship Id="rId4" Type="http://schemas.openxmlformats.org/officeDocument/2006/relationships/hyperlink" Target="http://www.amazon.com/HTML5-CSS3-Real-World-Estelle/dp/0980846900/ref=la_B0073NAAZC_1_1?ie=UTF8&amp;qid=1349466931&amp;sr=1-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om/Cookbook-Cookbooks-OReilly-Anthony-Molinaro/dp/0596009763/ref=pd_sim_b_4" TargetMode="External"/><Relationship Id="rId3" Type="http://schemas.openxmlformats.org/officeDocument/2006/relationships/hyperlink" Target="http://www.amazon.com/PHP-MySQL-Web-Development-4th/dp/0672329166/ref=sr_1_1?s=books&amp;ie=UTF8&amp;qid=1349468447&amp;sr=1-1" TargetMode="External"/><Relationship Id="rId7" Type="http://schemas.openxmlformats.org/officeDocument/2006/relationships/hyperlink" Target="http://www.amazon.com/Sams-Teach-Yourself-Minutes-Edition/dp/0672325675/ref=pd_sim_b_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Head-First-MySQL-Lynn-Beighley/dp/0596006306/ref=la_B001IGOUMY_1_2?ie=UTF8&amp;qid=1349468737&amp;sr=1-2" TargetMode="External"/><Relationship Id="rId5" Type="http://schemas.openxmlformats.org/officeDocument/2006/relationships/hyperlink" Target="http://www.amazon.com/PHP-Solutions-Dynamic-Design-Made/dp/1430232498/ref=la_B001HP83H4_1_1?ie=UTF8&amp;qid=1349468669&amp;sr=1-1" TargetMode="External"/><Relationship Id="rId4" Type="http://schemas.openxmlformats.org/officeDocument/2006/relationships/hyperlink" Target="http://www.amazon.com/Learning-MySQL-JavaScript-Step---Step/dp/0596157134/ref=la_B002K8U1WC_1_2?ie=UTF8&amp;qid=1349468539&amp;sr=1-2" TargetMode="External"/><Relationship Id="rId9" Type="http://schemas.openxmlformats.org/officeDocument/2006/relationships/hyperlink" Target="http://www.amazon.com/Head-First-SQL-Brain-Learners/dp/0596526849/ref=la_B001IGOUMY_1_1?ie=UTF8&amp;qid=1349469143&amp;sr=1-1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om/Visual-Basic-Programmers-Reference-Programmer/dp/0470499834/ref=pd_sim_b_4" TargetMode="External"/><Relationship Id="rId3" Type="http://schemas.openxmlformats.org/officeDocument/2006/relationships/hyperlink" Target="http://www.amazon.com/Learning-XML-Second-Erik-Ray/dp/0596004206/ref=la_B001H6GKXM_1_1?ie=UTF8&amp;qid=1349469504&amp;sr=1-1" TargetMode="External"/><Relationship Id="rId7" Type="http://schemas.openxmlformats.org/officeDocument/2006/relationships/hyperlink" Target="http://www.amazon.com/Stephens-Programming-24-Hour-Trainer-Programmer/dp/0470943351/ref=pd_sim_b_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Murachs-Visual-Basic-2010-Boehm/dp/1890774588/ref=pd_sim_b_2" TargetMode="External"/><Relationship Id="rId5" Type="http://schemas.openxmlformats.org/officeDocument/2006/relationships/hyperlink" Target="http://www.amazon.com/Nutshell-Third-Edition-Elliotte-Harold/dp/0596007647/ref=pd_bxgy_b_img_y" TargetMode="External"/><Relationship Id="rId4" Type="http://schemas.openxmlformats.org/officeDocument/2006/relationships/hyperlink" Target="http://www.amazon.com/XML-Visual-QuickStart-Guide-Edition/dp/0321559673/ref=pd_sim_b_3" TargetMode="External"/><Relationship Id="rId9" Type="http://schemas.openxmlformats.org/officeDocument/2006/relationships/hyperlink" Target="http://www.amazon.com/Microsoft-Visual-Basic-2010-Step/dp/0735626693/ref=la_B001H9RDLC_1_1?ie=UTF8&amp;qid=1349470062&amp;sr=1-1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mazon.com/Core-Java-Vol-Advanced-Features/dp/0132354799/ref=pd_sim_b_26" TargetMode="External"/><Relationship Id="rId3" Type="http://schemas.openxmlformats.org/officeDocument/2006/relationships/hyperlink" Target="http://www.amazon.com/Ivor-Hortons-Beginning-Visual-Programmer/dp/0470500883/ref=pd_sim_b_1" TargetMode="External"/><Relationship Id="rId7" Type="http://schemas.openxmlformats.org/officeDocument/2006/relationships/hyperlink" Target="http://www.amazon.com/Head-First-Java-Kathy-Sierra/dp/0596009208/ref=pd_sim_b_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The-MFC-Answer-Book-Applications/dp/0201185377/ref=pd_sim_b_11" TargetMode="External"/><Relationship Id="rId5" Type="http://schemas.openxmlformats.org/officeDocument/2006/relationships/hyperlink" Target="http://www.amazon.com/Programming-Windows-MFC-Second-Edition/dp/1572316950/ref=pd_sim_b_3" TargetMode="External"/><Relationship Id="rId4" Type="http://schemas.openxmlformats.org/officeDocument/2006/relationships/hyperlink" Target="http://www.amazon.com/Programming-Microsoft-Visual-David-Kruglinski/dp/1572318570/ref=pd_sim_b_16" TargetMode="External"/><Relationship Id="rId9" Type="http://schemas.openxmlformats.org/officeDocument/2006/relationships/hyperlink" Target="http://www.amazon.com/Swing-Second-Edition-James-Elliott/dp/0596004087/ref=pd_sim_b_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2010-NET-Platform-Andrew-Troelsen/dp/1430225491/ref=pd_sim_b_8" TargetMode="External"/><Relationship Id="rId7" Type="http://schemas.openxmlformats.org/officeDocument/2006/relationships/hyperlink" Target="http://www.amazon.com/Windows-Forms-Programming-Chris-Sells/dp/0321116208/ref=pd_sim_b_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WPF-4-Unleashed-Adam-Nathan/dp/0672331195/ref=pd_sim_b_1" TargetMode="External"/><Relationship Id="rId5" Type="http://schemas.openxmlformats.org/officeDocument/2006/relationships/hyperlink" Target="http://www.amazon.com/C-Depth-Second-Jon-Skeet/dp/1935182471/ref=la_B001JP0M8K_1_1?ie=UTF8&amp;qid=1349471678&amp;sr=1-1" TargetMode="External"/><Relationship Id="rId4" Type="http://schemas.openxmlformats.org/officeDocument/2006/relationships/hyperlink" Target="http://www.amazon.com/Head-First-2E-Real-World-Programming/dp/1449380344/ref=sr_1_2?s=books&amp;ie=UTF8&amp;qid=1349471531&amp;sr=1-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524000"/>
          </a:xfrm>
        </p:spPr>
        <p:txBody>
          <a:bodyPr>
            <a:normAutofit/>
          </a:bodyPr>
          <a:lstStyle/>
          <a:p>
            <a:pPr algn="ctr"/>
            <a:r>
              <a:rPr lang="en-US" sz="6800" dirty="0" smtClean="0">
                <a:solidFill>
                  <a:srgbClr val="CCFF33"/>
                </a:solidFill>
              </a:rPr>
              <a:t>Software </a:t>
            </a:r>
            <a:r>
              <a:rPr lang="en-US" sz="6800" dirty="0" smtClean="0">
                <a:solidFill>
                  <a:srgbClr val="CCFF33"/>
                </a:solidFill>
              </a:rPr>
              <a:t>D</a:t>
            </a:r>
            <a:r>
              <a:rPr lang="en-US" sz="6800" dirty="0" smtClean="0">
                <a:solidFill>
                  <a:srgbClr val="CCFF33"/>
                </a:solidFill>
              </a:rPr>
              <a:t>ev. Projects</a:t>
            </a:r>
            <a:endParaRPr lang="en-US" sz="6800" dirty="0">
              <a:solidFill>
                <a:srgbClr val="CCFF3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240880"/>
            <a:ext cx="8229600" cy="569120"/>
          </a:xfrm>
        </p:spPr>
        <p:txBody>
          <a:bodyPr/>
          <a:lstStyle/>
          <a:p>
            <a:r>
              <a:rPr lang="en-US" dirty="0" smtClean="0"/>
              <a:t>General guidelines and recommendations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 err="1" smtClean="0"/>
              <a:t>Bujar</a:t>
            </a:r>
            <a:r>
              <a:rPr lang="en-US" dirty="0" smtClean="0"/>
              <a:t> </a:t>
            </a:r>
            <a:r>
              <a:rPr lang="en-US" dirty="0" err="1" smtClean="0"/>
              <a:t>Mamudi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137508" cy="923330"/>
          </a:xfrm>
        </p:spPr>
        <p:txBody>
          <a:bodyPr/>
          <a:lstStyle/>
          <a:p>
            <a:r>
              <a:rPr lang="en-US" dirty="0" err="1" smtClean="0">
                <a:solidFill>
                  <a:srgbClr val="CCFF33"/>
                </a:solidFill>
                <a:latin typeface="+mj-lt"/>
              </a:rPr>
              <a:t>Yahya</a:t>
            </a:r>
            <a:r>
              <a:rPr lang="en-US" dirty="0" smtClean="0">
                <a:solidFill>
                  <a:srgbClr val="CCFF33"/>
                </a:solidFill>
                <a:latin typeface="+mj-lt"/>
              </a:rPr>
              <a:t> Kemal College</a:t>
            </a:r>
          </a:p>
          <a:p>
            <a:r>
              <a:rPr lang="en-US" dirty="0" smtClean="0">
                <a:solidFill>
                  <a:srgbClr val="CCFF33"/>
                </a:solidFill>
                <a:latin typeface="+mj-lt"/>
              </a:rPr>
              <a:t>Fall </a:t>
            </a:r>
            <a:r>
              <a:rPr lang="en-US" dirty="0" smtClean="0">
                <a:solidFill>
                  <a:srgbClr val="CCFF33"/>
                </a:solidFill>
                <a:latin typeface="+mj-lt"/>
              </a:rPr>
              <a:t>2012</a:t>
            </a:r>
            <a:endParaRPr lang="en-US" dirty="0">
              <a:solidFill>
                <a:srgbClr val="CCFF33"/>
              </a:solidFill>
              <a:latin typeface="+mj-lt"/>
            </a:endParaRPr>
          </a:p>
          <a:p>
            <a:endParaRPr lang="en-US" dirty="0"/>
          </a:p>
        </p:txBody>
      </p:sp>
      <p:pic>
        <p:nvPicPr>
          <p:cNvPr id="180226" name="Picture 2" descr="http://degreedirectory.org/cimages/multimages/2/technolog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114675" y="4533900"/>
            <a:ext cx="5572125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85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Resources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 smtClean="0">
                <a:solidFill>
                  <a:srgbClr val="00B0F0"/>
                </a:solidFill>
              </a:rPr>
              <a:t>HTML5 + CSS3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HTML5 &amp;CSS3 Visual </a:t>
            </a:r>
            <a:r>
              <a:rPr lang="en-US" sz="2400" dirty="0" err="1">
                <a:hlinkClick r:id="rId3"/>
              </a:rPr>
              <a:t>QuickStart</a:t>
            </a:r>
            <a:r>
              <a:rPr lang="en-US" sz="2400" dirty="0">
                <a:hlinkClick r:id="rId3"/>
              </a:rPr>
              <a:t> Guide (7th Edition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HTML5 &amp; CSS3 For The Real </a:t>
            </a:r>
            <a:r>
              <a:rPr lang="en-US" sz="2400" dirty="0" smtClean="0">
                <a:hlinkClick r:id="rId4"/>
              </a:rPr>
              <a:t>World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5"/>
              </a:rPr>
              <a:t>Head First HTML5 </a:t>
            </a:r>
            <a:r>
              <a:rPr lang="en-US" sz="2400" dirty="0" smtClean="0">
                <a:hlinkClick r:id="rId5"/>
              </a:rPr>
              <a:t>Programming</a:t>
            </a: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/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JAVASCRIPT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6"/>
              </a:rPr>
              <a:t>JavaScript Bible, Fifth </a:t>
            </a:r>
            <a:r>
              <a:rPr lang="en-US" sz="2400" dirty="0" smtClean="0">
                <a:hlinkClick r:id="rId6"/>
              </a:rPr>
              <a:t>Edition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7"/>
              </a:rPr>
              <a:t>JavaScript Examples </a:t>
            </a:r>
            <a:r>
              <a:rPr lang="en-US" sz="2400" dirty="0" smtClean="0">
                <a:hlinkClick r:id="rId7"/>
              </a:rPr>
              <a:t>Bible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8"/>
              </a:rPr>
              <a:t>JavaScript: The Definitive </a:t>
            </a:r>
            <a:r>
              <a:rPr lang="en-US" sz="2400" dirty="0" smtClean="0">
                <a:hlinkClick r:id="rId8"/>
              </a:rPr>
              <a:t>Guide</a:t>
            </a: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>
              <a:solidFill>
                <a:srgbClr val="FFC000"/>
              </a:solidFill>
            </a:endParaRP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2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Resources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PHP + SQL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hlinkClick r:id="rId3"/>
              </a:rPr>
              <a:t>PHP </a:t>
            </a:r>
            <a:r>
              <a:rPr lang="en-US" sz="2400" dirty="0">
                <a:hlinkClick r:id="rId3"/>
              </a:rPr>
              <a:t>and MySQL Web Development (4th Edition</a:t>
            </a:r>
            <a:r>
              <a:rPr lang="en-US" sz="2400" dirty="0" smtClean="0">
                <a:hlinkClick r:id="rId3"/>
              </a:rPr>
              <a:t>)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Learning PHP, MySQL, and </a:t>
            </a:r>
            <a:r>
              <a:rPr lang="en-US" sz="2400" dirty="0" smtClean="0">
                <a:hlinkClick r:id="rId4"/>
              </a:rPr>
              <a:t>JavaScript</a:t>
            </a: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5"/>
              </a:rPr>
              <a:t>PHP </a:t>
            </a:r>
            <a:r>
              <a:rPr lang="en-US" sz="2400" dirty="0" smtClean="0">
                <a:hlinkClick r:id="rId5"/>
              </a:rPr>
              <a:t>Solutions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6"/>
              </a:rPr>
              <a:t>Head First PHP &amp; MySQL</a:t>
            </a:r>
            <a:endParaRPr lang="en-US" sz="2400" dirty="0"/>
          </a:p>
          <a:p>
            <a:pPr marL="457200" lvl="1" indent="0" algn="just">
              <a:buNone/>
            </a:pPr>
            <a:endParaRPr lang="en-US" sz="2400" dirty="0" smtClean="0"/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SQL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hlinkClick r:id="rId7"/>
              </a:rPr>
              <a:t>Sams </a:t>
            </a:r>
            <a:r>
              <a:rPr lang="en-US" sz="2400" dirty="0">
                <a:hlinkClick r:id="rId7"/>
              </a:rPr>
              <a:t>Teach Yourself SQL in 10 </a:t>
            </a:r>
            <a:r>
              <a:rPr lang="en-US" sz="2400" dirty="0" smtClean="0">
                <a:hlinkClick r:id="rId7"/>
              </a:rPr>
              <a:t>Minutes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8"/>
              </a:rPr>
              <a:t>SQL </a:t>
            </a:r>
            <a:r>
              <a:rPr lang="en-US" sz="2400" dirty="0" smtClean="0">
                <a:hlinkClick r:id="rId8"/>
              </a:rPr>
              <a:t>Cookbook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9"/>
              </a:rPr>
              <a:t>Head First SQL</a:t>
            </a: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>
              <a:solidFill>
                <a:srgbClr val="FFC000"/>
              </a:solidFill>
            </a:endParaRP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Resources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XML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Learning </a:t>
            </a:r>
            <a:r>
              <a:rPr lang="en-US" sz="2400" dirty="0" smtClean="0">
                <a:hlinkClick r:id="rId3"/>
              </a:rPr>
              <a:t>XML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XML: Visual </a:t>
            </a:r>
            <a:r>
              <a:rPr lang="en-US" sz="2400" dirty="0" err="1">
                <a:hlinkClick r:id="rId4"/>
              </a:rPr>
              <a:t>QuickStart</a:t>
            </a:r>
            <a:r>
              <a:rPr lang="en-US" sz="2400" dirty="0">
                <a:hlinkClick r:id="rId4"/>
              </a:rPr>
              <a:t> </a:t>
            </a:r>
            <a:r>
              <a:rPr lang="en-US" sz="2400" dirty="0" smtClean="0">
                <a:hlinkClick r:id="rId4"/>
              </a:rPr>
              <a:t>Guide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5"/>
              </a:rPr>
              <a:t>XML in a Nutshell</a:t>
            </a: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VISUAL BASIC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6"/>
              </a:rPr>
              <a:t>Murach's Visual Basic </a:t>
            </a:r>
            <a:r>
              <a:rPr lang="en-US" sz="2400" dirty="0" smtClean="0">
                <a:hlinkClick r:id="rId6"/>
              </a:rPr>
              <a:t>2010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7"/>
              </a:rPr>
              <a:t>Stephens' Visual Basic Programming 24-Hour </a:t>
            </a:r>
            <a:r>
              <a:rPr lang="en-US" sz="2400" dirty="0" smtClean="0">
                <a:hlinkClick r:id="rId7"/>
              </a:rPr>
              <a:t>Trainer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8"/>
              </a:rPr>
              <a:t>Visual Basic 2010 Programmer's </a:t>
            </a:r>
            <a:r>
              <a:rPr lang="en-US" sz="2400" dirty="0" smtClean="0">
                <a:hlinkClick r:id="rId8"/>
              </a:rPr>
              <a:t>Reference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9"/>
              </a:rPr>
              <a:t>Microsoft Visual Basic 2010 Step by Step</a:t>
            </a: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>
              <a:solidFill>
                <a:srgbClr val="FFC000"/>
              </a:solidFill>
            </a:endParaRP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Resources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CPP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Ivor Horton's Beginning Visual C++ </a:t>
            </a:r>
            <a:r>
              <a:rPr lang="en-US" sz="2400" dirty="0" smtClean="0">
                <a:hlinkClick r:id="rId3"/>
              </a:rPr>
              <a:t>2010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Programming Microsoft Visual C</a:t>
            </a:r>
            <a:r>
              <a:rPr lang="en-US" sz="2400" dirty="0" smtClean="0">
                <a:hlinkClick r:id="rId4"/>
              </a:rPr>
              <a:t>++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5"/>
              </a:rPr>
              <a:t>Programming Windows with MFC, Second </a:t>
            </a:r>
            <a:r>
              <a:rPr lang="en-US" sz="2400" dirty="0" smtClean="0">
                <a:hlinkClick r:id="rId5"/>
              </a:rPr>
              <a:t>Edition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6"/>
              </a:rPr>
              <a:t>The MFC Answer </a:t>
            </a:r>
            <a:r>
              <a:rPr lang="en-US" sz="2400" dirty="0" smtClean="0">
                <a:hlinkClick r:id="rId6"/>
              </a:rPr>
              <a:t>Book</a:t>
            </a:r>
            <a:endParaRPr lang="en-US" sz="2400" dirty="0"/>
          </a:p>
          <a:p>
            <a:pPr marL="457200" lvl="1" indent="0" algn="just">
              <a:buNone/>
            </a:pPr>
            <a:endParaRPr lang="en-US" sz="2400" dirty="0" smtClean="0"/>
          </a:p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JAVA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7"/>
              </a:rPr>
              <a:t>Head First </a:t>
            </a:r>
            <a:r>
              <a:rPr lang="en-US" sz="2400" dirty="0" smtClean="0">
                <a:hlinkClick r:id="rId7"/>
              </a:rPr>
              <a:t>Java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8"/>
              </a:rPr>
              <a:t>Core Java, Vol. 2: Advanced Features, 8th Edition</a:t>
            </a: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hlinkClick r:id="rId9"/>
              </a:rPr>
              <a:t>Java Swing</a:t>
            </a: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>
              <a:solidFill>
                <a:srgbClr val="FFC000"/>
              </a:solidFill>
            </a:endParaRP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Resources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C#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Pro C# 2010 and the .NET 4 </a:t>
            </a:r>
            <a:r>
              <a:rPr lang="en-US" sz="2400" dirty="0" smtClean="0">
                <a:hlinkClick r:id="rId3"/>
              </a:rPr>
              <a:t>Platform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4"/>
              </a:rPr>
              <a:t>Head First C</a:t>
            </a:r>
            <a:r>
              <a:rPr lang="en-US" sz="2400" dirty="0" smtClean="0">
                <a:hlinkClick r:id="rId4"/>
              </a:rPr>
              <a:t>#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5"/>
              </a:rPr>
              <a:t>C# in </a:t>
            </a:r>
            <a:r>
              <a:rPr lang="en-US" sz="2400" dirty="0" smtClean="0">
                <a:hlinkClick r:id="rId5"/>
              </a:rPr>
              <a:t>Depth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6"/>
              </a:rPr>
              <a:t>WPF 4 </a:t>
            </a:r>
            <a:r>
              <a:rPr lang="en-US" sz="2400" dirty="0" smtClean="0">
                <a:hlinkClick r:id="rId6"/>
              </a:rPr>
              <a:t>Unleashed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hlinkClick r:id="rId7"/>
              </a:rPr>
              <a:t>Windows Forms Programming in C</a:t>
            </a:r>
            <a:r>
              <a:rPr lang="en-US" sz="2400" dirty="0" smtClean="0">
                <a:hlinkClick r:id="rId7"/>
              </a:rPr>
              <a:t>#</a:t>
            </a: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 smtClean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/>
          </a:p>
          <a:p>
            <a:pPr marL="457200" lvl="1" indent="0" algn="just">
              <a:buNone/>
            </a:pPr>
            <a:endParaRPr lang="en-US" sz="2400" dirty="0"/>
          </a:p>
          <a:p>
            <a:pPr lvl="1" algn="just">
              <a:buFont typeface="Arial" pitchFamily="34" charset="0"/>
              <a:buChar char="•"/>
            </a:pPr>
            <a:endParaRPr lang="en-US" sz="2400" dirty="0">
              <a:solidFill>
                <a:srgbClr val="FFC000"/>
              </a:solidFill>
            </a:endParaRP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765843" y="13410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65848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7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CFF33"/>
                </a:solidFill>
              </a:rPr>
              <a:t>Software Dev. Projects</a:t>
            </a:r>
            <a:endParaRPr lang="bg-BG" dirty="0">
              <a:solidFill>
                <a:srgbClr val="CCFF3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15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8139" y="5776658"/>
            <a:ext cx="8305800" cy="108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CFF33"/>
                </a:solidFill>
              </a:rPr>
              <a:t>© 2012 </a:t>
            </a:r>
            <a:r>
              <a:rPr lang="en-US" sz="3200" dirty="0" err="1" smtClean="0">
                <a:solidFill>
                  <a:srgbClr val="CCFF33"/>
                </a:solidFill>
              </a:rPr>
              <a:t>Bujar</a:t>
            </a:r>
            <a:r>
              <a:rPr lang="en-US" sz="3200" dirty="0" smtClean="0">
                <a:solidFill>
                  <a:srgbClr val="CCFF33"/>
                </a:solidFill>
              </a:rPr>
              <a:t> </a:t>
            </a:r>
            <a:r>
              <a:rPr lang="en-US" sz="3200" dirty="0" err="1" smtClean="0">
                <a:solidFill>
                  <a:srgbClr val="CCFF33"/>
                </a:solidFill>
              </a:rPr>
              <a:t>Mamudi</a:t>
            </a:r>
            <a:endParaRPr lang="en-US" sz="3200" dirty="0">
              <a:solidFill>
                <a:srgbClr val="CC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66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FF33"/>
                </a:solidFill>
              </a:rPr>
              <a:t>Contents:</a:t>
            </a:r>
            <a:endParaRPr lang="en-US" dirty="0">
              <a:solidFill>
                <a:srgbClr val="CCFF3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Project Topic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Warning</a:t>
            </a:r>
          </a:p>
          <a:p>
            <a:r>
              <a:rPr lang="en-US" dirty="0" smtClean="0"/>
              <a:t>General Recommendations</a:t>
            </a:r>
          </a:p>
          <a:p>
            <a:r>
              <a:rPr lang="en-US" dirty="0" smtClean="0"/>
              <a:t>Web App Technologies</a:t>
            </a:r>
          </a:p>
          <a:p>
            <a:r>
              <a:rPr lang="en-US" dirty="0" smtClean="0"/>
              <a:t>Windows App Technologies </a:t>
            </a:r>
          </a:p>
          <a:p>
            <a:r>
              <a:rPr lang="en-US" dirty="0" smtClean="0"/>
              <a:t>Appropriate Documentation </a:t>
            </a:r>
          </a:p>
          <a:p>
            <a:r>
              <a:rPr lang="en-US" dirty="0" smtClean="0"/>
              <a:t>Resources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2</a:t>
            </a:fld>
            <a:endParaRPr lang="en-US"/>
          </a:p>
        </p:txBody>
      </p:sp>
      <p:pic>
        <p:nvPicPr>
          <p:cNvPr id="11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Project Topic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dirty="0" smtClean="0"/>
              <a:t>Develop a software applications that handles data (records) for a particular organization.</a:t>
            </a:r>
          </a:p>
          <a:p>
            <a:pPr algn="just">
              <a:buFontTx/>
              <a:buChar char="-"/>
            </a:pPr>
            <a:r>
              <a:rPr lang="en-US" dirty="0" smtClean="0"/>
              <a:t>You must provide a solution to insert new data, search for particular data, modify data, save data, analyze data, and delete data.</a:t>
            </a:r>
          </a:p>
          <a:p>
            <a:pPr algn="just">
              <a:buFontTx/>
              <a:buChar char="-"/>
            </a:pPr>
            <a:r>
              <a:rPr lang="en-US" dirty="0" smtClean="0"/>
              <a:t>Possible themes may be “library system”, “movie rental system”, “vending store system”, etc.. </a:t>
            </a:r>
            <a:r>
              <a:rPr lang="en-US" dirty="0" smtClean="0"/>
              <a:t>  </a:t>
            </a:r>
            <a:endParaRPr lang="en-US" dirty="0" smtClean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Constraints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dirty="0" smtClean="0"/>
              <a:t>Windows App or Web App</a:t>
            </a:r>
          </a:p>
          <a:p>
            <a:pPr algn="just">
              <a:buFontTx/>
              <a:buChar char="-"/>
            </a:pPr>
            <a:r>
              <a:rPr lang="en-US" dirty="0" smtClean="0"/>
              <a:t>Deadline: 15 May 2013</a:t>
            </a:r>
          </a:p>
          <a:p>
            <a:pPr algn="just">
              <a:buFontTx/>
              <a:buChar char="-"/>
            </a:pPr>
            <a:r>
              <a:rPr lang="en-US" dirty="0" smtClean="0"/>
              <a:t>You must present working code!</a:t>
            </a:r>
          </a:p>
          <a:p>
            <a:pPr algn="just">
              <a:buFontTx/>
              <a:buChar char="-"/>
            </a:pPr>
            <a:r>
              <a:rPr lang="en-US" dirty="0" smtClean="0"/>
              <a:t>You must present appropriate documentation!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Tx/>
              <a:buChar char="-"/>
            </a:pPr>
            <a:r>
              <a:rPr lang="en-US" dirty="0" smtClean="0"/>
              <a:t>No plagiarism! No code stealing!</a:t>
            </a:r>
          </a:p>
          <a:p>
            <a:pPr algn="just">
              <a:buFontTx/>
              <a:buChar char="-"/>
            </a:pPr>
            <a:r>
              <a:rPr lang="en-US" dirty="0"/>
              <a:t>No plagiarism! No code stealing!</a:t>
            </a:r>
          </a:p>
          <a:p>
            <a:pPr algn="just">
              <a:buFontTx/>
              <a:buChar char="-"/>
            </a:pPr>
            <a:r>
              <a:rPr lang="en-US" dirty="0"/>
              <a:t>No plagiarism! No code stealing!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CFF33"/>
                </a:solidFill>
              </a:rPr>
              <a:t>Warning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3600" dirty="0" smtClean="0"/>
              <a:t>More than 75% of all software applications are never delivered on time.</a:t>
            </a:r>
          </a:p>
          <a:p>
            <a:pPr algn="just">
              <a:buFontTx/>
              <a:buChar char="-"/>
            </a:pPr>
            <a:r>
              <a:rPr lang="en-US" sz="2400" dirty="0" smtClean="0"/>
              <a:t>Moreover,  30% of above are not finished at all.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>
              <a:buFontTx/>
              <a:buChar char="-"/>
            </a:pPr>
            <a:r>
              <a:rPr lang="en-US" sz="3600" dirty="0" smtClean="0"/>
              <a:t>Take some time to think about the above, but </a:t>
            </a:r>
            <a:r>
              <a:rPr lang="en-US" sz="3600" dirty="0" smtClean="0">
                <a:solidFill>
                  <a:srgbClr val="FF0000"/>
                </a:solidFill>
              </a:rPr>
              <a:t>don’t waste </a:t>
            </a:r>
            <a:r>
              <a:rPr lang="en-US" sz="3600" dirty="0" smtClean="0"/>
              <a:t>too much </a:t>
            </a:r>
            <a:r>
              <a:rPr lang="en-US" sz="3600" dirty="0" smtClean="0">
                <a:solidFill>
                  <a:srgbClr val="FF0000"/>
                </a:solidFill>
              </a:rPr>
              <a:t>time!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rgbClr val="CCFF33"/>
                </a:solidFill>
              </a:rPr>
              <a:t>General recommendation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3600" dirty="0" smtClean="0"/>
              <a:t>Think of your application as having three separate parts: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FFC000"/>
                </a:solidFill>
              </a:rPr>
              <a:t>DATA STORAGE ( SQL DATABASE, XML)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chemeClr val="accent3"/>
                </a:solidFill>
              </a:rPr>
              <a:t>USER INTERFACE ( text fields, buttons, lists, etc.)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CONTROLLER ( application logic )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rgbClr val="CCFF33"/>
                </a:solidFill>
              </a:rPr>
              <a:t>Web App. Technologies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3600" dirty="0" smtClean="0"/>
              <a:t>In order to develop a Web App. you need to learn in the respective order: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HTML (5)  + CSS (3)     </a:t>
            </a:r>
            <a:r>
              <a:rPr lang="en-US" dirty="0" err="1" smtClean="0">
                <a:solidFill>
                  <a:srgbClr val="00B0F0"/>
                </a:solidFill>
              </a:rPr>
              <a:t>aprox</a:t>
            </a:r>
            <a:r>
              <a:rPr lang="en-US" dirty="0" smtClean="0">
                <a:solidFill>
                  <a:srgbClr val="00B0F0"/>
                </a:solidFill>
              </a:rPr>
              <a:t>.  1 month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JAVASCRIPT                  </a:t>
            </a:r>
            <a:r>
              <a:rPr lang="en-US" dirty="0" err="1" smtClean="0">
                <a:solidFill>
                  <a:srgbClr val="00B050"/>
                </a:solidFill>
              </a:rPr>
              <a:t>aprox</a:t>
            </a:r>
            <a:r>
              <a:rPr lang="en-US" dirty="0" smtClean="0">
                <a:solidFill>
                  <a:srgbClr val="00B050"/>
                </a:solidFill>
              </a:rPr>
              <a:t>.  3 months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PHP                               </a:t>
            </a:r>
            <a:r>
              <a:rPr lang="en-US" dirty="0" err="1" smtClean="0">
                <a:solidFill>
                  <a:srgbClr val="00B050"/>
                </a:solidFill>
              </a:rPr>
              <a:t>aprox</a:t>
            </a:r>
            <a:r>
              <a:rPr lang="en-US" dirty="0" smtClean="0">
                <a:solidFill>
                  <a:srgbClr val="00B050"/>
                </a:solidFill>
              </a:rPr>
              <a:t>.   3 months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FFC000"/>
                </a:solidFill>
              </a:rPr>
              <a:t>XML  DATABASE          </a:t>
            </a:r>
            <a:r>
              <a:rPr lang="en-US" dirty="0" err="1" smtClean="0">
                <a:solidFill>
                  <a:srgbClr val="FFC000"/>
                </a:solidFill>
              </a:rPr>
              <a:t>aprox</a:t>
            </a:r>
            <a:r>
              <a:rPr lang="en-US" dirty="0" smtClean="0">
                <a:solidFill>
                  <a:srgbClr val="FFC000"/>
                </a:solidFill>
              </a:rPr>
              <a:t>.   2 months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FFC000"/>
                </a:solidFill>
              </a:rPr>
              <a:t>SQL   DATABASE          </a:t>
            </a:r>
            <a:r>
              <a:rPr lang="en-US" dirty="0" err="1" smtClean="0">
                <a:solidFill>
                  <a:srgbClr val="FFC000"/>
                </a:solidFill>
              </a:rPr>
              <a:t>aprox</a:t>
            </a:r>
            <a:r>
              <a:rPr lang="en-US" dirty="0" smtClean="0">
                <a:solidFill>
                  <a:srgbClr val="FFC000"/>
                </a:solidFill>
              </a:rPr>
              <a:t>.   2 months</a:t>
            </a:r>
          </a:p>
          <a:p>
            <a:pPr algn="just">
              <a:buFontTx/>
              <a:buChar char="-"/>
            </a:pPr>
            <a:endParaRPr lang="en-US" dirty="0" smtClean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rgbClr val="CCFF33"/>
                </a:solidFill>
              </a:rPr>
              <a:t>Windows App. Technologies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3600" dirty="0" smtClean="0"/>
              <a:t>Choose one of the combinations:</a:t>
            </a:r>
          </a:p>
          <a:p>
            <a:pPr lvl="1" algn="just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Windows Forms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B050"/>
                </a:solidFill>
              </a:rPr>
              <a:t>Visual Basic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FFC000"/>
                </a:solidFill>
              </a:rPr>
              <a:t>SQL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WPF</a:t>
            </a:r>
            <a:r>
              <a:rPr lang="en-US" dirty="0" smtClean="0"/>
              <a:t> + </a:t>
            </a:r>
            <a:r>
              <a:rPr lang="en-US" dirty="0">
                <a:solidFill>
                  <a:srgbClr val="00B050"/>
                </a:solidFill>
              </a:rPr>
              <a:t>Visual Basic </a:t>
            </a:r>
            <a:r>
              <a:rPr lang="en-US" dirty="0"/>
              <a:t>+ </a:t>
            </a:r>
            <a:r>
              <a:rPr lang="en-US" dirty="0" smtClean="0">
                <a:solidFill>
                  <a:srgbClr val="FFC000"/>
                </a:solidFill>
              </a:rPr>
              <a:t>SQL</a:t>
            </a:r>
          </a:p>
          <a:p>
            <a:pPr lvl="1" algn="just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Windows Forms </a:t>
            </a:r>
            <a:r>
              <a:rPr lang="en-US" dirty="0" smtClean="0"/>
              <a:t>+ </a:t>
            </a:r>
            <a:r>
              <a:rPr lang="en-US" dirty="0">
                <a:solidFill>
                  <a:srgbClr val="00B050"/>
                </a:solidFill>
              </a:rPr>
              <a:t>CPP</a:t>
            </a:r>
            <a:r>
              <a:rPr lang="en-US" dirty="0"/>
              <a:t> + </a:t>
            </a:r>
            <a:r>
              <a:rPr lang="en-US" dirty="0" smtClean="0">
                <a:solidFill>
                  <a:srgbClr val="FFC000"/>
                </a:solidFill>
              </a:rPr>
              <a:t>SQL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MFC</a:t>
            </a:r>
            <a:r>
              <a:rPr lang="en-US" dirty="0" smtClean="0"/>
              <a:t>   +  </a:t>
            </a:r>
            <a:r>
              <a:rPr lang="en-US" dirty="0" smtClean="0">
                <a:solidFill>
                  <a:srgbClr val="00B050"/>
                </a:solidFill>
              </a:rPr>
              <a:t>CPP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C000"/>
                </a:solidFill>
              </a:rPr>
              <a:t>SQL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Swing</a:t>
            </a:r>
            <a:r>
              <a:rPr lang="en-US" dirty="0" smtClean="0"/>
              <a:t>  + </a:t>
            </a:r>
            <a:r>
              <a:rPr lang="en-US" dirty="0" smtClean="0">
                <a:solidFill>
                  <a:srgbClr val="00B050"/>
                </a:solidFill>
              </a:rPr>
              <a:t>Java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C000"/>
                </a:solidFill>
              </a:rPr>
              <a:t>SQL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Swing</a:t>
            </a:r>
            <a:r>
              <a:rPr lang="en-US" dirty="0" smtClean="0"/>
              <a:t>  + </a:t>
            </a:r>
            <a:r>
              <a:rPr lang="en-US" dirty="0" smtClean="0">
                <a:solidFill>
                  <a:srgbClr val="00B050"/>
                </a:solidFill>
              </a:rPr>
              <a:t>Java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C000"/>
                </a:solidFill>
              </a:rPr>
              <a:t>XML</a:t>
            </a:r>
          </a:p>
          <a:p>
            <a:pPr lvl="1" algn="just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</a:rPr>
              <a:t>Windows Forms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B050"/>
                </a:solidFill>
              </a:rPr>
              <a:t>C#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C000"/>
                </a:solidFill>
              </a:rPr>
              <a:t>XML</a:t>
            </a:r>
          </a:p>
          <a:p>
            <a:pPr lvl="1" algn="just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WPF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C#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XML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>
                <a:solidFill>
                  <a:srgbClr val="CCFF33"/>
                </a:solidFill>
              </a:rPr>
              <a:t>Appropriate Documentation</a:t>
            </a:r>
            <a:endParaRPr lang="en-US" sz="4800" dirty="0">
              <a:solidFill>
                <a:srgbClr val="CCFF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3DC76-259D-45DC-8C0E-0F61BF712E8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7" descr="C:\Users\Jon Snow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236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3600" dirty="0" smtClean="0"/>
              <a:t>You should create documentation as evidence of how you manage:</a:t>
            </a:r>
          </a:p>
          <a:p>
            <a:pPr lvl="1" algn="just">
              <a:buFontTx/>
              <a:buChar char="-"/>
            </a:pPr>
            <a:r>
              <a:rPr lang="en-US" sz="3200" dirty="0" smtClean="0"/>
              <a:t>Requirements Analysis</a:t>
            </a:r>
          </a:p>
          <a:p>
            <a:pPr lvl="1" algn="just">
              <a:buFontTx/>
              <a:buChar char="-"/>
            </a:pPr>
            <a:r>
              <a:rPr lang="en-US" sz="3200" dirty="0" smtClean="0"/>
              <a:t>Functional Specification</a:t>
            </a:r>
          </a:p>
          <a:p>
            <a:pPr lvl="1" algn="just">
              <a:buFontTx/>
              <a:buChar char="-"/>
            </a:pPr>
            <a:r>
              <a:rPr lang="en-US" sz="3200" dirty="0" smtClean="0"/>
              <a:t>Software Architecture and Design</a:t>
            </a:r>
          </a:p>
          <a:p>
            <a:pPr lvl="1" algn="just">
              <a:buFontTx/>
              <a:buChar char="-"/>
            </a:pPr>
            <a:r>
              <a:rPr lang="en-US" sz="3200" dirty="0" smtClean="0"/>
              <a:t>Source Code</a:t>
            </a:r>
          </a:p>
          <a:p>
            <a:pPr lvl="1" algn="just">
              <a:buFontTx/>
              <a:buChar char="-"/>
            </a:pPr>
            <a:r>
              <a:rPr lang="en-US" sz="3200" dirty="0" smtClean="0"/>
              <a:t>Testing </a:t>
            </a:r>
          </a:p>
          <a:p>
            <a:pPr lvl="1" algn="just">
              <a:buFontTx/>
              <a:buChar char="-"/>
            </a:pPr>
            <a:r>
              <a:rPr lang="en-US" sz="3200" dirty="0" smtClean="0"/>
              <a:t>Deployment and </a:t>
            </a:r>
            <a:r>
              <a:rPr lang="en-US" sz="3200" dirty="0"/>
              <a:t>Maintenance </a:t>
            </a:r>
            <a:endParaRPr lang="en-US" sz="3200" dirty="0" smtClean="0"/>
          </a:p>
          <a:p>
            <a:pPr lvl="1" algn="just">
              <a:buFontTx/>
              <a:buChar char="-"/>
            </a:pPr>
            <a:endParaRPr lang="en-US" dirty="0">
              <a:solidFill>
                <a:srgbClr val="FFC000"/>
              </a:solidFill>
            </a:endParaRP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</TotalTime>
  <Words>585</Words>
  <Application>Microsoft Office PowerPoint</Application>
  <PresentationFormat>On-screen Show (4:3)</PresentationFormat>
  <Paragraphs>203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Software Dev. Projects</vt:lpstr>
      <vt:lpstr>Contents:</vt:lpstr>
      <vt:lpstr>Project Topic</vt:lpstr>
      <vt:lpstr>Constraints</vt:lpstr>
      <vt:lpstr>Warning</vt:lpstr>
      <vt:lpstr>General recommendation</vt:lpstr>
      <vt:lpstr>Web App. Technologies</vt:lpstr>
      <vt:lpstr>Windows App. Technologies</vt:lpstr>
      <vt:lpstr>Appropriate Documentation</vt:lpstr>
      <vt:lpstr>Resources</vt:lpstr>
      <vt:lpstr>Resources</vt:lpstr>
      <vt:lpstr>Resources</vt:lpstr>
      <vt:lpstr>Resources</vt:lpstr>
      <vt:lpstr>Resources</vt:lpstr>
      <vt:lpstr>Software Dev. Projects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Programming Code Construction</dc:title>
  <dc:creator>Jon Snow</dc:creator>
  <cp:lastModifiedBy>Jon Snow</cp:lastModifiedBy>
  <cp:revision>410</cp:revision>
  <dcterms:created xsi:type="dcterms:W3CDTF">2012-02-06T21:45:36Z</dcterms:created>
  <dcterms:modified xsi:type="dcterms:W3CDTF">2012-10-05T21:24:14Z</dcterms:modified>
</cp:coreProperties>
</file>