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14"/>
  </p:notesMasterIdLst>
  <p:sldIdLst>
    <p:sldId id="257" r:id="rId2"/>
    <p:sldId id="263" r:id="rId3"/>
    <p:sldId id="258" r:id="rId4"/>
    <p:sldId id="297" r:id="rId5"/>
    <p:sldId id="260" r:id="rId6"/>
    <p:sldId id="261" r:id="rId7"/>
    <p:sldId id="266" r:id="rId8"/>
    <p:sldId id="264" r:id="rId9"/>
    <p:sldId id="265" r:id="rId10"/>
    <p:sldId id="271" r:id="rId11"/>
    <p:sldId id="269" r:id="rId12"/>
    <p:sldId id="270" r:id="rId13"/>
    <p:sldId id="273" r:id="rId14"/>
    <p:sldId id="274" r:id="rId15"/>
    <p:sldId id="275" r:id="rId16"/>
    <p:sldId id="276" r:id="rId17"/>
    <p:sldId id="299" r:id="rId18"/>
    <p:sldId id="277" r:id="rId19"/>
    <p:sldId id="278" r:id="rId20"/>
    <p:sldId id="279" r:id="rId21"/>
    <p:sldId id="280" r:id="rId22"/>
    <p:sldId id="298" r:id="rId23"/>
    <p:sldId id="281" r:id="rId24"/>
    <p:sldId id="282" r:id="rId25"/>
    <p:sldId id="288" r:id="rId26"/>
    <p:sldId id="289" r:id="rId27"/>
    <p:sldId id="283" r:id="rId28"/>
    <p:sldId id="284" r:id="rId29"/>
    <p:sldId id="285" r:id="rId30"/>
    <p:sldId id="286" r:id="rId31"/>
    <p:sldId id="287" r:id="rId32"/>
    <p:sldId id="290" r:id="rId33"/>
    <p:sldId id="293" r:id="rId34"/>
    <p:sldId id="292" r:id="rId35"/>
    <p:sldId id="295" r:id="rId36"/>
    <p:sldId id="294" r:id="rId37"/>
    <p:sldId id="302" r:id="rId38"/>
    <p:sldId id="303" r:id="rId39"/>
    <p:sldId id="304" r:id="rId40"/>
    <p:sldId id="306" r:id="rId41"/>
    <p:sldId id="305" r:id="rId42"/>
    <p:sldId id="307" r:id="rId43"/>
    <p:sldId id="308" r:id="rId44"/>
    <p:sldId id="309" r:id="rId45"/>
    <p:sldId id="310" r:id="rId46"/>
    <p:sldId id="311" r:id="rId47"/>
    <p:sldId id="312" r:id="rId48"/>
    <p:sldId id="300" r:id="rId49"/>
    <p:sldId id="314" r:id="rId50"/>
    <p:sldId id="316" r:id="rId51"/>
    <p:sldId id="315" r:id="rId52"/>
    <p:sldId id="317" r:id="rId53"/>
    <p:sldId id="318" r:id="rId54"/>
    <p:sldId id="319" r:id="rId55"/>
    <p:sldId id="320" r:id="rId56"/>
    <p:sldId id="322" r:id="rId57"/>
    <p:sldId id="321" r:id="rId58"/>
    <p:sldId id="323" r:id="rId59"/>
    <p:sldId id="324" r:id="rId60"/>
    <p:sldId id="325" r:id="rId61"/>
    <p:sldId id="301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13" r:id="rId74"/>
    <p:sldId id="338" r:id="rId75"/>
    <p:sldId id="339" r:id="rId76"/>
    <p:sldId id="340" r:id="rId77"/>
    <p:sldId id="343" r:id="rId78"/>
    <p:sldId id="341" r:id="rId79"/>
    <p:sldId id="342" r:id="rId80"/>
    <p:sldId id="344" r:id="rId81"/>
    <p:sldId id="345" r:id="rId82"/>
    <p:sldId id="346" r:id="rId83"/>
    <p:sldId id="347" r:id="rId84"/>
    <p:sldId id="337" r:id="rId85"/>
    <p:sldId id="348" r:id="rId86"/>
    <p:sldId id="349" r:id="rId87"/>
    <p:sldId id="353" r:id="rId88"/>
    <p:sldId id="350" r:id="rId89"/>
    <p:sldId id="351" r:id="rId90"/>
    <p:sldId id="352" r:id="rId91"/>
    <p:sldId id="354" r:id="rId92"/>
    <p:sldId id="357" r:id="rId93"/>
    <p:sldId id="356" r:id="rId94"/>
    <p:sldId id="355" r:id="rId95"/>
    <p:sldId id="358" r:id="rId96"/>
    <p:sldId id="363" r:id="rId97"/>
    <p:sldId id="359" r:id="rId98"/>
    <p:sldId id="360" r:id="rId99"/>
    <p:sldId id="361" r:id="rId100"/>
    <p:sldId id="362" r:id="rId101"/>
    <p:sldId id="364" r:id="rId102"/>
    <p:sldId id="365" r:id="rId103"/>
    <p:sldId id="366" r:id="rId104"/>
    <p:sldId id="368" r:id="rId105"/>
    <p:sldId id="369" r:id="rId106"/>
    <p:sldId id="371" r:id="rId107"/>
    <p:sldId id="372" r:id="rId108"/>
    <p:sldId id="373" r:id="rId109"/>
    <p:sldId id="370" r:id="rId110"/>
    <p:sldId id="374" r:id="rId111"/>
    <p:sldId id="375" r:id="rId112"/>
    <p:sldId id="259" r:id="rId1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BE97A-0A9C-4F34-9C54-AF3A777539AC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59BE9-FCCE-4D05-8C62-DB394FC8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0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4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3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77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2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4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9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8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8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305800" cy="1524000"/>
          </a:xfrm>
        </p:spPr>
        <p:txBody>
          <a:bodyPr>
            <a:normAutofit/>
          </a:bodyPr>
          <a:lstStyle/>
          <a:p>
            <a:r>
              <a:rPr lang="en-US" sz="6800" dirty="0" smtClean="0">
                <a:solidFill>
                  <a:srgbClr val="CCFF33"/>
                </a:solidFill>
              </a:rPr>
              <a:t>Programming with C++</a:t>
            </a:r>
            <a:endParaRPr lang="en-US" sz="6800" dirty="0">
              <a:solidFill>
                <a:srgbClr val="CCFF3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240880"/>
            <a:ext cx="8229600" cy="569120"/>
          </a:xfrm>
        </p:spPr>
        <p:txBody>
          <a:bodyPr/>
          <a:lstStyle/>
          <a:p>
            <a:r>
              <a:rPr lang="en-US" dirty="0" smtClean="0"/>
              <a:t>Chapter 1: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 err="1" smtClean="0"/>
              <a:t>Bujar</a:t>
            </a:r>
            <a:r>
              <a:rPr lang="en-US" dirty="0" smtClean="0"/>
              <a:t> </a:t>
            </a:r>
            <a:r>
              <a:rPr lang="en-US" dirty="0" err="1" smtClean="0"/>
              <a:t>Mamudi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137508" cy="923330"/>
          </a:xfrm>
        </p:spPr>
        <p:txBody>
          <a:bodyPr/>
          <a:lstStyle/>
          <a:p>
            <a:r>
              <a:rPr lang="en-US" dirty="0" err="1" smtClean="0">
                <a:solidFill>
                  <a:srgbClr val="CCFF33"/>
                </a:solidFill>
                <a:latin typeface="+mj-lt"/>
              </a:rPr>
              <a:t>Yahya</a:t>
            </a:r>
            <a:r>
              <a:rPr lang="en-US" dirty="0" smtClean="0">
                <a:solidFill>
                  <a:srgbClr val="CCFF33"/>
                </a:solidFill>
                <a:latin typeface="+mj-lt"/>
              </a:rPr>
              <a:t> Kemal College</a:t>
            </a:r>
          </a:p>
          <a:p>
            <a:r>
              <a:rPr lang="en-US" dirty="0" smtClean="0">
                <a:solidFill>
                  <a:srgbClr val="CCFF33"/>
                </a:solidFill>
                <a:latin typeface="+mj-lt"/>
              </a:rPr>
              <a:t>Spring 2012</a:t>
            </a:r>
            <a:endParaRPr lang="en-US" dirty="0">
              <a:solidFill>
                <a:srgbClr val="CCFF33"/>
              </a:solidFill>
              <a:latin typeface="+mj-lt"/>
            </a:endParaRPr>
          </a:p>
          <a:p>
            <a:endParaRPr lang="en-US" dirty="0"/>
          </a:p>
        </p:txBody>
      </p:sp>
      <p:pic>
        <p:nvPicPr>
          <p:cNvPr id="180226" name="Picture 2" descr="http://degreedirectory.org/cimages/multimages/2/technology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14675" y="4533900"/>
            <a:ext cx="5572125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54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CCFF33"/>
                </a:solidFill>
              </a:rPr>
              <a:t>Understanding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C++ programs consist of one or more modules. Each module performs a specific task. These modules are called </a:t>
            </a:r>
            <a:r>
              <a:rPr lang="en-US" u="sng" dirty="0" smtClean="0">
                <a:solidFill>
                  <a:srgbClr val="CCFF33"/>
                </a:solidFill>
              </a:rPr>
              <a:t>functions.</a:t>
            </a:r>
          </a:p>
          <a:p>
            <a:endParaRPr lang="en-US" dirty="0"/>
          </a:p>
          <a:p>
            <a:r>
              <a:rPr lang="en-US" dirty="0" smtClean="0"/>
              <a:t>Every C++ program starts to execute from the </a:t>
            </a:r>
            <a:r>
              <a:rPr lang="en-US" dirty="0">
                <a:solidFill>
                  <a:srgbClr val="CCFF33"/>
                </a:solidFill>
                <a:latin typeface="Consolas"/>
                <a:ea typeface="Calibri"/>
                <a:cs typeface="Times New Roman"/>
              </a:rPr>
              <a:t>main() </a:t>
            </a:r>
            <a:r>
              <a:rPr lang="en-US" dirty="0" smtClean="0"/>
              <a:t>function so each program must have this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4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Review Questions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suitable variable type for the given data?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100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10859"/>
              </p:ext>
            </p:extLst>
          </p:nvPr>
        </p:nvGraphicFramePr>
        <p:xfrm>
          <a:off x="381000" y="2895600"/>
          <a:ext cx="81534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 of a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short int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 of a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Gender of a person (‘F’ or ‘M’)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 of electricity switch (ON or OFF)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bool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the passengers in an airplane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short int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Area of a circle (max precision)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37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Programming Problems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9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Sum of digits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Write a C++ program that reads a three-digit integer from the file “number.in” and then calculates sum of the digits and writes the result into a file “</a:t>
            </a:r>
            <a:r>
              <a:rPr lang="en-US" sz="2800" dirty="0" err="1" smtClean="0"/>
              <a:t>sum.out</a:t>
            </a:r>
            <a:r>
              <a:rPr lang="en-US" sz="2800" dirty="0" smtClean="0"/>
              <a:t>”. </a:t>
            </a:r>
          </a:p>
          <a:p>
            <a:pPr marL="0" indent="0" algn="just">
              <a:buNone/>
            </a:pPr>
            <a:r>
              <a:rPr lang="en-US" sz="2800" dirty="0" smtClean="0"/>
              <a:t>    (Hint: use modulus  (%) and integer division (/) operators.)</a:t>
            </a:r>
          </a:p>
          <a:p>
            <a:pPr marL="0" indent="0" algn="just">
              <a:buNone/>
            </a:pPr>
            <a:r>
              <a:rPr lang="en-US" sz="2800" dirty="0" smtClean="0"/>
              <a:t>NOTE: the text file “number.in” must exist in project folder.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102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68486"/>
            <a:ext cx="3296072" cy="2370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4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629400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fstream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15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main()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{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ifstream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fin(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"number.in"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); 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//open input file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ofstream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fout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sum.out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);  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create and open output 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file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input;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fin&gt;&gt; input; 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//read number from 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file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firstDigit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secondDigit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thirdDigit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integer division with 100 will leave only first digit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firstDigit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= input /100;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subtract the number with 100 * first digit  to eliminate first digit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you are left with two digits, to save 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the </a:t>
            </a:r>
            <a:r>
              <a:rPr lang="en-US" sz="15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second,integer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divide with 10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secondDigit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= (input - (100 * (input / 100)))/10;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modulus with 10 will leave only the last digit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thirdDigit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= input % 10;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 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fout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firstDigit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"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secondDigit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"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thirdDigit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&lt;&lt;endl;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fout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"Sum of digits is: "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firstDigit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+ "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secondDigit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+ </a:t>
            </a:r>
            <a:r>
              <a:rPr lang="en-US" sz="15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“ 	 		</a:t>
            </a:r>
            <a:r>
              <a:rPr lang="en-US" sz="1500" dirty="0" smtClean="0"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thirdDigit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= "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firstDigit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+ 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secondDigit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+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thirdDigit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&lt;&lt;endl;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 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fin.close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(); 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//close input file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fout.close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(); 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//close output file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 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system(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</a:t>
            </a:r>
            <a:r>
              <a:rPr lang="en-US" sz="15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smtClean="0">
                <a:latin typeface="Consolas"/>
                <a:ea typeface="Calibri"/>
                <a:cs typeface="Times New Roman"/>
              </a:rPr>
              <a:t>); 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0;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}</a:t>
            </a:r>
            <a:endParaRPr lang="en-US" sz="15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Sum of digits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104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36964"/>
            <a:ext cx="3296072" cy="2370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038600"/>
            <a:ext cx="5877347" cy="2605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Swapping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You are given two integer variables, lets say a and b. How can you interchange the values of those two variables?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a) use a temporary third variable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b) do  not use a temporary third variable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c) use the function  </a:t>
            </a:r>
            <a:r>
              <a:rPr lang="en-US" sz="28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swap (a, b);</a:t>
            </a:r>
            <a:endParaRPr lang="en-US" sz="2800" dirty="0">
              <a:solidFill>
                <a:srgbClr val="CCFF33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105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2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686800" cy="6477000"/>
          </a:xfrm>
        </p:spPr>
        <p:txBody>
          <a:bodyPr>
            <a:normAutofit fontScale="40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4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4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4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4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45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45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5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4500" dirty="0">
                <a:latin typeface="Consolas"/>
                <a:ea typeface="Calibri"/>
                <a:cs typeface="Times New Roman"/>
              </a:rPr>
              <a:t>;</a:t>
            </a:r>
            <a:endParaRPr lang="en-US" sz="4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latin typeface="Consolas"/>
                <a:ea typeface="Calibri"/>
                <a:cs typeface="Times New Roman"/>
              </a:rPr>
              <a:t> </a:t>
            </a:r>
            <a:endParaRPr lang="en-US" sz="4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4500" dirty="0">
                <a:latin typeface="Consolas"/>
                <a:ea typeface="Calibri"/>
                <a:cs typeface="Times New Roman"/>
              </a:rPr>
              <a:t> main()</a:t>
            </a:r>
            <a:endParaRPr lang="en-US" sz="4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latin typeface="Consolas"/>
                <a:ea typeface="Calibri"/>
                <a:cs typeface="Times New Roman"/>
              </a:rPr>
              <a:t>{</a:t>
            </a:r>
            <a:endParaRPr lang="en-US" sz="4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given integers</a:t>
            </a:r>
            <a:endParaRPr lang="en-US" sz="4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4500" dirty="0">
                <a:latin typeface="Consolas"/>
                <a:ea typeface="Calibri"/>
                <a:cs typeface="Times New Roman"/>
              </a:rPr>
              <a:t> a = 5, b = 3;</a:t>
            </a:r>
            <a:endParaRPr lang="en-US" sz="4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latin typeface="Consolas"/>
                <a:ea typeface="Calibri"/>
                <a:cs typeface="Times New Roman"/>
              </a:rPr>
              <a:t> </a:t>
            </a:r>
            <a:r>
              <a:rPr lang="en-US" sz="4500" dirty="0" smtClean="0">
                <a:latin typeface="Consolas"/>
                <a:ea typeface="Calibri"/>
                <a:cs typeface="Times New Roman"/>
              </a:rPr>
              <a:t>	</a:t>
            </a:r>
            <a:endParaRPr lang="en-US" sz="45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4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4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show values</a:t>
            </a:r>
            <a:endParaRPr lang="en-US" sz="4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4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"Before swapping: a = "</a:t>
            </a:r>
            <a:r>
              <a:rPr lang="en-US" sz="4500" dirty="0">
                <a:latin typeface="Consolas"/>
                <a:ea typeface="Calibri"/>
                <a:cs typeface="Times New Roman"/>
              </a:rPr>
              <a:t>&lt;&lt;a&lt;&lt;</a:t>
            </a:r>
            <a:r>
              <a:rPr lang="en-US" sz="4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and b = "</a:t>
            </a:r>
            <a:r>
              <a:rPr lang="en-US" sz="4500" dirty="0">
                <a:latin typeface="Consolas"/>
                <a:ea typeface="Calibri"/>
                <a:cs typeface="Times New Roman"/>
              </a:rPr>
              <a:t>&lt;&lt;b&lt;&lt;endl;</a:t>
            </a:r>
            <a:endParaRPr lang="en-US" sz="4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latin typeface="Consolas"/>
                <a:ea typeface="Calibri"/>
                <a:cs typeface="Times New Roman"/>
              </a:rPr>
              <a:t>	</a:t>
            </a:r>
            <a:endParaRPr lang="en-US" sz="4500" dirty="0" smtClean="0">
              <a:latin typeface="Consolas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4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4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use a temporary variable</a:t>
            </a:r>
            <a:endParaRPr lang="en-US" sz="4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4500" dirty="0">
                <a:latin typeface="Consolas"/>
                <a:ea typeface="Calibri"/>
                <a:cs typeface="Times New Roman"/>
              </a:rPr>
              <a:t> temp;</a:t>
            </a:r>
            <a:endParaRPr lang="en-US" sz="4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4500" dirty="0" smtClean="0">
                <a:latin typeface="Consolas"/>
                <a:ea typeface="Calibri"/>
                <a:cs typeface="Times New Roman"/>
              </a:rPr>
              <a:t>	temp </a:t>
            </a:r>
            <a:r>
              <a:rPr lang="en-US" sz="4500" dirty="0">
                <a:latin typeface="Consolas"/>
                <a:ea typeface="Calibri"/>
                <a:cs typeface="Times New Roman"/>
              </a:rPr>
              <a:t>= a;</a:t>
            </a:r>
            <a:endParaRPr lang="en-US" sz="4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latin typeface="Consolas"/>
                <a:ea typeface="Calibri"/>
                <a:cs typeface="Times New Roman"/>
              </a:rPr>
              <a:t>	a = b;</a:t>
            </a:r>
            <a:endParaRPr lang="en-US" sz="4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latin typeface="Consolas"/>
                <a:ea typeface="Calibri"/>
                <a:cs typeface="Times New Roman"/>
              </a:rPr>
              <a:t>	b = temp;</a:t>
            </a:r>
            <a:endParaRPr lang="en-US" sz="4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latin typeface="Consolas"/>
                <a:ea typeface="Calibri"/>
                <a:cs typeface="Times New Roman"/>
              </a:rPr>
              <a:t> </a:t>
            </a:r>
            <a:endParaRPr lang="en-US" sz="4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show values</a:t>
            </a:r>
            <a:endParaRPr lang="en-US" sz="4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4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"After swapping:  a = "</a:t>
            </a:r>
            <a:r>
              <a:rPr lang="en-US" sz="4500" dirty="0">
                <a:latin typeface="Consolas"/>
                <a:ea typeface="Calibri"/>
                <a:cs typeface="Times New Roman"/>
              </a:rPr>
              <a:t>&lt;&lt;a&lt;&lt;</a:t>
            </a:r>
            <a:r>
              <a:rPr lang="en-US" sz="4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and b = "</a:t>
            </a:r>
            <a:r>
              <a:rPr lang="en-US" sz="4500" dirty="0">
                <a:latin typeface="Consolas"/>
                <a:ea typeface="Calibri"/>
                <a:cs typeface="Times New Roman"/>
              </a:rPr>
              <a:t>&lt;&lt;b&lt;&lt;endl;</a:t>
            </a:r>
            <a:endParaRPr lang="en-US" sz="4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latin typeface="Consolas"/>
                <a:ea typeface="Calibri"/>
                <a:cs typeface="Times New Roman"/>
              </a:rPr>
              <a:t> </a:t>
            </a:r>
            <a:endParaRPr lang="en-US" sz="4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latin typeface="Consolas"/>
                <a:ea typeface="Calibri"/>
                <a:cs typeface="Times New Roman"/>
              </a:rPr>
              <a:t>	system(</a:t>
            </a:r>
            <a:r>
              <a:rPr lang="en-US" sz="4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4500" dirty="0">
                <a:latin typeface="Consolas"/>
                <a:ea typeface="Calibri"/>
                <a:cs typeface="Times New Roman"/>
              </a:rPr>
              <a:t>);</a:t>
            </a:r>
            <a:endParaRPr lang="en-US" sz="4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4500" dirty="0">
                <a:latin typeface="Consolas"/>
                <a:ea typeface="Calibri"/>
                <a:cs typeface="Times New Roman"/>
              </a:rPr>
              <a:t> 0;</a:t>
            </a:r>
            <a:endParaRPr lang="en-US" sz="4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latin typeface="Consolas"/>
                <a:ea typeface="Calibri"/>
                <a:cs typeface="Times New Roman"/>
              </a:rPr>
              <a:t>}</a:t>
            </a:r>
            <a:endParaRPr lang="en-US" sz="4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000" dirty="0">
                <a:ea typeface="Calibri"/>
                <a:cs typeface="Times New Roman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106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300568"/>
            <a:ext cx="5430982" cy="156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763000" cy="6400800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3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38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3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3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3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3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38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3800" dirty="0">
                <a:latin typeface="Consolas"/>
                <a:ea typeface="Calibri"/>
                <a:cs typeface="Times New Roman"/>
              </a:rPr>
              <a:t>;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 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3800" dirty="0">
                <a:latin typeface="Consolas"/>
                <a:ea typeface="Calibri"/>
                <a:cs typeface="Times New Roman"/>
              </a:rPr>
              <a:t> main()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{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3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given integers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3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3800" dirty="0">
                <a:latin typeface="Consolas"/>
                <a:ea typeface="Calibri"/>
                <a:cs typeface="Times New Roman"/>
              </a:rPr>
              <a:t> a = 5, b = 3;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3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show values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3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"Before swapping: a = "</a:t>
            </a:r>
            <a:r>
              <a:rPr lang="en-US" sz="3800" dirty="0">
                <a:latin typeface="Consolas"/>
                <a:ea typeface="Calibri"/>
                <a:cs typeface="Times New Roman"/>
              </a:rPr>
              <a:t>&lt;&lt;a&lt;&lt;</a:t>
            </a:r>
            <a:r>
              <a:rPr lang="en-US" sz="3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and b = "</a:t>
            </a:r>
            <a:r>
              <a:rPr lang="en-US" sz="3800" dirty="0">
                <a:latin typeface="Consolas"/>
                <a:ea typeface="Calibri"/>
                <a:cs typeface="Times New Roman"/>
              </a:rPr>
              <a:t>&lt;&lt;b&lt;&lt;endl;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3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without a temporary variable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a = a + b;     </a:t>
            </a:r>
            <a:r>
              <a:rPr lang="en-US" sz="3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a = 5 + 3 = 8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b = a - b;     </a:t>
            </a:r>
            <a:r>
              <a:rPr lang="en-US" sz="3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b = 8 - 3 = 5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a = a - b;     </a:t>
            </a:r>
            <a:r>
              <a:rPr lang="en-US" sz="3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a = 8 - 5 = 3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 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3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show values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3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"After swapping:  a = "</a:t>
            </a:r>
            <a:r>
              <a:rPr lang="en-US" sz="3800" dirty="0">
                <a:latin typeface="Consolas"/>
                <a:ea typeface="Calibri"/>
                <a:cs typeface="Times New Roman"/>
              </a:rPr>
              <a:t>&lt;&lt;a&lt;&lt;</a:t>
            </a:r>
            <a:r>
              <a:rPr lang="en-US" sz="3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and b = "</a:t>
            </a:r>
            <a:r>
              <a:rPr lang="en-US" sz="3800" dirty="0">
                <a:latin typeface="Consolas"/>
                <a:ea typeface="Calibri"/>
                <a:cs typeface="Times New Roman"/>
              </a:rPr>
              <a:t>&lt;&lt;b&lt;&lt;endl;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 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system(</a:t>
            </a:r>
            <a:r>
              <a:rPr lang="en-US" sz="3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3800" dirty="0">
                <a:latin typeface="Consolas"/>
                <a:ea typeface="Calibri"/>
                <a:cs typeface="Times New Roman"/>
              </a:rPr>
              <a:t>);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3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3800" dirty="0">
                <a:latin typeface="Consolas"/>
                <a:ea typeface="Calibri"/>
                <a:cs typeface="Times New Roman"/>
              </a:rPr>
              <a:t> 0;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 smtClean="0">
                <a:latin typeface="Consolas"/>
                <a:ea typeface="Calibri"/>
                <a:cs typeface="Times New Roman"/>
              </a:rPr>
              <a:t>}</a:t>
            </a:r>
            <a:r>
              <a:rPr lang="en-US" sz="4000" dirty="0">
                <a:ea typeface="Calibri"/>
                <a:cs typeface="Times New Roman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107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886" y="5138295"/>
            <a:ext cx="5619750" cy="1719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3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305800" cy="6324600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2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2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2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2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23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2300" dirty="0">
                <a:latin typeface="Consolas"/>
                <a:ea typeface="Calibri"/>
                <a:cs typeface="Times New Roman"/>
              </a:rPr>
              <a:t>;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 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2300" dirty="0">
                <a:latin typeface="Consolas"/>
                <a:ea typeface="Calibri"/>
                <a:cs typeface="Times New Roman"/>
              </a:rPr>
              <a:t> main()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{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given integers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2300" dirty="0">
                <a:latin typeface="Consolas"/>
                <a:ea typeface="Calibri"/>
                <a:cs typeface="Times New Roman"/>
              </a:rPr>
              <a:t> a = 5, b = 3;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	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show values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2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"Before swapping: a = "</a:t>
            </a:r>
            <a:r>
              <a:rPr lang="en-US" sz="2300" dirty="0">
                <a:latin typeface="Consolas"/>
                <a:ea typeface="Calibri"/>
                <a:cs typeface="Times New Roman"/>
              </a:rPr>
              <a:t>&lt;&lt;a&lt;&lt;</a:t>
            </a:r>
            <a:r>
              <a:rPr lang="en-US" sz="2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and b = "</a:t>
            </a:r>
            <a:r>
              <a:rPr lang="en-US" sz="2300" dirty="0">
                <a:latin typeface="Consolas"/>
                <a:ea typeface="Calibri"/>
                <a:cs typeface="Times New Roman"/>
              </a:rPr>
              <a:t>&lt;&lt;b&lt;&lt;endl;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	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use the swap() </a:t>
            </a:r>
            <a:r>
              <a:rPr lang="en-US" sz="2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function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	swap(</a:t>
            </a:r>
            <a:r>
              <a:rPr lang="en-US" sz="2300" dirty="0" err="1">
                <a:latin typeface="Consolas"/>
                <a:ea typeface="Calibri"/>
                <a:cs typeface="Times New Roman"/>
              </a:rPr>
              <a:t>a,b</a:t>
            </a:r>
            <a:r>
              <a:rPr lang="en-US" sz="2300" dirty="0">
                <a:latin typeface="Consolas"/>
                <a:ea typeface="Calibri"/>
                <a:cs typeface="Times New Roman"/>
              </a:rPr>
              <a:t>);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 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show values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2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"After swapping:  a = "</a:t>
            </a:r>
            <a:r>
              <a:rPr lang="en-US" sz="2300" dirty="0">
                <a:latin typeface="Consolas"/>
                <a:ea typeface="Calibri"/>
                <a:cs typeface="Times New Roman"/>
              </a:rPr>
              <a:t>&lt;&lt;a&lt;&lt;</a:t>
            </a:r>
            <a:r>
              <a:rPr lang="en-US" sz="2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and b = "</a:t>
            </a:r>
            <a:r>
              <a:rPr lang="en-US" sz="2300" dirty="0">
                <a:latin typeface="Consolas"/>
                <a:ea typeface="Calibri"/>
                <a:cs typeface="Times New Roman"/>
              </a:rPr>
              <a:t>&lt;&lt;b&lt;&lt;endl;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 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	system(</a:t>
            </a:r>
            <a:r>
              <a:rPr lang="en-US" sz="2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2300" dirty="0">
                <a:latin typeface="Consolas"/>
                <a:ea typeface="Calibri"/>
                <a:cs typeface="Times New Roman"/>
              </a:rPr>
              <a:t>);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2300" dirty="0">
                <a:latin typeface="Consolas"/>
                <a:ea typeface="Calibri"/>
                <a:cs typeface="Times New Roman"/>
              </a:rPr>
              <a:t> 0;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}</a:t>
            </a:r>
            <a:endParaRPr lang="en-US" sz="23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108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595" y="5181600"/>
            <a:ext cx="5757332" cy="1662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9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To Upper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Write a C++ program that reads a letter from the keyboard and converts the letter to upper case, if the letter is lower case.</a:t>
            </a:r>
          </a:p>
          <a:p>
            <a:pPr marL="0" indent="0" algn="just">
              <a:buNone/>
            </a:pPr>
            <a:r>
              <a:rPr lang="en-US" sz="2800" dirty="0" smtClean="0">
                <a:cs typeface="Arial" pitchFamily="34" charset="0"/>
              </a:rPr>
              <a:t>	a) change the ASCII code of the letter</a:t>
            </a:r>
          </a:p>
          <a:p>
            <a:pPr marL="0" indent="0" algn="just">
              <a:buNone/>
            </a:pPr>
            <a:r>
              <a:rPr lang="en-US" sz="2800" dirty="0">
                <a:cs typeface="Arial" pitchFamily="34" charset="0"/>
              </a:rPr>
              <a:t>	</a:t>
            </a:r>
            <a:r>
              <a:rPr lang="en-US" sz="2800" dirty="0" smtClean="0">
                <a:cs typeface="Arial" pitchFamily="34" charset="0"/>
              </a:rPr>
              <a:t>b) Use the function ( </a:t>
            </a:r>
            <a:r>
              <a:rPr lang="en-US" sz="28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a = </a:t>
            </a:r>
            <a:r>
              <a:rPr lang="en-US" sz="2800" dirty="0" err="1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toupper</a:t>
            </a:r>
            <a:r>
              <a:rPr lang="en-US" sz="28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(a);</a:t>
            </a:r>
            <a:r>
              <a:rPr lang="en-US" sz="2800" dirty="0" smtClean="0">
                <a:cs typeface="Arial" pitchFamily="34" charset="0"/>
              </a:rPr>
              <a:t>) </a:t>
            </a:r>
            <a:endParaRPr lang="en-US" sz="28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109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2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CCFF33"/>
                </a:solidFill>
              </a:rPr>
              <a:t>Understanding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include</a:t>
            </a:r>
            <a:r>
              <a:rPr lang="en-US" dirty="0" smtClean="0"/>
              <a:t>  and the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dirty="0"/>
              <a:t> </a:t>
            </a:r>
            <a:r>
              <a:rPr lang="en-US" dirty="0" smtClean="0"/>
              <a:t>parts declare the libraries where the C++ commands are defined.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Each C++ statement ends with a semicolon character (“ </a:t>
            </a:r>
            <a:r>
              <a:rPr lang="en-US" dirty="0" smtClean="0">
                <a:solidFill>
                  <a:srgbClr val="CCFF33"/>
                </a:solidFill>
              </a:rPr>
              <a:t>; </a:t>
            </a:r>
            <a:r>
              <a:rPr lang="en-US" dirty="0" smtClean="0"/>
              <a:t>”).</a:t>
            </a:r>
          </a:p>
          <a:p>
            <a:pPr marL="0" indent="0" algn="just">
              <a:buNone/>
            </a:pPr>
            <a:endParaRPr lang="en-US" dirty="0">
              <a:latin typeface="Consolas"/>
              <a:ea typeface="Calibri"/>
              <a:cs typeface="Times New Roman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Consolas"/>
                <a:ea typeface="Calibri"/>
                <a:cs typeface="Times New Roman"/>
              </a:rPr>
              <a:t>Example: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	       	</a:t>
            </a:r>
            <a:r>
              <a:rPr lang="en-US" sz="2400" dirty="0" err="1" smtClean="0">
                <a:latin typeface="Consolas"/>
                <a:ea typeface="Calibri"/>
                <a:cs typeface="Times New Roman"/>
              </a:rPr>
              <a:t>cout</a:t>
            </a:r>
            <a:r>
              <a:rPr lang="en-US" sz="24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"Hello World</a:t>
            </a:r>
            <a:r>
              <a:rPr lang="en-US" sz="2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!"</a:t>
            </a:r>
            <a:r>
              <a:rPr lang="en-US" sz="2400" dirty="0" smtClean="0">
                <a:latin typeface="Consolas"/>
                <a:ea typeface="Calibri"/>
                <a:cs typeface="Times New Roman"/>
              </a:rPr>
              <a:t>;</a:t>
            </a:r>
          </a:p>
          <a:p>
            <a:pPr marL="0" indent="0" algn="just">
              <a:buNone/>
            </a:pPr>
            <a:r>
              <a:rPr lang="en-US" sz="2400" dirty="0" smtClean="0">
                <a:latin typeface="Consolas"/>
                <a:ea typeface="Calibri"/>
                <a:cs typeface="Times New Roman"/>
              </a:rPr>
              <a:t>       			system</a:t>
            </a:r>
            <a:r>
              <a:rPr lang="en-US" sz="24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2400" dirty="0">
                <a:latin typeface="Consolas"/>
                <a:ea typeface="Calibri"/>
                <a:cs typeface="Times New Roman"/>
              </a:rPr>
              <a:t>);</a:t>
            </a:r>
            <a:endParaRPr lang="en-US" sz="2400" dirty="0" smtClean="0">
              <a:latin typeface="Consolas"/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2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10600" cy="6553200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15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main()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{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letter</a:t>
            </a:r>
            <a:r>
              <a:rPr lang="en-US" sz="15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"Please enter a single lower case letter: "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&gt;&gt; letter</a:t>
            </a:r>
            <a:r>
              <a:rPr lang="en-US" sz="15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nYou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have entered the letter: "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&lt;&lt;letter&lt;&lt;endl;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 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get ASCII code for 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letter with integer casting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code;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code = (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) letter</a:t>
            </a:r>
            <a:r>
              <a:rPr lang="en-US" sz="1500" dirty="0" smtClean="0">
                <a:latin typeface="Consolas"/>
                <a:ea typeface="Calibri"/>
                <a:cs typeface="Times New Roman"/>
              </a:rPr>
              <a:t>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check if lower case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(code &gt; 96)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smtClean="0">
                <a:latin typeface="Consolas"/>
                <a:ea typeface="Calibri"/>
                <a:cs typeface="Times New Roman"/>
              </a:rPr>
              <a:t>{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smtClean="0">
                <a:latin typeface="Consolas"/>
                <a:ea typeface="Calibri"/>
                <a:cs typeface="Times New Roman"/>
              </a:rPr>
              <a:t>letter 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=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(code - 32</a:t>
            </a:r>
            <a:r>
              <a:rPr lang="en-US" sz="1500" dirty="0" smtClean="0">
                <a:latin typeface="Consolas"/>
                <a:ea typeface="Calibri"/>
                <a:cs typeface="Times New Roman"/>
              </a:rPr>
              <a:t>);   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	}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smtClean="0">
                <a:latin typeface="Consolas"/>
                <a:ea typeface="Calibri"/>
                <a:cs typeface="Times New Roman"/>
              </a:rPr>
              <a:t>{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	letter =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(code</a:t>
            </a:r>
            <a:r>
              <a:rPr lang="en-US" sz="1500" dirty="0" smtClean="0">
                <a:latin typeface="Consolas"/>
                <a:ea typeface="Calibri"/>
                <a:cs typeface="Times New Roman"/>
              </a:rPr>
              <a:t>);		}</a:t>
            </a:r>
            <a:endParaRPr lang="en-US" sz="2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"The letter in 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upper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case is:  "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&lt;&lt;letter&lt;&lt;endl&lt;&lt;endl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system(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0;</a:t>
            </a:r>
            <a:endParaRPr lang="en-US" sz="2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0"/>
            <a:ext cx="37338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89" y="5410201"/>
            <a:ext cx="4128911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3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229600" cy="6553200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3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38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3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3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3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3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38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3800" dirty="0">
                <a:latin typeface="Consolas"/>
                <a:ea typeface="Calibri"/>
                <a:cs typeface="Times New Roman"/>
              </a:rPr>
              <a:t>;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 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3800" dirty="0">
                <a:latin typeface="Consolas"/>
                <a:ea typeface="Calibri"/>
                <a:cs typeface="Times New Roman"/>
              </a:rPr>
              <a:t> main()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{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3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3800" dirty="0">
                <a:latin typeface="Consolas"/>
                <a:ea typeface="Calibri"/>
                <a:cs typeface="Times New Roman"/>
              </a:rPr>
              <a:t> letter;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3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get letter from user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3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"Please enter a single letter: "</a:t>
            </a:r>
            <a:r>
              <a:rPr lang="en-US" sz="3800" dirty="0">
                <a:latin typeface="Consolas"/>
                <a:ea typeface="Calibri"/>
                <a:cs typeface="Times New Roman"/>
              </a:rPr>
              <a:t>;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38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3800" dirty="0">
                <a:latin typeface="Consolas"/>
                <a:ea typeface="Calibri"/>
                <a:cs typeface="Times New Roman"/>
              </a:rPr>
              <a:t>&gt;&gt; letter;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3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show letter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3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38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nYou</a:t>
            </a:r>
            <a:r>
              <a:rPr lang="en-US" sz="3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have entered the letter: "</a:t>
            </a:r>
            <a:r>
              <a:rPr lang="en-US" sz="3800" dirty="0">
                <a:latin typeface="Consolas"/>
                <a:ea typeface="Calibri"/>
                <a:cs typeface="Times New Roman"/>
              </a:rPr>
              <a:t>&lt;&lt;letter&lt;&lt;endl;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 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3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convert to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upper </a:t>
            </a:r>
            <a:r>
              <a:rPr lang="en-US" sz="3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case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letter = </a:t>
            </a:r>
            <a:r>
              <a:rPr lang="en-US" sz="3800" dirty="0" err="1">
                <a:latin typeface="Consolas"/>
                <a:ea typeface="Calibri"/>
                <a:cs typeface="Times New Roman"/>
              </a:rPr>
              <a:t>toupper</a:t>
            </a:r>
            <a:r>
              <a:rPr lang="en-US" sz="3800" dirty="0">
                <a:latin typeface="Consolas"/>
                <a:ea typeface="Calibri"/>
                <a:cs typeface="Times New Roman"/>
              </a:rPr>
              <a:t>(letter);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 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3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show letter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3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"The letter in </a:t>
            </a:r>
            <a:r>
              <a:rPr lang="en-US" sz="38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uper</a:t>
            </a:r>
            <a:r>
              <a:rPr lang="en-US" sz="3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case is:  "</a:t>
            </a:r>
            <a:r>
              <a:rPr lang="en-US" sz="3800" dirty="0">
                <a:latin typeface="Consolas"/>
                <a:ea typeface="Calibri"/>
                <a:cs typeface="Times New Roman"/>
              </a:rPr>
              <a:t>&lt;&lt;letter&lt;&lt;endl&lt;&lt;endl;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 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system(</a:t>
            </a:r>
            <a:r>
              <a:rPr lang="en-US" sz="3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3800" dirty="0">
                <a:latin typeface="Consolas"/>
                <a:ea typeface="Calibri"/>
                <a:cs typeface="Times New Roman"/>
              </a:rPr>
              <a:t>);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3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3800" dirty="0">
                <a:latin typeface="Consolas"/>
                <a:ea typeface="Calibri"/>
                <a:cs typeface="Times New Roman"/>
              </a:rPr>
              <a:t> 0;</a:t>
            </a:r>
            <a:endParaRPr lang="en-US" sz="3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38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1716"/>
            <a:ext cx="4648200" cy="163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345" y="5250265"/>
            <a:ext cx="4156364" cy="1628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4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765843" y="13410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65848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7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CFF33"/>
                </a:solidFill>
              </a:rPr>
              <a:t>Programming with C++</a:t>
            </a:r>
            <a:endParaRPr lang="bg-BG" dirty="0">
              <a:solidFill>
                <a:srgbClr val="CCFF3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112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8139" y="5776658"/>
            <a:ext cx="8305800" cy="1081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CCFF33"/>
                </a:solidFill>
              </a:rPr>
              <a:t>© 2012 </a:t>
            </a:r>
            <a:r>
              <a:rPr lang="en-US" sz="3200" dirty="0" err="1" smtClean="0">
                <a:solidFill>
                  <a:srgbClr val="CCFF33"/>
                </a:solidFill>
              </a:rPr>
              <a:t>Bujar</a:t>
            </a:r>
            <a:r>
              <a:rPr lang="en-US" sz="3200" dirty="0" smtClean="0">
                <a:solidFill>
                  <a:srgbClr val="CCFF33"/>
                </a:solidFill>
              </a:rPr>
              <a:t> </a:t>
            </a:r>
            <a:r>
              <a:rPr lang="en-US" sz="3200" dirty="0" err="1" smtClean="0">
                <a:solidFill>
                  <a:srgbClr val="CCFF33"/>
                </a:solidFill>
              </a:rPr>
              <a:t>Mamudi</a:t>
            </a:r>
            <a:endParaRPr lang="en-US" sz="3200" dirty="0">
              <a:solidFill>
                <a:srgbClr val="CC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66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6236"/>
            <a:ext cx="8229600" cy="545176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Include comments in your programs to describe, document, and make the code easy to read.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Single line comments are written behind the double slash characters (“ </a:t>
            </a:r>
            <a:r>
              <a:rPr lang="en-US" dirty="0" smtClean="0">
                <a:solidFill>
                  <a:srgbClr val="CCFF33"/>
                </a:solidFill>
              </a:rPr>
              <a:t>//</a:t>
            </a:r>
            <a:r>
              <a:rPr lang="en-US" dirty="0" smtClean="0"/>
              <a:t> “) and multiple line comments are enclosed between slash and asterisk (“ </a:t>
            </a:r>
            <a:r>
              <a:rPr lang="en-US" dirty="0" smtClean="0">
                <a:solidFill>
                  <a:srgbClr val="CCFF33"/>
                </a:solidFill>
              </a:rPr>
              <a:t>/*</a:t>
            </a:r>
            <a:r>
              <a:rPr lang="en-US" dirty="0" smtClean="0"/>
              <a:t> “) and asterisk and slash (“ </a:t>
            </a:r>
            <a:r>
              <a:rPr lang="en-US" dirty="0" smtClean="0">
                <a:solidFill>
                  <a:srgbClr val="CCFF33"/>
                </a:solidFill>
              </a:rPr>
              <a:t>*/</a:t>
            </a:r>
            <a:r>
              <a:rPr lang="en-US" dirty="0" smtClean="0"/>
              <a:t> ”) characters.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nsolas"/>
                <a:ea typeface="Calibri"/>
                <a:cs typeface="Times New Roman"/>
              </a:rPr>
              <a:t>Example: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This is a single line comment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latin typeface="Consolas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/*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This is a multiple line comment.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*/</a:t>
            </a:r>
            <a:endParaRPr lang="en-US" sz="2400" dirty="0"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0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CCFF33"/>
                </a:solidFill>
              </a:rPr>
              <a:t>Breaking text into multiple lines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6236"/>
            <a:ext cx="8229600" cy="545176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Use end of line “</a:t>
            </a:r>
            <a:r>
              <a:rPr lang="en-US" dirty="0" err="1" smtClean="0">
                <a:solidFill>
                  <a:srgbClr val="CCFF33"/>
                </a:solidFill>
              </a:rPr>
              <a:t>endl</a:t>
            </a:r>
            <a:r>
              <a:rPr lang="en-US" dirty="0" smtClean="0"/>
              <a:t>” or new line ‘</a:t>
            </a:r>
            <a:r>
              <a:rPr lang="en-US" dirty="0" smtClean="0">
                <a:solidFill>
                  <a:srgbClr val="CCFF33"/>
                </a:solidFill>
              </a:rPr>
              <a:t>\n</a:t>
            </a:r>
            <a:r>
              <a:rPr lang="en-US" dirty="0" smtClean="0"/>
              <a:t>’ characters within a </a:t>
            </a:r>
            <a:r>
              <a:rPr lang="en-US" dirty="0" err="1" smtClean="0"/>
              <a:t>cout</a:t>
            </a:r>
            <a:r>
              <a:rPr lang="en-US" dirty="0" smtClean="0"/>
              <a:t> statement to make a new line.</a:t>
            </a:r>
          </a:p>
          <a:p>
            <a:pPr algn="just"/>
            <a:endParaRPr lang="en-US" sz="2800" dirty="0">
              <a:latin typeface="Consolas"/>
              <a:ea typeface="Calibri"/>
              <a:cs typeface="Times New Roman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Consolas"/>
                <a:ea typeface="Calibri"/>
                <a:cs typeface="Times New Roman"/>
              </a:rPr>
              <a:t>Example: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	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nsolas"/>
                <a:ea typeface="Calibri"/>
                <a:cs typeface="Times New Roman"/>
              </a:rPr>
              <a:t>			</a:t>
            </a:r>
            <a:r>
              <a:rPr lang="en-US" sz="2400" dirty="0" err="1" smtClean="0">
                <a:latin typeface="Consolas"/>
                <a:ea typeface="Calibri"/>
                <a:cs typeface="Times New Roman"/>
              </a:rPr>
              <a:t>cout</a:t>
            </a:r>
            <a:r>
              <a:rPr lang="en-US" sz="24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"Hello "</a:t>
            </a:r>
            <a:r>
              <a:rPr lang="en-US" sz="24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2400" dirty="0" err="1">
                <a:latin typeface="Consolas"/>
                <a:ea typeface="Calibri"/>
                <a:cs typeface="Times New Roman"/>
              </a:rPr>
              <a:t>endl</a:t>
            </a:r>
            <a:r>
              <a:rPr lang="en-US" sz="2400" dirty="0">
                <a:latin typeface="Consolas"/>
                <a:ea typeface="Calibri"/>
                <a:cs typeface="Times New Roman"/>
              </a:rPr>
              <a:t>;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nsolas"/>
                <a:ea typeface="Calibri"/>
                <a:cs typeface="Times New Roman"/>
              </a:rPr>
              <a:t>			</a:t>
            </a:r>
            <a:r>
              <a:rPr lang="en-US" sz="2400" dirty="0" err="1" smtClean="0">
                <a:latin typeface="Consolas"/>
                <a:ea typeface="Calibri"/>
                <a:cs typeface="Times New Roman"/>
              </a:rPr>
              <a:t>cout</a:t>
            </a:r>
            <a:r>
              <a:rPr lang="en-US" sz="2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24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"Hello \n"</a:t>
            </a:r>
            <a:r>
              <a:rPr lang="en-US" sz="2400" dirty="0">
                <a:latin typeface="Consolas"/>
                <a:ea typeface="Calibri"/>
                <a:cs typeface="Times New Roman"/>
              </a:rPr>
              <a:t>;</a:t>
            </a:r>
            <a:endParaRPr lang="en-US" sz="2400" dirty="0"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4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CCFF33"/>
                </a:solidFill>
              </a:rPr>
              <a:t>Hello World 2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06236"/>
            <a:ext cx="8915400" cy="4719927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PROG:		</a:t>
            </a:r>
            <a:r>
              <a:rPr lang="en-US" sz="7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Hello_World2.cpp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DESCRIPTION:	Using </a:t>
            </a:r>
            <a:r>
              <a:rPr lang="en-US" sz="7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endl</a:t>
            </a:r>
            <a:r>
              <a:rPr lang="en-US" sz="7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.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 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7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7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7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7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72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;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 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 main()					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{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7200" dirty="0" err="1">
                <a:latin typeface="Consolas"/>
                <a:ea typeface="Calibri"/>
                <a:cs typeface="Times New Roman"/>
              </a:rPr>
              <a:t>cout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7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"Hello World</a:t>
            </a:r>
            <a:r>
              <a:rPr lang="en-US" sz="7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! \</a:t>
            </a:r>
            <a:r>
              <a:rPr lang="en-US" sz="7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n"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;  </a:t>
            </a:r>
            <a:r>
              <a:rPr lang="en-US" sz="7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move the cursor to the beginning 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	                         </a:t>
            </a:r>
            <a:r>
              <a:rPr lang="en-US" sz="7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of the next line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	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7200" dirty="0" err="1">
                <a:latin typeface="Consolas"/>
                <a:ea typeface="Calibri"/>
                <a:cs typeface="Times New Roman"/>
              </a:rPr>
              <a:t>cout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7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"This is my C++ program."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7200" dirty="0" err="1">
                <a:latin typeface="Consolas"/>
                <a:ea typeface="Calibri"/>
                <a:cs typeface="Times New Roman"/>
              </a:rPr>
              <a:t>endl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7200" dirty="0" err="1">
                <a:latin typeface="Consolas"/>
                <a:ea typeface="Calibri"/>
                <a:cs typeface="Times New Roman"/>
              </a:rPr>
              <a:t>endl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;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 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	system(</a:t>
            </a:r>
            <a:r>
              <a:rPr lang="en-US" sz="7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);        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7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 0;               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}</a:t>
            </a:r>
            <a:endParaRPr lang="en-US" sz="72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260831"/>
            <a:ext cx="4724400" cy="159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9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Basic Arithmetic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Any statement enclosed with double quotes   (</a:t>
            </a:r>
            <a:r>
              <a:rPr lang="en-US" dirty="0" smtClean="0">
                <a:solidFill>
                  <a:srgbClr val="CCFF33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CCFF33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/>
              <a:t>) in a </a:t>
            </a:r>
            <a:r>
              <a:rPr lang="en-US" dirty="0" err="1" smtClean="0"/>
              <a:t>cout</a:t>
            </a:r>
            <a:r>
              <a:rPr lang="en-US" dirty="0" smtClean="0"/>
              <a:t> statement is displayed directly.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Any arithmetical or logical expression is evaluated and then the result is displayed.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61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CCFF33"/>
                </a:solidFill>
              </a:rPr>
              <a:t>Sum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PROG:	</a:t>
            </a:r>
            <a:r>
              <a:rPr lang="en-US" sz="2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Sum.cpp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 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2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2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2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2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23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2300" dirty="0">
                <a:latin typeface="Consolas"/>
                <a:ea typeface="Calibri"/>
                <a:cs typeface="Times New Roman"/>
              </a:rPr>
              <a:t>;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 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2300" dirty="0">
                <a:latin typeface="Consolas"/>
                <a:ea typeface="Calibri"/>
                <a:cs typeface="Times New Roman"/>
              </a:rPr>
              <a:t> main()					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{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calculate and print the sum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300" dirty="0" err="1">
                <a:latin typeface="Consolas"/>
                <a:ea typeface="Calibri"/>
                <a:cs typeface="Times New Roman"/>
              </a:rPr>
              <a:t>cout</a:t>
            </a:r>
            <a:r>
              <a:rPr lang="en-US" sz="23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2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"5 + 3 = "</a:t>
            </a:r>
            <a:r>
              <a:rPr lang="en-US" sz="2300" dirty="0">
                <a:latin typeface="Consolas"/>
                <a:ea typeface="Calibri"/>
                <a:cs typeface="Times New Roman"/>
              </a:rPr>
              <a:t>&lt;&lt; 5 + 3 &lt;&lt;</a:t>
            </a:r>
            <a:r>
              <a:rPr lang="en-US" sz="2300" dirty="0" err="1">
                <a:latin typeface="Consolas"/>
                <a:ea typeface="Calibri"/>
                <a:cs typeface="Times New Roman"/>
              </a:rPr>
              <a:t>endl</a:t>
            </a:r>
            <a:r>
              <a:rPr lang="en-US" sz="2300" dirty="0">
                <a:latin typeface="Consolas"/>
                <a:ea typeface="Calibri"/>
                <a:cs typeface="Times New Roman"/>
              </a:rPr>
              <a:t>;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 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	system(</a:t>
            </a:r>
            <a:r>
              <a:rPr lang="en-US" sz="2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2300" dirty="0">
                <a:latin typeface="Consolas"/>
                <a:ea typeface="Calibri"/>
                <a:cs typeface="Times New Roman"/>
              </a:rPr>
              <a:t>);        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2300" dirty="0">
                <a:latin typeface="Consolas"/>
                <a:ea typeface="Calibri"/>
                <a:cs typeface="Times New Roman"/>
              </a:rPr>
              <a:t> 0;               </a:t>
            </a:r>
            <a:endParaRPr lang="en-US" sz="2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onsolas"/>
                <a:ea typeface="Calibri"/>
                <a:cs typeface="Times New Roman"/>
              </a:rPr>
              <a:t>}</a:t>
            </a:r>
            <a:endParaRPr lang="en-US" sz="2300" dirty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947" y="5410201"/>
            <a:ext cx="5046053" cy="142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406236"/>
            <a:ext cx="17811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Basic </a:t>
            </a:r>
            <a:r>
              <a:rPr lang="en-US" dirty="0" err="1" smtClean="0">
                <a:solidFill>
                  <a:srgbClr val="CCFF33"/>
                </a:solidFill>
              </a:rPr>
              <a:t>Input/Output</a:t>
            </a:r>
            <a:endParaRPr lang="en-US" dirty="0" smtClean="0">
              <a:solidFill>
                <a:srgbClr val="CCFF33"/>
              </a:solidFill>
            </a:endParaRP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CCFF33"/>
                </a:solidFill>
              </a:rPr>
              <a:t>Getting input data from user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“</a:t>
            </a:r>
            <a:r>
              <a:rPr lang="en-US" dirty="0" err="1" smtClean="0">
                <a:solidFill>
                  <a:srgbClr val="CCFF33"/>
                </a:solidFill>
              </a:rPr>
              <a:t>cin</a:t>
            </a:r>
            <a:r>
              <a:rPr lang="en-US" dirty="0" smtClean="0"/>
              <a:t>” command is used to read data from the standard input (keyboard or file).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cin</a:t>
            </a:r>
            <a:r>
              <a:rPr lang="en-US" dirty="0">
                <a:latin typeface="Consolas"/>
                <a:ea typeface="Calibri"/>
                <a:cs typeface="Times New Roman"/>
              </a:rPr>
              <a:t>&gt;&gt;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num1;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 </a:t>
            </a:r>
            <a:r>
              <a:rPr lang="en-US" u="sng" dirty="0" smtClean="0">
                <a:solidFill>
                  <a:srgbClr val="CCFF33"/>
                </a:solidFill>
              </a:rPr>
              <a:t>variable</a:t>
            </a:r>
            <a:r>
              <a:rPr lang="en-US" dirty="0" smtClean="0"/>
              <a:t> is a named storage location that can contain data that can be modified during program execution.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Example: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latin typeface="Consolas"/>
              </a:rPr>
              <a:t>num1, num2, sum; 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8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Problem 1: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pPr algn="just"/>
            <a:r>
              <a:rPr lang="en-US" dirty="0" smtClean="0"/>
              <a:t>Write a C++ program that reads two integers, calculates their sum and then outputs the result.</a:t>
            </a:r>
            <a:endParaRPr lang="en-US" dirty="0">
              <a:latin typeface="Consolas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211581"/>
            <a:ext cx="1981200" cy="564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20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CFF33"/>
                </a:solidFill>
              </a:rPr>
              <a:t>Osman AY</a:t>
            </a:r>
            <a:br>
              <a:rPr lang="en-US" dirty="0" smtClean="0">
                <a:solidFill>
                  <a:srgbClr val="CCFF33"/>
                </a:solidFill>
              </a:rPr>
            </a:br>
            <a:r>
              <a:rPr lang="en-US" dirty="0" err="1" smtClean="0">
                <a:solidFill>
                  <a:srgbClr val="CCFF33"/>
                </a:solidFill>
              </a:rPr>
              <a:t>Muhammed</a:t>
            </a:r>
            <a:r>
              <a:rPr lang="en-US" dirty="0" smtClean="0">
                <a:solidFill>
                  <a:srgbClr val="CCFF33"/>
                </a:solidFill>
              </a:rPr>
              <a:t> </a:t>
            </a:r>
            <a:r>
              <a:rPr lang="en-US" dirty="0" err="1" smtClean="0">
                <a:solidFill>
                  <a:srgbClr val="CCFF33"/>
                </a:solidFill>
              </a:rPr>
              <a:t>Akif</a:t>
            </a:r>
            <a:r>
              <a:rPr lang="en-US" dirty="0" smtClean="0">
                <a:solidFill>
                  <a:srgbClr val="CCFF33"/>
                </a:solidFill>
              </a:rPr>
              <a:t> HORASANLI</a:t>
            </a:r>
            <a:endParaRPr lang="en-US" dirty="0">
              <a:solidFill>
                <a:srgbClr val="CCFF33"/>
              </a:solidFill>
            </a:endParaRPr>
          </a:p>
        </p:txBody>
      </p:sp>
      <p:pic>
        <p:nvPicPr>
          <p:cNvPr id="4" name="Picture 7" descr="C:\Users\Jon Snow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304800" y="304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CFF33"/>
                </a:solidFill>
              </a:rPr>
              <a:t>Text Book</a:t>
            </a:r>
            <a:endParaRPr lang="en-US" dirty="0">
              <a:solidFill>
                <a:srgbClr val="CC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8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534400" cy="6705600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PROG:	</a:t>
            </a:r>
            <a:r>
              <a:rPr lang="en-US" sz="7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Sum.cpp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 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7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7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7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7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72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;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 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 main()					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{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7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num1, num2, and sum are three 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7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variables of type integer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7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 num1, num2, sum;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 </a:t>
            </a:r>
            <a:endParaRPr lang="en-US" sz="7200" dirty="0" smtClean="0">
              <a:latin typeface="Consolas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7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"Enter two integers</a:t>
            </a:r>
            <a:r>
              <a:rPr lang="en-US" sz="7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: </a:t>
            </a:r>
            <a:r>
              <a:rPr lang="en-US" sz="7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7200" dirty="0" smtClean="0">
                <a:latin typeface="Consolas"/>
                <a:ea typeface="Calibri"/>
                <a:cs typeface="Times New Roman"/>
              </a:rPr>
              <a:t>&lt;&lt;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endl;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72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&gt;&gt; num1 &gt;&gt; num2;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7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7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cin</a:t>
            </a:r>
            <a:r>
              <a:rPr lang="en-US" sz="7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reads two values for num1 and num2.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 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7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sum gets the value of num1 + num2;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	sum = num1 + num2;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	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7200" dirty="0" err="1">
                <a:latin typeface="Consolas"/>
                <a:ea typeface="Calibri"/>
                <a:cs typeface="Times New Roman"/>
              </a:rPr>
              <a:t>cout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7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"Sum is: "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&lt;&lt;sum&lt;&lt;</a:t>
            </a:r>
            <a:r>
              <a:rPr lang="en-US" sz="7200" dirty="0" err="1">
                <a:latin typeface="Consolas"/>
                <a:ea typeface="Calibri"/>
                <a:cs typeface="Times New Roman"/>
              </a:rPr>
              <a:t>endl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;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 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	system(</a:t>
            </a:r>
            <a:r>
              <a:rPr lang="en-US" sz="7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);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7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7200" dirty="0">
                <a:latin typeface="Consolas"/>
                <a:ea typeface="Calibri"/>
                <a:cs typeface="Times New Roman"/>
              </a:rPr>
              <a:t> 0;</a:t>
            </a:r>
            <a:endParaRPr lang="en-US" sz="7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onsolas"/>
                <a:ea typeface="Calibri"/>
                <a:cs typeface="Times New Roman"/>
              </a:rPr>
              <a:t>}</a:t>
            </a:r>
            <a:endParaRPr lang="en-US" sz="72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0"/>
            <a:ext cx="4433455" cy="1482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Sum of two integers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sum = num1 + num2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; f</a:t>
            </a:r>
            <a:r>
              <a:rPr lang="en-US" dirty="0" smtClean="0"/>
              <a:t>irst computes the  value of </a:t>
            </a:r>
            <a:r>
              <a:rPr lang="en-US" u="sng" dirty="0">
                <a:solidFill>
                  <a:srgbClr val="CCFF33"/>
                </a:solidFill>
                <a:latin typeface="Consolas"/>
                <a:ea typeface="Calibri"/>
                <a:cs typeface="Times New Roman"/>
              </a:rPr>
              <a:t>num1 + </a:t>
            </a:r>
            <a:r>
              <a:rPr lang="en-US" u="sng" dirty="0" smtClean="0">
                <a:solidFill>
                  <a:srgbClr val="CCFF33"/>
                </a:solidFill>
                <a:latin typeface="Consolas"/>
                <a:ea typeface="Calibri"/>
                <a:cs typeface="Times New Roman"/>
              </a:rPr>
              <a:t>num2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and then assigns the result to the variable </a:t>
            </a:r>
            <a:r>
              <a:rPr lang="en-US" u="sng" dirty="0" smtClean="0">
                <a:solidFill>
                  <a:srgbClr val="CCFF33"/>
                </a:solidFill>
                <a:latin typeface="Consolas"/>
                <a:ea typeface="Calibri"/>
                <a:cs typeface="Times New Roman"/>
              </a:rPr>
              <a:t>sum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.</a:t>
            </a:r>
          </a:p>
          <a:p>
            <a:pPr marL="0" indent="0" algn="just">
              <a:buNone/>
            </a:pPr>
            <a:endParaRPr lang="en-US" u="sng" dirty="0">
              <a:solidFill>
                <a:srgbClr val="CCFF33"/>
              </a:solidFill>
              <a:latin typeface="Consolas"/>
              <a:cs typeface="Times New Roman"/>
            </a:endParaRPr>
          </a:p>
          <a:p>
            <a:pPr marL="0" indent="0" algn="just">
              <a:buNone/>
            </a:pPr>
            <a:r>
              <a:rPr lang="en-US" dirty="0" smtClean="0">
                <a:latin typeface="Consolas"/>
                <a:cs typeface="Times New Roman"/>
              </a:rPr>
              <a:t>The statement	</a:t>
            </a:r>
            <a:r>
              <a:rPr lang="en-US" dirty="0">
                <a:latin typeface="Consolas"/>
                <a:ea typeface="Calibri"/>
                <a:cs typeface="Times New Roman"/>
              </a:rPr>
              <a:t> sum </a:t>
            </a:r>
            <a:r>
              <a:rPr lang="en-US" dirty="0">
                <a:solidFill>
                  <a:srgbClr val="CCFF33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dirty="0">
                <a:latin typeface="Consolas"/>
                <a:ea typeface="Calibri"/>
                <a:cs typeface="Times New Roman"/>
              </a:rPr>
              <a:t> num1 </a:t>
            </a:r>
            <a:r>
              <a:rPr lang="en-US" dirty="0">
                <a:solidFill>
                  <a:srgbClr val="CCFF33"/>
                </a:solidFill>
                <a:latin typeface="Consolas"/>
                <a:ea typeface="Calibri"/>
                <a:cs typeface="Times New Roman"/>
              </a:rPr>
              <a:t>+</a:t>
            </a:r>
            <a:r>
              <a:rPr lang="en-US" dirty="0">
                <a:latin typeface="Consolas"/>
                <a:ea typeface="Calibri"/>
                <a:cs typeface="Times New Roman"/>
              </a:rPr>
              <a:t> num2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;</a:t>
            </a:r>
          </a:p>
          <a:p>
            <a:pPr marL="0" indent="0" algn="just"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2500" dirty="0" smtClean="0">
                <a:latin typeface="Consolas"/>
                <a:ea typeface="Calibri"/>
                <a:cs typeface="Times New Roman"/>
              </a:rPr>
              <a:t>is formed with the arithmetic operator (+)</a:t>
            </a:r>
          </a:p>
          <a:p>
            <a:pPr marL="0" indent="0" algn="just">
              <a:buNone/>
            </a:pPr>
            <a:r>
              <a:rPr lang="en-US" sz="2500" dirty="0" smtClean="0">
                <a:latin typeface="Consolas"/>
                <a:ea typeface="Calibri"/>
                <a:cs typeface="Times New Roman"/>
              </a:rPr>
              <a:t>   and the assignment operator (=). 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32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Arithmetic Operators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CCFF33"/>
                </a:solidFill>
              </a:rPr>
              <a:t>Arithmetic Operators</a:t>
            </a:r>
            <a:endParaRPr lang="en-US" dirty="0">
              <a:solidFill>
                <a:srgbClr val="CCFF33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187976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+ 4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5 - 4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*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Division (integer)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 /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5 %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33400" y="4038600"/>
                <a:ext cx="80010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Modulus: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 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               if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is an integer multiple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Example:         10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 smtClean="0"/>
                  <a:t>4 = 2</a:t>
                </a:r>
                <a:r>
                  <a:rPr lang="en-US" dirty="0" smtClean="0"/>
                  <a:t>  </a:t>
                </a:r>
                <a:r>
                  <a:rPr lang="en-US" dirty="0" smtClean="0"/>
                  <a:t>(mod 4</a:t>
                </a:r>
                <a:r>
                  <a:rPr lang="en-US" dirty="0" smtClean="0"/>
                  <a:t>)            </a:t>
                </a:r>
                <a:r>
                  <a:rPr lang="en-US" dirty="0" smtClean="0"/>
                  <a:t>10 – 2 = 8     and     8   is a multiple of 4           </a:t>
                </a:r>
              </a:p>
              <a:p>
                <a:r>
                  <a:rPr lang="en-US" dirty="0"/>
                  <a:t>	 </a:t>
                </a:r>
                <a:r>
                  <a:rPr lang="en-US" dirty="0" smtClean="0"/>
                  <a:t>       11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 4 = 3  </a:t>
                </a:r>
                <a:r>
                  <a:rPr lang="en-US" dirty="0"/>
                  <a:t>(mod 4)  </a:t>
                </a:r>
                <a:r>
                  <a:rPr lang="en-US" dirty="0" smtClean="0"/>
                  <a:t>  </a:t>
                </a:r>
                <a:r>
                  <a:rPr lang="en-US" dirty="0" smtClean="0"/>
                  <a:t>        </a:t>
                </a:r>
                <a:r>
                  <a:rPr lang="en-US" dirty="0" smtClean="0"/>
                  <a:t>11 – 3 = 8     and     8   is a multiple of 4</a:t>
                </a:r>
                <a:endParaRPr lang="en-US" dirty="0"/>
              </a:p>
              <a:p>
                <a:r>
                  <a:rPr lang="en-US" dirty="0" smtClean="0"/>
                  <a:t>                         12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r>
                  <a:rPr lang="en-US" dirty="0" smtClean="0"/>
                  <a:t>  4 = 0   (</a:t>
                </a:r>
                <a:r>
                  <a:rPr lang="en-US" dirty="0"/>
                  <a:t>mod 4)  </a:t>
                </a:r>
                <a:r>
                  <a:rPr lang="en-US" dirty="0" smtClean="0"/>
                  <a:t>   </a:t>
                </a:r>
                <a:r>
                  <a:rPr lang="en-US" dirty="0" smtClean="0"/>
                  <a:t>       12 </a:t>
                </a:r>
                <a:r>
                  <a:rPr lang="en-US" dirty="0" smtClean="0"/>
                  <a:t>– 0 = 12   and    12  is a multiple of 4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    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13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 smtClean="0"/>
                  <a:t>4 = __    </a:t>
                </a:r>
                <a:r>
                  <a:rPr lang="en-US" dirty="0" smtClean="0"/>
                  <a:t>(mod 4)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14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r>
                  <a:rPr lang="en-US" dirty="0" smtClean="0"/>
                  <a:t> 4 =  </a:t>
                </a:r>
                <a:r>
                  <a:rPr lang="en-US" dirty="0" smtClean="0"/>
                  <a:t>__    </a:t>
                </a:r>
                <a:r>
                  <a:rPr lang="en-US" dirty="0"/>
                  <a:t>(mod 4</a:t>
                </a:r>
                <a:r>
                  <a:rPr lang="en-US" dirty="0" smtClean="0"/>
                  <a:t>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 5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% 4 </m:t>
                    </m:r>
                  </m:oMath>
                </a14:m>
                <a:r>
                  <a:rPr lang="en-US" dirty="0" smtClean="0"/>
                  <a:t>=  </a:t>
                </a:r>
                <a:r>
                  <a:rPr lang="en-US" dirty="0"/>
                  <a:t>__    (mod 4)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038600"/>
                <a:ext cx="8001000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686" t="-973" r="-4116" b="-2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3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CCFF33"/>
                </a:solidFill>
              </a:rPr>
              <a:t>Assignment Operator</a:t>
            </a:r>
            <a:endParaRPr lang="en-US" sz="40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876797"/>
              </p:ext>
            </p:extLst>
          </p:nvPr>
        </p:nvGraphicFramePr>
        <p:xfrm>
          <a:off x="381000" y="1600200"/>
          <a:ext cx="8402781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800"/>
                <a:gridCol w="5105400"/>
                <a:gridCol w="22305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Meaning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the value of the second variable in the memory specified by the first variable.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num1</a:t>
                      </a:r>
                      <a:r>
                        <a:rPr lang="en-US" baseline="0" dirty="0" smtClean="0"/>
                        <a:t> = num2;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" y="2971800"/>
            <a:ext cx="7924800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15000"/>
              </a:lnSpc>
            </a:pPr>
            <a:r>
              <a:rPr lang="en-US" b="1" dirty="0" smtClean="0">
                <a:latin typeface="+mj-lt"/>
                <a:ea typeface="Calibri"/>
                <a:cs typeface="Times New Roman"/>
              </a:rPr>
              <a:t>Example:</a:t>
            </a:r>
          </a:p>
          <a:p>
            <a:pPr indent="457200">
              <a:lnSpc>
                <a:spcPct val="115000"/>
              </a:lnSpc>
            </a:pPr>
            <a:endParaRPr lang="en-US" b="1" dirty="0" smtClean="0">
              <a:latin typeface="+mj-lt"/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latin typeface="Consolas"/>
                <a:ea typeface="Calibri"/>
                <a:cs typeface="Times New Roman"/>
              </a:rPr>
              <a:t>num1, num2;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num2 = 5;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num1 = num2;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cout</a:t>
            </a:r>
            <a:r>
              <a:rPr lang="en-US" dirty="0">
                <a:latin typeface="Consolas"/>
                <a:ea typeface="Calibri"/>
                <a:cs typeface="Times New Roman"/>
              </a:rPr>
              <a:t>&lt;&lt;num1&lt;&lt;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endl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840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CCFF33"/>
                </a:solidFill>
              </a:rPr>
              <a:t>Increment Operator</a:t>
            </a:r>
            <a:endParaRPr lang="en-US" sz="40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04593"/>
              </p:ext>
            </p:extLst>
          </p:nvPr>
        </p:nvGraphicFramePr>
        <p:xfrm>
          <a:off x="381000" y="1600200"/>
          <a:ext cx="8402781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800"/>
                <a:gridCol w="5105400"/>
                <a:gridCol w="22305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Meaning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the value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variable by 1;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num1++;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400" y="3357173"/>
            <a:ext cx="8571345" cy="293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num1;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num1 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= 5;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num1 = num1 + 1;       i can write the same in a shorter way</a:t>
            </a:r>
            <a:endParaRPr lang="en-US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num1 += 1;             i can write it even shorter</a:t>
            </a:r>
            <a:endParaRPr lang="en-US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num1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++;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&lt;&lt;num1&lt;&lt;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102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CCFF33"/>
                </a:solidFill>
              </a:rPr>
              <a:t>Decrement Operator</a:t>
            </a:r>
            <a:endParaRPr lang="en-US" sz="40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85796"/>
              </p:ext>
            </p:extLst>
          </p:nvPr>
        </p:nvGraphicFramePr>
        <p:xfrm>
          <a:off x="381000" y="1600200"/>
          <a:ext cx="8402781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800"/>
                <a:gridCol w="5105400"/>
                <a:gridCol w="22305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Meaning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Decrease the value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variable by 1;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num1--;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400" y="3357173"/>
            <a:ext cx="8571345" cy="293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num1;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num1 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= 5;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num1 = num1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-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1;       i can write the same in a shorter way</a:t>
            </a:r>
            <a:endParaRPr lang="en-US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num1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-=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1;             i can write it even shorter</a:t>
            </a:r>
            <a:endParaRPr lang="en-US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num1--;</a:t>
            </a:r>
            <a:endParaRPr lang="en-US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&lt;&lt;num1&lt;&lt;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719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CCFF33"/>
                </a:solidFill>
              </a:rPr>
              <a:t>Compound </a:t>
            </a:r>
            <a:r>
              <a:rPr lang="en-US" sz="4000" dirty="0" smtClean="0">
                <a:solidFill>
                  <a:srgbClr val="CCFF33"/>
                </a:solidFill>
              </a:rPr>
              <a:t>Sum </a:t>
            </a:r>
            <a:r>
              <a:rPr lang="en-US" sz="4000" dirty="0" smtClean="0">
                <a:solidFill>
                  <a:srgbClr val="CCFF33"/>
                </a:solidFill>
              </a:rPr>
              <a:t>Operators</a:t>
            </a:r>
            <a:endParaRPr lang="en-US" sz="40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03962"/>
              </p:ext>
            </p:extLst>
          </p:nvPr>
        </p:nvGraphicFramePr>
        <p:xfrm>
          <a:off x="381000" y="1600200"/>
          <a:ext cx="8402781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800"/>
                <a:gridCol w="5105400"/>
                <a:gridCol w="22305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Meaning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the value of the second variable to the value of the first variable; store the result in the memory specified by the first variable.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 +=</a:t>
                      </a:r>
                      <a:r>
                        <a:rPr lang="en-US" baseline="0" dirty="0" smtClean="0"/>
                        <a:t> num1;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945" y="3357173"/>
            <a:ext cx="8305800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latin typeface="Consolas"/>
                <a:ea typeface="Calibri"/>
                <a:cs typeface="Times New Roman"/>
              </a:rPr>
              <a:t>sum, num1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num1 </a:t>
            </a:r>
            <a:r>
              <a:rPr lang="en-US" dirty="0">
                <a:latin typeface="Consolas"/>
                <a:ea typeface="Calibri"/>
                <a:cs typeface="Times New Roman"/>
              </a:rPr>
              <a:t>= 5;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sum </a:t>
            </a:r>
            <a:r>
              <a:rPr lang="en-US" dirty="0">
                <a:latin typeface="Consolas"/>
                <a:ea typeface="Calibri"/>
                <a:cs typeface="Times New Roman"/>
              </a:rPr>
              <a:t>= 10;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sum = sum + num1;    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 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can write the same in a shorter way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sum </a:t>
            </a:r>
            <a:r>
              <a:rPr lang="en-US" dirty="0">
                <a:latin typeface="Consolas"/>
                <a:ea typeface="Calibri"/>
                <a:cs typeface="Times New Roman"/>
              </a:rPr>
              <a:t>+= num1;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err="1" smtClean="0">
                <a:latin typeface="Consolas"/>
                <a:ea typeface="Calibri"/>
                <a:cs typeface="Times New Roman"/>
              </a:rPr>
              <a:t>cout</a:t>
            </a:r>
            <a:r>
              <a:rPr lang="en-US" dirty="0">
                <a:latin typeface="Consolas"/>
                <a:ea typeface="Calibri"/>
                <a:cs typeface="Times New Roman"/>
              </a:rPr>
              <a:t>&lt;&lt;sum&lt;&lt;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endl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273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CCFF33"/>
                </a:solidFill>
              </a:rPr>
              <a:t>Compound </a:t>
            </a:r>
            <a:r>
              <a:rPr lang="en-US" sz="4000" dirty="0" smtClean="0">
                <a:solidFill>
                  <a:srgbClr val="CCFF33"/>
                </a:solidFill>
              </a:rPr>
              <a:t>Difference </a:t>
            </a:r>
            <a:r>
              <a:rPr lang="en-US" sz="4000" dirty="0" smtClean="0">
                <a:solidFill>
                  <a:srgbClr val="CCFF33"/>
                </a:solidFill>
              </a:rPr>
              <a:t>Operators</a:t>
            </a:r>
            <a:endParaRPr lang="en-US" sz="40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52996"/>
              </p:ext>
            </p:extLst>
          </p:nvPr>
        </p:nvGraphicFramePr>
        <p:xfrm>
          <a:off x="381000" y="1600200"/>
          <a:ext cx="8402781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800"/>
                <a:gridCol w="5105400"/>
                <a:gridCol w="22305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Meaning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Subtract the value of the second variable to the value of the first variable; store the result in the memory specified by the first variable.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 -=</a:t>
                      </a:r>
                      <a:r>
                        <a:rPr lang="en-US" baseline="0" dirty="0" smtClean="0"/>
                        <a:t> num1;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945" y="3357173"/>
            <a:ext cx="8305800" cy="295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diff, num1;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num1 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= 5;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diff 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= 10;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diff = diff - num1;   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i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can write the same in a shorter way</a:t>
            </a:r>
            <a:endParaRPr lang="en-US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diff 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-= num1;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&lt;&lt;diff&lt;&lt;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445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CCFF33"/>
                </a:solidFill>
              </a:rPr>
              <a:t>Compound </a:t>
            </a:r>
            <a:r>
              <a:rPr lang="en-US" sz="4000" dirty="0" smtClean="0">
                <a:solidFill>
                  <a:srgbClr val="CCFF33"/>
                </a:solidFill>
              </a:rPr>
              <a:t>Product </a:t>
            </a:r>
            <a:r>
              <a:rPr lang="en-US" sz="4000" dirty="0" smtClean="0">
                <a:solidFill>
                  <a:srgbClr val="CCFF33"/>
                </a:solidFill>
              </a:rPr>
              <a:t>Operators</a:t>
            </a:r>
            <a:endParaRPr lang="en-US" sz="40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313347"/>
              </p:ext>
            </p:extLst>
          </p:nvPr>
        </p:nvGraphicFramePr>
        <p:xfrm>
          <a:off x="381000" y="1600200"/>
          <a:ext cx="8402781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800"/>
                <a:gridCol w="5105400"/>
                <a:gridCol w="22305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Meaning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Multiply the value of the first variable by the value of the second variable; store the result in the memory specified by the first variable.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 *=</a:t>
                      </a:r>
                      <a:r>
                        <a:rPr lang="en-US" baseline="0" dirty="0" smtClean="0"/>
                        <a:t> num1;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400" y="3357173"/>
            <a:ext cx="8571345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latin typeface="Consolas"/>
                <a:ea typeface="Calibri"/>
                <a:cs typeface="Times New Roman"/>
              </a:rPr>
              <a:t>prod, num1;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num1 </a:t>
            </a:r>
            <a:r>
              <a:rPr lang="en-US" dirty="0">
                <a:latin typeface="Consolas"/>
                <a:ea typeface="Calibri"/>
                <a:cs typeface="Times New Roman"/>
              </a:rPr>
              <a:t>= 5;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prod </a:t>
            </a:r>
            <a:r>
              <a:rPr lang="en-US" dirty="0">
                <a:latin typeface="Consolas"/>
                <a:ea typeface="Calibri"/>
                <a:cs typeface="Times New Roman"/>
              </a:rPr>
              <a:t>= 10;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prod = prod * num1;       i can write the same in a shorter way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prod </a:t>
            </a:r>
            <a:r>
              <a:rPr lang="en-US" dirty="0">
                <a:latin typeface="Consolas"/>
                <a:ea typeface="Calibri"/>
                <a:cs typeface="Times New Roman"/>
              </a:rPr>
              <a:t>*= num1;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err="1" smtClean="0">
                <a:latin typeface="Consolas"/>
                <a:ea typeface="Calibri"/>
                <a:cs typeface="Times New Roman"/>
              </a:rPr>
              <a:t>cout</a:t>
            </a:r>
            <a:r>
              <a:rPr lang="en-US" dirty="0">
                <a:latin typeface="Consolas"/>
                <a:ea typeface="Calibri"/>
                <a:cs typeface="Times New Roman"/>
              </a:rPr>
              <a:t>&lt;&lt;prod&lt;&lt;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endl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04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Contents: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programming</a:t>
            </a:r>
          </a:p>
          <a:p>
            <a:r>
              <a:rPr lang="en-US" dirty="0" smtClean="0"/>
              <a:t>Basic input/output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ASCII Code</a:t>
            </a:r>
          </a:p>
          <a:p>
            <a:r>
              <a:rPr lang="en-US" dirty="0" smtClean="0"/>
              <a:t>Using Text Files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CCFF33"/>
                </a:solidFill>
              </a:rPr>
              <a:t>Compound </a:t>
            </a:r>
            <a:r>
              <a:rPr lang="en-US" sz="4000" dirty="0" smtClean="0">
                <a:solidFill>
                  <a:srgbClr val="CCFF33"/>
                </a:solidFill>
              </a:rPr>
              <a:t>Quotient </a:t>
            </a:r>
            <a:r>
              <a:rPr lang="en-US" sz="4000" dirty="0" smtClean="0">
                <a:solidFill>
                  <a:srgbClr val="CCFF33"/>
                </a:solidFill>
              </a:rPr>
              <a:t>Operators</a:t>
            </a:r>
            <a:endParaRPr lang="en-US" sz="40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689664"/>
              </p:ext>
            </p:extLst>
          </p:nvPr>
        </p:nvGraphicFramePr>
        <p:xfrm>
          <a:off x="381000" y="1600200"/>
          <a:ext cx="8402781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800"/>
                <a:gridCol w="5105400"/>
                <a:gridCol w="22305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Meaning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 the value of the first variable by the value of the second variable; store the result in the memory specified by the first variable.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quot</a:t>
                      </a:r>
                      <a:r>
                        <a:rPr lang="en-US" dirty="0" smtClean="0"/>
                        <a:t>  /=</a:t>
                      </a:r>
                      <a:r>
                        <a:rPr lang="en-US" baseline="0" dirty="0" smtClean="0"/>
                        <a:t> num1;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400" y="3357173"/>
            <a:ext cx="8571345" cy="295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quot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, num1;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num1 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= 5;</a:t>
            </a:r>
          </a:p>
          <a:p>
            <a:pPr>
              <a:lnSpc>
                <a:spcPct val="115000"/>
              </a:lnSpc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quot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= 10;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quot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dirty="0" err="1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quot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 / num1;       i can write the same in a shorter way</a:t>
            </a:r>
            <a:endParaRPr lang="en-US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quot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/= num1;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&lt;&lt;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quot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&lt;&lt;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380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CCFF33"/>
                </a:solidFill>
              </a:rPr>
              <a:t>Compound </a:t>
            </a:r>
            <a:r>
              <a:rPr lang="en-US" sz="4000" dirty="0" smtClean="0">
                <a:solidFill>
                  <a:srgbClr val="CCFF33"/>
                </a:solidFill>
              </a:rPr>
              <a:t>Modulus </a:t>
            </a:r>
            <a:r>
              <a:rPr lang="en-US" sz="4000" dirty="0" smtClean="0">
                <a:solidFill>
                  <a:srgbClr val="CCFF33"/>
                </a:solidFill>
              </a:rPr>
              <a:t>Operators</a:t>
            </a:r>
            <a:endParaRPr lang="en-US" sz="40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361981"/>
              </p:ext>
            </p:extLst>
          </p:nvPr>
        </p:nvGraphicFramePr>
        <p:xfrm>
          <a:off x="381000" y="1600200"/>
          <a:ext cx="8402781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800"/>
                <a:gridCol w="5105400"/>
                <a:gridCol w="22305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Meaning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 modulus of the first variable specified by the value of the second variable; store the result in the memory specified by the first variable.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  %=</a:t>
                      </a:r>
                      <a:r>
                        <a:rPr lang="en-US" baseline="0" dirty="0" smtClean="0"/>
                        <a:t> num1;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400" y="3357173"/>
            <a:ext cx="8571345" cy="294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latin typeface="Consolas"/>
                <a:ea typeface="Calibri"/>
                <a:cs typeface="Times New Roman"/>
              </a:rPr>
              <a:t>mod, num1;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num1 </a:t>
            </a:r>
            <a:r>
              <a:rPr lang="en-US" dirty="0">
                <a:latin typeface="Consolas"/>
                <a:ea typeface="Calibri"/>
                <a:cs typeface="Times New Roman"/>
              </a:rPr>
              <a:t>= 4;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mod </a:t>
            </a:r>
            <a:r>
              <a:rPr lang="en-US" dirty="0">
                <a:latin typeface="Consolas"/>
                <a:ea typeface="Calibri"/>
                <a:cs typeface="Times New Roman"/>
              </a:rPr>
              <a:t>= 7;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mod = mod % num1;       i can write the same in a shorter way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mod </a:t>
            </a:r>
            <a:r>
              <a:rPr lang="en-US" dirty="0">
                <a:latin typeface="Consolas"/>
                <a:ea typeface="Calibri"/>
                <a:cs typeface="Times New Roman"/>
              </a:rPr>
              <a:t>%= num1;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err="1" smtClean="0">
                <a:latin typeface="Consolas"/>
                <a:ea typeface="Calibri"/>
                <a:cs typeface="Times New Roman"/>
              </a:rPr>
              <a:t>cout</a:t>
            </a:r>
            <a:r>
              <a:rPr lang="en-US" dirty="0">
                <a:latin typeface="Consolas"/>
                <a:ea typeface="Calibri"/>
                <a:cs typeface="Times New Roman"/>
              </a:rPr>
              <a:t>&lt;&lt;mod&lt;&lt;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endl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60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CCFF33"/>
                </a:solidFill>
              </a:rPr>
              <a:t>Bitwise Shift-Right Operator</a:t>
            </a:r>
            <a:endParaRPr lang="en-US" sz="40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2592"/>
              </p:ext>
            </p:extLst>
          </p:nvPr>
        </p:nvGraphicFramePr>
        <p:xfrm>
          <a:off x="381000" y="1600200"/>
          <a:ext cx="8402781" cy="1239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600"/>
                <a:gridCol w="5257800"/>
                <a:gridCol w="21543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Meaning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 the value of the first variable right the number of bits specified by the value of the second variable; store the result in the memory specified by the first variable.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shiftRight</a:t>
                      </a:r>
                      <a:r>
                        <a:rPr lang="en-US" dirty="0" smtClean="0"/>
                        <a:t> &gt;&gt;=</a:t>
                      </a:r>
                      <a:r>
                        <a:rPr lang="en-US" baseline="0" dirty="0" smtClean="0"/>
                        <a:t>num1;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400" y="3357173"/>
            <a:ext cx="857134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50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num1, 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shiftRight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num1 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= 2;</a:t>
            </a:r>
          </a:p>
          <a:p>
            <a:pPr>
              <a:lnSpc>
                <a:spcPct val="115000"/>
              </a:lnSpc>
            </a:pPr>
            <a:r>
              <a:rPr lang="en-US" sz="1500" dirty="0" err="1" smtClean="0">
                <a:latin typeface="Consolas" pitchFamily="49" charset="0"/>
                <a:ea typeface="Calibri"/>
                <a:cs typeface="Consolas" pitchFamily="49" charset="0"/>
              </a:rPr>
              <a:t>shiftRight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= 23;</a:t>
            </a:r>
          </a:p>
          <a:p>
            <a:pPr>
              <a:lnSpc>
                <a:spcPct val="115000"/>
              </a:lnSpc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</a:p>
          <a:p>
            <a:pPr>
              <a:lnSpc>
                <a:spcPct val="115000"/>
              </a:lnSpc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sz="15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sz="1500" dirty="0" err="1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shiftRight</a:t>
            </a:r>
            <a:r>
              <a:rPr lang="en-US" sz="15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500" dirty="0" err="1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shiftRight</a:t>
            </a:r>
            <a:r>
              <a:rPr lang="en-US" sz="15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 &gt;&gt; num1;  </a:t>
            </a:r>
            <a:endParaRPr lang="en-US" sz="15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sz="15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sz="15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23 in binary is 0001 0111      we shift 2 </a:t>
            </a:r>
            <a:r>
              <a:rPr lang="en-US" sz="15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times </a:t>
            </a:r>
            <a:r>
              <a:rPr lang="en-US" sz="15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from right side and </a:t>
            </a:r>
            <a:endParaRPr lang="en-US" sz="15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5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sz="15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the result is   0000 0101      in decimal system is 5</a:t>
            </a:r>
            <a:endParaRPr lang="en-US" sz="15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500" dirty="0" err="1" smtClean="0">
                <a:latin typeface="Consolas" pitchFamily="49" charset="0"/>
                <a:ea typeface="Calibri"/>
                <a:cs typeface="Consolas" pitchFamily="49" charset="0"/>
              </a:rPr>
              <a:t>shiftRight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&gt;&gt;= num1;</a:t>
            </a:r>
          </a:p>
          <a:p>
            <a:pPr>
              <a:lnSpc>
                <a:spcPct val="115000"/>
              </a:lnSpc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sz="1500" dirty="0" err="1" smtClean="0">
                <a:latin typeface="Consolas" pitchFamily="49" charset="0"/>
                <a:ea typeface="Calibri"/>
                <a:cs typeface="Consolas" pitchFamily="49" charset="0"/>
              </a:rPr>
              <a:t>cout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&lt;&lt;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shiftRight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&lt;&lt;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84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CCFF33"/>
                </a:solidFill>
              </a:rPr>
              <a:t>Bitwise Shift-Left Operator</a:t>
            </a:r>
            <a:endParaRPr lang="en-US" sz="40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03274"/>
              </p:ext>
            </p:extLst>
          </p:nvPr>
        </p:nvGraphicFramePr>
        <p:xfrm>
          <a:off x="381000" y="1600200"/>
          <a:ext cx="8402781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800"/>
                <a:gridCol w="5334000"/>
                <a:gridCol w="20019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Meaning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 the value of the first variable left the number of bits specified by the value of the second variable; store the result in the memory specified by the first variable.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shiftLeft</a:t>
                      </a:r>
                      <a:r>
                        <a:rPr lang="en-US" dirty="0" smtClean="0"/>
                        <a:t> &lt;&lt;=</a:t>
                      </a:r>
                      <a:r>
                        <a:rPr lang="en-US" baseline="0" dirty="0" smtClean="0"/>
                        <a:t> num1;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400" y="3357173"/>
            <a:ext cx="857134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5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num1, </a:t>
            </a:r>
            <a:r>
              <a:rPr lang="en-US" sz="1500" dirty="0" err="1" smtClean="0">
                <a:latin typeface="Consolas" pitchFamily="49" charset="0"/>
                <a:ea typeface="Calibri"/>
                <a:cs typeface="Consolas" pitchFamily="49" charset="0"/>
              </a:rPr>
              <a:t>shiftLeft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15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num1 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= 2;</a:t>
            </a:r>
          </a:p>
          <a:p>
            <a:pPr>
              <a:lnSpc>
                <a:spcPct val="115000"/>
              </a:lnSpc>
            </a:pPr>
            <a:r>
              <a:rPr lang="en-US" sz="1500" dirty="0" err="1" smtClean="0">
                <a:latin typeface="Consolas" pitchFamily="49" charset="0"/>
                <a:ea typeface="Calibri"/>
                <a:cs typeface="Consolas" pitchFamily="49" charset="0"/>
              </a:rPr>
              <a:t>shiftLeft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= 23;</a:t>
            </a:r>
          </a:p>
          <a:p>
            <a:pPr>
              <a:lnSpc>
                <a:spcPct val="115000"/>
              </a:lnSpc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</a:p>
          <a:p>
            <a:pPr>
              <a:lnSpc>
                <a:spcPct val="115000"/>
              </a:lnSpc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sz="15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sz="1500" dirty="0" err="1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shiftLeft</a:t>
            </a:r>
            <a:r>
              <a:rPr lang="en-US" sz="15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= </a:t>
            </a:r>
            <a:r>
              <a:rPr lang="en-US" sz="1500" dirty="0" err="1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shiftLeft</a:t>
            </a:r>
            <a:r>
              <a:rPr lang="en-US" sz="15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 &lt;&lt; </a:t>
            </a:r>
            <a:r>
              <a:rPr lang="en-US" sz="15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num1;  </a:t>
            </a:r>
            <a:endParaRPr lang="en-US" sz="15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sz="15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sz="15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23 in binary is 0001 0111      we shift 2 </a:t>
            </a:r>
            <a:r>
              <a:rPr lang="en-US" sz="15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times </a:t>
            </a:r>
            <a:r>
              <a:rPr lang="en-US" sz="15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from </a:t>
            </a:r>
            <a:r>
              <a:rPr lang="en-US" sz="15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left </a:t>
            </a:r>
            <a:r>
              <a:rPr lang="en-US" sz="15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side and </a:t>
            </a:r>
            <a:endParaRPr lang="en-US" sz="15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5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sz="15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the result is   </a:t>
            </a:r>
            <a:r>
              <a:rPr lang="en-US" sz="15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0101 1100      </a:t>
            </a:r>
            <a:r>
              <a:rPr lang="en-US" sz="15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in decimal system is </a:t>
            </a:r>
            <a:r>
              <a:rPr lang="en-US" sz="15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92</a:t>
            </a:r>
            <a:endParaRPr lang="en-US" sz="15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500" dirty="0" err="1" smtClean="0">
                <a:latin typeface="Consolas" pitchFamily="49" charset="0"/>
                <a:ea typeface="Calibri"/>
                <a:cs typeface="Consolas" pitchFamily="49" charset="0"/>
              </a:rPr>
              <a:t>shiftLeft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 &lt;&lt;= 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num1;</a:t>
            </a:r>
          </a:p>
          <a:p>
            <a:pPr>
              <a:lnSpc>
                <a:spcPct val="115000"/>
              </a:lnSpc>
            </a:pP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sz="1500" dirty="0" err="1" smtClean="0">
                <a:latin typeface="Consolas" pitchFamily="49" charset="0"/>
                <a:ea typeface="Calibri"/>
                <a:cs typeface="Consolas" pitchFamily="49" charset="0"/>
              </a:rPr>
              <a:t>cout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&lt;&lt;</a:t>
            </a:r>
            <a:r>
              <a:rPr lang="en-US" sz="1500" dirty="0" err="1" smtClean="0">
                <a:latin typeface="Consolas" pitchFamily="49" charset="0"/>
                <a:ea typeface="Calibri"/>
                <a:cs typeface="Consolas" pitchFamily="49" charset="0"/>
              </a:rPr>
              <a:t>shiftLeft</a:t>
            </a:r>
            <a:r>
              <a:rPr lang="en-US" sz="1500" dirty="0" smtClean="0">
                <a:latin typeface="Consolas" pitchFamily="49" charset="0"/>
                <a:ea typeface="Calibri"/>
                <a:cs typeface="Consolas" pitchFamily="49" charset="0"/>
              </a:rPr>
              <a:t>&lt;&lt;</a:t>
            </a:r>
            <a:r>
              <a:rPr lang="en-US" sz="1500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sz="15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882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CCFF33"/>
                </a:solidFill>
              </a:rPr>
              <a:t>Bitwise AND Logical Operator</a:t>
            </a:r>
            <a:endParaRPr lang="en-US" sz="40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94747"/>
              </p:ext>
            </p:extLst>
          </p:nvPr>
        </p:nvGraphicFramePr>
        <p:xfrm>
          <a:off x="381000" y="1600200"/>
          <a:ext cx="8402781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800"/>
                <a:gridCol w="5334000"/>
                <a:gridCol w="20019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Meaning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the bitwise AND of the first and second variables; store the result in the memory specified by the first variable.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bitAnd</a:t>
                      </a:r>
                      <a:r>
                        <a:rPr lang="en-US" dirty="0" smtClean="0"/>
                        <a:t> &amp;=</a:t>
                      </a:r>
                      <a:r>
                        <a:rPr lang="en-US" baseline="0" dirty="0" smtClean="0"/>
                        <a:t> num1;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400" y="3357173"/>
            <a:ext cx="8571345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num1,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bitAnd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num1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= 25;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bitAnd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= 19;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 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bitAnd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bitAnd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&amp; num1;       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19 in binary is 0001 0011       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25 in binary is 0001 1001   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we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aply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the logical AND operation we get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               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0001 0001     which in decimal system is 17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bitAnd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&amp;= num1;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cout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bitAnd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endl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;</a:t>
            </a:r>
            <a:endParaRPr lang="en-US" sz="1600" dirty="0">
              <a:ea typeface="Calibri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971800"/>
            <a:ext cx="1676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1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CCFF33"/>
                </a:solidFill>
              </a:rPr>
              <a:t>Bitwise OR Logical Operator</a:t>
            </a:r>
            <a:endParaRPr lang="en-US" sz="40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06678"/>
              </p:ext>
            </p:extLst>
          </p:nvPr>
        </p:nvGraphicFramePr>
        <p:xfrm>
          <a:off x="381000" y="1600200"/>
          <a:ext cx="8402781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800"/>
                <a:gridCol w="5334000"/>
                <a:gridCol w="20019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Meaning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the bitwise Inclusive OR of the first and second variables; store the result in the memory specified by the first variable.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bitOr</a:t>
                      </a:r>
                      <a:r>
                        <a:rPr lang="en-US" dirty="0" smtClean="0"/>
                        <a:t> |=</a:t>
                      </a:r>
                      <a:r>
                        <a:rPr lang="en-US" baseline="0" dirty="0" smtClean="0"/>
                        <a:t> num1;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400" y="3357173"/>
            <a:ext cx="8571345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num1, 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bitOr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num1 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= 25;</a:t>
            </a: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bitOr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= 19;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bitOr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600" dirty="0" err="1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bitOr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 | num1;       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19 in binary is 0001 0011       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25 in binary is 0001 1001    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we </a:t>
            </a:r>
            <a:r>
              <a:rPr lang="en-US" sz="1600" dirty="0" err="1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aply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 the logical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OR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operation we get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               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0001 1011     which in decimal system is 27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bitOr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|= num1;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bitOr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71800"/>
            <a:ext cx="1733550" cy="234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13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CCFF33"/>
                </a:solidFill>
              </a:rPr>
              <a:t>Bitwise XOR Logical Operator</a:t>
            </a:r>
            <a:endParaRPr lang="en-US" sz="40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827888"/>
              </p:ext>
            </p:extLst>
          </p:nvPr>
        </p:nvGraphicFramePr>
        <p:xfrm>
          <a:off x="381000" y="1600200"/>
          <a:ext cx="8402781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800"/>
                <a:gridCol w="5334000"/>
                <a:gridCol w="20019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Meaning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the bitwise Exclusive OR of the first and second variables; store the result in the memory specified by the first variable.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bitXor</a:t>
                      </a:r>
                      <a:r>
                        <a:rPr lang="en-US" dirty="0" smtClean="0"/>
                        <a:t> ^=</a:t>
                      </a:r>
                      <a:r>
                        <a:rPr lang="en-US" baseline="0" dirty="0" smtClean="0"/>
                        <a:t> num1;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400" y="3357173"/>
            <a:ext cx="8571345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num1,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bitXor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num1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= 25;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bitXor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= 19;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bitOr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bitXor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^ num1;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19 in binary is 0001 0011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25 in binary is 0001 1001   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we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aply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the logical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XOR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operation we get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               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0000 1010     which in decimal system is 10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bitXor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^= num1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cout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bitXor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endl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971799"/>
            <a:ext cx="1476375" cy="243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64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Problem 2: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Write a C++ program that reads two integers and then calculates their sum, their difference, their product, their quotient (float casting), their remainder(modulus).</a:t>
            </a:r>
            <a:endParaRPr lang="en-US" dirty="0">
              <a:latin typeface="Consolas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28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0"/>
            <a:ext cx="9144000" cy="511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327" y="2648492"/>
            <a:ext cx="2112818" cy="420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3855" y="57150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CCFF33"/>
                </a:solidFill>
              </a:rPr>
              <a:t>Flowchart</a:t>
            </a:r>
            <a:endParaRPr lang="en-US" dirty="0">
              <a:solidFill>
                <a:srgbClr val="CC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55418"/>
            <a:ext cx="879070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/*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PROG:			Arithmetic.cpp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DESCRIPTION:	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	Demonstrating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arithmetic operators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.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*/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&gt;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using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namespace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std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main()					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declare two variables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num1, num2;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get input from user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"Enter the two integers: 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cin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&gt;&gt; num1 &gt;&gt; num2;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calculate sum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&lt;&lt;num1&lt;&lt;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"+"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&lt;&lt;num2&lt;&lt;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"="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&lt;&lt;num1 + num2&lt;&lt;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&lt;&lt;num2&lt;&lt;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"+"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&lt;&lt;num1&lt;&lt;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"="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&lt;&lt;num2 + num1&lt;&lt;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calculate difference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&lt;&lt;num1&lt;&lt;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"-"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&lt;&lt;num2&lt;&lt;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"="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&lt;&lt;num1 - num2&lt;&lt;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&lt;&lt;num2&lt;&lt;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"-"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&lt;&lt;num1&lt;&lt;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"="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&lt;&lt;num2 - num1&lt;&lt;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2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Understanding Programming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9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490" y="83127"/>
            <a:ext cx="879070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calculate product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&lt;&lt;num1&lt;&lt;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"*"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&lt;&lt;num2&lt;&lt;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"="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&lt;&lt;num1 * num2&lt;&lt;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&lt;&lt;num2&lt;&lt;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"*"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&lt;&lt;num1&lt;&lt;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"="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&lt;&lt;num2 * num1&lt;&lt;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calculate quotient as integer and then as float type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"integer:  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&lt;&lt;num1&lt;&lt;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"/"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&lt;&lt;num2&lt;&lt;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"="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&lt;&lt;num1 / num2&lt;&lt;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"float:    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&lt;&lt;num1&lt;&lt;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"/"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&lt;&lt;num2&lt;&lt;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"="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float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)num1 / num2&lt;&lt;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"integer:  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&lt;&lt;num2&lt;&lt;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"/"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&lt;&lt;num1&lt;&lt;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"="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&lt;&lt;num2 / num1&lt;&lt;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"float:    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&lt;&lt;num2&lt;&lt;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"/"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&lt;&lt;num1&lt;&lt;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"="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float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)num2 / num1&lt;&lt;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calculate modulus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&lt;&lt;num1&lt;&lt;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&lt;&lt;num2&lt;&lt;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"="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&lt;&lt;num1 % num2&lt;&lt;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&lt;&lt;num2&lt;&lt;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&lt;&lt;num1&lt;&lt;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"="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&lt;&lt;num2 % num1&lt;&lt;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&lt;&lt;</a:t>
            </a:r>
            <a:r>
              <a:rPr lang="en-US" sz="1600" dirty="0" err="1">
                <a:latin typeface="Consolas" pitchFamily="49" charset="0"/>
                <a:ea typeface="Calibri"/>
                <a:cs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system(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"PAUSE"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267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5943600" cy="523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CCFF33"/>
                </a:solidFill>
              </a:rPr>
              <a:t>Precedence of Arithmetic Operators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Parenthesis “</a:t>
            </a:r>
            <a:r>
              <a:rPr lang="en-US" dirty="0" smtClean="0">
                <a:solidFill>
                  <a:srgbClr val="CCFF33"/>
                </a:solidFill>
              </a:rPr>
              <a:t>( )</a:t>
            </a:r>
            <a:r>
              <a:rPr lang="en-US" dirty="0" smtClean="0"/>
              <a:t>” are evaluated first. </a:t>
            </a:r>
          </a:p>
          <a:p>
            <a:r>
              <a:rPr lang="en-US" dirty="0" smtClean="0"/>
              <a:t>If parenthesis are nested the expression in the innermost parenthesis is evaluated first.</a:t>
            </a:r>
          </a:p>
          <a:p>
            <a:pPr marL="0" indent="0">
              <a:buNone/>
            </a:pPr>
            <a:r>
              <a:rPr lang="en-US" dirty="0" smtClean="0"/>
              <a:t>	( 2 * (2 + 4 – ( 8 /2)))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After parenthesis, multiplication (</a:t>
            </a:r>
            <a:r>
              <a:rPr lang="en-US" dirty="0" smtClean="0">
                <a:solidFill>
                  <a:srgbClr val="CCFF33"/>
                </a:solidFill>
              </a:rPr>
              <a:t>*</a:t>
            </a:r>
            <a:r>
              <a:rPr lang="en-US" dirty="0" smtClean="0"/>
              <a:t>), division(</a:t>
            </a:r>
            <a:r>
              <a:rPr lang="en-US" dirty="0" smtClean="0">
                <a:solidFill>
                  <a:srgbClr val="CCFF33"/>
                </a:solidFill>
              </a:rPr>
              <a:t>/</a:t>
            </a:r>
            <a:r>
              <a:rPr lang="en-US" dirty="0" smtClean="0"/>
              <a:t>), and modulus (</a:t>
            </a:r>
            <a:r>
              <a:rPr lang="en-US" dirty="0" smtClean="0">
                <a:solidFill>
                  <a:srgbClr val="CCFF33"/>
                </a:solidFill>
              </a:rPr>
              <a:t>%</a:t>
            </a:r>
            <a:r>
              <a:rPr lang="en-US" dirty="0" smtClean="0"/>
              <a:t>) operators are evaluated.</a:t>
            </a:r>
          </a:p>
          <a:p>
            <a:endParaRPr lang="en-US" dirty="0"/>
          </a:p>
          <a:p>
            <a:r>
              <a:rPr lang="en-US" dirty="0" smtClean="0"/>
              <a:t>Addition (</a:t>
            </a:r>
            <a:r>
              <a:rPr lang="en-US" dirty="0" smtClean="0">
                <a:solidFill>
                  <a:srgbClr val="CCFF33"/>
                </a:solidFill>
              </a:rPr>
              <a:t>+</a:t>
            </a:r>
            <a:r>
              <a:rPr lang="en-US" dirty="0" smtClean="0"/>
              <a:t>) and subtraction (</a:t>
            </a:r>
            <a:r>
              <a:rPr lang="en-US" dirty="0" smtClean="0">
                <a:solidFill>
                  <a:srgbClr val="CCFF33"/>
                </a:solidFill>
              </a:rPr>
              <a:t>-</a:t>
            </a:r>
            <a:r>
              <a:rPr lang="en-US" dirty="0" smtClean="0"/>
              <a:t>) are evaluated last.</a:t>
            </a:r>
          </a:p>
          <a:p>
            <a:endParaRPr lang="en-US" dirty="0"/>
          </a:p>
          <a:p>
            <a:r>
              <a:rPr lang="en-US" dirty="0" smtClean="0"/>
              <a:t>The operators with same precedence are evaluated from left to 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CCFF33"/>
                </a:solidFill>
              </a:rPr>
              <a:t>Precedence of Arithmetic Operators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0"/>
            <a:ext cx="68580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3 * 5 + 2 = 17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3 * (5 + 2) = 21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5 + 3 * 4 – 2 = 15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6 * 8 / 4 = 12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6 * ( 8 / 4) = 12</a:t>
            </a:r>
            <a:endParaRPr lang="en-US" dirty="0"/>
          </a:p>
        </p:txBody>
      </p:sp>
      <p:pic>
        <p:nvPicPr>
          <p:cNvPr id="6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Exercise: Rectangle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program to calculate the area and perimeter of a rectangle.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10200" y="3602182"/>
            <a:ext cx="2895600" cy="1524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29400" y="5278582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0" y="4191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3602182"/>
            <a:ext cx="4288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CFF33"/>
                </a:solidFill>
              </a:rPr>
              <a:t>Perimeter = 2 * ( length  + width)</a:t>
            </a:r>
          </a:p>
          <a:p>
            <a:endParaRPr lang="en-US" sz="2400" dirty="0">
              <a:solidFill>
                <a:srgbClr val="CCFF33"/>
              </a:solidFill>
            </a:endParaRPr>
          </a:p>
          <a:p>
            <a:r>
              <a:rPr lang="en-US" sz="2400" dirty="0" smtClean="0">
                <a:solidFill>
                  <a:srgbClr val="CCFF33"/>
                </a:solidFill>
              </a:rPr>
              <a:t>Area = length * width</a:t>
            </a:r>
            <a:endParaRPr lang="en-US" sz="2400" dirty="0">
              <a:solidFill>
                <a:srgbClr val="CC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Exercise: Rectangle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19200"/>
            <a:ext cx="3352800" cy="527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8915400" cy="6705600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PROG:		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Rectangle.cpp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DESCRIPTION:	Find the perimeter and area of a rectangle.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60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main()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{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declare 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variables 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length, width, perimeter, area;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get user input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cout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"Enter rectangle length: 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&gt;&gt; length; 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cout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"Enter rectangle width: 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&gt;&gt; width;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calculate and show perimeter and area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perimeter = 2 * ( length + width );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err="1" smtClean="0">
                <a:latin typeface="Consolas"/>
                <a:ea typeface="Calibri"/>
                <a:cs typeface="Times New Roman"/>
              </a:rPr>
              <a:t>cout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60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nPerimeter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= 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"2 * ("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&lt;&lt; length &lt;&lt; 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+ 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&lt;&lt; width &lt;&lt; 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") = </a:t>
            </a:r>
            <a:r>
              <a:rPr lang="en-US" sz="6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“    							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&lt;&lt;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perimeter&lt;&lt;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endl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area = length * width;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cout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"Area = 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&lt;&lt; length &lt;&lt; 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* 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&lt;&lt; width &lt;&lt; 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"= 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&lt;&lt;area&lt;&lt;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endl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system(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);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0;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}</a:t>
            </a:r>
            <a:endParaRPr lang="en-US" sz="60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692421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Exercise: Rectangle</a:t>
            </a:r>
            <a:endParaRPr lang="en-US" dirty="0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2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Variables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CCFF33"/>
                </a:solidFill>
              </a:rPr>
              <a:t>Variables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u="sng" dirty="0" smtClean="0">
                <a:solidFill>
                  <a:srgbClr val="CCFF33"/>
                </a:solidFill>
              </a:rPr>
              <a:t>variable</a:t>
            </a:r>
            <a:r>
              <a:rPr lang="en-US" dirty="0" smtClean="0"/>
              <a:t> is a memory place in which you can store a value and from which you can later retrieve that value.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This temporary memory storage is used only during the execution of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CCFF33"/>
                </a:solidFill>
              </a:rPr>
              <a:t>Understanding programming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u="sng" dirty="0" smtClean="0">
                <a:solidFill>
                  <a:srgbClr val="CCFF33"/>
                </a:solidFill>
              </a:rPr>
              <a:t>Programming</a:t>
            </a:r>
            <a:r>
              <a:rPr lang="en-US" dirty="0" smtClean="0"/>
              <a:t> is telling the computer to perform a task for you with the help of a programming language.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An </a:t>
            </a:r>
            <a:r>
              <a:rPr lang="en-US" u="sng" dirty="0" smtClean="0">
                <a:solidFill>
                  <a:srgbClr val="CCFF33"/>
                </a:solidFill>
              </a:rPr>
              <a:t>algorithm</a:t>
            </a:r>
            <a:r>
              <a:rPr lang="en-US" dirty="0" smtClean="0"/>
              <a:t> is a step by step solution to a task.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Programmers  vs. Users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12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CCFF33"/>
                </a:solidFill>
              </a:rPr>
              <a:t>Fundamental C++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6236"/>
            <a:ext cx="9144000" cy="54517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u="sng" dirty="0" smtClean="0">
                <a:solidFill>
                  <a:srgbClr val="CCFF33"/>
                </a:solidFill>
              </a:rPr>
              <a:t>Integer</a:t>
            </a:r>
            <a:r>
              <a:rPr lang="en-US" sz="2800" dirty="0" smtClean="0"/>
              <a:t> variables</a:t>
            </a:r>
            <a:r>
              <a:rPr lang="en-US" sz="2800" dirty="0" smtClean="0">
                <a:solidFill>
                  <a:srgbClr val="CCFF33"/>
                </a:solidFill>
              </a:rPr>
              <a:t> </a:t>
            </a:r>
            <a:r>
              <a:rPr lang="en-US" sz="2800" dirty="0" smtClean="0"/>
              <a:t>store whole numbers  ( -4, 3, 51, etc.)</a:t>
            </a:r>
          </a:p>
          <a:p>
            <a:pPr marL="0" indent="0" algn="just">
              <a:buNone/>
            </a:pPr>
            <a:r>
              <a:rPr lang="en-US" sz="2800" u="sng" dirty="0" smtClean="0">
                <a:solidFill>
                  <a:srgbClr val="CCFF33"/>
                </a:solidFill>
              </a:rPr>
              <a:t>Unsigned integer</a:t>
            </a:r>
            <a:r>
              <a:rPr lang="en-US" sz="2800" dirty="0" smtClean="0">
                <a:solidFill>
                  <a:srgbClr val="CCFF33"/>
                </a:solidFill>
              </a:rPr>
              <a:t> </a:t>
            </a:r>
            <a:r>
              <a:rPr lang="en-US" sz="2800" dirty="0" smtClean="0"/>
              <a:t>variables cannot have negative values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sz="2800" u="sng" dirty="0" smtClean="0">
                <a:solidFill>
                  <a:srgbClr val="CCFF33"/>
                </a:solidFill>
              </a:rPr>
              <a:t>Floating-point</a:t>
            </a:r>
            <a:r>
              <a:rPr lang="en-US" sz="2800" dirty="0" smtClean="0">
                <a:solidFill>
                  <a:srgbClr val="CCFF33"/>
                </a:solidFill>
              </a:rPr>
              <a:t> </a:t>
            </a:r>
            <a:r>
              <a:rPr lang="en-US" sz="2800" dirty="0" smtClean="0"/>
              <a:t>variables</a:t>
            </a:r>
            <a:r>
              <a:rPr lang="en-US" sz="2800" dirty="0" smtClean="0">
                <a:solidFill>
                  <a:srgbClr val="CCFF33"/>
                </a:solidFill>
              </a:rPr>
              <a:t> </a:t>
            </a:r>
            <a:r>
              <a:rPr lang="en-US" dirty="0" smtClean="0"/>
              <a:t>store decimal numbers </a:t>
            </a:r>
            <a:r>
              <a:rPr lang="en-US" sz="2800" dirty="0" smtClean="0"/>
              <a:t>(3.5, -4.0)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u="sng" dirty="0" smtClean="0">
                <a:solidFill>
                  <a:srgbClr val="CCFF33"/>
                </a:solidFill>
              </a:rPr>
              <a:t>Logical</a:t>
            </a:r>
            <a:r>
              <a:rPr lang="en-US" sz="2800" dirty="0" smtClean="0">
                <a:solidFill>
                  <a:srgbClr val="CCFF33"/>
                </a:solidFill>
              </a:rPr>
              <a:t> </a:t>
            </a:r>
            <a:r>
              <a:rPr lang="en-US" sz="2800" dirty="0" smtClean="0"/>
              <a:t>variables represent  </a:t>
            </a:r>
            <a:r>
              <a:rPr lang="en-US" sz="2800" dirty="0" smtClean="0">
                <a:solidFill>
                  <a:srgbClr val="CCFF33"/>
                </a:solidFill>
              </a:rPr>
              <a:t>1</a:t>
            </a:r>
            <a:r>
              <a:rPr lang="en-US" sz="2800" dirty="0" smtClean="0"/>
              <a:t>  as  </a:t>
            </a:r>
            <a:r>
              <a:rPr lang="en-US" sz="2800" dirty="0" smtClean="0">
                <a:solidFill>
                  <a:srgbClr val="CCFF33"/>
                </a:solidFill>
              </a:rPr>
              <a:t>true</a:t>
            </a:r>
            <a:r>
              <a:rPr lang="en-US" sz="2800" dirty="0" smtClean="0"/>
              <a:t>  and  </a:t>
            </a:r>
            <a:r>
              <a:rPr lang="en-US" sz="2800" dirty="0" smtClean="0">
                <a:solidFill>
                  <a:srgbClr val="CCFF33"/>
                </a:solidFill>
              </a:rPr>
              <a:t>0</a:t>
            </a:r>
            <a:r>
              <a:rPr lang="en-US" sz="2800" dirty="0" smtClean="0"/>
              <a:t>  as  </a:t>
            </a:r>
            <a:r>
              <a:rPr lang="en-US" sz="2800" dirty="0" smtClean="0">
                <a:solidFill>
                  <a:srgbClr val="CCFF33"/>
                </a:solidFill>
              </a:rPr>
              <a:t>false</a:t>
            </a:r>
          </a:p>
          <a:p>
            <a:pPr marL="0" indent="0" algn="just">
              <a:buNone/>
            </a:pPr>
            <a:endParaRPr lang="en-US" sz="2800" dirty="0" smtClean="0">
              <a:solidFill>
                <a:srgbClr val="CCFF33"/>
              </a:solidFill>
            </a:endParaRPr>
          </a:p>
          <a:p>
            <a:pPr marL="0" indent="0" algn="just">
              <a:buNone/>
            </a:pPr>
            <a:r>
              <a:rPr lang="en-US" sz="2800" u="sng" dirty="0" smtClean="0">
                <a:solidFill>
                  <a:srgbClr val="CCFF33"/>
                </a:solidFill>
              </a:rPr>
              <a:t>Character</a:t>
            </a:r>
            <a:r>
              <a:rPr lang="en-US" sz="2800" dirty="0" smtClean="0"/>
              <a:t> variables store characters ( letters, numbers, punctuation characters). Characters are enclosed with a pair of single quotes. Example: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‘a’,  ‘B’,  ‘7’,   ‘+’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24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CCFF33"/>
                </a:solidFill>
              </a:rPr>
              <a:t>Fundamental C++ Variables</a:t>
            </a:r>
            <a:endParaRPr lang="en-US" dirty="0">
              <a:solidFill>
                <a:srgbClr val="CCFF33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250411"/>
              </p:ext>
            </p:extLst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81200"/>
                <a:gridCol w="2133600"/>
                <a:gridCol w="762000"/>
                <a:gridCol w="3352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Integer variables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short int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0     to   2</a:t>
                      </a:r>
                      <a:r>
                        <a:rPr lang="en-US" baseline="30000" dirty="0" smtClean="0"/>
                        <a:t>16 </a:t>
                      </a:r>
                      <a:r>
                        <a:rPr lang="en-US" dirty="0" smtClean="0"/>
                        <a:t>-1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int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- 2</a:t>
                      </a:r>
                      <a:r>
                        <a:rPr lang="en-US" baseline="30000" dirty="0" smtClean="0"/>
                        <a:t>15   </a:t>
                      </a:r>
                      <a:r>
                        <a:rPr lang="en-US" dirty="0" smtClean="0"/>
                        <a:t>to    2</a:t>
                      </a:r>
                      <a:r>
                        <a:rPr lang="en-US" baseline="30000" dirty="0" smtClean="0"/>
                        <a:t>15</a:t>
                      </a:r>
                      <a:r>
                        <a:rPr lang="en-US" dirty="0" smtClean="0"/>
                        <a:t> -1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int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     to   2</a:t>
                      </a:r>
                      <a:r>
                        <a:rPr lang="en-US" baseline="30000" dirty="0" smtClean="0"/>
                        <a:t>32 </a:t>
                      </a:r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- 2</a:t>
                      </a:r>
                      <a:r>
                        <a:rPr lang="en-US" baseline="30000" dirty="0" smtClean="0"/>
                        <a:t>31   </a:t>
                      </a:r>
                      <a:r>
                        <a:rPr lang="en-US" dirty="0" smtClean="0"/>
                        <a:t>to    2</a:t>
                      </a:r>
                      <a:r>
                        <a:rPr lang="en-US" baseline="30000" dirty="0" smtClean="0"/>
                        <a:t>31</a:t>
                      </a:r>
                      <a:r>
                        <a:rPr lang="en-US" dirty="0" smtClean="0"/>
                        <a:t> -1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long int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     to   2</a:t>
                      </a:r>
                      <a:r>
                        <a:rPr lang="en-US" baseline="30000" dirty="0" smtClean="0"/>
                        <a:t>32 </a:t>
                      </a:r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int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- 2</a:t>
                      </a:r>
                      <a:r>
                        <a:rPr lang="en-US" baseline="30000" dirty="0" smtClean="0"/>
                        <a:t>31   </a:t>
                      </a:r>
                      <a:r>
                        <a:rPr lang="en-US" dirty="0" smtClean="0"/>
                        <a:t>to    2</a:t>
                      </a:r>
                      <a:r>
                        <a:rPr lang="en-US" baseline="30000" dirty="0" smtClean="0"/>
                        <a:t>31</a:t>
                      </a:r>
                      <a:r>
                        <a:rPr lang="en-US" dirty="0" smtClean="0"/>
                        <a:t> -1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long</a:t>
                      </a:r>
                      <a:r>
                        <a:rPr lang="en-US" baseline="0" dirty="0" smtClean="0"/>
                        <a:t> int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- 2</a:t>
                      </a:r>
                      <a:r>
                        <a:rPr lang="en-US" baseline="30000" dirty="0" smtClean="0"/>
                        <a:t>63   </a:t>
                      </a:r>
                      <a:r>
                        <a:rPr lang="en-US" dirty="0" smtClean="0"/>
                        <a:t>to    2</a:t>
                      </a:r>
                      <a:r>
                        <a:rPr lang="en-US" baseline="30000" dirty="0" smtClean="0"/>
                        <a:t>63</a:t>
                      </a:r>
                      <a:r>
                        <a:rPr lang="en-US" dirty="0" smtClean="0"/>
                        <a:t> -1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floating – point variables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(~7 digits)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(~15 digits)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variables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true  or  false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2</a:t>
                      </a:r>
                      <a:r>
                        <a:rPr lang="en-US" baseline="30000" dirty="0" smtClean="0"/>
                        <a:t>8   </a:t>
                      </a:r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values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6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CCFF33"/>
                </a:solidFill>
              </a:rPr>
              <a:t>Sizes of variables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actual size of variables might be different from those shown in the table depending on what computer(compiler) you are using.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You can use  </a:t>
            </a:r>
            <a:r>
              <a:rPr lang="en-US" sz="2800" dirty="0" err="1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28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8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/>
              <a:t>operator to measure how many </a:t>
            </a:r>
            <a:r>
              <a:rPr lang="en-US" u="sng" dirty="0" smtClean="0"/>
              <a:t>bytes</a:t>
            </a:r>
            <a:r>
              <a:rPr lang="en-US" dirty="0" smtClean="0"/>
              <a:t> are the variable types in your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7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8" y="6927"/>
            <a:ext cx="9116291" cy="6816437"/>
          </a:xfrm>
        </p:spPr>
        <p:txBody>
          <a:bodyPr>
            <a:normAutofit fontScale="32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PROG:		</a:t>
            </a:r>
            <a:r>
              <a:rPr lang="en-US" sz="5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SizeOf.cpp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</a:t>
            </a:r>
            <a:r>
              <a:rPr lang="en-US" sz="5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++ variable types and their sizes in bytes.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 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5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2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 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main()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{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"int = "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5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sizeof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)&lt;&lt;endl;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"short int = "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5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sizeof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short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)&lt;&lt;endl;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"long int = "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5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sizeof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long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)&lt;&lt;endl;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"long </a:t>
            </a:r>
            <a:r>
              <a:rPr lang="en-US" sz="5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long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int = "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5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sizeof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long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long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)&lt;&lt;endl&lt;&lt;endl;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 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"float = "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5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sizeof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)&lt;&lt;endl;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"double = "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5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sizeof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)&lt;&lt;endl;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"long double = "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5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sizeof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long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)&lt;&lt;endl&lt;&lt;endl;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 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5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= "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5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sizeof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5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)&lt;&lt;endl&lt;&lt;endl;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 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"char = "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5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sizeof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)&lt;&lt;endl&lt;&lt;endl;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 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system(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);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0;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}</a:t>
            </a:r>
            <a:endParaRPr lang="en-US" sz="5200" dirty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580" y="20782"/>
            <a:ext cx="3415420" cy="257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5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CCFF33"/>
                </a:solidFill>
              </a:rPr>
              <a:t>Constants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u="sng" dirty="0" smtClean="0">
                <a:solidFill>
                  <a:srgbClr val="CCFF33"/>
                </a:solidFill>
              </a:rPr>
              <a:t>Constants</a:t>
            </a:r>
            <a:r>
              <a:rPr lang="en-US" dirty="0" smtClean="0"/>
              <a:t> are data storage locations but their value does not change. </a:t>
            </a:r>
          </a:p>
          <a:p>
            <a:pPr algn="just"/>
            <a:r>
              <a:rPr lang="en-US" dirty="0" smtClean="0"/>
              <a:t>You must initialize a constant when you first create it, and you cannot assign a new value later.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</a:t>
            </a:r>
            <a:r>
              <a:rPr lang="en-US" sz="1600" dirty="0" smtClean="0"/>
              <a:t>   	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include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2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	#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define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 PI 3.14;   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define PI as a constant</a:t>
            </a:r>
            <a:endParaRPr lang="en-US" sz="2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smtClean="0">
                <a:ea typeface="Calibri"/>
                <a:cs typeface="Times New Roman"/>
              </a:rPr>
              <a:t>	…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	int</a:t>
            </a:r>
            <a:r>
              <a:rPr lang="en-US" sz="18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main()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nsolas"/>
                <a:ea typeface="Calibri"/>
                <a:cs typeface="Times New Roman"/>
              </a:rPr>
              <a:t>	{</a:t>
            </a:r>
            <a:endParaRPr lang="en-US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 PI = 3.14</a:t>
            </a:r>
            <a:r>
              <a:rPr lang="en-US" sz="180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define PI as a </a:t>
            </a:r>
            <a:r>
              <a:rPr lang="en-US" sz="18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constant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a typeface="Calibri"/>
                <a:cs typeface="Times New Roman"/>
              </a:rPr>
              <a:t>	…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08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Exercise: Circle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Write a C++ program to calculate the area and circumference of a circle. Make use of the M_PI arithmetic constant defined in the library </a:t>
            </a:r>
            <a:r>
              <a:rPr lang="en-US" dirty="0" err="1" smtClean="0"/>
              <a:t>cmath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600" y="3602182"/>
            <a:ext cx="4095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CFF33"/>
                </a:solidFill>
              </a:rPr>
              <a:t>Circumference = 2 * PI * Radius</a:t>
            </a:r>
          </a:p>
          <a:p>
            <a:endParaRPr lang="en-US" sz="2400" dirty="0">
              <a:solidFill>
                <a:srgbClr val="CCFF33"/>
              </a:solidFill>
            </a:endParaRPr>
          </a:p>
          <a:p>
            <a:r>
              <a:rPr lang="en-US" sz="2400" dirty="0" smtClean="0">
                <a:solidFill>
                  <a:srgbClr val="CCFF33"/>
                </a:solidFill>
              </a:rPr>
              <a:t>Area = PI * Radius * Radius</a:t>
            </a:r>
            <a:endParaRPr lang="en-US" sz="2400" dirty="0">
              <a:solidFill>
                <a:srgbClr val="CCFF33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172200" y="3260237"/>
            <a:ext cx="1981200" cy="1884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>
            <a:endCxn id="6" idx="6"/>
          </p:cNvCxnSpPr>
          <p:nvPr/>
        </p:nvCxnSpPr>
        <p:spPr>
          <a:xfrm>
            <a:off x="7162800" y="4202346"/>
            <a:ext cx="9906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39000" y="38168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Exercise: </a:t>
            </a:r>
            <a:r>
              <a:rPr lang="en-US" dirty="0" smtClean="0">
                <a:solidFill>
                  <a:srgbClr val="CCFF33"/>
                </a:solidFill>
              </a:rPr>
              <a:t>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19200"/>
            <a:ext cx="380535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 descr="C:\Users\Jon Snow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1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8839200" cy="6830291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PROG:		</a:t>
            </a:r>
            <a:r>
              <a:rPr lang="en-US" sz="5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Circle.cpp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DESCRIPTION:	Use constant M_PI as declared from the </a:t>
            </a:r>
            <a:r>
              <a:rPr lang="en-US" sz="5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cmath</a:t>
            </a:r>
            <a:r>
              <a:rPr lang="en-US" sz="5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library</a:t>
            </a:r>
            <a:r>
              <a:rPr lang="en-US" sz="5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.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 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#define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_USE_MATH_DEFINES	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5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cmath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600" dirty="0" smtClean="0">
                <a:latin typeface="Consolas"/>
                <a:ea typeface="Calibri"/>
                <a:cs typeface="Times New Roman"/>
              </a:rPr>
              <a:t>			</a:t>
            </a:r>
            <a:r>
              <a:rPr lang="en-US" sz="5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5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include the </a:t>
            </a:r>
            <a:r>
              <a:rPr lang="en-US" sz="5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cmath</a:t>
            </a:r>
            <a:r>
              <a:rPr lang="en-US" sz="5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5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library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5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6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 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main()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{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declare variables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radius, circumference, area;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 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get radius from user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"Enter the length of the radius: 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6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&gt;&gt; radius;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 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calculate and show circumference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	circumference = 2 * M_PI * radius;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5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nCircumference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= 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&lt;&lt;circumference&lt;&lt;endl;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 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//calculate and show area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	area = M_PI * radius * radius;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"Area = 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&lt;&lt;area&lt;&lt;endl&lt;&lt;endl;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 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	system(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);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0;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}</a:t>
            </a:r>
            <a:endParaRPr lang="en-US" sz="5600" dirty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389448"/>
            <a:ext cx="4648200" cy="144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8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Exercise: 1 or 0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program that gets two numbers and displays 1 if first is bigger than second, otherwise displays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6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6324600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PROG:		</a:t>
            </a:r>
            <a:r>
              <a:rPr lang="en-US" sz="3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Bool.cpp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DESCRIPTION:	Compare if first is bigger than second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onsolas"/>
                <a:ea typeface="Calibri"/>
                <a:cs typeface="Times New Roman"/>
              </a:rPr>
              <a:t> 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3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3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3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3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3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36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3600" dirty="0">
                <a:latin typeface="Consolas"/>
                <a:ea typeface="Calibri"/>
                <a:cs typeface="Times New Roman"/>
              </a:rPr>
              <a:t>;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onsolas"/>
                <a:ea typeface="Calibri"/>
                <a:cs typeface="Times New Roman"/>
              </a:rPr>
              <a:t> 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3600" dirty="0">
                <a:latin typeface="Consolas"/>
                <a:ea typeface="Calibri"/>
                <a:cs typeface="Times New Roman"/>
              </a:rPr>
              <a:t> main()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onsolas"/>
                <a:ea typeface="Calibri"/>
                <a:cs typeface="Times New Roman"/>
              </a:rPr>
              <a:t>{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3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3600" dirty="0">
                <a:latin typeface="Consolas"/>
                <a:ea typeface="Calibri"/>
                <a:cs typeface="Times New Roman"/>
              </a:rPr>
              <a:t> num1, num2;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onsolas"/>
                <a:ea typeface="Calibri"/>
                <a:cs typeface="Times New Roman"/>
              </a:rPr>
              <a:t> 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3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get user input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3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"Enter the firs number: "</a:t>
            </a:r>
            <a:r>
              <a:rPr lang="en-US" sz="3600" dirty="0">
                <a:latin typeface="Consolas"/>
                <a:ea typeface="Calibri"/>
                <a:cs typeface="Times New Roman"/>
              </a:rPr>
              <a:t>;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36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3600" dirty="0">
                <a:latin typeface="Consolas"/>
                <a:ea typeface="Calibri"/>
                <a:cs typeface="Times New Roman"/>
              </a:rPr>
              <a:t>&gt;&gt; num1;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3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"Enter second number: "</a:t>
            </a:r>
            <a:r>
              <a:rPr lang="en-US" sz="3600" dirty="0">
                <a:latin typeface="Consolas"/>
                <a:ea typeface="Calibri"/>
                <a:cs typeface="Times New Roman"/>
              </a:rPr>
              <a:t>;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36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3600" dirty="0">
                <a:latin typeface="Consolas"/>
                <a:ea typeface="Calibri"/>
                <a:cs typeface="Times New Roman"/>
              </a:rPr>
              <a:t>&gt;&gt; num2;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onsolas"/>
                <a:ea typeface="Calibri"/>
                <a:cs typeface="Times New Roman"/>
              </a:rPr>
              <a:t> 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3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compare if first is greater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onsolas"/>
                <a:ea typeface="Calibri"/>
                <a:cs typeface="Times New Roman"/>
              </a:rPr>
              <a:t>	cout&lt;&lt;endl&lt;&lt; (num1 &gt; num2)&lt;&lt;endl&lt;&lt;endl;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onsolas"/>
                <a:ea typeface="Calibri"/>
                <a:cs typeface="Times New Roman"/>
              </a:rPr>
              <a:t> 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onsolas"/>
                <a:ea typeface="Calibri"/>
                <a:cs typeface="Times New Roman"/>
              </a:rPr>
              <a:t>	system(</a:t>
            </a:r>
            <a:r>
              <a:rPr lang="en-US" sz="3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3600" dirty="0">
                <a:latin typeface="Consolas"/>
                <a:ea typeface="Calibri"/>
                <a:cs typeface="Times New Roman"/>
              </a:rPr>
              <a:t>);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3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3600" dirty="0">
                <a:latin typeface="Consolas"/>
                <a:ea typeface="Calibri"/>
                <a:cs typeface="Times New Roman"/>
              </a:rPr>
              <a:t> 0;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onsolas"/>
                <a:ea typeface="Calibri"/>
                <a:cs typeface="Times New Roman"/>
              </a:rPr>
              <a:t>}</a:t>
            </a:r>
            <a:endParaRPr lang="en-US" sz="3600" dirty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CCFF33"/>
                </a:solidFill>
              </a:rPr>
              <a:t>Understanding programming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u="sng" dirty="0" smtClean="0">
                <a:solidFill>
                  <a:srgbClr val="CCFF33"/>
                </a:solidFill>
              </a:rPr>
              <a:t>computer program</a:t>
            </a:r>
            <a:r>
              <a:rPr lang="en-US" dirty="0" smtClean="0"/>
              <a:t> (software) contains a sequence of instructions for a computer.</a:t>
            </a:r>
          </a:p>
          <a:p>
            <a:pPr marL="0" indent="0" algn="just">
              <a:buNone/>
            </a:pPr>
            <a:r>
              <a:rPr lang="en-US" dirty="0" smtClean="0"/>
              <a:t>    Consists of three parts:</a:t>
            </a:r>
          </a:p>
          <a:p>
            <a:pPr lvl="1" algn="just"/>
            <a:r>
              <a:rPr lang="en-US" dirty="0" smtClean="0">
                <a:solidFill>
                  <a:srgbClr val="CCFF33"/>
                </a:solidFill>
              </a:rPr>
              <a:t>Input</a:t>
            </a:r>
            <a:r>
              <a:rPr lang="en-US" dirty="0" smtClean="0"/>
              <a:t> part gets the data from an input device.</a:t>
            </a:r>
          </a:p>
          <a:p>
            <a:pPr lvl="1" algn="just"/>
            <a:r>
              <a:rPr lang="en-US" dirty="0" smtClean="0">
                <a:solidFill>
                  <a:srgbClr val="CCFF33"/>
                </a:solidFill>
              </a:rPr>
              <a:t>Process</a:t>
            </a:r>
            <a:r>
              <a:rPr lang="en-US" dirty="0" smtClean="0"/>
              <a:t> part executes the algorithm and finds out the desired result.</a:t>
            </a:r>
          </a:p>
          <a:p>
            <a:pPr lvl="1" algn="just"/>
            <a:r>
              <a:rPr lang="en-US" dirty="0" smtClean="0">
                <a:solidFill>
                  <a:srgbClr val="CCFF33"/>
                </a:solidFill>
              </a:rPr>
              <a:t>Output</a:t>
            </a:r>
            <a:r>
              <a:rPr lang="en-US" dirty="0" smtClean="0"/>
              <a:t> part shows the result of the program.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82" y="3643745"/>
            <a:ext cx="6891251" cy="2141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684276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5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ASCII Code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56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CCFF33"/>
                </a:solidFill>
              </a:rPr>
              <a:t>Decimal </a:t>
            </a:r>
            <a:r>
              <a:rPr lang="en-US" dirty="0" err="1" smtClean="0">
                <a:solidFill>
                  <a:srgbClr val="CCFF33"/>
                </a:solidFill>
              </a:rPr>
              <a:t>vs</a:t>
            </a:r>
            <a:r>
              <a:rPr lang="en-US" dirty="0" smtClean="0">
                <a:solidFill>
                  <a:srgbClr val="CCFF33"/>
                </a:solidFill>
              </a:rPr>
              <a:t> Binary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Computers work with binary numbers ( 0 and 1).</a:t>
            </a:r>
          </a:p>
          <a:p>
            <a:pPr marL="0" indent="0" algn="just">
              <a:buNone/>
            </a:pPr>
            <a:r>
              <a:rPr lang="en-US" sz="2400" dirty="0" smtClean="0"/>
              <a:t>We already know how to convert binary to decimal?</a:t>
            </a:r>
            <a:r>
              <a:rPr lang="en-US" dirty="0" smtClean="0"/>
              <a:t>		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sz="2400" dirty="0" smtClean="0"/>
              <a:t>and also convert decimal to binary?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2552700"/>
            <a:ext cx="7315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02608"/>
            <a:ext cx="8458200" cy="2555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8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CCFF33"/>
                </a:solidFill>
              </a:rPr>
              <a:t>ASCII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u="sng" dirty="0" smtClean="0">
                <a:solidFill>
                  <a:srgbClr val="CCFF33"/>
                </a:solidFill>
              </a:rPr>
              <a:t>Character encoding</a:t>
            </a:r>
            <a:r>
              <a:rPr lang="en-US" sz="2800" dirty="0" smtClean="0">
                <a:solidFill>
                  <a:srgbClr val="CCFF33"/>
                </a:solidFill>
              </a:rPr>
              <a:t> </a:t>
            </a:r>
            <a:r>
              <a:rPr lang="en-US" sz="2800" dirty="0" smtClean="0"/>
              <a:t>(character set) tables are used to represent characters with numbers.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 smtClean="0">
                <a:solidFill>
                  <a:srgbClr val="CCFF33"/>
                </a:solidFill>
              </a:rPr>
              <a:t>ASCII</a:t>
            </a:r>
            <a:r>
              <a:rPr lang="en-US" sz="2800" dirty="0" smtClean="0"/>
              <a:t> (1963) and </a:t>
            </a:r>
            <a:r>
              <a:rPr lang="en-US" sz="2800" dirty="0" smtClean="0">
                <a:solidFill>
                  <a:srgbClr val="CCFF33"/>
                </a:solidFill>
              </a:rPr>
              <a:t>EBCDIC </a:t>
            </a:r>
            <a:r>
              <a:rPr lang="en-US" sz="2800" dirty="0" smtClean="0"/>
              <a:t>(1964) are two international standard character sets.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>
                <a:solidFill>
                  <a:srgbClr val="CCFF33"/>
                </a:solidFill>
              </a:rPr>
              <a:t>ASCII</a:t>
            </a:r>
            <a:r>
              <a:rPr lang="en-US" sz="2800" dirty="0" smtClean="0"/>
              <a:t> acronym means  </a:t>
            </a:r>
            <a:r>
              <a:rPr lang="en-US" sz="2800" dirty="0" smtClean="0">
                <a:solidFill>
                  <a:srgbClr val="CCFF33"/>
                </a:solidFill>
              </a:rPr>
              <a:t>A</a:t>
            </a:r>
            <a:r>
              <a:rPr lang="en-US" sz="2800" dirty="0" smtClean="0"/>
              <a:t>merican </a:t>
            </a:r>
            <a:r>
              <a:rPr lang="en-US" sz="2800" dirty="0" smtClean="0">
                <a:solidFill>
                  <a:srgbClr val="CCFF33"/>
                </a:solidFill>
              </a:rPr>
              <a:t>S</a:t>
            </a:r>
            <a:r>
              <a:rPr lang="en-US" sz="2800" dirty="0" smtClean="0"/>
              <a:t>tandard </a:t>
            </a:r>
            <a:r>
              <a:rPr lang="en-US" sz="2800" dirty="0" smtClean="0">
                <a:solidFill>
                  <a:srgbClr val="CCFF33"/>
                </a:solidFill>
              </a:rPr>
              <a:t>C</a:t>
            </a:r>
            <a:r>
              <a:rPr lang="en-US" sz="2800" dirty="0" smtClean="0"/>
              <a:t>ode for </a:t>
            </a:r>
            <a:r>
              <a:rPr lang="en-US" sz="2800" dirty="0" smtClean="0">
                <a:solidFill>
                  <a:srgbClr val="CCFF33"/>
                </a:solidFill>
              </a:rPr>
              <a:t>I</a:t>
            </a:r>
            <a:r>
              <a:rPr lang="en-US" sz="2800" dirty="0" smtClean="0"/>
              <a:t>nformation </a:t>
            </a:r>
            <a:r>
              <a:rPr lang="en-US" sz="2800" dirty="0" smtClean="0">
                <a:solidFill>
                  <a:srgbClr val="CCFF33"/>
                </a:solidFill>
              </a:rPr>
              <a:t>I</a:t>
            </a:r>
            <a:r>
              <a:rPr lang="en-US" sz="2800" dirty="0" smtClean="0"/>
              <a:t>nterchange.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In ASCII every letter, number, and punctuation symbol has a corresponding number (ASCII code).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45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64</a:t>
            </a:fld>
            <a:endParaRPr lang="en-US"/>
          </a:p>
        </p:txBody>
      </p:sp>
      <p:pic>
        <p:nvPicPr>
          <p:cNvPr id="6146" name="Picture 2" descr="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33945"/>
            <a:ext cx="8001000" cy="54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5300" y="448070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CFF33"/>
                </a:solidFill>
              </a:rPr>
              <a:t>Standard ASCII Code</a:t>
            </a:r>
            <a:endParaRPr lang="en-US" sz="4400" dirty="0">
              <a:solidFill>
                <a:srgbClr val="CCFF33"/>
              </a:solidFill>
            </a:endParaRPr>
          </a:p>
        </p:txBody>
      </p:sp>
      <p:pic>
        <p:nvPicPr>
          <p:cNvPr id="7" name="Picture 7" descr="C:\Users\Jon Snow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0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CCFF33"/>
                </a:solidFill>
              </a:rPr>
              <a:t>ASCII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In an ASCII file, each alphabetic, numeric, or special character is represented with a 7-bit binary number ( a string of seven 0’s and 1’s).</a:t>
            </a:r>
          </a:p>
          <a:p>
            <a:pPr algn="just"/>
            <a:r>
              <a:rPr lang="en-US" sz="2800" dirty="0" smtClean="0"/>
              <a:t>128 possible characters are defined in total.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There are also ASCII extensions which utilize 8 bits to represent international characters in addition to the standard ASCII scheme.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CFF33"/>
                </a:solidFill>
              </a:rPr>
              <a:t>Extended ASCII Codes</a:t>
            </a:r>
            <a:endParaRPr lang="en-US" sz="40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66</a:t>
            </a:fld>
            <a:endParaRPr lang="en-US"/>
          </a:p>
        </p:txBody>
      </p:sp>
      <p:pic>
        <p:nvPicPr>
          <p:cNvPr id="8194" name="Picture 2" descr="EBCDIC and IBM Scan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199"/>
            <a:ext cx="8991600" cy="525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Jon Snow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6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Exercise: ASCII code to Character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Write a C++ program that given the ASCII code from 0 – 127  will show the corresponding character. Make use of the </a:t>
            </a:r>
            <a:r>
              <a:rPr lang="en-US" sz="24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(char) </a:t>
            </a:r>
            <a:r>
              <a:rPr lang="en-US" dirty="0" smtClean="0"/>
              <a:t>casting.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67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5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763000" cy="6553200"/>
          </a:xfrm>
        </p:spPr>
        <p:txBody>
          <a:bodyPr>
            <a:normAutofit fontScale="5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PROG:		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ASCIItoChar.cpp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DESCRIPTION:	Convert ASCII Code 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to corresponding Character.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main()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code;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get code from user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"Enter the ASCII code [0 - 127]: "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dirty="0">
                <a:latin typeface="Consolas"/>
                <a:ea typeface="Calibri"/>
                <a:cs typeface="Times New Roman"/>
              </a:rPr>
              <a:t>&gt;&gt; code;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use (char) casting to convert and show character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nThe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corresponding character from the ASCII code 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“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                         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&lt;&lt;</a:t>
            </a:r>
            <a:r>
              <a:rPr lang="en-US" dirty="0">
                <a:latin typeface="Consolas"/>
                <a:ea typeface="Calibri"/>
                <a:cs typeface="Times New Roman"/>
              </a:rPr>
              <a:t>code&lt;&lt;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is: "</a:t>
            </a:r>
            <a:r>
              <a:rPr lang="en-US" dirty="0">
                <a:latin typeface="Consolas"/>
                <a:ea typeface="Calibri"/>
                <a:cs typeface="Times New Roman"/>
              </a:rPr>
              <a:t>&lt;&lt;(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dirty="0">
                <a:latin typeface="Consolas"/>
                <a:ea typeface="Calibri"/>
                <a:cs typeface="Times New Roman"/>
              </a:rPr>
              <a:t>)code&lt;&lt;endl&lt;&lt;endl;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system(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dirty="0">
                <a:latin typeface="Consolas"/>
                <a:ea typeface="Calibri"/>
                <a:cs typeface="Times New Roman"/>
              </a:rPr>
              <a:t>);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latin typeface="Consolas"/>
                <a:ea typeface="Calibri"/>
                <a:cs typeface="Times New Roman"/>
              </a:rPr>
              <a:t> 0;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}</a:t>
            </a:r>
            <a:endParaRPr lang="en-US" sz="40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69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748815" cy="1737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318" y="5063836"/>
            <a:ext cx="393469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317" y="4572000"/>
            <a:ext cx="3934691" cy="491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:\Users\Jon Snow\Desktop\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Exercise: ASCII code to Character</a:t>
            </a:r>
            <a:endParaRPr lang="en-US" sz="3600" dirty="0">
              <a:solidFill>
                <a:srgbClr val="CC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6236"/>
            <a:ext cx="8229600" cy="4719927"/>
          </a:xfrm>
        </p:spPr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u="sng" dirty="0" smtClean="0">
                <a:solidFill>
                  <a:srgbClr val="CCFF33"/>
                </a:solidFill>
              </a:rPr>
              <a:t>flowchart</a:t>
            </a:r>
            <a:r>
              <a:rPr lang="en-US" dirty="0" smtClean="0"/>
              <a:t> is a visual representation of the algorithms. It is made up of a few symbols: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www.wiley.com/college/busin/icmis/oakman/outline/chap05/images/f5_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53145"/>
            <a:ext cx="486069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regmedia.co.uk/2007/08/16/first_flowchar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4191"/>
            <a:ext cx="2486891" cy="440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1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Exercise: Character to ASCII Code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Write a C++ program that given a character it  will show the corresponding ASCII Code. Make use of the </a:t>
            </a:r>
            <a:r>
              <a:rPr lang="en-US" sz="24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(int) </a:t>
            </a:r>
            <a:r>
              <a:rPr lang="en-US" dirty="0" smtClean="0"/>
              <a:t>casting.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6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927"/>
            <a:ext cx="8915400" cy="6698673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PROG:		</a:t>
            </a:r>
            <a:r>
              <a:rPr lang="en-US" sz="4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CharToASCII.cpp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DESCRIPTION:	Convert character to ASCII code.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4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40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4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4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4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0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4000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4000" dirty="0">
                <a:latin typeface="Consolas"/>
                <a:ea typeface="Calibri"/>
                <a:cs typeface="Times New Roman"/>
              </a:rPr>
              <a:t> main()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onsolas"/>
                <a:ea typeface="Calibri"/>
                <a:cs typeface="Times New Roman"/>
              </a:rPr>
              <a:t>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4000" dirty="0">
                <a:latin typeface="Consolas"/>
                <a:ea typeface="Calibri"/>
                <a:cs typeface="Times New Roman"/>
              </a:rPr>
              <a:t> character;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get character from user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4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"Enter a single character: "</a:t>
            </a:r>
            <a:r>
              <a:rPr lang="en-US" sz="4000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0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4000" dirty="0">
                <a:latin typeface="Consolas"/>
                <a:ea typeface="Calibri"/>
                <a:cs typeface="Times New Roman"/>
              </a:rPr>
              <a:t>&gt;&gt; character;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onsolas"/>
                <a:ea typeface="Calibri"/>
                <a:cs typeface="Times New Roman"/>
              </a:rPr>
              <a:t>	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use (int) casting to convert character and show code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4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40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nThe</a:t>
            </a:r>
            <a:r>
              <a:rPr lang="en-US" sz="4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corresponding ASCII code for the character </a:t>
            </a:r>
            <a:r>
              <a:rPr lang="en-US" sz="4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“ 		</a:t>
            </a:r>
            <a:r>
              <a:rPr lang="en-US" sz="4000" dirty="0" smtClean="0">
                <a:latin typeface="Consolas"/>
                <a:ea typeface="Calibri"/>
                <a:cs typeface="Times New Roman"/>
              </a:rPr>
              <a:t>&lt;&lt;</a:t>
            </a:r>
            <a:r>
              <a:rPr lang="en-US" sz="4000" dirty="0">
                <a:latin typeface="Consolas"/>
                <a:ea typeface="Calibri"/>
                <a:cs typeface="Times New Roman"/>
              </a:rPr>
              <a:t>character&lt;&lt;</a:t>
            </a:r>
            <a:r>
              <a:rPr lang="en-US" sz="4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is: "</a:t>
            </a:r>
            <a:r>
              <a:rPr lang="en-US" sz="4000" dirty="0">
                <a:latin typeface="Consolas"/>
                <a:ea typeface="Calibri"/>
                <a:cs typeface="Times New Roman"/>
              </a:rPr>
              <a:t>&lt;&lt;(</a:t>
            </a:r>
            <a:r>
              <a:rPr lang="en-US" sz="4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4000" dirty="0">
                <a:latin typeface="Consolas"/>
                <a:ea typeface="Calibri"/>
                <a:cs typeface="Times New Roman"/>
              </a:rPr>
              <a:t>)character&lt;&lt;endl&lt;&lt;endl;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onsolas"/>
                <a:ea typeface="Calibri"/>
                <a:cs typeface="Times New Roman"/>
              </a:rPr>
              <a:t>	system(</a:t>
            </a:r>
            <a:r>
              <a:rPr lang="en-US" sz="4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4000" dirty="0">
                <a:latin typeface="Consolas"/>
                <a:ea typeface="Calibri"/>
                <a:cs typeface="Times New Roman"/>
              </a:rPr>
              <a:t>);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4000" dirty="0">
                <a:latin typeface="Consolas"/>
                <a:ea typeface="Calibri"/>
                <a:cs typeface="Times New Roman"/>
              </a:rPr>
              <a:t> 0;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onsolas"/>
                <a:ea typeface="Calibri"/>
                <a:cs typeface="Times New Roman"/>
              </a:rPr>
              <a:t>}</a:t>
            </a:r>
            <a:endParaRPr lang="en-US" sz="4000" dirty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2133600"/>
            <a:ext cx="859905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Exercise: ASCII code to Character</a:t>
            </a:r>
            <a:endParaRPr lang="en-US" sz="3600" dirty="0">
              <a:solidFill>
                <a:srgbClr val="CCFF33"/>
              </a:solidFill>
            </a:endParaRPr>
          </a:p>
        </p:txBody>
      </p:sp>
      <p:pic>
        <p:nvPicPr>
          <p:cNvPr id="7" name="Picture 7" descr="C:\Users\Jon Snow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318" y="5063836"/>
            <a:ext cx="393469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317" y="4572000"/>
            <a:ext cx="3934691" cy="491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Strings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8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String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In programing a </a:t>
            </a:r>
            <a:r>
              <a:rPr lang="en-US" sz="2800" u="sng" dirty="0" smtClean="0">
                <a:solidFill>
                  <a:srgbClr val="CCFF33"/>
                </a:solidFill>
              </a:rPr>
              <a:t>string</a:t>
            </a:r>
            <a:r>
              <a:rPr lang="en-US" sz="2800" dirty="0" smtClean="0"/>
              <a:t> is an ordered series of characters.</a:t>
            </a:r>
          </a:p>
          <a:p>
            <a:pPr algn="just"/>
            <a:r>
              <a:rPr lang="en-US" sz="2800" dirty="0" smtClean="0"/>
              <a:t>You can consider strings as words and sentences.</a:t>
            </a:r>
          </a:p>
          <a:p>
            <a:pPr algn="just"/>
            <a:r>
              <a:rPr lang="en-US" sz="2800" dirty="0" smtClean="0"/>
              <a:t>Strings are enclosed in double quotes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“Hello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Wolrd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!”</a:t>
            </a:r>
          </a:p>
          <a:p>
            <a:pPr marL="0" indent="0" algn="just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	“I am learning C++.”</a:t>
            </a:r>
          </a:p>
          <a:p>
            <a:pPr marL="0" indent="0" algn="just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C++ provides a string class defined in the 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standard library.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8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</a:t>
            </a:r>
            <a:r>
              <a:rPr lang="en-US" sz="2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include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&lt;string&gt;</a:t>
            </a:r>
            <a:endParaRPr lang="en-US" sz="3600" dirty="0"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1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CCFF33"/>
                </a:solidFill>
              </a:rPr>
              <a:t>Reading and Printing Strings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dirty="0" smtClean="0"/>
              <a:t> reads only the first word of a string</a:t>
            </a:r>
          </a:p>
          <a:p>
            <a:pPr algn="just"/>
            <a:r>
              <a:rPr lang="en-US" sz="2800" dirty="0" smtClean="0">
                <a:solidFill>
                  <a:srgbClr val="CCFF33"/>
                </a:solidFill>
                <a:latin typeface="Consolas" pitchFamily="49" charset="0"/>
                <a:ea typeface="Calibri"/>
                <a:cs typeface="Consolas" pitchFamily="49" charset="0"/>
              </a:rPr>
              <a:t>cout</a:t>
            </a:r>
            <a:r>
              <a:rPr lang="en-US" sz="2800" dirty="0" smtClean="0">
                <a:ea typeface="Calibri"/>
                <a:cs typeface="Times New Roman"/>
              </a:rPr>
              <a:t>  prints all characters of a string</a:t>
            </a:r>
          </a:p>
          <a:p>
            <a:pPr marL="0" indent="0" algn="just"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indent="0" algn="just">
              <a:buNone/>
            </a:pPr>
            <a:r>
              <a:rPr lang="en-US" sz="2800" dirty="0" smtClean="0">
                <a:ea typeface="Calibri"/>
                <a:cs typeface="Times New Roman"/>
              </a:rPr>
              <a:t> We can join two strings objects by placing the concatenation operator (</a:t>
            </a:r>
            <a:r>
              <a:rPr lang="en-US" sz="2800" dirty="0" smtClean="0">
                <a:solidFill>
                  <a:srgbClr val="CCFF33"/>
                </a:solidFill>
                <a:ea typeface="Calibri"/>
                <a:cs typeface="Times New Roman"/>
              </a:rPr>
              <a:t>+</a:t>
            </a:r>
            <a:r>
              <a:rPr lang="en-US" sz="2800" dirty="0" smtClean="0">
                <a:ea typeface="Calibri"/>
                <a:cs typeface="Times New Roman"/>
              </a:rPr>
              <a:t>) between them.</a:t>
            </a:r>
          </a:p>
          <a:p>
            <a:pPr marL="0" indent="0" algn="just">
              <a:buNone/>
            </a:pPr>
            <a:r>
              <a:rPr lang="en-US" sz="3600" dirty="0" smtClean="0">
                <a:ea typeface="Calibri"/>
                <a:cs typeface="Times New Roman"/>
              </a:rPr>
              <a:t>      </a:t>
            </a:r>
            <a:r>
              <a:rPr lang="en-US" sz="2800" dirty="0" smtClean="0">
                <a:latin typeface="Arial" pitchFamily="34" charset="0"/>
                <a:ea typeface="Calibri"/>
                <a:cs typeface="Arial" pitchFamily="34" charset="0"/>
              </a:rPr>
              <a:t>57  +  33                 becomes     90</a:t>
            </a:r>
            <a:endParaRPr lang="en-US" sz="2800" dirty="0">
              <a:latin typeface="Arial" pitchFamily="34" charset="0"/>
              <a:ea typeface="Calibri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“57” + “33”   		becomes 	“5733”</a:t>
            </a:r>
          </a:p>
          <a:p>
            <a:pPr marL="0" indent="0"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“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Yahya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 + “Kemal”  	becomes 	“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YahyaKemal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Exercise: Hello Message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Write a C++ program that gets the name and surname of the user, and then prints a hello message. Make use of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76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0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Exercise: Hello Message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77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19200"/>
            <a:ext cx="2895600" cy="542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0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927"/>
            <a:ext cx="8763000" cy="6927273"/>
          </a:xfrm>
        </p:spPr>
        <p:txBody>
          <a:bodyPr>
            <a:normAutofit fontScale="32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PROG:		</a:t>
            </a:r>
            <a:r>
              <a:rPr lang="en-US" sz="49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HelloMessage.cpp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DESCRIPTION:	Get name from user and display message.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49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Use </a:t>
            </a:r>
            <a:r>
              <a:rPr lang="en-US" sz="49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string </a:t>
            </a:r>
            <a:r>
              <a:rPr lang="en-US" sz="49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concatenation </a:t>
            </a:r>
            <a:r>
              <a:rPr lang="en-US" sz="49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operator (+).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49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49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49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49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&lt;string&gt;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49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9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49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9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4900" dirty="0">
                <a:latin typeface="Consolas"/>
                <a:ea typeface="Calibri"/>
                <a:cs typeface="Times New Roman"/>
              </a:rPr>
              <a:t>;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nsolas"/>
                <a:ea typeface="Calibri"/>
                <a:cs typeface="Times New Roman"/>
              </a:rPr>
              <a:t> 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4900" dirty="0">
                <a:latin typeface="Consolas"/>
                <a:ea typeface="Calibri"/>
                <a:cs typeface="Times New Roman"/>
              </a:rPr>
              <a:t> main()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nsolas"/>
                <a:ea typeface="Calibri"/>
                <a:cs typeface="Times New Roman"/>
              </a:rPr>
              <a:t>{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9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declare strings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nsolas"/>
                <a:ea typeface="Calibri"/>
                <a:cs typeface="Times New Roman"/>
              </a:rPr>
              <a:t>	string </a:t>
            </a:r>
            <a:r>
              <a:rPr lang="en-US" sz="4900" dirty="0" err="1">
                <a:latin typeface="Consolas"/>
                <a:ea typeface="Calibri"/>
                <a:cs typeface="Times New Roman"/>
              </a:rPr>
              <a:t>firstName</a:t>
            </a:r>
            <a:r>
              <a:rPr lang="en-US" sz="49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4900" dirty="0" err="1">
                <a:latin typeface="Consolas"/>
                <a:ea typeface="Calibri"/>
                <a:cs typeface="Times New Roman"/>
              </a:rPr>
              <a:t>surName</a:t>
            </a:r>
            <a:r>
              <a:rPr lang="en-US" sz="4900" dirty="0">
                <a:latin typeface="Consolas"/>
                <a:ea typeface="Calibri"/>
                <a:cs typeface="Times New Roman"/>
              </a:rPr>
              <a:t>;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nsolas"/>
                <a:ea typeface="Calibri"/>
                <a:cs typeface="Times New Roman"/>
              </a:rPr>
              <a:t> 	string bye = </a:t>
            </a:r>
            <a:r>
              <a:rPr lang="en-US" sz="49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"Have a nice day!\n\n"</a:t>
            </a:r>
            <a:r>
              <a:rPr lang="en-US" sz="4900" dirty="0">
                <a:latin typeface="Consolas"/>
                <a:ea typeface="Calibri"/>
                <a:cs typeface="Times New Roman"/>
              </a:rPr>
              <a:t>;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nsolas"/>
                <a:ea typeface="Calibri"/>
                <a:cs typeface="Times New Roman"/>
              </a:rPr>
              <a:t> 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9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get name from user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49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"Enter your first name: "</a:t>
            </a:r>
            <a:r>
              <a:rPr lang="en-US" sz="4900" dirty="0">
                <a:latin typeface="Consolas"/>
                <a:ea typeface="Calibri"/>
                <a:cs typeface="Times New Roman"/>
              </a:rPr>
              <a:t>;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9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4900" dirty="0">
                <a:latin typeface="Consolas"/>
                <a:ea typeface="Calibri"/>
                <a:cs typeface="Times New Roman"/>
              </a:rPr>
              <a:t>&gt;&gt; </a:t>
            </a:r>
            <a:r>
              <a:rPr lang="en-US" sz="4900" dirty="0" err="1">
                <a:latin typeface="Consolas"/>
                <a:ea typeface="Calibri"/>
                <a:cs typeface="Times New Roman"/>
              </a:rPr>
              <a:t>firstName</a:t>
            </a:r>
            <a:r>
              <a:rPr lang="en-US" sz="4900" dirty="0">
                <a:latin typeface="Consolas"/>
                <a:ea typeface="Calibri"/>
                <a:cs typeface="Times New Roman"/>
              </a:rPr>
              <a:t>;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49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"Enter your surname: "</a:t>
            </a:r>
            <a:r>
              <a:rPr lang="en-US" sz="4900" dirty="0">
                <a:latin typeface="Consolas"/>
                <a:ea typeface="Calibri"/>
                <a:cs typeface="Times New Roman"/>
              </a:rPr>
              <a:t>;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9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4900" dirty="0">
                <a:latin typeface="Consolas"/>
                <a:ea typeface="Calibri"/>
                <a:cs typeface="Times New Roman"/>
              </a:rPr>
              <a:t>&gt;&gt;</a:t>
            </a:r>
            <a:r>
              <a:rPr lang="en-US" sz="4900" dirty="0" err="1">
                <a:latin typeface="Consolas"/>
                <a:ea typeface="Calibri"/>
                <a:cs typeface="Times New Roman"/>
              </a:rPr>
              <a:t>surName</a:t>
            </a:r>
            <a:r>
              <a:rPr lang="en-US" sz="4900" dirty="0">
                <a:latin typeface="Consolas"/>
                <a:ea typeface="Calibri"/>
                <a:cs typeface="Times New Roman"/>
              </a:rPr>
              <a:t>;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nsolas"/>
                <a:ea typeface="Calibri"/>
                <a:cs typeface="Times New Roman"/>
              </a:rPr>
              <a:t>	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9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show message by using concatenation operator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49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"\n\</a:t>
            </a:r>
            <a:r>
              <a:rPr lang="en-US" sz="49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nHello</a:t>
            </a:r>
            <a:r>
              <a:rPr lang="en-US" sz="49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"</a:t>
            </a:r>
            <a:r>
              <a:rPr lang="en-US" sz="49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4900" dirty="0" err="1">
                <a:latin typeface="Consolas"/>
                <a:ea typeface="Calibri"/>
                <a:cs typeface="Times New Roman"/>
              </a:rPr>
              <a:t>firstName</a:t>
            </a:r>
            <a:r>
              <a:rPr lang="en-US" sz="4900" dirty="0">
                <a:latin typeface="Consolas"/>
                <a:ea typeface="Calibri"/>
                <a:cs typeface="Times New Roman"/>
              </a:rPr>
              <a:t> + </a:t>
            </a:r>
            <a:r>
              <a:rPr lang="en-US" sz="49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"</a:t>
            </a:r>
            <a:r>
              <a:rPr lang="en-US" sz="4900" dirty="0">
                <a:latin typeface="Consolas"/>
                <a:ea typeface="Calibri"/>
                <a:cs typeface="Times New Roman"/>
              </a:rPr>
              <a:t> + </a:t>
            </a:r>
            <a:r>
              <a:rPr lang="en-US" sz="4900" dirty="0" err="1">
                <a:latin typeface="Consolas"/>
                <a:ea typeface="Calibri"/>
                <a:cs typeface="Times New Roman"/>
              </a:rPr>
              <a:t>surName</a:t>
            </a:r>
            <a:r>
              <a:rPr lang="en-US" sz="4900" dirty="0">
                <a:latin typeface="Consolas"/>
                <a:ea typeface="Calibri"/>
                <a:cs typeface="Times New Roman"/>
              </a:rPr>
              <a:t> + </a:t>
            </a:r>
            <a:r>
              <a:rPr lang="en-US" sz="49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"."</a:t>
            </a:r>
            <a:r>
              <a:rPr lang="en-US" sz="4900" dirty="0">
                <a:latin typeface="Consolas"/>
                <a:ea typeface="Calibri"/>
                <a:cs typeface="Times New Roman"/>
              </a:rPr>
              <a:t>&lt;&lt;endl;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nsolas"/>
                <a:ea typeface="Calibri"/>
                <a:cs typeface="Times New Roman"/>
              </a:rPr>
              <a:t>	cout&lt;&lt;bye;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nsolas"/>
                <a:ea typeface="Calibri"/>
                <a:cs typeface="Times New Roman"/>
              </a:rPr>
              <a:t>	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nsolas"/>
                <a:ea typeface="Calibri"/>
                <a:cs typeface="Times New Roman"/>
              </a:rPr>
              <a:t>	system(</a:t>
            </a:r>
            <a:r>
              <a:rPr lang="en-US" sz="49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4900" dirty="0">
                <a:latin typeface="Consolas"/>
                <a:ea typeface="Calibri"/>
                <a:cs typeface="Times New Roman"/>
              </a:rPr>
              <a:t>);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9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4900" dirty="0">
                <a:latin typeface="Consolas"/>
                <a:ea typeface="Calibri"/>
                <a:cs typeface="Times New Roman"/>
              </a:rPr>
              <a:t> 0;</a:t>
            </a:r>
            <a:endParaRPr lang="en-US" sz="4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nsolas"/>
                <a:ea typeface="Calibri"/>
                <a:cs typeface="Times New Roman"/>
              </a:rPr>
              <a:t>}</a:t>
            </a:r>
            <a:endParaRPr lang="en-US" sz="49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79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1924916"/>
            <a:ext cx="8305800" cy="305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 descr="C:\Users\Jon Snow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Exercise: Hello Message</a:t>
            </a:r>
            <a:endParaRPr lang="en-US" sz="3600" dirty="0">
              <a:solidFill>
                <a:srgbClr val="CC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80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CCFF33"/>
                </a:solidFill>
              </a:rPr>
              <a:t>“Hello World!” – First C++ Program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main()					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cout</a:t>
            </a:r>
            <a:r>
              <a:rPr lang="en-US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"Hello World!"</a:t>
            </a:r>
            <a:r>
              <a:rPr lang="en-US" dirty="0">
                <a:latin typeface="Consolas"/>
                <a:ea typeface="Calibri"/>
                <a:cs typeface="Times New Roman"/>
              </a:rPr>
              <a:t>;  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system(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dirty="0">
                <a:latin typeface="Consolas"/>
                <a:ea typeface="Calibri"/>
                <a:cs typeface="Times New Roman"/>
              </a:rPr>
              <a:t>);        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latin typeface="Consolas"/>
                <a:ea typeface="Calibri"/>
                <a:cs typeface="Times New Roman"/>
              </a:rPr>
              <a:t> 0;               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}</a:t>
            </a:r>
            <a:endParaRPr lang="en-US" sz="40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630" y="5562600"/>
            <a:ext cx="560458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036" y="1406236"/>
            <a:ext cx="1828800" cy="357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4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Initialization of Variables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9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Initialization of Variables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You can give the initial values to the variables during their declaration.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nsolas"/>
                <a:ea typeface="Calibri"/>
                <a:cs typeface="Times New Roman"/>
              </a:rPr>
              <a:t>	</a:t>
            </a:r>
            <a:endParaRPr lang="en-US" sz="2800" dirty="0" smtClean="0">
              <a:latin typeface="Consolas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28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2800" dirty="0">
                <a:latin typeface="Consolas"/>
                <a:ea typeface="Calibri"/>
                <a:cs typeface="Times New Roman"/>
              </a:rPr>
              <a:t>num1 = 5;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2800" dirty="0">
                <a:latin typeface="Consolas"/>
                <a:ea typeface="Calibri"/>
                <a:cs typeface="Times New Roman"/>
              </a:rPr>
              <a:t> num2= 0.3;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2800" dirty="0">
                <a:latin typeface="Consolas"/>
                <a:ea typeface="Calibri"/>
                <a:cs typeface="Times New Roman"/>
              </a:rPr>
              <a:t> letter1 = 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'x'</a:t>
            </a:r>
            <a:r>
              <a:rPr lang="en-US" sz="2800" dirty="0">
                <a:latin typeface="Consolas"/>
                <a:ea typeface="Calibri"/>
                <a:cs typeface="Times New Roman"/>
              </a:rPr>
              <a:t>;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8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2800" dirty="0">
                <a:latin typeface="Consolas"/>
                <a:ea typeface="Calibri"/>
                <a:cs typeface="Times New Roman"/>
              </a:rPr>
              <a:t> boolean1 = </a:t>
            </a:r>
            <a:r>
              <a:rPr lang="en-US" sz="2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en-US" sz="2800" dirty="0">
                <a:latin typeface="Consolas"/>
                <a:ea typeface="Calibri"/>
                <a:cs typeface="Times New Roman"/>
              </a:rPr>
              <a:t>;	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nsolas"/>
                <a:ea typeface="Calibri"/>
                <a:cs typeface="Times New Roman"/>
              </a:rPr>
              <a:t>	string str1 = 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"C++"</a:t>
            </a:r>
            <a:r>
              <a:rPr lang="en-US" sz="2800" dirty="0">
                <a:latin typeface="Consolas"/>
                <a:ea typeface="Calibri"/>
                <a:cs typeface="Times New Roman"/>
              </a:rPr>
              <a:t>;</a:t>
            </a:r>
            <a:endParaRPr lang="en-US" sz="3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nsolas"/>
                <a:ea typeface="Calibri"/>
                <a:cs typeface="Times New Roman"/>
              </a:rPr>
              <a:t>	string str2(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"Hello there!"</a:t>
            </a:r>
            <a:r>
              <a:rPr lang="en-US" sz="2800" dirty="0">
                <a:latin typeface="Consolas"/>
                <a:ea typeface="Calibri"/>
                <a:cs typeface="Times New Roman"/>
              </a:rPr>
              <a:t>);</a:t>
            </a:r>
            <a:endParaRPr lang="en-US" sz="3600" dirty="0"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81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763000" cy="6858000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PROG:		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Initialization.cpp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DESCRIPTION:	Initialization of Variables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60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&lt;string&gt;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main()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{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string st1(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 am learning 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);	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st1 is being initialized to "I am learning"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string st2 = 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"C++"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				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st2 is being initialized to "C++"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num1 = 8, num2 = 5;			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num1 is being initialized to 8, num2 to 5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dec1 = 7.5, dec2 = 3.9;	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dec1 is being initialized to 7.5, </a:t>
            </a:r>
            <a:r>
              <a:rPr lang="en-US" sz="60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dec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2 to 3.9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ch1 = 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'A'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					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ch1 is being initialized to 'A'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bl1 =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, bl2 =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false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	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bl1 is being initialized to true, bl2 is being initialized to false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"st1 + st2 is: 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&lt;&lt;st1 + st2&lt;&lt;endl;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"num1 + num2 is: 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&lt;&lt;num1 + num2&lt;&lt;endl;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"dec1 + dec2 is: 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&lt;&lt;dec1 + dec2&lt;&lt;endl;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"ch1 is: 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&lt;&lt;ch1&lt;&lt;endl;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"bl1 is: 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&lt;&lt;bl1&lt;&lt;endl;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"bl2 is: 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&lt;&lt;bl2&lt;&lt;endl&lt;&lt;endl;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system(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</a:t>
            </a:r>
            <a:r>
              <a:rPr lang="en-US" sz="6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);  </a:t>
            </a:r>
            <a:r>
              <a:rPr lang="en-US" sz="6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0;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}</a:t>
            </a:r>
            <a:endParaRPr lang="en-US" sz="60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Initialization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83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05891"/>
            <a:ext cx="791307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 descr="C:\Users\Jon Snow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7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Using Text Files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8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CCFF33"/>
                </a:solidFill>
              </a:rPr>
              <a:t>R</a:t>
            </a:r>
            <a:r>
              <a:rPr lang="en-US" dirty="0" smtClean="0">
                <a:solidFill>
                  <a:srgbClr val="CCFF33"/>
                </a:solidFill>
              </a:rPr>
              <a:t>ead and write from Text Files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C++ provides two functions to read or write from a text file.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ifstream</a:t>
            </a:r>
            <a:r>
              <a:rPr lang="en-US" sz="24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opens an existing input file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ofstream</a:t>
            </a:r>
            <a:r>
              <a:rPr lang="en-US" sz="24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creates and opens an output file</a:t>
            </a:r>
          </a:p>
          <a:p>
            <a:pPr marL="0" indent="0" algn="just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Both functions are declared in the </a:t>
            </a:r>
            <a:r>
              <a:rPr lang="en-US" sz="25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00" dirty="0" err="1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sz="25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header.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5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</a:t>
            </a:r>
            <a:r>
              <a:rPr lang="en-US" sz="2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include</a:t>
            </a:r>
            <a:r>
              <a:rPr lang="en-US" sz="2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fstream</a:t>
            </a:r>
            <a:r>
              <a:rPr lang="en-US" sz="25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1200" dirty="0" smtClean="0">
              <a:solidFill>
                <a:srgbClr val="CCFF33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CCFF33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2500" dirty="0" smtClean="0">
                <a:solidFill>
                  <a:srgbClr val="CCFF33"/>
                </a:solidFill>
                <a:latin typeface="Consolas" pitchFamily="49" charset="0"/>
                <a:ea typeface="Calibri"/>
                <a:cs typeface="Consolas" pitchFamily="49" charset="0"/>
              </a:rPr>
              <a:t>fin</a:t>
            </a:r>
            <a:r>
              <a:rPr lang="en-US" sz="2500" dirty="0" smtClean="0">
                <a:solidFill>
                  <a:srgbClr val="CCFF33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500" dirty="0" smtClean="0">
                <a:latin typeface="Arial" pitchFamily="34" charset="0"/>
                <a:ea typeface="Calibri"/>
                <a:cs typeface="Arial" pitchFamily="34" charset="0"/>
              </a:rPr>
              <a:t>identifier takes the role of </a:t>
            </a:r>
            <a:r>
              <a:rPr lang="en-US" sz="2500" dirty="0" err="1" smtClean="0">
                <a:solidFill>
                  <a:srgbClr val="CCFF33"/>
                </a:solidFill>
                <a:latin typeface="Consolas" pitchFamily="49" charset="0"/>
                <a:ea typeface="Calibri"/>
                <a:cs typeface="Consolas" pitchFamily="49" charset="0"/>
              </a:rPr>
              <a:t>cin</a:t>
            </a:r>
            <a:endParaRPr lang="en-US" sz="2500" dirty="0" smtClean="0">
              <a:solidFill>
                <a:srgbClr val="CCFF33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500" dirty="0" smtClean="0">
                <a:solidFill>
                  <a:srgbClr val="CCFF33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2500" dirty="0" err="1" smtClean="0">
                <a:solidFill>
                  <a:srgbClr val="CCFF33"/>
                </a:solidFill>
                <a:latin typeface="Consolas" pitchFamily="49" charset="0"/>
                <a:ea typeface="Calibri"/>
                <a:cs typeface="Consolas" pitchFamily="49" charset="0"/>
              </a:rPr>
              <a:t>fout</a:t>
            </a:r>
            <a:r>
              <a:rPr lang="en-US" sz="2500" dirty="0" smtClean="0">
                <a:latin typeface="Arial" pitchFamily="34" charset="0"/>
                <a:ea typeface="Calibri"/>
                <a:cs typeface="Arial" pitchFamily="34" charset="0"/>
              </a:rPr>
              <a:t> identifier takes the role of </a:t>
            </a:r>
            <a:r>
              <a:rPr lang="en-US" sz="2500" dirty="0" smtClean="0">
                <a:solidFill>
                  <a:srgbClr val="CCFF33"/>
                </a:solidFill>
                <a:latin typeface="Consolas" pitchFamily="49" charset="0"/>
                <a:ea typeface="Calibri"/>
                <a:cs typeface="Consolas" pitchFamily="49" charset="0"/>
              </a:rPr>
              <a:t>cout</a:t>
            </a:r>
            <a:endParaRPr lang="en-US" sz="2500" dirty="0">
              <a:solidFill>
                <a:srgbClr val="CCFF33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 marL="0" indent="0" algn="just"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After you have finished with the text file, you should close them with the </a:t>
            </a:r>
            <a:r>
              <a:rPr lang="en-US" sz="25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close()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function.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85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CCFF33"/>
                </a:solidFill>
              </a:rPr>
              <a:t>Exercise: </a:t>
            </a:r>
            <a:r>
              <a:rPr lang="en-US" sz="3600" dirty="0" err="1" smtClean="0">
                <a:solidFill>
                  <a:srgbClr val="CCFF33"/>
                </a:solidFill>
              </a:rPr>
              <a:t>ReadWrite</a:t>
            </a:r>
            <a:r>
              <a:rPr lang="en-US" sz="3600" dirty="0" smtClean="0">
                <a:solidFill>
                  <a:srgbClr val="CCFF33"/>
                </a:solidFill>
              </a:rPr>
              <a:t> from Text File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Write a C++ program that reads two integers (num1 and num2) from the file </a:t>
            </a:r>
            <a:r>
              <a:rPr lang="en-US" u="sng" dirty="0" smtClean="0"/>
              <a:t>numbers.in</a:t>
            </a:r>
          </a:p>
          <a:p>
            <a:pPr algn="just"/>
            <a:r>
              <a:rPr lang="en-US" dirty="0" smtClean="0"/>
              <a:t>Compute their sum, difference, product, quotient for those two numbers and write the result in the text file </a:t>
            </a:r>
            <a:r>
              <a:rPr lang="en-US" u="sng" dirty="0" err="1" smtClean="0"/>
              <a:t>numbers.out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86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67201"/>
            <a:ext cx="4267200" cy="2411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96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87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09" y="1124975"/>
            <a:ext cx="2866159" cy="5719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 descr="C:\Users\Jon Snow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CCFF33"/>
                </a:solidFill>
              </a:rPr>
              <a:t>Exercise: </a:t>
            </a:r>
            <a:r>
              <a:rPr lang="en-US" sz="3600" dirty="0" err="1" smtClean="0">
                <a:solidFill>
                  <a:srgbClr val="CCFF33"/>
                </a:solidFill>
              </a:rPr>
              <a:t>ReadWrite</a:t>
            </a:r>
            <a:r>
              <a:rPr lang="en-US" sz="3600" dirty="0" smtClean="0">
                <a:solidFill>
                  <a:srgbClr val="CCFF33"/>
                </a:solidFill>
              </a:rPr>
              <a:t> from Text File</a:t>
            </a:r>
            <a:endParaRPr lang="en-US" sz="3600" dirty="0">
              <a:solidFill>
                <a:srgbClr val="CC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0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	PROG</a:t>
            </a:r>
            <a:r>
              <a:rPr lang="en-US" sz="4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:		</a:t>
            </a:r>
            <a:r>
              <a:rPr lang="en-US" sz="4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ReadWriteFromTextFile.cpp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DESCRIPTION</a:t>
            </a:r>
            <a:r>
              <a:rPr lang="en-US" sz="4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:	Using input and output files.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NOTE</a:t>
            </a:r>
            <a:r>
              <a:rPr lang="en-US" sz="4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:	</a:t>
            </a:r>
            <a:r>
              <a:rPr lang="en-US" sz="4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text </a:t>
            </a:r>
            <a:r>
              <a:rPr lang="en-US" sz="4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file numbers.in must already exist in the project folder</a:t>
            </a:r>
            <a:r>
              <a:rPr lang="en-US" sz="4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!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4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4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fstream</a:t>
            </a:r>
            <a:r>
              <a:rPr lang="en-US" sz="4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3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43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 main()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{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300" dirty="0" err="1">
                <a:latin typeface="Consolas"/>
                <a:ea typeface="Calibri"/>
                <a:cs typeface="Times New Roman"/>
              </a:rPr>
              <a:t>ifstream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 fin(</a:t>
            </a:r>
            <a:r>
              <a:rPr lang="en-US" sz="4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"numbers.in"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);  </a:t>
            </a:r>
            <a:r>
              <a:rPr lang="en-US" sz="4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//open input file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300" dirty="0" err="1">
                <a:latin typeface="Consolas"/>
                <a:ea typeface="Calibri"/>
                <a:cs typeface="Times New Roman"/>
              </a:rPr>
              <a:t>ofstream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300" dirty="0" err="1">
                <a:latin typeface="Consolas"/>
                <a:ea typeface="Calibri"/>
                <a:cs typeface="Times New Roman"/>
              </a:rPr>
              <a:t>fout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4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4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number.out</a:t>
            </a:r>
            <a:r>
              <a:rPr lang="en-US" sz="4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); </a:t>
            </a:r>
            <a:r>
              <a:rPr lang="en-US" sz="4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//create and open output </a:t>
            </a:r>
            <a:r>
              <a:rPr lang="en-US" sz="4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file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	</a:t>
            </a:r>
            <a:endParaRPr lang="en-US" sz="4300" dirty="0" smtClean="0">
              <a:latin typeface="Consolas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43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43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num1, num2;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	fin&gt;&gt;num1 &gt;&gt;num2;  </a:t>
            </a:r>
            <a:r>
              <a:rPr lang="en-US" sz="4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//read two integers from input file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 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//Make calculations and write results in output file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300" dirty="0" err="1">
                <a:latin typeface="Consolas"/>
                <a:ea typeface="Calibri"/>
                <a:cs typeface="Times New Roman"/>
              </a:rPr>
              <a:t>fout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4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"sum is: "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&lt;&lt;num1 + num2&lt;&lt;endl;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300" dirty="0" err="1">
                <a:latin typeface="Consolas"/>
                <a:ea typeface="Calibri"/>
                <a:cs typeface="Times New Roman"/>
              </a:rPr>
              <a:t>fout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4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"difference is: "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&lt;&lt;num1 - num2&lt;&lt;endl;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300" dirty="0" err="1">
                <a:latin typeface="Consolas"/>
                <a:ea typeface="Calibri"/>
                <a:cs typeface="Times New Roman"/>
              </a:rPr>
              <a:t>fout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4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"product is: "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&lt;&lt;num1 * num2&lt;&lt;endl;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300" dirty="0" err="1">
                <a:latin typeface="Consolas"/>
                <a:ea typeface="Calibri"/>
                <a:cs typeface="Times New Roman"/>
              </a:rPr>
              <a:t>fout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4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"integer quotient is: "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&lt;&lt;num1/num2&lt;&lt;endl;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300" dirty="0" err="1">
                <a:latin typeface="Consolas"/>
                <a:ea typeface="Calibri"/>
                <a:cs typeface="Times New Roman"/>
              </a:rPr>
              <a:t>fout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4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"float quotient is: "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&lt;&lt;(</a:t>
            </a:r>
            <a:r>
              <a:rPr lang="en-US" sz="4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)num1/num2&lt;&lt;endl;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 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300" dirty="0" err="1">
                <a:latin typeface="Consolas"/>
                <a:ea typeface="Calibri"/>
                <a:cs typeface="Times New Roman"/>
              </a:rPr>
              <a:t>fin.close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();   </a:t>
            </a:r>
            <a:r>
              <a:rPr lang="en-US" sz="4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close the input file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300" dirty="0" err="1">
                <a:latin typeface="Consolas"/>
                <a:ea typeface="Calibri"/>
                <a:cs typeface="Times New Roman"/>
              </a:rPr>
              <a:t>fout.close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();  </a:t>
            </a:r>
            <a:r>
              <a:rPr lang="en-US" sz="4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//close the output file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		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	system(</a:t>
            </a:r>
            <a:r>
              <a:rPr lang="en-US" sz="4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</a:t>
            </a:r>
            <a:r>
              <a:rPr lang="en-US" sz="43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4300" dirty="0" smtClean="0">
                <a:latin typeface="Consolas"/>
                <a:ea typeface="Calibri"/>
                <a:cs typeface="Times New Roman"/>
              </a:rPr>
              <a:t>); 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 0;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}</a:t>
            </a:r>
            <a:endParaRPr lang="en-US" sz="4300" dirty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89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254" y="1193900"/>
            <a:ext cx="4862945" cy="2748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89236"/>
            <a:ext cx="4876800" cy="276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CCFF33"/>
                </a:solidFill>
              </a:rPr>
              <a:t>Exercise: </a:t>
            </a:r>
            <a:r>
              <a:rPr lang="en-US" sz="3600" dirty="0" err="1" smtClean="0">
                <a:solidFill>
                  <a:srgbClr val="CCFF33"/>
                </a:solidFill>
              </a:rPr>
              <a:t>ReadWrite</a:t>
            </a:r>
            <a:r>
              <a:rPr lang="en-US" sz="3600" dirty="0" smtClean="0">
                <a:solidFill>
                  <a:srgbClr val="CCFF33"/>
                </a:solidFill>
              </a:rPr>
              <a:t> from Text File</a:t>
            </a:r>
            <a:endParaRPr lang="en-US" sz="3600" dirty="0">
              <a:solidFill>
                <a:srgbClr val="CC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553200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PROG:		</a:t>
            </a:r>
            <a:r>
              <a:rPr lang="en-US" sz="68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Hello_World.cpp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DESCRIPTION:	Understanding the structure of C++ program.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68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Printing </a:t>
            </a: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 line of text.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68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Using </a:t>
            </a: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comments.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latin typeface="Consolas"/>
                <a:ea typeface="Calibri"/>
                <a:cs typeface="Times New Roman"/>
              </a:rPr>
              <a:t> 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6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68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6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includes the declarations of the basic standard input-output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library in C++, and its functionality is going to be used later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in the program.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latin typeface="Consolas"/>
                <a:ea typeface="Calibri"/>
                <a:cs typeface="Times New Roman"/>
              </a:rPr>
              <a:t> 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6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6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8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6800" dirty="0">
                <a:latin typeface="Consolas"/>
                <a:ea typeface="Calibri"/>
                <a:cs typeface="Times New Roman"/>
              </a:rPr>
              <a:t>;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Namespaces are containers that contain the declarations of all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the elements of the standard C++ library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latin typeface="Consolas"/>
                <a:ea typeface="Calibri"/>
                <a:cs typeface="Times New Roman"/>
              </a:rPr>
              <a:t> 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800" dirty="0">
                <a:latin typeface="Consolas"/>
                <a:ea typeface="Calibri"/>
                <a:cs typeface="Times New Roman"/>
              </a:rPr>
              <a:t> main()		</a:t>
            </a:r>
            <a:r>
              <a:rPr lang="en-US" sz="680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68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the only function in this program.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latin typeface="Consolas"/>
                <a:ea typeface="Calibri"/>
                <a:cs typeface="Times New Roman"/>
              </a:rPr>
              <a:t>{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800" dirty="0" err="1">
                <a:latin typeface="Consolas"/>
                <a:ea typeface="Calibri"/>
                <a:cs typeface="Times New Roman"/>
              </a:rPr>
              <a:t>cout</a:t>
            </a:r>
            <a:r>
              <a:rPr lang="en-US" sz="68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6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"Hello World!"</a:t>
            </a:r>
            <a:r>
              <a:rPr lang="en-US" sz="6800" dirty="0">
                <a:latin typeface="Consolas"/>
                <a:ea typeface="Calibri"/>
                <a:cs typeface="Times New Roman"/>
              </a:rPr>
              <a:t>;   </a:t>
            </a: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print "Hello World!"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latin typeface="Consolas"/>
                <a:ea typeface="Calibri"/>
                <a:cs typeface="Times New Roman"/>
              </a:rPr>
              <a:t>	                        </a:t>
            </a: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68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cout</a:t>
            </a: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is declared in the </a:t>
            </a:r>
            <a:r>
              <a:rPr lang="en-US" sz="68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latin typeface="Consolas"/>
                <a:ea typeface="Calibri"/>
                <a:cs typeface="Times New Roman"/>
              </a:rPr>
              <a:t>	                        </a:t>
            </a: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68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file within </a:t>
            </a: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the </a:t>
            </a:r>
            <a:r>
              <a:rPr lang="en-US" sz="68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std</a:t>
            </a: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namespace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latin typeface="Consolas"/>
                <a:ea typeface="Calibri"/>
                <a:cs typeface="Times New Roman"/>
              </a:rPr>
              <a:t> 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latin typeface="Consolas"/>
                <a:ea typeface="Calibri"/>
                <a:cs typeface="Times New Roman"/>
              </a:rPr>
              <a:t>	system(</a:t>
            </a:r>
            <a:r>
              <a:rPr lang="en-US" sz="6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6800" dirty="0">
                <a:latin typeface="Consolas"/>
                <a:ea typeface="Calibri"/>
                <a:cs typeface="Times New Roman"/>
              </a:rPr>
              <a:t>);        </a:t>
            </a: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stop </a:t>
            </a:r>
            <a:r>
              <a:rPr lang="en-US" sz="68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and </a:t>
            </a: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wait </a:t>
            </a:r>
            <a:r>
              <a:rPr lang="en-US" sz="68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until </a:t>
            </a: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user hits a button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6800" dirty="0">
                <a:latin typeface="Consolas"/>
                <a:ea typeface="Calibri"/>
                <a:cs typeface="Times New Roman"/>
              </a:rPr>
              <a:t> 0;               </a:t>
            </a:r>
            <a:r>
              <a:rPr lang="en-US" sz="6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the main function ends properly</a:t>
            </a:r>
            <a:endParaRPr lang="en-US" sz="6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latin typeface="Consolas"/>
                <a:ea typeface="Calibri"/>
                <a:cs typeface="Times New Roman"/>
              </a:rPr>
              <a:t>}</a:t>
            </a:r>
            <a:endParaRPr lang="en-US" sz="6800" dirty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Summary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3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06236"/>
            <a:ext cx="8763000" cy="529936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An </a:t>
            </a:r>
            <a:r>
              <a:rPr lang="en-US" u="sng" dirty="0" smtClean="0">
                <a:solidFill>
                  <a:srgbClr val="CCFF33"/>
                </a:solidFill>
              </a:rPr>
              <a:t>algorithm</a:t>
            </a:r>
            <a:r>
              <a:rPr lang="en-US" dirty="0" smtClean="0"/>
              <a:t> is a set of ordered steps for solving a particular problem. 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u="sng" dirty="0" smtClean="0">
                <a:solidFill>
                  <a:srgbClr val="CCFF33"/>
                </a:solidFill>
              </a:rPr>
              <a:t>computer program</a:t>
            </a:r>
            <a:r>
              <a:rPr lang="en-US" dirty="0" smtClean="0">
                <a:solidFill>
                  <a:srgbClr val="CCFF33"/>
                </a:solidFill>
              </a:rPr>
              <a:t> </a:t>
            </a:r>
            <a:r>
              <a:rPr lang="en-US" dirty="0" smtClean="0"/>
              <a:t>is series of instructions or statements, in a form acceptable to a computer, to carry out an algorithm. 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u="sng" dirty="0" smtClean="0">
                <a:solidFill>
                  <a:srgbClr val="CCFF33"/>
                </a:solidFill>
              </a:rPr>
              <a:t>programming language</a:t>
            </a:r>
            <a:r>
              <a:rPr lang="en-US" dirty="0" smtClean="0"/>
              <a:t> is a human-</a:t>
            </a:r>
            <a:r>
              <a:rPr lang="en-US" dirty="0"/>
              <a:t>c</a:t>
            </a:r>
            <a:r>
              <a:rPr lang="en-US" dirty="0" smtClean="0"/>
              <a:t>reated language that translates instructions from programmers to 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91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7400" y="334818"/>
            <a:ext cx="8229600" cy="87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200"/>
              </a:lnSpc>
            </a:pPr>
            <a:r>
              <a:rPr lang="en-US" smtClean="0">
                <a:solidFill>
                  <a:srgbClr val="CCFF33"/>
                </a:solidFill>
              </a:rPr>
              <a:t>Summary</a:t>
            </a:r>
            <a:endParaRPr lang="en-US" dirty="0" smtClean="0">
              <a:solidFill>
                <a:srgbClr val="CC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06236"/>
            <a:ext cx="8763000" cy="529936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C++ is an object-oriented programming (OOP) language and the primary programming language for computers of today. 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Any C++ program consists of modules that are called </a:t>
            </a:r>
            <a:r>
              <a:rPr lang="en-US" u="sng" dirty="0" smtClean="0">
                <a:solidFill>
                  <a:srgbClr val="CCFF33"/>
                </a:solidFill>
              </a:rPr>
              <a:t>functions</a:t>
            </a:r>
            <a:r>
              <a:rPr lang="en-US" dirty="0" smtClean="0"/>
              <a:t>. 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primary function of a C++ program is </a:t>
            </a:r>
            <a:r>
              <a:rPr lang="en-US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main()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 C++ uses </a:t>
            </a:r>
            <a:r>
              <a:rPr lang="en-US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dirty="0" smtClean="0"/>
              <a:t> for printing and getting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92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7400" y="334818"/>
            <a:ext cx="8229600" cy="87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200"/>
              </a:lnSpc>
            </a:pPr>
            <a:r>
              <a:rPr lang="en-US" smtClean="0">
                <a:solidFill>
                  <a:srgbClr val="CCFF33"/>
                </a:solidFill>
              </a:rPr>
              <a:t>Summary</a:t>
            </a:r>
            <a:endParaRPr lang="en-US" dirty="0" smtClean="0">
              <a:solidFill>
                <a:srgbClr val="CC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7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06236"/>
            <a:ext cx="8763000" cy="5451764"/>
          </a:xfrm>
        </p:spPr>
        <p:txBody>
          <a:bodyPr>
            <a:normAutofit/>
          </a:bodyPr>
          <a:lstStyle/>
          <a:p>
            <a:pPr algn="just"/>
            <a:r>
              <a:rPr lang="en-US" u="sng" dirty="0" smtClean="0">
                <a:solidFill>
                  <a:srgbClr val="CCFF33"/>
                </a:solidFill>
              </a:rPr>
              <a:t>Operators</a:t>
            </a:r>
            <a:r>
              <a:rPr lang="en-US" dirty="0" smtClean="0"/>
              <a:t> are symbols (such as +, *, /) used to perform arithmetic, relational, logical, assignment, string, bitwise etc. operations.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u="sng" dirty="0" smtClean="0">
                <a:solidFill>
                  <a:srgbClr val="CCFF33"/>
                </a:solidFill>
              </a:rPr>
              <a:t>variable</a:t>
            </a:r>
            <a:r>
              <a:rPr lang="en-US" dirty="0" smtClean="0"/>
              <a:t> is a named item used to represent data that can be changed while the program is running. 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Like a variable, a </a:t>
            </a:r>
            <a:r>
              <a:rPr lang="en-US" u="sng" dirty="0" smtClean="0">
                <a:solidFill>
                  <a:srgbClr val="CCFF33"/>
                </a:solidFill>
              </a:rPr>
              <a:t>constant</a:t>
            </a:r>
            <a:r>
              <a:rPr lang="en-US" dirty="0" smtClean="0"/>
              <a:t> is named item but it has a fixed value that does not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93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7400" y="334818"/>
            <a:ext cx="8229600" cy="87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200"/>
              </a:lnSpc>
            </a:pPr>
            <a:r>
              <a:rPr lang="en-US" smtClean="0">
                <a:solidFill>
                  <a:srgbClr val="CCFF33"/>
                </a:solidFill>
              </a:rPr>
              <a:t>Summary</a:t>
            </a:r>
            <a:endParaRPr lang="en-US" dirty="0" smtClean="0">
              <a:solidFill>
                <a:srgbClr val="CC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8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u="sng" dirty="0" smtClean="0">
                <a:solidFill>
                  <a:srgbClr val="CCFF33"/>
                </a:solidFill>
              </a:rPr>
              <a:t>ASCII</a:t>
            </a:r>
            <a:r>
              <a:rPr lang="en-US" sz="2800" dirty="0" smtClean="0">
                <a:solidFill>
                  <a:srgbClr val="CCFF33"/>
                </a:solidFill>
              </a:rPr>
              <a:t> </a:t>
            </a:r>
            <a:r>
              <a:rPr lang="en-US" sz="2800" dirty="0" smtClean="0"/>
              <a:t>(American Standard Code of Information Interchange) is an international code standard for representation  of characters, numbers, symbols and control characters, for use in data communication and data storage.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ASCII text does not include special formatting features and therefore can be exchanged and read by most computer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94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7400" y="334818"/>
            <a:ext cx="8229600" cy="87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200"/>
              </a:lnSpc>
            </a:pPr>
            <a:r>
              <a:rPr lang="en-US" smtClean="0">
                <a:solidFill>
                  <a:srgbClr val="CCFF33"/>
                </a:solidFill>
              </a:rPr>
              <a:t>Summary</a:t>
            </a:r>
            <a:endParaRPr lang="en-US" dirty="0" smtClean="0">
              <a:solidFill>
                <a:srgbClr val="CC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5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06236"/>
            <a:ext cx="8763000" cy="529936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</a:t>
            </a:r>
            <a:r>
              <a:rPr lang="en-US" u="sng" dirty="0" smtClean="0">
                <a:solidFill>
                  <a:srgbClr val="CCFF33"/>
                </a:solidFill>
              </a:rPr>
              <a:t>string</a:t>
            </a:r>
            <a:r>
              <a:rPr lang="en-US" dirty="0" smtClean="0"/>
              <a:t> is a series of alphanumeric characters of any length. Strings are enclosed by double quotes in C++.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u="sng" dirty="0" smtClean="0">
                <a:solidFill>
                  <a:srgbClr val="CCFF33"/>
                </a:solidFill>
              </a:rPr>
              <a:t>File</a:t>
            </a:r>
            <a:r>
              <a:rPr lang="en-US" u="sng" dirty="0" smtClean="0"/>
              <a:t> </a:t>
            </a:r>
            <a:r>
              <a:rPr lang="en-US" u="sng" dirty="0" smtClean="0">
                <a:solidFill>
                  <a:srgbClr val="CCFF33"/>
                </a:solidFill>
              </a:rPr>
              <a:t>processing</a:t>
            </a:r>
            <a:r>
              <a:rPr lang="en-US" dirty="0" smtClean="0"/>
              <a:t> consists of creating a file, storing data into a file, and retrieving data from a file.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C++ performs file processing with </a:t>
            </a:r>
            <a:r>
              <a:rPr lang="en-US" dirty="0" err="1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ifstream</a:t>
            </a:r>
            <a:r>
              <a:rPr lang="en-US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ofstream</a:t>
            </a:r>
            <a:r>
              <a:rPr lang="en-US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dirty="0" smtClean="0"/>
              <a:t>functions that are defined in the </a:t>
            </a:r>
            <a:r>
              <a:rPr lang="en-US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&lt;sting&gt; </a:t>
            </a:r>
            <a:r>
              <a:rPr lang="en-US" dirty="0" smtClean="0"/>
              <a:t>header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95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7400" y="334818"/>
            <a:ext cx="8229600" cy="87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200"/>
              </a:lnSpc>
            </a:pPr>
            <a:r>
              <a:rPr lang="en-US" smtClean="0">
                <a:solidFill>
                  <a:srgbClr val="CCFF33"/>
                </a:solidFill>
              </a:rPr>
              <a:t>Summary</a:t>
            </a:r>
            <a:endParaRPr lang="en-US" dirty="0" smtClean="0">
              <a:solidFill>
                <a:srgbClr val="CC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Review Questions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2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Review Questions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output of the following program?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</a:t>
            </a:r>
            <a:r>
              <a:rPr lang="en-US" sz="1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include</a:t>
            </a:r>
            <a:r>
              <a:rPr lang="en-US" sz="1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1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;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 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 main()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{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1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 am "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;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1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"learning "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&lt;&lt;endl&lt;&lt;</a:t>
            </a:r>
            <a:r>
              <a:rPr lang="en-US" sz="1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"C++"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;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 0;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}</a:t>
            </a:r>
            <a:endParaRPr lang="en-US" sz="18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97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936" y="5257800"/>
            <a:ext cx="5844209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8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Review Questions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the output of the following program?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2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2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2400" dirty="0">
                <a:latin typeface="Consolas"/>
                <a:ea typeface="Calibri"/>
                <a:cs typeface="Times New Roman"/>
              </a:rPr>
              <a:t>;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2400" dirty="0">
                <a:latin typeface="Consolas"/>
                <a:ea typeface="Calibri"/>
                <a:cs typeface="Times New Roman"/>
              </a:rPr>
              <a:t> main()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alibri"/>
                <a:cs typeface="Times New Roman"/>
              </a:rPr>
              <a:t>{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2400" dirty="0">
                <a:latin typeface="Consolas"/>
                <a:ea typeface="Calibri"/>
                <a:cs typeface="Times New Roman"/>
              </a:rPr>
              <a:t> a = 1, b = 2;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alibri"/>
                <a:cs typeface="Times New Roman"/>
              </a:rPr>
              <a:t>	cout &lt;&lt; a &lt;&lt;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"</a:t>
            </a:r>
            <a:r>
              <a:rPr lang="en-US" sz="2400" dirty="0">
                <a:latin typeface="Consolas"/>
                <a:ea typeface="Calibri"/>
                <a:cs typeface="Times New Roman"/>
              </a:rPr>
              <a:t> &lt;&lt; b;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alibri"/>
                <a:cs typeface="Times New Roman"/>
              </a:rPr>
              <a:t>	a = a + b;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alibri"/>
                <a:cs typeface="Times New Roman"/>
              </a:rPr>
              <a:t>	b = a + b;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alibri"/>
                <a:cs typeface="Times New Roman"/>
              </a:rPr>
              <a:t>	cout &lt;&lt; b &lt;&lt;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"</a:t>
            </a:r>
            <a:r>
              <a:rPr lang="en-US" sz="2400" dirty="0">
                <a:latin typeface="Consolas"/>
                <a:ea typeface="Calibri"/>
                <a:cs typeface="Times New Roman"/>
              </a:rPr>
              <a:t> &lt;&lt; a;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2400" dirty="0">
                <a:latin typeface="Consolas"/>
                <a:ea typeface="Calibri"/>
                <a:cs typeface="Times New Roman"/>
              </a:rPr>
              <a:t> 0;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alibri"/>
                <a:cs typeface="Times New Roman"/>
              </a:rPr>
              <a:t>}</a:t>
            </a:r>
            <a:endParaRPr lang="en-US" sz="24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98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665" y="5486401"/>
            <a:ext cx="538533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5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Review Questions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06236"/>
            <a:ext cx="8839200" cy="507076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Calculate the values of variables in the given lines:</a:t>
            </a:r>
            <a:endParaRPr lang="en-US" sz="1800" dirty="0" smtClean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29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9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29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2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29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29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29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29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2900" dirty="0">
                <a:latin typeface="Consolas"/>
                <a:ea typeface="Calibri"/>
                <a:cs typeface="Times New Roman"/>
              </a:rPr>
              <a:t>;</a:t>
            </a:r>
            <a:endParaRPr lang="en-US" sz="2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Consolas"/>
                <a:ea typeface="Calibri"/>
                <a:cs typeface="Times New Roman"/>
              </a:rPr>
              <a:t> </a:t>
            </a:r>
            <a:endParaRPr lang="en-US" sz="2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2900" dirty="0">
                <a:latin typeface="Consolas"/>
                <a:ea typeface="Calibri"/>
                <a:cs typeface="Times New Roman"/>
              </a:rPr>
              <a:t> main()</a:t>
            </a:r>
            <a:endParaRPr lang="en-US" sz="2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Consolas"/>
                <a:ea typeface="Calibri"/>
                <a:cs typeface="Times New Roman"/>
              </a:rPr>
              <a:t>{</a:t>
            </a:r>
            <a:endParaRPr lang="en-US" sz="2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9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2900" dirty="0">
                <a:latin typeface="Consolas"/>
                <a:ea typeface="Calibri"/>
                <a:cs typeface="Times New Roman"/>
              </a:rPr>
              <a:t> a = 1, b = 2, </a:t>
            </a:r>
            <a:r>
              <a:rPr lang="en-US" sz="2900" dirty="0" smtClean="0">
                <a:latin typeface="Consolas"/>
                <a:ea typeface="Calibri"/>
                <a:cs typeface="Times New Roman"/>
              </a:rPr>
              <a:t>c = 3</a:t>
            </a:r>
            <a:r>
              <a:rPr lang="en-US" sz="2900" dirty="0">
                <a:latin typeface="Consolas"/>
                <a:ea typeface="Calibri"/>
                <a:cs typeface="Times New Roman"/>
              </a:rPr>
              <a:t>;</a:t>
            </a:r>
            <a:endParaRPr lang="en-US" sz="2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Consolas"/>
                <a:ea typeface="Calibri"/>
                <a:cs typeface="Times New Roman"/>
              </a:rPr>
              <a:t>	a = b + c;  b = a - b * c;</a:t>
            </a:r>
            <a:endParaRPr lang="en-US" sz="2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Consolas"/>
                <a:ea typeface="Calibri"/>
                <a:cs typeface="Times New Roman"/>
              </a:rPr>
              <a:t>	c = (a + c) / (c - b);   a = a % b / c;  b = -b;</a:t>
            </a:r>
            <a:endParaRPr lang="en-US" sz="2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Consolas"/>
                <a:ea typeface="Calibri"/>
                <a:cs typeface="Times New Roman"/>
              </a:rPr>
              <a:t> </a:t>
            </a:r>
            <a:endParaRPr lang="en-US" sz="2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Consolas"/>
                <a:ea typeface="Calibri"/>
                <a:cs typeface="Times New Roman"/>
              </a:rPr>
              <a:t>	system(</a:t>
            </a:r>
            <a:r>
              <a:rPr lang="en-US" sz="29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2900" dirty="0">
                <a:latin typeface="Consolas"/>
                <a:ea typeface="Calibri"/>
                <a:cs typeface="Times New Roman"/>
              </a:rPr>
              <a:t>);</a:t>
            </a:r>
            <a:endParaRPr lang="en-US" sz="2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9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2900" dirty="0">
                <a:latin typeface="Consolas"/>
                <a:ea typeface="Calibri"/>
                <a:cs typeface="Times New Roman"/>
              </a:rPr>
              <a:t> 0;</a:t>
            </a:r>
            <a:endParaRPr lang="en-US" sz="29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Consolas"/>
                <a:ea typeface="Calibri"/>
                <a:cs typeface="Times New Roman"/>
              </a:rPr>
              <a:t>}</a:t>
            </a:r>
            <a:endParaRPr lang="en-US" sz="29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99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96424"/>
              </p:ext>
            </p:extLst>
          </p:nvPr>
        </p:nvGraphicFramePr>
        <p:xfrm>
          <a:off x="3041073" y="5070764"/>
          <a:ext cx="6096000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/>
                <a:gridCol w="1447800"/>
                <a:gridCol w="19812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+ 3 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– 2 * 3 = 5 - 6= 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5 % (-1) / 2 =</a:t>
                      </a:r>
                    </a:p>
                    <a:p>
                      <a:pPr algn="ctr"/>
                      <a:r>
                        <a:rPr lang="en-US" dirty="0" smtClean="0"/>
                        <a:t>=</a:t>
                      </a:r>
                      <a:r>
                        <a:rPr lang="en-US" baseline="0" dirty="0" smtClean="0"/>
                        <a:t> 0 /2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-(-1)</a:t>
                      </a:r>
                      <a:r>
                        <a:rPr lang="en-US" baseline="0" dirty="0" smtClean="0"/>
                        <a:t> = 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(5 + 3) /(3 - (-1))</a:t>
                      </a:r>
                      <a:r>
                        <a:rPr lang="en-US" baseline="0" dirty="0" smtClean="0"/>
                        <a:t> =</a:t>
                      </a:r>
                    </a:p>
                    <a:p>
                      <a:pPr algn="ctr"/>
                      <a:r>
                        <a:rPr lang="en-US" baseline="0" dirty="0" smtClean="0"/>
                        <a:t>= 8 /4 =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8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</TotalTime>
  <Words>2970</Words>
  <Application>Microsoft Office PowerPoint</Application>
  <PresentationFormat>On-screen Show (4:3)</PresentationFormat>
  <Paragraphs>1284</Paragraphs>
  <Slides>112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3" baseType="lpstr">
      <vt:lpstr>Office Theme</vt:lpstr>
      <vt:lpstr>Programming with C++</vt:lpstr>
      <vt:lpstr>Osman AY Muhammed Akif HORASANLI</vt:lpstr>
      <vt:lpstr>Contents:</vt:lpstr>
      <vt:lpstr>Understanding Programming</vt:lpstr>
      <vt:lpstr>Understanding programming</vt:lpstr>
      <vt:lpstr>Understanding programming</vt:lpstr>
      <vt:lpstr>Flowchart</vt:lpstr>
      <vt:lpstr>“Hello World!” – First C++ Program</vt:lpstr>
      <vt:lpstr>PowerPoint Presentation</vt:lpstr>
      <vt:lpstr>Understanding programming</vt:lpstr>
      <vt:lpstr>Understanding programming</vt:lpstr>
      <vt:lpstr>Comments</vt:lpstr>
      <vt:lpstr>Breaking text into multiple lines</vt:lpstr>
      <vt:lpstr>Hello World 2</vt:lpstr>
      <vt:lpstr>Basic Arithmetic</vt:lpstr>
      <vt:lpstr>Sum</vt:lpstr>
      <vt:lpstr>Basic Input/Output</vt:lpstr>
      <vt:lpstr>Getting input data from user</vt:lpstr>
      <vt:lpstr>Problem 1:</vt:lpstr>
      <vt:lpstr>PowerPoint Presentation</vt:lpstr>
      <vt:lpstr>Sum of two integers</vt:lpstr>
      <vt:lpstr>Arithmetic Operators</vt:lpstr>
      <vt:lpstr>Arithmetic Operators</vt:lpstr>
      <vt:lpstr>Assignment Operator</vt:lpstr>
      <vt:lpstr>Increment Operator</vt:lpstr>
      <vt:lpstr>Decrement Operator</vt:lpstr>
      <vt:lpstr>Compound Sum Operators</vt:lpstr>
      <vt:lpstr>Compound Difference Operators</vt:lpstr>
      <vt:lpstr>Compound Product Operators</vt:lpstr>
      <vt:lpstr>Compound Quotient Operators</vt:lpstr>
      <vt:lpstr>Compound Modulus Operators</vt:lpstr>
      <vt:lpstr>Bitwise Shift-Right Operator</vt:lpstr>
      <vt:lpstr>Bitwise Shift-Left Operator</vt:lpstr>
      <vt:lpstr>Bitwise AND Logical Operator</vt:lpstr>
      <vt:lpstr>Bitwise OR Logical Operator</vt:lpstr>
      <vt:lpstr>Bitwise XOR Logical Operator</vt:lpstr>
      <vt:lpstr>Problem 2:</vt:lpstr>
      <vt:lpstr>Flowchart</vt:lpstr>
      <vt:lpstr>PowerPoint Presentation</vt:lpstr>
      <vt:lpstr>PowerPoint Presentation</vt:lpstr>
      <vt:lpstr>PowerPoint Presentation</vt:lpstr>
      <vt:lpstr>Precedence of Arithmetic Operators</vt:lpstr>
      <vt:lpstr>Precedence of Arithmetic Operators</vt:lpstr>
      <vt:lpstr>Exercise: Rectangle</vt:lpstr>
      <vt:lpstr>Exercise: Rectangle</vt:lpstr>
      <vt:lpstr>PowerPoint Presentation</vt:lpstr>
      <vt:lpstr>Exercise: Rectangle</vt:lpstr>
      <vt:lpstr>Variables</vt:lpstr>
      <vt:lpstr>Variables</vt:lpstr>
      <vt:lpstr>Fundamental C++ Variables</vt:lpstr>
      <vt:lpstr>Fundamental C++ Variables</vt:lpstr>
      <vt:lpstr>Sizes of variables</vt:lpstr>
      <vt:lpstr>PowerPoint Presentation</vt:lpstr>
      <vt:lpstr>Constants</vt:lpstr>
      <vt:lpstr>Exercise: Circle</vt:lpstr>
      <vt:lpstr>Exercise: Circle</vt:lpstr>
      <vt:lpstr>PowerPoint Presentation</vt:lpstr>
      <vt:lpstr>Exercise: 1 or 0</vt:lpstr>
      <vt:lpstr>PowerPoint Presentation</vt:lpstr>
      <vt:lpstr>PowerPoint Presentation</vt:lpstr>
      <vt:lpstr>ASCII Code</vt:lpstr>
      <vt:lpstr>Decimal vs Binary</vt:lpstr>
      <vt:lpstr>ASCII</vt:lpstr>
      <vt:lpstr>PowerPoint Presentation</vt:lpstr>
      <vt:lpstr>ASCII</vt:lpstr>
      <vt:lpstr>Extended ASCII Codes</vt:lpstr>
      <vt:lpstr>Exercise: ASCII code to Character</vt:lpstr>
      <vt:lpstr>PowerPoint Presentation</vt:lpstr>
      <vt:lpstr>Exercise: ASCII code to Character</vt:lpstr>
      <vt:lpstr>Exercise: Character to ASCII Code</vt:lpstr>
      <vt:lpstr>PowerPoint Presentation</vt:lpstr>
      <vt:lpstr>Exercise: ASCII code to Character</vt:lpstr>
      <vt:lpstr>Strings</vt:lpstr>
      <vt:lpstr>String</vt:lpstr>
      <vt:lpstr>Reading and Printing Strings</vt:lpstr>
      <vt:lpstr>Exercise: Hello Message</vt:lpstr>
      <vt:lpstr>Exercise: Hello Message</vt:lpstr>
      <vt:lpstr>PowerPoint Presentation</vt:lpstr>
      <vt:lpstr>Exercise: Hello Message</vt:lpstr>
      <vt:lpstr>Initialization of Variables</vt:lpstr>
      <vt:lpstr>Initialization of Variables</vt:lpstr>
      <vt:lpstr>PowerPoint Presentation</vt:lpstr>
      <vt:lpstr>Initialization</vt:lpstr>
      <vt:lpstr>Using Text Files</vt:lpstr>
      <vt:lpstr>Read and write from Text Files</vt:lpstr>
      <vt:lpstr>Exercise: ReadWrite from Text File</vt:lpstr>
      <vt:lpstr>Exercise: ReadWrite from Text File</vt:lpstr>
      <vt:lpstr>PowerPoint Presentation</vt:lpstr>
      <vt:lpstr>Exercise: ReadWrite from Text File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Questions</vt:lpstr>
      <vt:lpstr>Review Questions</vt:lpstr>
      <vt:lpstr>Review Questions</vt:lpstr>
      <vt:lpstr>Review Questions</vt:lpstr>
      <vt:lpstr>Review Questions</vt:lpstr>
      <vt:lpstr>Programming Problems</vt:lpstr>
      <vt:lpstr>Sum of digits</vt:lpstr>
      <vt:lpstr>PowerPoint Presentation</vt:lpstr>
      <vt:lpstr>Sum of digits</vt:lpstr>
      <vt:lpstr>Swapping</vt:lpstr>
      <vt:lpstr>PowerPoint Presentation</vt:lpstr>
      <vt:lpstr>PowerPoint Presentation</vt:lpstr>
      <vt:lpstr>PowerPoint Presentation</vt:lpstr>
      <vt:lpstr>To Upper</vt:lpstr>
      <vt:lpstr>PowerPoint Presentation</vt:lpstr>
      <vt:lpstr>PowerPoint Presentation</vt:lpstr>
      <vt:lpstr>Programming with C++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Programming Code Construction</dc:title>
  <dc:creator>Jon Snow</dc:creator>
  <cp:lastModifiedBy>Jon Snow</cp:lastModifiedBy>
  <cp:revision>157</cp:revision>
  <dcterms:created xsi:type="dcterms:W3CDTF">2012-02-06T21:45:36Z</dcterms:created>
  <dcterms:modified xsi:type="dcterms:W3CDTF">2012-02-24T00:49:20Z</dcterms:modified>
</cp:coreProperties>
</file>