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  <p:sldId id="272" r:id="rId6"/>
    <p:sldId id="267" r:id="rId7"/>
    <p:sldId id="278" r:id="rId8"/>
    <p:sldId id="268" r:id="rId9"/>
    <p:sldId id="277" r:id="rId10"/>
    <p:sldId id="274" r:id="rId11"/>
    <p:sldId id="273" r:id="rId12"/>
    <p:sldId id="276" r:id="rId13"/>
    <p:sldId id="270" r:id="rId14"/>
    <p:sldId id="26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4T20:49:36.03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4,'0'-2,"0"0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4T20:50:09.7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200 41,'-13'-2,"4"2,9 1,-1-1,1 1,0 0,0-1,0 1,-1 0,1 0,0-1,0 1,0 0,0 0,1 0,-1-1,0 1,0 0,0 0,1-1,-1 1,1 2,-1-1,1 0,-1 1,0-1,0 1,0-1,0 0,0 1,-1-1,1 1,-1-1,1 0,-1 1,0-1,0 0,0 0,0 0,0 0,-1 0,1 0,0 0,-1 0,0 0,1 0,-1-1,0 1,0-1,0 1,0-1,0 0,0 0,0 0,-1 0,1 0,0 0,-1-1,1 1,0-1,-1 0,1 0,0 1,-2-2,10 1,0-1,0 0,0-1,-1 1,1-1,0-1,-1 1,2-2,-7 4,0 0,0 0,1 0,-1-1,0 1,0 0,0 0,0-1,0 1,0 0,0 0,0 0,0-1,0 1,0 0,0 0,0-1,0 1,0 0,0 0,0 0,0-1,0 1,0 0,-1 0,1-1,0 1,0 0,0 0,0 0,0 0,-1-1,1 1,0 0,0 0,0 0,0 0,-1 0,1-1,0 1,0 0,0 0,-1 0,1 0,0 0,-1 0,-11-5,-22-1,-1 2,1 2,-18 0,49 2,72 0,-37-1,0 1,0 1,0 2,19 5,95 20,-142-27,1-1,0 0,0 0,-1-1,1 0,0 1,0-2,-1 1,4-2,30-4,14-1,-40 5,0 1,1 0,9 1,13-1,-22 1,1 1,0 0,0 0,-1 2,10 1,-15 0,-1 0,1 1,-1 0,0 0,0 1,0 0,-1 0,0 0,1 2,2 1,0-1,0 0,0-1,4 2,12 5,-6-2,0-2,17 6,-35-14,0-1,0 0,0 1,1-1,-1 0,0 0,0 0,0 0,0 0,0 0,0 0,1 0,-1 0,0 0,0-1,0 1,0 0,0-1,0 1,0-1,0 1,0-1,0 0,0 1,0-1,-1 0,1 0,0 0,0 0,2-4,0 0,0 0,0-1,-1 1,2-5,-3 6,0 0,1 0,-1 0,1 1,0-1,0 1,0-1,0 1,1 0,-1 0,3-3,0 4,-1 0,0 0,1 0,-1 1,1-1,-1 1,1 0,0 0,0 1,-1-1,2 1,59 3,-27-1,-17-4,1-1,-1 0,0-2,0 0,12-6,-5 0,-25 9,1 0,0 1,0-1,0 1,0 0,1-1,-1 2,0-1,1 1,-1-1,0 1,1 0,-1 0,0 1,0 0,1-1,2 2,32 10,39 5,-48-13,0-1,0-2,0-1,5-2,29 0,99-6,-75 8,14 5,-38-1,-46-2,-16-2,0 1,0-1,1 0,-1 1,0-1,1 0,-1-1,0 1,1 0,0-1,-2 1,-1-1,1 1,0-1,0 0,0 1,-1-1,1 0,0 0,-1 0,1 1,0-1,-1 0,1 0,-1 0,1 0,-1 0,0 0,1 0,-1 0,0 0,0 0,0 0,0 0,0 0,0 0,0-1,0 0,0 0,0 0,0 0,0 0,0 0,0 0,-1 0,1 0,-1 0,1 0,-1 0,0 0,-1-1,2 2,-1 0,0 0,0 0,0 0,1 1,-1-1,0 0,0 1,0-1,0 0,0 1,0 0,-1-1,1 1,0-1,0 1,-1 0,-5 0,1 0,-1 0,1 1,0-1,-1 2,1-1,-4 2,-25 4,-28-6,-13-3,70 1,0 0,0-1,1 0,-1 0,0 0,1 0,0-1,-1 0,1 0,-30-14,32 16,-29-7,32 8,-1 0,0 0,0 0,1 0,-1 0,0 0,1 0,-1 0,0 0,0 0,1 0,-1 1,0-1,1 0,-1 0,0 1,1-1,-1 1,1-1,-1 0,1 1,-1-1,1 1,-1-1,1 1,-1 0,1-1,-1 1,1-1,0 1,-1 0,1-1,0 1,0 0,0-1,-1 1,1 0,0 0,0 0,0 0,0 1,0-1,0 0,-1 1,1-1,0 1,-1-1,1 0,-1 0,1 1,-1-1,0 0,0 0,1 0,-1 0,0 0,0 0,0 0,0 0,0 0,-1 0,1 0,0-1,0 1,0 0,-1-1,1 1,-1-1,-5 2,0-1,1 0,-1 0,0-1,-5 0,5 0,0 1,0-1,0 1,-6 1,-7 2,0-1,0 0,0-2,-1 0,1-2,0 0,-15-3,-54-2,-120 14,55-1,69 5,59-7,-2-1,1-1,-7-2,10-3,-1-1,2-1,-1-1,0-2,-6-2,19 5,-64-12,60 12,-1 1,0 1,0 1,-5 0,13 1,-1 1,1 0,-1 0,1 1,0 0,-1 1,1 0,0 0,0 1,2-1,0-1,0 0,-1 1,1-2,-1 1,0-1,1 0,-1-1,0 1,-2-1,24-6,-8 2,1 1,0 0,-1 0,6 0,25 2,25 2,-66 0,1 0,-1 0,0 0,1 1,-1-1,1 1,0-1,-1 1,0 2,-10 5,57-9,-26-1,8 0,-1 0,1-2,13-4,-19 4,-1 1,1 1,-1 0,1 1,1 2,54-2,-74 0,0 0,0 0,0 0,0 0,0 0,0 0,0 0,0 0,0 0,0-1,0 1,0 0,0-1,-1 1,1-1,0 1,0-1,0 1,-1-1,1 0,0 1,0-1,-1 0,1 0,-1 1,1-1,-1 0,1 0,-1 0,1 0,-1 0,0 0,1 1,-1-2,0 1,-1-1,1 1,0 0,-1 0,1 0,-1 0,1 0,-1 0,0 0,1 0,-1 0,0 0,0 0,0 0,1 0,-1 1,0-1,0 0,0 1,0-1,-1 1,1-1,0 1,0-1,0 1,0 0,0-1,-2 1,-86-18,80 16,0 1,0 0,-1 0,1 1,0 0,0 0,0 1,0 1,0-1,0 1,0 1,0 0,1 0,-1 1,1 0,-2 1,10-5,0 0,0 0,-1 0,1 0,0 0,0 0,0 0,-1 0,1 1,0-1,0 0,0 0,-1 0,1 0,0 0,0 0,0 0,0 1,-1-1,1 0,0 0,0 0,0 0,0 1,0-1,0 0,0 0,0 0,-1 0,1 1,0-1,0 0,0 0,0 0,0 1,0-1,0 0,0 0,0 1,0-1,0 0,0 0,1 0,-1 1,0-1,0 0,0 0,0 0,0 0,0 1,0-1,0 0,1 0,14 4,25-3,-39-1,6 0,9 0,1 0,0 0,0 2,-1 0,1 1,10 4,-15-4,0 0,0-1,0 0,0-1,1-1,-1 0,0 0,9-2,17-4,0-1,3-4,-35 10,14-4,1 1,0 1,0 1,-1 1,7 1,-19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4T20:50:17.20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1,'3'0,"0"0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4T20:50:26.97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252 30,'0'0,"0"1,-1-1,1 1,-1-1,1 1,-1-1,1 1,-1-1,1 0,-1 1,1-1,-1 0,1 1,-1-1,0 0,1 0,-1 0,1 1,-1-1,0 0,1 0,-1 0,0 0,1 0,-1 0,0 0,1 0,-1-1,0 1,-20-2,6-1,0 0,0-2,-1 0,2 0,0 0,0 2,-7-1,18 4,1-1,-1 2,1-1,-1 0,0 0,1 1,-1 0,1-1,-1 1,1 0,-1 0,1 0,0 1,-2 0,-29 24,23-18,2-1</inkml:trace>
  <inkml:trace contextRef="#ctx0" brushRef="#br0" timeOffset="2463.313">460 69</inkml:trace>
  <inkml:trace contextRef="#ctx0" brushRef="#br0" timeOffset="3327.918">340 109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4T20:50:31.65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4T20:50:39.90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42,'3'2,"-1"-1,1 1,-1 0,1-1,0 0,0 1,-1-1,1 0,0 0,0-1,0 1,0-1,3 1,43 0,-35-2,-9 1,1-1,-1 0,0 0,1 0,-1-1,0 0,0 0,0 0,3-3,-3 3,0-1,0 1,0 0,0 0,0 1,1-1,-1 1,0 0,3 0,7 1,0-2,-1 0,1-1,-1 0,9-4,-16 5,0 0,0 1,1 0,-1 1,0 0,0 0,1 0,5 2,59 15,-32-7,-30-6,-1-1,1 1,-1 0,0 1,-1 0,1 1,-1-1,4 5,-6-5,0 0,1 0,-1-1,1 1,0-2,0 1,0-1,0 0,1 0,-1-1,1 0,-1-1,1 1,1-1,-4-1,-2 0,-1 0,0 0,1 0,-1 0,1 0,-1 0,0-1,1 1,-1-1,0 0,0 0,2 0,-37-10,12 7,18 3,-1 1,1 0,0-1,0 0,0 0,0 0,0 0,0 0,0-1,1 1,-1-1,0 1,1-1,-1 0,0-1,3 3,0 0,0-1,-1 1,1 0,0 0,0-1,0 1,-1 0,1-1,0 1,0 0,0-1,0 1,0-1,0 1,0 0,0-1,0 1,0 0,0-1,0 1,0 0,0-1,0 1,0 0,0-1,0 1,0 0,1-1,-1 1,0 0,0-1,0 1,1 0,-1-1,0 1,15-6,21 4,-35 2,27 4,-21-4,-20-12,-4-9,15 19,1 0,0 0,0 1,0-1,-1 0,1 1,-1-1,0 1,1-1,-1 1,0 0,0 0,1 0,-1 0,0 0,0 0,0 1,0-1,0 0,-1 1,1 0,0-1,-2 1,-2 0,0 0,0 0,0 1,0 0,-4 1,25 2,13-2,30-2,-26-1,0 2,0 1,0 1,6 3,-29-4,1-1,-1 0,1 0,-1-1,1 0,-1-1,1 0,-1-1,1 0,-1 0,0 0,8-5,-6 4,0 0,0 1,0 0,0 1,1 0,-1 0,0 1,0 1,1 0,-1 1,0 0,0 0,0 1,8 4,-7-4,0 0,0-1,1 0,-1-1,1 0,0-1,-1-1,1 0,-1 0,1-1,-1-1,1 0,-3 1,0 1,0 0,1 1,-1 0,0 1,1 0,-1 0,38 3,-26-5,-11 1,0-1,0 2,0-1,0 1,0 1,0 0,-1 1,4 1,-2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4T20:49:45.72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40 54,'-26'1,"43"-2,-4-1,1 0,-1-1,0-1,1 0,5-2,-39 6,15-1,0 0,0 0,-1 1,1 0,0 0,0 0,0 1,-1 0,1 0,0 0,0 0,0 1,0 0,0 0,4-1,0 0,0-1,0 1,0 0,0-1,0 1,0 0,0 0,0 0,0 0,0 0,1 0,-1 0,0 0,1 1,-1-1,1 0,-1 0,1 0,-1 1,1-1,0 0,0 0,0 1,0-1,0 0,0 1,0-1,1 1,0-1,-1 0,1 0,0 0,0 0,0 0,1 0,-1 0,0 0,0-1,0 1,1 0,-1-1,0 1,1-1,-1 1,0-1,1 1,-1-1,1 0,-1 0,0 0,1 0,-1 0,2 0,13 1,-8 0,1-1,0 0,0 0,0 0,-1-1,1-1,0 1,1-2,-9 3,-1 0,0 0,1 0,-1 0,0 0,1-1,-1 1,0 0,1 0,-1 0,0 0,1 0,-1-1,0 1,0 0,1 0,-1-1,0 1,0 0,1 0,-1-1,0 1,0 0,0-1,1 1,-1 0,0-1,0 1,0 0,0-1,0 1,0 0,0-1,0 1,0 0,0-1,0 1,0-1,-13-5,-21-1,3 6,20 1,-1-1,1 0,0-1,-1 0,12 2,0 0,0 0,0 0,0 0,0 0,-1 0,1 0,0 0,0 0,0 0,0 0,0 0,-1 0,1 0,0 0,0 0,0 0,0 0,0-1,-1 1,1 0,0 0,0 0,0 0,0 0,0 0,0 0,0 0,0 0,-1-1,1 1,0 0,0 0,0 0,0 0,0 0,0-1,0 1,0 0,0 0,0 0,0 0,0 0,0-1,0 1,0 0,0 0,8-4,13-1,36 0,-39 4,-15 0,-4 1,-50-1,15 0,30 0,13 1,3 1,0 1,0 0,-1 0,1 1,-1 1,1-1,-1 1,0 1,0 0,7 5,-6-3,1-1,0-1,0 0,0 0,1-1,-1 0,3-1,6 4,-19-6,-10-6,-12-4,16 7,1 0,-1 0,1 0,-1 0,1-1,0 0,0 0,0 0,0 0,-1-2,5 5,-1-1,1 0,-1 1,1-1,-1 1,1-1,0 0,0 1,-1-1,1 0,0 0,0 1,0-1,-1 0,1 1,0-1,0 0,0 0,0 1,1-1,-1 0,0 0,0 1,0-1,0 0,1 1,-1-1,0 0,1 1,0-2,0 1,0 0,1 0,-1-1,0 1,1 0,-1 0,1 1,0-1,-1 0,1 0,0 1,6-3,0 1,0 0,1 0,6 0,70 2,-122-1,25 0,1 0,-1 1,1 1,-1 0,-1 1,16 1,1 0,-1-1,1 1,-1-1,1 0,2 1,9 3,19 8,-33-13,1 0,-1-1,0 1,0 0,1-1,-1 1,0 0,0 0,0 0,0 0,0 0,0 0,0 1,0-1,-1 0,1 0,0 1,0 0,-1-2,0 1,0-1,0 1,0-1,0 0,0 1,0-1,0 1,0-1,0 1,0-1,0 0,0 1,-1-1,1 0,0 1,0-1,0 1,-1-1,1 0,0 1,0-1,-1 0,1 1,0-1,-1 0,1 0,0 1,-1-1,1 0,0 0,-1 0,1 0,0 1,-1-1,1 0,-1 0,1 0,0 0,-1 0,1 0,-1 0,1 0,-1 0,1 0,0 0,-1 0,1 0,0 0,-1 0,1-1,0 1,-1 0,1 0,0 0,-1 0,1 0,0-1,-1 1,1 0,0 0,0 0,-1-1,1 1,0 0,0-1,0 1,-1 0,1 0,0-1,0 1,0 0,0-1,0 1,0 0,0-1,0 1,-1 0,1-1,0 1,0 0,0-1,1 1,-1 0,0-1,0 1,0 0,0-1,0 1,0 0,0-1,1 1,-1 0,0 0,0-1,0 1,1 0,-1 0,0-1,0 1,1 0,-1 0,0-1,0 1,1 0,-1 0,0 0,1 0,6-5,0 1,1 0,0 1,0 0,0 0,0 0,0 1,3 0,-75 7,283-5,-248 2,-25 4,-15 2,156-8,-43 0,-35 1,-13 0,-38 5,0 2,-27 10,64-15,20-4,25-4,-28 3,-7 1,0 1,-1-1,1 0,0 0,-1 0,1 0,-1-1,0 0,1 0,-1 0,0-1,-9 1,-10-5,15 7,0 0,0 0,-1 0,1-1,0 1,-1 0,1 0,0 0,0-1,-1 1,1 0,0 0,0-1,0 1,0 0,-1-1,1 1,0 0,0-1,0 1,0 0,0-1,0 1,0 0,0-1,0 1,0 0,0-1,0 1,0 0,0-1,0 1,0 0,0-1,0 1,0 0,1-1,-1 1,0 0,0 0,11-12,-9 11,0-1,0 1,-1-1,1 1,-1-1,1 0,-1 0,0 0,1 0,-4-6,-12 1,6 5,0 0,-1 1,1 0,-1 1,0-1,1 2,-1-1,1 1,-1 0,1 1,-4 1,52 1,-24-5,4 1,-21 4,-12 4,-9 4,13-6,1-2,-1 1,0-1,0-1,-2 1,7-3,1 0,-1-1,1 1,-1-1,1 0,-1 0,1 0,-1-1,0 1,1-1,0 0,-1 0,1 0,0 0,-1-1,-1-1,-57-36,25 13,25 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4T20:50:09.7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200 41,'-13'-2,"4"2,9 1,-1-1,1 1,0 0,0-1,0 1,-1 0,1 0,0-1,0 1,0 0,0 0,1 0,-1-1,0 1,0 0,0 0,1-1,-1 1,1 2,-1-1,1 0,-1 1,0-1,0 1,0-1,0 0,0 1,-1-1,1 1,-1-1,1 0,-1 1,0-1,0 0,0 0,0 0,0 0,-1 0,1 0,0 0,-1 0,0 0,1 0,-1-1,0 1,0-1,0 1,0-1,0 0,0 0,0 0,-1 0,1 0,0 0,-1-1,1 1,0-1,-1 0,1 0,0 1,-2-2,10 1,0-1,0 0,0-1,-1 1,1-1,0-1,-1 1,2-2,-7 4,0 0,0 0,1 0,-1-1,0 1,0 0,0 0,0-1,0 1,0 0,0 0,0 0,0-1,0 1,0 0,0 0,0-1,0 1,0 0,0 0,0 0,0-1,0 1,0 0,-1 0,1-1,0 1,0 0,0 0,0 0,0 0,-1-1,1 1,0 0,0 0,0 0,0 0,-1 0,1-1,0 1,0 0,0 0,-1 0,1 0,0 0,-1 0,-11-5,-22-1,-1 2,1 2,-18 0,49 2,72 0,-37-1,0 1,0 1,0 2,19 5,95 20,-142-27,1-1,0 0,0 0,-1-1,1 0,0 1,0-2,-1 1,4-2,30-4,14-1,-40 5,0 1,1 0,9 1,13-1,-22 1,1 1,0 0,0 0,-1 2,10 1,-15 0,-1 0,1 1,-1 0,0 0,0 1,0 0,-1 0,0 0,1 2,2 1,0-1,0 0,0-1,4 2,12 5,-6-2,0-2,17 6,-35-14,0-1,0 0,0 1,1-1,-1 0,0 0,0 0,0 0,0 0,0 0,0 0,1 0,-1 0,0 0,0-1,0 1,0 0,0-1,0 1,0-1,0 1,0-1,0 0,0 1,0-1,-1 0,1 0,0 0,0 0,2-4,0 0,0 0,0-1,-1 1,2-5,-3 6,0 0,1 0,-1 0,1 1,0-1,0 1,0-1,0 1,1 0,-1 0,3-3,0 4,-1 0,0 0,1 0,-1 1,1-1,-1 1,1 0,0 0,0 1,-1-1,2 1,59 3,-27-1,-17-4,1-1,-1 0,0-2,0 0,12-6,-5 0,-25 9,1 0,0 1,0-1,0 1,0 0,1-1,-1 2,0-1,1 1,-1-1,0 1,1 0,-1 0,0 1,0 0,1-1,2 2,32 10,39 5,-48-13,0-1,0-2,0-1,5-2,29 0,99-6,-75 8,14 5,-38-1,-46-2,-16-2,0 1,0-1,1 0,-1 1,0-1,1 0,-1-1,0 1,1 0,0-1,-2 1,-1-1,1 1,0-1,0 0,0 1,-1-1,1 0,0 0,-1 0,1 1,0-1,-1 0,1 0,-1 0,1 0,-1 0,0 0,1 0,-1 0,0 0,0 0,0 0,0 0,0 0,0 0,0-1,0 0,0 0,0 0,0 0,0 0,0 0,0 0,-1 0,1 0,-1 0,1 0,-1 0,0 0,-1-1,2 2,-1 0,0 0,0 0,0 0,1 1,-1-1,0 0,0 1,0-1,0 0,0 1,0 0,-1-1,1 1,0-1,0 1,-1 0,-5 0,1 0,-1 0,1 1,0-1,-1 2,1-1,-4 2,-25 4,-28-6,-13-3,70 1,0 0,0-1,1 0,-1 0,0 0,1 0,0-1,-1 0,1 0,-30-14,32 16,-29-7,32 8,-1 0,0 0,0 0,1 0,-1 0,0 0,1 0,-1 0,0 0,0 0,1 0,-1 1,0-1,1 0,-1 0,0 1,1-1,-1 1,1-1,-1 0,1 1,-1-1,1 1,-1-1,1 1,-1 0,1-1,-1 1,1-1,0 1,-1 0,1-1,0 1,0 0,0-1,-1 1,1 0,0 0,0 0,0 0,0 1,0-1,0 0,-1 1,1-1,0 1,-1-1,1 0,-1 0,1 1,-1-1,0 0,0 0,1 0,-1 0,0 0,0 0,0 0,0 0,0 0,-1 0,1 0,0-1,0 1,0 0,-1-1,1 1,-1-1,-5 2,0-1,1 0,-1 0,0-1,-5 0,5 0,0 1,0-1,0 1,-6 1,-7 2,0-1,0 0,0-2,-1 0,1-2,0 0,-15-3,-54-2,-120 14,55-1,69 5,59-7,-2-1,1-1,-7-2,10-3,-1-1,2-1,-1-1,0-2,-6-2,19 5,-64-12,60 12,-1 1,0 1,0 1,-5 0,13 1,-1 1,1 0,-1 0,1 1,0 0,-1 1,1 0,0 0,0 1,2-1,0-1,0 0,-1 1,1-2,-1 1,0-1,1 0,-1-1,0 1,-2-1,24-6,-8 2,1 1,0 0,-1 0,6 0,25 2,25 2,-66 0,1 0,-1 0,0 0,1 1,-1-1,1 1,0-1,-1 1,0 2,-10 5,57-9,-26-1,8 0,-1 0,1-2,13-4,-19 4,-1 1,1 1,-1 0,1 1,1 2,54-2,-74 0,0 0,0 0,0 0,0 0,0 0,0 0,0 0,0 0,0 0,0-1,0 1,0 0,0-1,-1 1,1-1,0 1,0-1,0 1,-1-1,1 0,0 1,0-1,-1 0,1 0,-1 1,1-1,-1 0,1 0,-1 0,1 0,-1 0,0 0,1 1,-1-2,0 1,-1-1,1 1,0 0,-1 0,1 0,-1 0,1 0,-1 0,0 0,1 0,-1 0,0 0,0 0,0 0,1 0,-1 1,0-1,0 0,0 1,0-1,-1 1,1-1,0 1,0-1,0 1,0 0,0-1,-2 1,-86-18,80 16,0 1,0 0,-1 0,1 1,0 0,0 0,0 1,0 1,0-1,0 1,0 1,0 0,1 0,-1 1,1 0,-2 1,10-5,0 0,0 0,-1 0,1 0,0 0,0 0,0 0,-1 0,1 1,0-1,0 0,0 0,-1 0,1 0,0 0,0 0,0 0,0 1,-1-1,1 0,0 0,0 0,0 0,0 1,0-1,0 0,0 0,0 0,-1 0,1 1,0-1,0 0,0 0,0 0,0 1,0-1,0 0,0 0,0 1,0-1,0 0,0 0,1 0,-1 1,0-1,0 0,0 0,0 0,0 0,0 1,0-1,0 0,1 0,14 4,25-3,-39-1,6 0,9 0,1 0,0 0,0 2,-1 0,1 1,10 4,-15-4,0 0,0-1,0 0,0-1,1-1,-1 0,0 0,9-2,17-4,0-1,3-4,-35 10,14-4,1 1,0 1,0 1,-1 1,7 1,-19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4T20:50:17.20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1,'3'0,"0"0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4T20:50:26.97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252 30,'0'0,"0"1,-1-1,1 1,-1-1,1 1,-1-1,1 1,-1-1,1 0,-1 1,1-1,-1 0,1 1,-1-1,0 0,1 0,-1 0,1 1,-1-1,0 0,1 0,-1 0,0 0,1 0,-1 0,0 0,1 0,-1-1,0 1,-20-2,6-1,0 0,0-2,-1 0,2 0,0 0,0 2,-7-1,18 4,1-1,-1 2,1-1,-1 0,0 0,1 1,-1 0,1-1,-1 1,1 0,-1 0,1 0,0 1,-2 0,-29 24,23-18,2-1</inkml:trace>
  <inkml:trace contextRef="#ctx0" brushRef="#br0" timeOffset="2463.313">460 69</inkml:trace>
  <inkml:trace contextRef="#ctx0" brushRef="#br0" timeOffset="3327.918">340 109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4T20:50:31.65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4T20:50:39.90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42,'3'2,"-1"-1,1 1,-1 0,1-1,0 0,0 1,-1-1,1 0,0 0,0-1,0 1,0-1,3 1,43 0,-35-2,-9 1,1-1,-1 0,0 0,1 0,-1-1,0 0,0 0,0 0,3-3,-3 3,0-1,0 1,0 0,0 0,0 1,1-1,-1 1,0 0,3 0,7 1,0-2,-1 0,1-1,-1 0,9-4,-16 5,0 0,0 1,1 0,-1 1,0 0,0 0,1 0,5 2,59 15,-32-7,-30-6,-1-1,1 1,-1 0,0 1,-1 0,1 1,-1-1,4 5,-6-5,0 0,1 0,-1-1,1 1,0-2,0 1,0-1,0 0,1 0,-1-1,1 0,-1-1,1 1,1-1,-4-1,-2 0,-1 0,0 0,1 0,-1 0,1 0,-1 0,0-1,1 1,-1-1,0 0,0 0,2 0,-37-10,12 7,18 3,-1 1,1 0,0-1,0 0,0 0,0 0,0 0,0 0,0-1,1 1,-1-1,0 1,1-1,-1 0,0-1,3 3,0 0,0-1,-1 1,1 0,0 0,0-1,0 1,-1 0,1-1,0 1,0 0,0-1,0 1,0-1,0 1,0 0,0-1,0 1,0 0,0-1,0 1,0 0,0-1,0 1,0 0,0-1,0 1,0 0,1-1,-1 1,0 0,0-1,0 1,1 0,-1-1,0 1,15-6,21 4,-35 2,27 4,-21-4,-20-12,-4-9,15 19,1 0,0 0,0 1,0-1,-1 0,1 1,-1-1,0 1,1-1,-1 1,0 0,0 0,1 0,-1 0,0 0,0 0,0 1,0-1,0 0,-1 1,1 0,0-1,-2 1,-2 0,0 0,0 0,0 1,0 0,-4 1,25 2,13-2,30-2,-26-1,0 2,0 1,0 1,6 3,-29-4,1-1,-1 0,1 0,-1-1,1 0,-1-1,1 0,-1-1,1 0,-1 0,0 0,8-5,-6 4,0 0,0 1,0 0,0 1,1 0,-1 0,0 1,0 1,1 0,-1 1,0 0,0 0,0 1,8 4,-7-4,0 0,0-1,1 0,-1-1,1 0,0-1,-1-1,1 0,-1 0,1-1,-1-1,1 0,-3 1,0 1,0 0,1 1,-1 0,0 1,1 0,-1 0,38 3,-26-5,-11 1,0-1,0 2,0-1,0 1,0 1,0 0,-1 1,4 1,-2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4T20:49:36.03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4,'0'-2,"0"0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4T20:49:45.72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40 54,'-26'1,"43"-2,-4-1,1 0,-1-1,0-1,1 0,5-2,-39 6,15-1,0 0,0 0,-1 1,1 0,0 0,0 0,0 1,-1 0,1 0,0 0,0 0,0 1,0 0,0 0,4-1,0 0,0-1,0 1,0 0,0-1,0 1,0 0,0 0,0 0,0 0,0 0,1 0,-1 0,0 0,1 1,-1-1,1 0,-1 0,1 0,-1 1,1-1,0 0,0 0,0 1,0-1,0 0,0 1,0-1,1 1,0-1,-1 0,1 0,0 0,0 0,0 0,1 0,-1 0,0 0,0-1,0 1,1 0,-1-1,0 1,1-1,-1 1,0-1,1 1,-1-1,1 0,-1 0,0 0,1 0,-1 0,2 0,13 1,-8 0,1-1,0 0,0 0,0 0,-1-1,1-1,0 1,1-2,-9 3,-1 0,0 0,1 0,-1 0,0 0,1-1,-1 1,0 0,1 0,-1 0,0 0,1 0,-1-1,0 1,0 0,1 0,-1-1,0 1,0 0,1 0,-1-1,0 1,0 0,0-1,1 1,-1 0,0-1,0 1,0 0,0-1,0 1,0 0,0-1,0 1,0 0,0-1,0 1,0-1,-13-5,-21-1,3 6,20 1,-1-1,1 0,0-1,-1 0,12 2,0 0,0 0,0 0,0 0,0 0,-1 0,1 0,0 0,0 0,0 0,0 0,0 0,-1 0,1 0,0 0,0 0,0 0,0 0,0-1,-1 1,1 0,0 0,0 0,0 0,0 0,0 0,0 0,0 0,0 0,-1-1,1 1,0 0,0 0,0 0,0 0,0 0,0-1,0 1,0 0,0 0,0 0,0 0,0 0,0-1,0 1,0 0,0 0,8-4,13-1,36 0,-39 4,-15 0,-4 1,-50-1,15 0,30 0,13 1,3 1,0 1,0 0,-1 0,1 1,-1 1,1-1,-1 1,0 1,0 0,7 5,-6-3,1-1,0-1,0 0,0 0,1-1,-1 0,3-1,6 4,-19-6,-10-6,-12-4,16 7,1 0,-1 0,1 0,-1 0,1-1,0 0,0 0,0 0,0 0,-1-2,5 5,-1-1,1 0,-1 1,1-1,-1 1,1-1,0 0,0 1,-1-1,1 0,0 0,0 1,0-1,-1 0,1 1,0-1,0 0,0 0,0 1,1-1,-1 0,0 0,0 1,0-1,0 0,1 1,-1-1,0 0,1 1,0-2,0 1,0 0,1 0,-1-1,0 1,1 0,-1 0,1 1,0-1,-1 0,1 0,0 1,6-3,0 1,0 0,1 0,6 0,70 2,-122-1,25 0,1 0,-1 1,1 1,-1 0,-1 1,16 1,1 0,-1-1,1 1,-1-1,1 0,2 1,9 3,19 8,-33-13,1 0,-1-1,0 1,0 0,1-1,-1 1,0 0,0 0,0 0,0 0,0 0,0 0,0 1,0-1,-1 0,1 0,0 1,0 0,-1-2,0 1,0-1,0 1,0-1,0 0,0 1,0-1,0 1,0-1,0 1,0-1,0 0,0 1,-1-1,1 0,0 1,0-1,0 1,-1-1,1 0,0 1,0-1,-1 0,1 1,0-1,-1 0,1 0,0 1,-1-1,1 0,0 0,-1 0,1 0,0 1,-1-1,1 0,-1 0,1 0,0 0,-1 0,1 0,-1 0,1 0,-1 0,1 0,0 0,-1 0,1 0,0 0,-1 0,1-1,0 1,-1 0,1 0,0 0,-1 0,1 0,0-1,-1 1,1 0,0 0,0 0,-1-1,1 1,0 0,0-1,0 1,-1 0,1 0,0-1,0 1,0 0,0-1,0 1,0 0,0-1,0 1,-1 0,1-1,0 1,0 0,0-1,1 1,-1 0,0-1,0 1,0 0,0-1,0 1,0 0,0-1,1 1,-1 0,0 0,0-1,0 1,1 0,-1 0,0-1,0 1,1 0,-1 0,0-1,0 1,1 0,-1 0,0 0,1 0,6-5,0 1,1 0,0 1,0 0,0 0,0 0,0 1,3 0,-75 7,283-5,-248 2,-25 4,-15 2,156-8,-43 0,-35 1,-13 0,-38 5,0 2,-27 10,64-15,20-4,25-4,-28 3,-7 1,0 1,-1-1,1 0,0 0,-1 0,1 0,-1-1,0 0,1 0,-1 0,0-1,-9 1,-10-5,15 7,0 0,0 0,-1 0,1-1,0 1,-1 0,1 0,0 0,0-1,-1 1,1 0,0 0,0-1,0 1,0 0,-1-1,1 1,0 0,0-1,0 1,0 0,0-1,0 1,0 0,0-1,0 1,0 0,0-1,0 1,0 0,0-1,0 1,0 0,0-1,0 1,0 0,1-1,-1 1,0 0,0 0,11-12,-9 11,0-1,0 1,-1-1,1 1,-1-1,1 0,-1 0,0 0,1 0,-4-6,-12 1,6 5,0 0,-1 1,1 0,-1 1,0-1,1 2,-1-1,1 1,-1 0,1 1,-4 1,52 1,-24-5,4 1,-21 4,-12 4,-9 4,13-6,1-2,-1 1,0-1,0-1,-2 1,7-3,1 0,-1-1,1 1,-1-1,1 0,-1 0,1 0,-1-1,0 1,1-1,0 0,-1 0,1 0,0 0,-1-1,-1-1,-57-36,25 13,25 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13.xml"/><Relationship Id="rId7" Type="http://schemas.openxmlformats.org/officeDocument/2006/relationships/customXml" Target="../ink/ink10.xml"/><Relationship Id="rId12" Type="http://schemas.openxmlformats.org/officeDocument/2006/relationships/image" Target="../media/image9.png"/><Relationship Id="rId17" Type="http://schemas.openxmlformats.org/officeDocument/2006/relationships/image" Target="../media/image3.png"/><Relationship Id="rId2" Type="http://schemas.openxmlformats.org/officeDocument/2006/relationships/customXml" Target="../ink/ink8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11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4974336" y="1109353"/>
            <a:ext cx="4299666" cy="276778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US" sz="2600" dirty="0"/>
            </a:br>
            <a:br>
              <a:rPr lang="en-US" sz="2600" dirty="0"/>
            </a:br>
            <a:r>
              <a:rPr lang="en-US" sz="2600" b="1" dirty="0"/>
              <a:t>Classification of Transportation Methods Through Machine Learning</a:t>
            </a:r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974336" y="3945834"/>
            <a:ext cx="4299666" cy="87104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100" b="1" i="1" dirty="0"/>
              <a:t>Presented by: </a:t>
            </a:r>
            <a:r>
              <a:rPr lang="en-US" sz="1100" i="1" dirty="0"/>
              <a:t>Zach </a:t>
            </a:r>
            <a:r>
              <a:rPr lang="en-US" sz="1100" i="1" dirty="0" err="1"/>
              <a:t>Barillaro</a:t>
            </a:r>
            <a:r>
              <a:rPr lang="en-US" sz="1100" i="1" dirty="0"/>
              <a:t>, Daniel Laccitiello, Michael Pucci</a:t>
            </a:r>
          </a:p>
          <a:p>
            <a:pPr algn="l">
              <a:lnSpc>
                <a:spcPct val="90000"/>
              </a:lnSpc>
            </a:pPr>
            <a:r>
              <a:rPr lang="en-US" sz="1100" b="1" i="1" dirty="0"/>
              <a:t>Institution:</a:t>
            </a:r>
            <a:r>
              <a:rPr lang="en-US" sz="1100" i="1" dirty="0"/>
              <a:t> Concordia University</a:t>
            </a:r>
          </a:p>
          <a:p>
            <a:pPr algn="l">
              <a:lnSpc>
                <a:spcPct val="90000"/>
              </a:lnSpc>
            </a:pPr>
            <a:r>
              <a:rPr lang="en-US" sz="1100" b="1" dirty="0"/>
              <a:t>Date:</a:t>
            </a:r>
            <a:r>
              <a:rPr lang="en-US" sz="1100" dirty="0"/>
              <a:t> May 4, 2019</a:t>
            </a:r>
          </a:p>
          <a:p>
            <a:pPr algn="l">
              <a:lnSpc>
                <a:spcPct val="90000"/>
              </a:lnSpc>
            </a:pPr>
            <a:endParaRPr lang="en-US" sz="1100" dirty="0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3267B-8E3F-409C-B3DB-4AB86E29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4" y="2049093"/>
            <a:ext cx="3765692" cy="276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C1C8-710D-4887-8417-CF0FA553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Distribution of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CC424-A9ED-4D58-93B1-38CCFF20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65" y="1461654"/>
            <a:ext cx="859890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7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589602-D0A9-4AEA-A046-CAE9D414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461" y="1028700"/>
            <a:ext cx="4495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06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4349-B4A2-4061-B2F4-3DCDE0EB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831273"/>
          </a:xfrm>
        </p:spPr>
        <p:txBody>
          <a:bodyPr/>
          <a:lstStyle/>
          <a:p>
            <a:r>
              <a:rPr lang="en-CA" dirty="0"/>
              <a:t>Contributors to the Solution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E2EB-5EF9-4053-BA87-02F8FC609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511" y="1744953"/>
            <a:ext cx="8598907" cy="3880772"/>
          </a:xfrm>
        </p:spPr>
        <p:txBody>
          <a:bodyPr/>
          <a:lstStyle/>
          <a:p>
            <a:r>
              <a:rPr lang="en-CA" dirty="0"/>
              <a:t>Algorithm used</a:t>
            </a:r>
          </a:p>
          <a:p>
            <a:pPr lvl="1"/>
            <a:r>
              <a:rPr lang="en-CA" dirty="0"/>
              <a:t>The Random Forest algorithm was used for classification of each user’s mode of transport.</a:t>
            </a:r>
          </a:p>
          <a:p>
            <a:r>
              <a:rPr lang="en-CA" dirty="0"/>
              <a:t>Implementing external data</a:t>
            </a:r>
          </a:p>
          <a:p>
            <a:pPr lvl="1"/>
            <a:r>
              <a:rPr lang="en-CA" dirty="0"/>
              <a:t>Implemented geographical data as to the exact locations of where </a:t>
            </a:r>
            <a:r>
              <a:rPr lang="en-CA" dirty="0" err="1"/>
              <a:t>Bixi</a:t>
            </a:r>
            <a:r>
              <a:rPr lang="en-CA" dirty="0"/>
              <a:t> bike stations are located on the island of Montreal.</a:t>
            </a:r>
          </a:p>
          <a:p>
            <a:pPr lvl="1"/>
            <a:r>
              <a:rPr lang="en-CA" dirty="0"/>
              <a:t>Used latitude and longitude to find central points in the city of Montreal. These points allowed us to create four distinct sections of the island. </a:t>
            </a:r>
          </a:p>
          <a:p>
            <a:r>
              <a:rPr lang="en-CA" dirty="0"/>
              <a:t>Formula used</a:t>
            </a:r>
          </a:p>
          <a:p>
            <a:pPr lvl="1"/>
            <a:r>
              <a:rPr lang="en-CA" dirty="0"/>
              <a:t>Haversine formula was used to convert the distance between latitudinal and longitudinal points into kilometers.</a:t>
            </a:r>
          </a:p>
          <a:p>
            <a:endParaRPr lang="en-CA" dirty="0"/>
          </a:p>
        </p:txBody>
      </p:sp>
      <p:pic>
        <p:nvPicPr>
          <p:cNvPr id="4098" name="Picture 2" descr="Image result for haversine formula">
            <a:extLst>
              <a:ext uri="{FF2B5EF4-FFF2-40B4-BE49-F238E27FC236}">
                <a16:creationId xmlns:a16="http://schemas.microsoft.com/office/drawing/2014/main" id="{EA1176FA-D03D-4EC0-9130-38EF184C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08" y="5404894"/>
            <a:ext cx="5760893" cy="104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69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2843" y="134937"/>
            <a:ext cx="8598907" cy="1320800"/>
          </a:xfrm>
        </p:spPr>
        <p:txBody>
          <a:bodyPr/>
          <a:lstStyle/>
          <a:p>
            <a:r>
              <a:rPr lang="en-US" dirty="0"/>
              <a:t>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041CCE-81DE-436E-8A11-3E35090D6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17045"/>
              </p:ext>
            </p:extLst>
          </p:nvPr>
        </p:nvGraphicFramePr>
        <p:xfrm>
          <a:off x="272843" y="1064278"/>
          <a:ext cx="9185195" cy="472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039">
                  <a:extLst>
                    <a:ext uri="{9D8B030D-6E8A-4147-A177-3AD203B41FA5}">
                      <a16:colId xmlns:a16="http://schemas.microsoft.com/office/drawing/2014/main" val="2590353484"/>
                    </a:ext>
                  </a:extLst>
                </a:gridCol>
                <a:gridCol w="1837039">
                  <a:extLst>
                    <a:ext uri="{9D8B030D-6E8A-4147-A177-3AD203B41FA5}">
                      <a16:colId xmlns:a16="http://schemas.microsoft.com/office/drawing/2014/main" val="418670461"/>
                    </a:ext>
                  </a:extLst>
                </a:gridCol>
                <a:gridCol w="1837039">
                  <a:extLst>
                    <a:ext uri="{9D8B030D-6E8A-4147-A177-3AD203B41FA5}">
                      <a16:colId xmlns:a16="http://schemas.microsoft.com/office/drawing/2014/main" val="3572855641"/>
                    </a:ext>
                  </a:extLst>
                </a:gridCol>
                <a:gridCol w="1837039">
                  <a:extLst>
                    <a:ext uri="{9D8B030D-6E8A-4147-A177-3AD203B41FA5}">
                      <a16:colId xmlns:a16="http://schemas.microsoft.com/office/drawing/2014/main" val="1476871544"/>
                    </a:ext>
                  </a:extLst>
                </a:gridCol>
                <a:gridCol w="1837039">
                  <a:extLst>
                    <a:ext uri="{9D8B030D-6E8A-4147-A177-3AD203B41FA5}">
                      <a16:colId xmlns:a16="http://schemas.microsoft.com/office/drawing/2014/main" val="3570760616"/>
                    </a:ext>
                  </a:extLst>
                </a:gridCol>
              </a:tblGrid>
              <a:tr h="356962">
                <a:tc>
                  <a:txBody>
                    <a:bodyPr/>
                    <a:lstStyle/>
                    <a:p>
                      <a:r>
                        <a:rPr lang="en-C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Acceleration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137822"/>
                  </a:ext>
                </a:extLst>
              </a:tr>
              <a:tr h="17768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Weekend vs Weekday (I.E day classification)</a:t>
                      </a:r>
                    </a:p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Time of Day Classification</a:t>
                      </a:r>
                    </a:p>
                    <a:p>
                      <a:r>
                        <a:rPr lang="en-CA" sz="1200" dirty="0"/>
                        <a:t>(I.E. Morning, Noon, Afternoon, Evening and Night)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Which Part of the Montreal (Split into Four Parts: West Island, East End, Downtown, Northern Montreal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Average/Max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Average/Max Acceleration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810479"/>
                  </a:ext>
                </a:extLst>
              </a:tr>
              <a:tr h="283360">
                <a:tc gridSpan="5"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</a:rPr>
                        <a:t>Insight Given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67527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r>
                        <a:rPr lang="en-CA" sz="1200" dirty="0"/>
                        <a:t>Generally No Traffic on weekends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Traffic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Bixi</a:t>
                      </a:r>
                      <a:r>
                        <a:rPr lang="en-CA" sz="1200" dirty="0"/>
                        <a:t> bike data and further insight into bicycle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Key identifier to which mode of transportation was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Key identifier to which mode of transportation was used</a:t>
                      </a:r>
                    </a:p>
                    <a:p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55301"/>
                  </a:ext>
                </a:extLst>
              </a:tr>
              <a:tr h="1015346">
                <a:tc>
                  <a:txBody>
                    <a:bodyPr/>
                    <a:lstStyle/>
                    <a:p>
                      <a:r>
                        <a:rPr lang="en-CA" sz="1200" dirty="0"/>
                        <a:t>Generally higher bicycle usage on weekends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Public Transit Operating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Insight into which areas use which modes of transport 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66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2BD2-C662-4251-BBF4-C0A92148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36" y="286327"/>
            <a:ext cx="8598907" cy="1320800"/>
          </a:xfrm>
        </p:spPr>
        <p:txBody>
          <a:bodyPr/>
          <a:lstStyle/>
          <a:p>
            <a:r>
              <a:rPr lang="en-CA" dirty="0"/>
              <a:t>Correlation Heatmap between Predictors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5DD05-9324-41A1-A173-D750814D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35" y="1180956"/>
            <a:ext cx="6858000" cy="48101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84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5086" y="215322"/>
            <a:ext cx="8598907" cy="1320800"/>
          </a:xfrm>
        </p:spPr>
        <p:txBody>
          <a:bodyPr/>
          <a:lstStyle/>
          <a:p>
            <a:r>
              <a:rPr lang="en-US" dirty="0"/>
              <a:t>Initiative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25086" y="1212389"/>
            <a:ext cx="9276114" cy="3254836"/>
          </a:xfrm>
        </p:spPr>
        <p:txBody>
          <a:bodyPr>
            <a:normAutofit/>
          </a:bodyPr>
          <a:lstStyle/>
          <a:p>
            <a:r>
              <a:rPr lang="en-US" dirty="0"/>
              <a:t>As global warming continues to impact our daily lives, it is important to quantify where the city of Montreal stands in fossil fuel consumption within the transportation sector. </a:t>
            </a:r>
          </a:p>
          <a:p>
            <a:endParaRPr lang="en-US" dirty="0"/>
          </a:p>
          <a:p>
            <a:r>
              <a:rPr lang="en-US" dirty="0"/>
              <a:t>The information gathered can be used to put initiatives in place to lower fossil fuel consumption and green house gas emissions in the future.</a:t>
            </a:r>
          </a:p>
          <a:p>
            <a:endParaRPr lang="en-US" dirty="0"/>
          </a:p>
          <a:p>
            <a:r>
              <a:rPr lang="en-US" dirty="0"/>
              <a:t>ZDP looks to use empirical data extracted from </a:t>
            </a:r>
            <a:r>
              <a:rPr lang="en-US" dirty="0" err="1"/>
              <a:t>Trajet</a:t>
            </a:r>
            <a:r>
              <a:rPr lang="en-US" dirty="0"/>
              <a:t> Montreal and the </a:t>
            </a:r>
            <a:r>
              <a:rPr lang="en-US" dirty="0" err="1"/>
              <a:t>Iteranum</a:t>
            </a:r>
            <a:r>
              <a:rPr lang="en-US" dirty="0"/>
              <a:t> app to quantify the modes of transport used by Montrealer. </a:t>
            </a:r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3504" y="232007"/>
            <a:ext cx="8598907" cy="13208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05823" y="1285875"/>
            <a:ext cx="8598907" cy="3880773"/>
          </a:xfrm>
        </p:spPr>
        <p:txBody>
          <a:bodyPr/>
          <a:lstStyle/>
          <a:p>
            <a:r>
              <a:rPr lang="en-US" dirty="0"/>
              <a:t>Using geospatial data extracted from the </a:t>
            </a:r>
            <a:r>
              <a:rPr lang="en-US" dirty="0" err="1"/>
              <a:t>Iteranum</a:t>
            </a:r>
            <a:r>
              <a:rPr lang="en-US" dirty="0"/>
              <a:t> app, the goal was to build a classification model in determining the mode of transportation. The following was achieved by feature engineering metrics of each user’s trip. External data was used to enhance our predictive capabilities.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models were used throughout the duration of this task. The first model classified the data into 6 different modes of transportation. The second model classified modes of transportation into two subgroups, fossil fuel and non-fossil fuel methods.  </a:t>
            </a:r>
          </a:p>
        </p:txBody>
      </p:sp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0CBB-B8B9-4CD9-A21C-66BB0CFF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32" y="285606"/>
            <a:ext cx="8598907" cy="1320800"/>
          </a:xfrm>
        </p:spPr>
        <p:txBody>
          <a:bodyPr/>
          <a:lstStyle/>
          <a:p>
            <a:r>
              <a:rPr lang="en-CA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1709FA-F40A-4DBB-A81D-BAD56EC47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48268"/>
              </p:ext>
            </p:extLst>
          </p:nvPr>
        </p:nvGraphicFramePr>
        <p:xfrm>
          <a:off x="526473" y="1361155"/>
          <a:ext cx="8928323" cy="40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0491">
                  <a:extLst>
                    <a:ext uri="{9D8B030D-6E8A-4147-A177-3AD203B41FA5}">
                      <a16:colId xmlns:a16="http://schemas.microsoft.com/office/drawing/2014/main" val="4146359568"/>
                    </a:ext>
                  </a:extLst>
                </a:gridCol>
                <a:gridCol w="4477832">
                  <a:extLst>
                    <a:ext uri="{9D8B030D-6E8A-4147-A177-3AD203B41FA5}">
                      <a16:colId xmlns:a16="http://schemas.microsoft.com/office/drawing/2014/main" val="3199882405"/>
                    </a:ext>
                  </a:extLst>
                </a:gridCol>
              </a:tblGrid>
              <a:tr h="44547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Model Statistics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Values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366463"/>
                  </a:ext>
                </a:extLst>
              </a:tr>
              <a:tr h="44547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Number of Trips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9500 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3743672"/>
                  </a:ext>
                </a:extLst>
              </a:tr>
              <a:tr h="44547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Training (%)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9786854"/>
                  </a:ext>
                </a:extLst>
              </a:tr>
              <a:tr h="44547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Number of Classes (Model 1)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6283440"/>
                  </a:ext>
                </a:extLst>
              </a:tr>
              <a:tr h="44547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Number of Classes (Model 2)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26363275"/>
                  </a:ext>
                </a:extLst>
              </a:tr>
              <a:tr h="44547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Total Datapoints Used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2,000,000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0330198"/>
                  </a:ext>
                </a:extLst>
              </a:tr>
              <a:tr h="44547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Number of Features Generated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0778653"/>
                  </a:ext>
                </a:extLst>
              </a:tr>
              <a:tr h="44547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Model 1 Accuracy (%)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75.6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54368"/>
                  </a:ext>
                </a:extLst>
              </a:tr>
              <a:tr h="44547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Model 2 Accuracy (%)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87.51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11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19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content.fyhu1-1.fna.fbcdn.net/v/t1.15752-9/59087176_2364338057144172_3035286961842552832_n.png?_nc_cat=104&amp;_nc_ht=scontent.fyhu1-1.fna&amp;oh=911f248d19a9fffdadc1580b1a98508b&amp;oe=5D6F97B8">
            <a:extLst>
              <a:ext uri="{FF2B5EF4-FFF2-40B4-BE49-F238E27FC236}">
                <a16:creationId xmlns:a16="http://schemas.microsoft.com/office/drawing/2014/main" id="{D98E0C42-2976-476C-8E33-887D14E6EB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1346" y="1131994"/>
            <a:ext cx="6511185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A4C390-A1F4-4D19-A1FE-939797B9CEC7}"/>
              </a:ext>
            </a:extLst>
          </p:cNvPr>
          <p:cNvSpPr txBox="1"/>
          <p:nvPr/>
        </p:nvSpPr>
        <p:spPr>
          <a:xfrm>
            <a:off x="1707929" y="480060"/>
            <a:ext cx="800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  <a:latin typeface="+mj-lt"/>
              </a:rPr>
              <a:t>Breakdown of the City of Montreal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600D5F-EFD7-48AA-8638-CE6F023EF847}"/>
                  </a:ext>
                </a:extLst>
              </p14:cNvPr>
              <p14:cNvContentPartPr/>
              <p14:nvPr/>
            </p14:nvContentPartPr>
            <p14:xfrm>
              <a:off x="5388640" y="2887996"/>
              <a:ext cx="36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600D5F-EFD7-48AA-8638-CE6F023EF8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0000" y="2878996"/>
                <a:ext cx="180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C88521-10CE-4CA7-AAF9-39BE02685E60}"/>
                  </a:ext>
                </a:extLst>
              </p14:cNvPr>
              <p14:cNvContentPartPr/>
              <p14:nvPr/>
            </p14:nvContentPartPr>
            <p14:xfrm>
              <a:off x="5041960" y="2823916"/>
              <a:ext cx="187200" cy="42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C88521-10CE-4CA7-AAF9-39BE02685E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3320" y="2814916"/>
                <a:ext cx="2048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EC9202-BA3A-4955-B85E-92255AA6A4D7}"/>
                  </a:ext>
                </a:extLst>
              </p14:cNvPr>
              <p14:cNvContentPartPr/>
              <p14:nvPr/>
            </p14:nvContentPartPr>
            <p14:xfrm>
              <a:off x="5067520" y="2819956"/>
              <a:ext cx="801000" cy="80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EC9202-BA3A-4955-B85E-92255AA6A4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8880" y="2811316"/>
                <a:ext cx="8186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3430BD-F7DE-4672-A1CF-D14C807F34C4}"/>
                  </a:ext>
                </a:extLst>
              </p14:cNvPr>
              <p14:cNvContentPartPr/>
              <p14:nvPr/>
            </p14:nvContentPartPr>
            <p14:xfrm>
              <a:off x="5285680" y="2886196"/>
              <a:ext cx="25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3430BD-F7DE-4672-A1CF-D14C807F34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2680" y="2823556"/>
                <a:ext cx="128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4DB523D-30E1-449E-A209-036DCE5C4BE8}"/>
                  </a:ext>
                </a:extLst>
              </p14:cNvPr>
              <p14:cNvContentPartPr/>
              <p14:nvPr/>
            </p14:nvContentPartPr>
            <p14:xfrm>
              <a:off x="5240680" y="2869996"/>
              <a:ext cx="165600" cy="39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4DB523D-30E1-449E-A209-036DCE5C4B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77680" y="2806996"/>
                <a:ext cx="2912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6C5CF5-4E27-48F6-96CC-CF465CD57BAF}"/>
                  </a:ext>
                </a:extLst>
              </p14:cNvPr>
              <p14:cNvContentPartPr/>
              <p14:nvPr/>
            </p14:nvContentPartPr>
            <p14:xfrm>
              <a:off x="5420320" y="288331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6C5CF5-4E27-48F6-96CC-CF465CD57B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57320" y="28206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B37290-86E7-449E-881C-F4C7F1124AD5}"/>
                  </a:ext>
                </a:extLst>
              </p14:cNvPr>
              <p14:cNvContentPartPr/>
              <p14:nvPr/>
            </p14:nvContentPartPr>
            <p14:xfrm>
              <a:off x="5423200" y="2877196"/>
              <a:ext cx="573480" cy="45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B37290-86E7-449E-881C-F4C7F1124AD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60200" y="2814556"/>
                <a:ext cx="69912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76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4C390-A1F4-4D19-A1FE-939797B9CEC7}"/>
              </a:ext>
            </a:extLst>
          </p:cNvPr>
          <p:cNvSpPr txBox="1"/>
          <p:nvPr/>
        </p:nvSpPr>
        <p:spPr>
          <a:xfrm>
            <a:off x="1707929" y="480060"/>
            <a:ext cx="800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accent2"/>
                </a:solidFill>
                <a:latin typeface="+mj-lt"/>
              </a:rPr>
              <a:t>Bixi</a:t>
            </a:r>
            <a:r>
              <a:rPr lang="en-CA" sz="3600" dirty="0">
                <a:solidFill>
                  <a:schemeClr val="accent2"/>
                </a:solidFill>
                <a:latin typeface="+mj-lt"/>
              </a:rPr>
              <a:t>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600D5F-EFD7-48AA-8638-CE6F023EF847}"/>
                  </a:ext>
                </a:extLst>
              </p14:cNvPr>
              <p14:cNvContentPartPr/>
              <p14:nvPr/>
            </p14:nvContentPartPr>
            <p14:xfrm>
              <a:off x="5388640" y="2887996"/>
              <a:ext cx="36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600D5F-EFD7-48AA-8638-CE6F023EF8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0000" y="2878996"/>
                <a:ext cx="180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C88521-10CE-4CA7-AAF9-39BE02685E60}"/>
                  </a:ext>
                </a:extLst>
              </p14:cNvPr>
              <p14:cNvContentPartPr/>
              <p14:nvPr/>
            </p14:nvContentPartPr>
            <p14:xfrm>
              <a:off x="5041960" y="2823916"/>
              <a:ext cx="187200" cy="42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C88521-10CE-4CA7-AAF9-39BE02685E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3320" y="2814916"/>
                <a:ext cx="2048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EC9202-BA3A-4955-B85E-92255AA6A4D7}"/>
                  </a:ext>
                </a:extLst>
              </p14:cNvPr>
              <p14:cNvContentPartPr/>
              <p14:nvPr/>
            </p14:nvContentPartPr>
            <p14:xfrm>
              <a:off x="5067520" y="2819956"/>
              <a:ext cx="801000" cy="80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EC9202-BA3A-4955-B85E-92255AA6A4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8880" y="2811316"/>
                <a:ext cx="8186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3430BD-F7DE-4672-A1CF-D14C807F34C4}"/>
                  </a:ext>
                </a:extLst>
              </p14:cNvPr>
              <p14:cNvContentPartPr/>
              <p14:nvPr/>
            </p14:nvContentPartPr>
            <p14:xfrm>
              <a:off x="5285680" y="2886196"/>
              <a:ext cx="25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3430BD-F7DE-4672-A1CF-D14C807F34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2680" y="2823556"/>
                <a:ext cx="128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4DB523D-30E1-449E-A209-036DCE5C4BE8}"/>
                  </a:ext>
                </a:extLst>
              </p14:cNvPr>
              <p14:cNvContentPartPr/>
              <p14:nvPr/>
            </p14:nvContentPartPr>
            <p14:xfrm>
              <a:off x="5240680" y="2869996"/>
              <a:ext cx="165600" cy="39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4DB523D-30E1-449E-A209-036DCE5C4B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77680" y="2806996"/>
                <a:ext cx="2912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6C5CF5-4E27-48F6-96CC-CF465CD57BAF}"/>
                  </a:ext>
                </a:extLst>
              </p14:cNvPr>
              <p14:cNvContentPartPr/>
              <p14:nvPr/>
            </p14:nvContentPartPr>
            <p14:xfrm>
              <a:off x="5420320" y="288331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6C5CF5-4E27-48F6-96CC-CF465CD57B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57320" y="28206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B37290-86E7-449E-881C-F4C7F1124AD5}"/>
                  </a:ext>
                </a:extLst>
              </p14:cNvPr>
              <p14:cNvContentPartPr/>
              <p14:nvPr/>
            </p14:nvContentPartPr>
            <p14:xfrm>
              <a:off x="5423200" y="2877196"/>
              <a:ext cx="573480" cy="45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B37290-86E7-449E-881C-F4C7F1124AD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60200" y="2814556"/>
                <a:ext cx="699120" cy="1706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9A2A501-DE61-43A0-8FF4-5CBC2D43A236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66921"/>
          <a:stretch/>
        </p:blipFill>
        <p:spPr>
          <a:xfrm>
            <a:off x="3141287" y="2230428"/>
            <a:ext cx="5103845" cy="22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6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5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4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55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D2051-652C-41A4-8187-A52CA1090AA0}"/>
              </a:ext>
            </a:extLst>
          </p:cNvPr>
          <p:cNvSpPr txBox="1"/>
          <p:nvPr/>
        </p:nvSpPr>
        <p:spPr>
          <a:xfrm>
            <a:off x="2959678" y="644239"/>
            <a:ext cx="639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  <a:latin typeface="+mj-lt"/>
              </a:rPr>
              <a:t>Feature</a:t>
            </a:r>
            <a:r>
              <a:rPr lang="en-CA" sz="3600" dirty="0">
                <a:solidFill>
                  <a:schemeClr val="accent2"/>
                </a:solidFill>
              </a:rPr>
              <a:t> Importances</a:t>
            </a:r>
          </a:p>
        </p:txBody>
      </p:sp>
      <p:pic>
        <p:nvPicPr>
          <p:cNvPr id="6" name="Picture 4" descr="https://scontent.fyhu1-1.fna.fbcdn.net/v/t1.15752-9/s2048x2048/59763236_1295750480573665_8016724983910760448_n.png?_nc_cat=100&amp;_nc_ht=scontent.fyhu1-1.fna&amp;oh=d060e4dd817afe44626b579297e413a6&amp;oe=5D2AE2AD">
            <a:extLst>
              <a:ext uri="{FF2B5EF4-FFF2-40B4-BE49-F238E27FC236}">
                <a16:creationId xmlns:a16="http://schemas.microsoft.com/office/drawing/2014/main" id="{EFB86C97-5691-4C79-B2AE-71873AF12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56" y="1803400"/>
            <a:ext cx="10971407" cy="32512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2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08960-9DD4-4600-8DAA-DC985E96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653" y="676310"/>
            <a:ext cx="5113537" cy="55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8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90A559D-C97A-4A43-A4D8-1DA477BEA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392" y="340471"/>
            <a:ext cx="6289213" cy="640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1645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465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  Classification of Transportation Methods Through Machine Learning</vt:lpstr>
      <vt:lpstr>Initiative</vt:lpstr>
      <vt:lpstr>Methodology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of Classes</vt:lpstr>
      <vt:lpstr>PowerPoint Presentation</vt:lpstr>
      <vt:lpstr>Contributors to the Solution Criteria</vt:lpstr>
      <vt:lpstr>Metrics</vt:lpstr>
      <vt:lpstr>Correlation Heatmap between Predictors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 in the Classification of Fossil Fuel Consumption over Physical Transportation in the City of Montreal</dc:title>
  <dc:creator>Dan</dc:creator>
  <cp:lastModifiedBy>Zachary Barillaro</cp:lastModifiedBy>
  <cp:revision>15</cp:revision>
  <dcterms:created xsi:type="dcterms:W3CDTF">2019-05-04T21:28:30Z</dcterms:created>
  <dcterms:modified xsi:type="dcterms:W3CDTF">2019-05-05T19:30:18Z</dcterms:modified>
</cp:coreProperties>
</file>