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BD3-A5EE-4574-ACCE-135C38E2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E826-9E72-4F91-ADFC-62BD8EEB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613E-DD05-423F-BCBA-1DF6B2F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E4B9-4B74-4573-9C55-CDD3C6AC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3A52-0C65-403D-A595-9D122C9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5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C813-4228-48F7-ABE5-B5CAE11F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BA0E9-539D-49F1-B669-422D892A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F622-D2C7-439A-A600-7D6F561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4C05-FBD2-4814-89DC-CC727987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0173-DEE8-4057-A7E6-36F97F1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8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0E05A-0839-4E51-801A-3321284AB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2201-E427-4C40-9C08-B147084D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9AC3-F00A-4DA0-A5C9-7F7A5784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4977-BC4F-459E-B076-6E990BE9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ECAC-47EE-4C0F-85DD-699DD3AE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1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5E5D-95AF-424C-814E-5735A6ED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A187-292C-4ACF-B215-076B0349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DDEE-0A7F-431E-9D93-5540AD75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9B65-AB8C-4205-9BF0-5744A3CC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040B-A92C-47F1-8E2D-9B1485E6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1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CC64-1BFA-41AF-9108-2FD537DC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FC1E-5D26-48EC-8740-D869DFCB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8311-5816-4F48-9E53-18A79CB6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FA5F-4F25-4B04-8D84-D417B8C2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622E-BFA0-4CD1-BA80-2C67BF29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5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3EC0-62A9-48E0-9582-FF726B78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3BC-5A2E-44B9-AD94-8AE08831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B547-DAAD-4B0F-8FB1-2C91B653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B55E-DE29-4AB8-A38D-4AC7D7F3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64BC3-57A1-4FAE-8095-97901BBC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A709-8EC9-44E1-B492-C5918EF8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368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6449-6D0B-4D65-8FAE-95867319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1DCFD-14D6-4982-98DA-A2669F0E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4903-9A7E-4719-9354-28DF49CE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3B4C-FBE6-4691-B986-E16424323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EF64C-B286-436B-B07D-D73D84B44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51A0E-B903-4540-BF67-B04F43A3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BFC6-B41E-484A-8177-28F0963C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AF548-0A1E-4473-B08A-E79B2675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74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FD53-5F29-42EA-9FE6-2609974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04797-3530-456B-8F7D-2B86C551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2069-874C-4152-974F-1FA37B94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8EC7E-2D8F-4B5C-B000-D9695DB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4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56F1-5E7E-45F5-BFD5-6CBEADB6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38914-5A2B-4E43-A953-7332AFC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62845-5504-47B7-A6E8-78BE02C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3AE-6774-4F16-859C-698EDC7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28D4-2A64-46A6-AB99-AD4CDC76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D38EC-1BBC-402B-A236-8E66E08B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3425-F7BB-4734-BB66-D445BD1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7461-EA05-4221-8D66-1A59C4FD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D583-8CCF-44E8-9E35-AAAF0DC7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7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26D8-BE0C-4A25-80CB-5AFABA4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FEC5-9823-49CB-AC5D-FE4DE301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0A08-392B-499D-A55C-78F70ECB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63550-14DA-4B56-9993-5A02800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91EF-0FCC-427F-B1C8-C32C0F5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ACD95-5F08-427C-8030-15DBB8D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57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BE93B-6F6C-4273-AC31-5F83FACF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D503-1952-423D-AF45-BE084131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5FB7-528F-45EA-B81C-F55C91FA7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7872-3402-427F-8328-0C4218A33C2F}" type="datetimeFigureOut">
              <a:rPr lang="en-ID" smtClean="0"/>
              <a:t>12/04/2020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9CBF-2E53-4235-9852-904F017DC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A351-8373-4283-871E-B7C582396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F1AA-EAD0-4E6E-A86D-447862AE85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3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DC2A97-51AD-43B4-A4DF-4911695AFFE3}"/>
              </a:ext>
            </a:extLst>
          </p:cNvPr>
          <p:cNvGrpSpPr/>
          <p:nvPr/>
        </p:nvGrpSpPr>
        <p:grpSpPr>
          <a:xfrm>
            <a:off x="4190236" y="2005056"/>
            <a:ext cx="4028450" cy="2733086"/>
            <a:chOff x="4105424" y="1661734"/>
            <a:chExt cx="4028450" cy="273308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B37CE4-3413-449D-B720-C32FEB7C5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6" b="92961" l="9961" r="89844">
                          <a14:foregroundMark x1="39648" y1="5797" x2="39648" y2="5797"/>
                          <a14:foregroundMark x1="52539" y1="6004" x2="52539" y2="6004"/>
                          <a14:foregroundMark x1="51367" y1="1863" x2="51367" y2="1863"/>
                          <a14:foregroundMark x1="43945" y1="36439" x2="43945" y2="36439"/>
                          <a14:foregroundMark x1="43945" y1="36439" x2="43945" y2="36439"/>
                          <a14:foregroundMark x1="44922" y1="33540" x2="44922" y2="33540"/>
                          <a14:foregroundMark x1="47070" y1="32505" x2="47070" y2="32505"/>
                          <a14:foregroundMark x1="48438" y1="29607" x2="49023" y2="19876"/>
                          <a14:foregroundMark x1="50000" y1="16770" x2="50000" y2="14286"/>
                          <a14:foregroundMark x1="51172" y1="22774" x2="47070" y2="34990"/>
                          <a14:foregroundMark x1="47070" y1="34990" x2="46289" y2="36025"/>
                          <a14:foregroundMark x1="50781" y1="92961" x2="50781" y2="929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84"/>
            <a:stretch/>
          </p:blipFill>
          <p:spPr>
            <a:xfrm>
              <a:off x="4717289" y="1661734"/>
              <a:ext cx="2757422" cy="23103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6F4CC50-518C-4003-97D2-5A9E7C9E8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441" b="98758" l="6836" r="93359">
                          <a14:foregroundMark x1="30859" y1="93996" x2="30859" y2="93996"/>
                          <a14:foregroundMark x1="35352" y1="93996" x2="35352" y2="93996"/>
                          <a14:foregroundMark x1="41211" y1="94410" x2="41211" y2="94410"/>
                          <a14:foregroundMark x1="44336" y1="93789" x2="44336" y2="93789"/>
                          <a14:foregroundMark x1="28320" y1="93789" x2="28320" y2="93789"/>
                          <a14:foregroundMark x1="24023" y1="93582" x2="24023" y2="93582"/>
                          <a14:foregroundMark x1="21289" y1="94617" x2="21289" y2="94617"/>
                          <a14:foregroundMark x1="17773" y1="93168" x2="17773" y2="93168"/>
                          <a14:foregroundMark x1="15430" y1="95445" x2="15430" y2="95445"/>
                          <a14:foregroundMark x1="7031" y1="94617" x2="7031" y2="94617"/>
                          <a14:foregroundMark x1="52539" y1="95031" x2="52539" y2="95031"/>
                          <a14:foregroundMark x1="56445" y1="94410" x2="56445" y2="94410"/>
                          <a14:foregroundMark x1="59766" y1="93996" x2="59766" y2="93996"/>
                          <a14:foregroundMark x1="66797" y1="93789" x2="66797" y2="93789"/>
                          <a14:foregroundMark x1="70898" y1="92754" x2="70898" y2="92754"/>
                          <a14:foregroundMark x1="75391" y1="93375" x2="75391" y2="93375"/>
                          <a14:foregroundMark x1="81445" y1="93375" x2="81445" y2="93375"/>
                          <a14:foregroundMark x1="84766" y1="93582" x2="84766" y2="93582"/>
                          <a14:foregroundMark x1="89648" y1="92547" x2="89648" y2="92547"/>
                          <a14:foregroundMark x1="93359" y1="95238" x2="93359" y2="95238"/>
                          <a14:backgroundMark x1="80664" y1="93168" x2="80664" y2="93168"/>
                          <a14:backgroundMark x1="71289" y1="95031" x2="71289" y2="950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414"/>
            <a:stretch/>
          </p:blipFill>
          <p:spPr>
            <a:xfrm>
              <a:off x="4105424" y="3954521"/>
              <a:ext cx="4028450" cy="440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7457164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667926" y="97428"/>
            <a:ext cx="46987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Flowmap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aru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6EC5D77-A0C9-4C46-B42D-F0F67E46A5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88" y="14245"/>
            <a:ext cx="5592742" cy="684375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934E88B-A4F2-4BC9-B3DE-37EB3610FD3C}"/>
              </a:ext>
            </a:extLst>
          </p:cNvPr>
          <p:cNvSpPr/>
          <p:nvPr/>
        </p:nvSpPr>
        <p:spPr>
          <a:xfrm>
            <a:off x="334750" y="1121450"/>
            <a:ext cx="5895046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Berikut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keterangan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flowmap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baru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proses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kemudian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Didalam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menu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menu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memasukan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berupa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meliputi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Panjang,lebar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tinggi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diperlukan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Apabila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kurang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terhadap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mencustom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pada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Semua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proses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perubahan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dan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penyimpanan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database.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95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10261856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74796" y="83397"/>
            <a:ext cx="7161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Analisa Hasil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5B83E5-02B7-4445-A2AB-527907D1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93154"/>
              </p:ext>
            </p:extLst>
          </p:nvPr>
        </p:nvGraphicFramePr>
        <p:xfrm>
          <a:off x="1060184" y="1013450"/>
          <a:ext cx="10018190" cy="5258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331">
                  <a:extLst>
                    <a:ext uri="{9D8B030D-6E8A-4147-A177-3AD203B41FA5}">
                      <a16:colId xmlns:a16="http://schemas.microsoft.com/office/drawing/2014/main" val="3029457551"/>
                    </a:ext>
                  </a:extLst>
                </a:gridCol>
                <a:gridCol w="4025216">
                  <a:extLst>
                    <a:ext uri="{9D8B030D-6E8A-4147-A177-3AD203B41FA5}">
                      <a16:colId xmlns:a16="http://schemas.microsoft.com/office/drawing/2014/main" val="3385160547"/>
                    </a:ext>
                  </a:extLst>
                </a:gridCol>
                <a:gridCol w="4230643">
                  <a:extLst>
                    <a:ext uri="{9D8B030D-6E8A-4147-A177-3AD203B41FA5}">
                      <a16:colId xmlns:a16="http://schemas.microsoft.com/office/drawing/2014/main" val="65429925"/>
                    </a:ext>
                  </a:extLst>
                </a:gridCol>
              </a:tblGrid>
              <a:tr h="522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>
                          <a:effectLst/>
                        </a:rPr>
                        <a:t>M</a:t>
                      </a:r>
                      <a:r>
                        <a:rPr lang="en-US" sz="1800">
                          <a:effectLst/>
                        </a:rPr>
                        <a:t>enu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Hasil yang harus muncul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Keterangan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136940898"/>
                  </a:ext>
                </a:extLst>
              </a:tr>
              <a:tr h="8010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Login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dirty="0">
                          <a:effectLst/>
                        </a:rPr>
                        <a:t>Proses login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memverifikasi</a:t>
                      </a:r>
                      <a:r>
                        <a:rPr lang="en-US" sz="1800" dirty="0">
                          <a:effectLst/>
                        </a:rPr>
                        <a:t> user yang valid dan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valid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>
                          <a:effectLst/>
                        </a:rPr>
                        <a:t>Proses login dilakukan oleh User dengan </a:t>
                      </a:r>
                      <a:r>
                        <a:rPr lang="en-US" sz="1800">
                          <a:effectLst/>
                        </a:rPr>
                        <a:t>email dan password.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455518678"/>
                  </a:ext>
                </a:extLst>
              </a:tr>
              <a:tr h="11084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>
                          <a:effectLst/>
                        </a:rPr>
                        <a:t>Register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dirty="0">
                          <a:effectLst/>
                        </a:rPr>
                        <a:t>Form </a:t>
                      </a:r>
                      <a:r>
                        <a:rPr lang="id-ID" sz="1800" dirty="0">
                          <a:effectLst/>
                        </a:rPr>
                        <a:t>register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muncul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dirty="0">
                          <a:effectLst/>
                        </a:rPr>
                        <a:t>User menginputkan </a:t>
                      </a:r>
                      <a:r>
                        <a:rPr lang="en-US" sz="1800" dirty="0">
                          <a:effectLst/>
                        </a:rPr>
                        <a:t>data</a:t>
                      </a:r>
                      <a:r>
                        <a:rPr lang="id-ID" sz="1800" dirty="0">
                          <a:effectLst/>
                        </a:rPr>
                        <a:t> pada kolom </a:t>
                      </a:r>
                      <a:r>
                        <a:rPr lang="en-US" sz="1800" dirty="0" err="1">
                          <a:effectLst/>
                        </a:rPr>
                        <a:t>nama</a:t>
                      </a:r>
                      <a:r>
                        <a:rPr lang="id-ID" sz="1800" dirty="0">
                          <a:effectLst/>
                        </a:rPr>
                        <a:t>,</a:t>
                      </a:r>
                      <a:r>
                        <a:rPr lang="en-US" sz="1800" dirty="0" err="1">
                          <a:effectLst/>
                        </a:rPr>
                        <a:t>username,email,password,dan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notelp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134608210"/>
                  </a:ext>
                </a:extLst>
              </a:tr>
              <a:tr h="16354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Slider model bangunan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dirty="0">
                          <a:effectLst/>
                        </a:rPr>
                        <a:t>Proses slider model </a:t>
                      </a:r>
                      <a:r>
                        <a:rPr lang="en-US" sz="1800" dirty="0" err="1">
                          <a:effectLst/>
                        </a:rPr>
                        <a:t>bangunan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sudah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tersedia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rincian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perhitungan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sesuai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luas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bangunan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tipe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sudah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ditentukan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dirty="0">
                          <a:effectLst/>
                        </a:rPr>
                        <a:t>User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memilih</a:t>
                      </a:r>
                      <a:r>
                        <a:rPr lang="en-US" sz="1800" dirty="0">
                          <a:effectLst/>
                        </a:rPr>
                        <a:t> model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rumah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tanpa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harus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menginput</a:t>
                      </a:r>
                      <a:r>
                        <a:rPr lang="en-US" sz="1800" dirty="0">
                          <a:effectLst/>
                        </a:rPr>
                        <a:t> data user </a:t>
                      </a:r>
                      <a:r>
                        <a:rPr lang="en-US" sz="1800" dirty="0" err="1">
                          <a:effectLst/>
                        </a:rPr>
                        <a:t>sudah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diberikan</a:t>
                      </a:r>
                      <a:r>
                        <a:rPr lang="en-US" sz="1800" dirty="0">
                          <a:effectLst/>
                        </a:rPr>
                        <a:t> data </a:t>
                      </a:r>
                      <a:r>
                        <a:rPr lang="en-US" sz="1800" dirty="0" err="1">
                          <a:effectLst/>
                        </a:rPr>
                        <a:t>Anggaran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beserta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jumla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dikeluarkan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573373052"/>
                  </a:ext>
                </a:extLst>
              </a:tr>
              <a:tr h="11084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Menu Proyek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Pada menu proyek berisikan data proyek yang dikerjakan.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dirty="0">
                          <a:effectLst/>
                        </a:rPr>
                        <a:t>User </a:t>
                      </a:r>
                      <a:r>
                        <a:rPr lang="en-US" sz="1800" dirty="0" err="1">
                          <a:effectLst/>
                        </a:rPr>
                        <a:t>disini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melihat</a:t>
                      </a:r>
                      <a:r>
                        <a:rPr lang="en-US" sz="1800" dirty="0">
                          <a:effectLst/>
                        </a:rPr>
                        <a:t> data </a:t>
                      </a:r>
                      <a:r>
                        <a:rPr lang="en-US" sz="1800" dirty="0" err="1">
                          <a:effectLst/>
                        </a:rPr>
                        <a:t>proyek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telah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ditambahkan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berisikan</a:t>
                      </a:r>
                      <a:r>
                        <a:rPr lang="en-US" sz="1800" dirty="0">
                          <a:effectLst/>
                        </a:rPr>
                        <a:t> form data </a:t>
                      </a:r>
                      <a:r>
                        <a:rPr lang="en-US" sz="1800" dirty="0" err="1">
                          <a:effectLst/>
                        </a:rPr>
                        <a:t>proyek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301738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131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3E06574-7276-4F36-976F-C8044186C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52874"/>
              </p:ext>
            </p:extLst>
          </p:nvPr>
        </p:nvGraphicFramePr>
        <p:xfrm>
          <a:off x="319462" y="935415"/>
          <a:ext cx="11553076" cy="5640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3593">
                  <a:extLst>
                    <a:ext uri="{9D8B030D-6E8A-4147-A177-3AD203B41FA5}">
                      <a16:colId xmlns:a16="http://schemas.microsoft.com/office/drawing/2014/main" val="3029457551"/>
                    </a:ext>
                  </a:extLst>
                </a:gridCol>
                <a:gridCol w="4462067">
                  <a:extLst>
                    <a:ext uri="{9D8B030D-6E8A-4147-A177-3AD203B41FA5}">
                      <a16:colId xmlns:a16="http://schemas.microsoft.com/office/drawing/2014/main" val="3385160547"/>
                    </a:ext>
                  </a:extLst>
                </a:gridCol>
                <a:gridCol w="5137416">
                  <a:extLst>
                    <a:ext uri="{9D8B030D-6E8A-4147-A177-3AD203B41FA5}">
                      <a16:colId xmlns:a16="http://schemas.microsoft.com/office/drawing/2014/main" val="65429925"/>
                    </a:ext>
                  </a:extLst>
                </a:gridCol>
              </a:tblGrid>
              <a:tr h="305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dirty="0">
                          <a:effectLst/>
                        </a:rPr>
                        <a:t>M</a:t>
                      </a:r>
                      <a:r>
                        <a:rPr lang="en-US" sz="1800" dirty="0" err="1">
                          <a:effectLst/>
                        </a:rPr>
                        <a:t>enu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Hasil yang harus muncul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Keterangan</a:t>
                      </a:r>
                      <a:endParaRPr lang="en-ID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136940898"/>
                  </a:ext>
                </a:extLst>
              </a:tr>
              <a:tr h="16747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Bidang bangunan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Berisikan Data bidang bagian -bagian dalam bangunan seperti luas bidang tambahan,ruangan,kamar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>
                          <a:effectLst/>
                        </a:rPr>
                        <a:t>User dapat menginputkan data bidang dan melihat data bidang.di dalam data bidang termuat jumlah material yang akan dihabiskan dalam pembangunan sebuah rumah/bangunan lainnya.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455518678"/>
                  </a:ext>
                </a:extLst>
              </a:tr>
              <a:tr h="9901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>
                          <a:effectLst/>
                        </a:rPr>
                        <a:t>Menu rincian biaya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 menu rincian biaya terdapat data yang selalu bertambah bedasarkan perhitungan dan penambahan bidang bangunan.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id-ID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 melihat rincian anggaran yang terakumulasi.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134608210"/>
                  </a:ext>
                </a:extLst>
              </a:tr>
              <a:tr h="647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Form profile muncul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User dapat melihat semua notifikasi mengenai penambahan fitur dll.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573373052"/>
                  </a:ext>
                </a:extLst>
              </a:tr>
              <a:tr h="6479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Notifikasi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>
                          <a:effectLst/>
                        </a:rPr>
                        <a:t>Form notifikasi muncul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dirty="0">
                          <a:effectLst/>
                        </a:rPr>
                        <a:t>User </a:t>
                      </a:r>
                      <a:r>
                        <a:rPr lang="en-US" sz="1800" dirty="0" err="1">
                          <a:effectLst/>
                        </a:rPr>
                        <a:t>disini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melihat</a:t>
                      </a:r>
                      <a:r>
                        <a:rPr lang="en-US" sz="1800" dirty="0">
                          <a:effectLst/>
                        </a:rPr>
                        <a:t> data </a:t>
                      </a:r>
                      <a:r>
                        <a:rPr lang="en-US" sz="1800" dirty="0" err="1">
                          <a:effectLst/>
                        </a:rPr>
                        <a:t>proyek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telah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ditambahkan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berisikan</a:t>
                      </a:r>
                      <a:r>
                        <a:rPr lang="en-US" sz="1800" dirty="0">
                          <a:effectLst/>
                        </a:rPr>
                        <a:t> form data </a:t>
                      </a:r>
                      <a:r>
                        <a:rPr lang="en-US" sz="1800" dirty="0" err="1">
                          <a:effectLst/>
                        </a:rPr>
                        <a:t>proyek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3017388551"/>
                  </a:ext>
                </a:extLst>
              </a:tr>
              <a:tr h="706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270510" algn="l"/>
                        </a:tabLst>
                        <a:defRPr/>
                      </a:pPr>
                      <a:r>
                        <a:rPr lang="en-US" sz="1800" dirty="0">
                          <a:effectLst/>
                        </a:rPr>
                        <a:t>Log out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</a:t>
                      </a:r>
                      <a:r>
                        <a:rPr lang="id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muncul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270510" algn="l"/>
                        </a:tabLst>
                      </a:pPr>
                      <a:r>
                        <a:rPr lang="id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keluar dari sistem dan dapa masuk kembali melalui</a:t>
                      </a:r>
                      <a:r>
                        <a:rPr lang="id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login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86" marR="30386" marT="0" marB="0"/>
                </a:tc>
                <a:extLst>
                  <a:ext uri="{0D108BD9-81ED-4DB2-BD59-A6C34878D82A}">
                    <a16:rowId xmlns:a16="http://schemas.microsoft.com/office/drawing/2014/main" val="139170806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9ECE36F5-A4F6-41EE-B59F-D0031E82310C}"/>
              </a:ext>
            </a:extLst>
          </p:cNvPr>
          <p:cNvGrpSpPr/>
          <p:nvPr/>
        </p:nvGrpSpPr>
        <p:grpSpPr>
          <a:xfrm>
            <a:off x="-1054356" y="72136"/>
            <a:ext cx="10261856" cy="855041"/>
            <a:chOff x="-1677008" y="128683"/>
            <a:chExt cx="8681809" cy="987623"/>
          </a:xfrm>
        </p:grpSpPr>
        <p:sp>
          <p:nvSpPr>
            <p:cNvPr id="35" name="Rectangle: Diagonal Corners Rounded 34">
              <a:extLst>
                <a:ext uri="{FF2B5EF4-FFF2-40B4-BE49-F238E27FC236}">
                  <a16:creationId xmlns:a16="http://schemas.microsoft.com/office/drawing/2014/main" id="{FC0A8D40-CDBA-4C0F-AF7A-7DFF4904FE84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31AB18F8-F660-41D3-AC3C-080A974F8156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213CBB-03F9-4B23-8B18-44BC3A6AAC75}"/>
              </a:ext>
            </a:extLst>
          </p:cNvPr>
          <p:cNvSpPr/>
          <p:nvPr/>
        </p:nvSpPr>
        <p:spPr>
          <a:xfrm>
            <a:off x="74796" y="83397"/>
            <a:ext cx="7161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Analisa Hasil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00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916954" y="60996"/>
            <a:ext cx="9603753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B554B7-BCA2-4A2E-81A8-208A43B42FA3}"/>
              </a:ext>
            </a:extLst>
          </p:cNvPr>
          <p:cNvGrpSpPr/>
          <p:nvPr/>
        </p:nvGrpSpPr>
        <p:grpSpPr>
          <a:xfrm>
            <a:off x="852110" y="1054529"/>
            <a:ext cx="9902895" cy="5815281"/>
            <a:chOff x="852110" y="1054529"/>
            <a:chExt cx="9902895" cy="58152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807C7F-9D65-4C57-9BA7-E93B7266082C}"/>
                </a:ext>
              </a:extLst>
            </p:cNvPr>
            <p:cNvSpPr/>
            <p:nvPr/>
          </p:nvSpPr>
          <p:spPr>
            <a:xfrm>
              <a:off x="875728" y="1054529"/>
              <a:ext cx="9879277" cy="5253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13876D-0F33-4A92-A850-7AFF38013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110" y="1066338"/>
              <a:ext cx="9879277" cy="580347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C828F3C-241C-42FB-A9A6-258C080467F5}"/>
              </a:ext>
            </a:extLst>
          </p:cNvPr>
          <p:cNvSpPr/>
          <p:nvPr/>
        </p:nvSpPr>
        <p:spPr>
          <a:xfrm>
            <a:off x="5195887" y="3548063"/>
            <a:ext cx="641351" cy="754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737E5E-2A77-4F3C-A87C-2BFE452D0261}"/>
              </a:ext>
            </a:extLst>
          </p:cNvPr>
          <p:cNvSpPr/>
          <p:nvPr/>
        </p:nvSpPr>
        <p:spPr>
          <a:xfrm>
            <a:off x="51394" y="97428"/>
            <a:ext cx="61350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06563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7457164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415569" y="72136"/>
            <a:ext cx="32367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Daftar Pustaka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3F41E-69D6-457B-86D2-626AAB47CF44}"/>
              </a:ext>
            </a:extLst>
          </p:cNvPr>
          <p:cNvSpPr/>
          <p:nvPr/>
        </p:nvSpPr>
        <p:spPr>
          <a:xfrm>
            <a:off x="504823" y="1191764"/>
            <a:ext cx="11687177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Krismiaji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2015.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Akuntansi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Yogyakarta. UPP STIM YKPN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Pressman dan Bruce (2014:9),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Mobile, https://library.binus.ac.id/eColls/eThesisdoc/Bab2/RS1_2014_1_549_Bab2.pdf,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diakses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Jogiyanto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H.M,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Desain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Pendekatan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Terstruktur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Teori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Praktik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Bisnis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Yogyakarta: Andi Offset, 2014.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https://www.rff.com/flowchart_shapes.php What do the different flowchart shapes mean?". RFF Electronics. Retrieved 23 July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Firmansyah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(2011:25)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bukunya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Rancang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Rencana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Anggaran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Pembangunan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W.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Mahastama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"Web Service," [Online]. Available: http://lecturer.ukdw.ac.id/~mahas/dossier/ati _04.pdf. [Accessed 10 04 2015].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Menurut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Nazaruddin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(2012:1), Android, https://library.binus.ac.id/eColls/eThesisdoc/Bab2/RS1_2014_1_549_Bab2.pdf.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Developer;, "Android Studio," Android Developer, [Online]. Available: http://developer.android.com/sdk/. [Accessed 01 04 2015].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Studio, https://developer.android.com/studio/intro?hl=ID </a:t>
            </a:r>
          </a:p>
        </p:txBody>
      </p:sp>
    </p:spTree>
    <p:extLst>
      <p:ext uri="{BB962C8B-B14F-4D97-AF65-F5344CB8AC3E}">
        <p14:creationId xmlns:p14="http://schemas.microsoft.com/office/powerpoint/2010/main" val="15654412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7457164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415569" y="72136"/>
            <a:ext cx="32367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Daftar Pustaka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3F41E-69D6-457B-86D2-626AAB47CF44}"/>
              </a:ext>
            </a:extLst>
          </p:cNvPr>
          <p:cNvSpPr/>
          <p:nvPr/>
        </p:nvSpPr>
        <p:spPr>
          <a:xfrm>
            <a:off x="504824" y="1191764"/>
            <a:ext cx="11182354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Pasaribu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“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Penerapan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framework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pada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pembangunan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PPDB SMP 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Baleendah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Kabupaten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Bandung,”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Jurnal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Ilmiah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Teknologi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Terapan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[online] 2 (3) 2017. http://jitter.widyatama.ac.id/index.php/jitter/article/view/220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Syaifudin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Ramadhani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Arifatun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Anis, Siti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Tazkiyatul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Masruro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“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Rancang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geografis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layanan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kesehatan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kecamatan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lamongan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PHP MySQL,”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Jurnal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Teknika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[online] 5 (2) 2013. http://journal.unisla.ac.id/index.php?p=journal&amp;id=210 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Supono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Pemrograman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PHP dan Framework Codeigniter,2016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https://install.advancedrestclient.com/install. (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Diakses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2020).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Bahasa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Pemrograman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Java, https://www.nesabamedia.com/pengertian-java/ (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Diakses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2020)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Bahasa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Pemrograman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http://himti.budiluhur.ac.id/mengenal-node-js/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Bahasa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Pemrograman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 Script, https://www.jetorbit.com/blog/pengertian-javascript-dan-kegunaannya/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Roki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Aditama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“UML (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unifed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modelling language),” pada Web Service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Pembayaran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Uang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Kuliah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Online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PHP dan Soap WSDL,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Lukmanual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Hakim, Yogyakarta: CV.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Lokomedia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2017, pp. 23-66.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Pressman (2015:42),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Waterfall, http://library.binus.ac.id/eColls/eThesisdoc/Bab2/2014-2-01054MTIF%20Bab2001.pdf, </a:t>
            </a:r>
          </a:p>
        </p:txBody>
      </p:sp>
    </p:spTree>
    <p:extLst>
      <p:ext uri="{BB962C8B-B14F-4D97-AF65-F5344CB8AC3E}">
        <p14:creationId xmlns:p14="http://schemas.microsoft.com/office/powerpoint/2010/main" val="13124859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7457164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340578" y="83397"/>
            <a:ext cx="19030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Penutup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5E18F-263B-46E8-B249-D628170C88F9}"/>
              </a:ext>
            </a:extLst>
          </p:cNvPr>
          <p:cNvSpPr/>
          <p:nvPr/>
        </p:nvSpPr>
        <p:spPr>
          <a:xfrm>
            <a:off x="2905124" y="2661735"/>
            <a:ext cx="6525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SEKIAN &amp;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678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877260" y="7099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F2FB9-E550-4F20-B1BA-9B617F57DD58}"/>
              </a:ext>
            </a:extLst>
          </p:cNvPr>
          <p:cNvSpPr/>
          <p:nvPr/>
        </p:nvSpPr>
        <p:spPr>
          <a:xfrm>
            <a:off x="6948394" y="1531780"/>
            <a:ext cx="37272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F6697C-8013-4E8D-9C64-02ECB91B64B9}"/>
              </a:ext>
            </a:extLst>
          </p:cNvPr>
          <p:cNvSpPr/>
          <p:nvPr/>
        </p:nvSpPr>
        <p:spPr>
          <a:xfrm>
            <a:off x="4219502" y="1456970"/>
            <a:ext cx="70281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	: I PUTU MPU CHANAKYA SURYA KUSUMA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	: 1715323051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KELAS	: 6C-MI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58242B-95AE-42C9-AF47-34CE2FC2E6B0}"/>
              </a:ext>
            </a:extLst>
          </p:cNvPr>
          <p:cNvGrpSpPr/>
          <p:nvPr/>
        </p:nvGrpSpPr>
        <p:grpSpPr>
          <a:xfrm>
            <a:off x="510689" y="1295480"/>
            <a:ext cx="3448280" cy="4660003"/>
            <a:chOff x="2603773" y="1308153"/>
            <a:chExt cx="3448280" cy="46600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0FB66-9AC9-4D60-B40F-1DACE559C016}"/>
                </a:ext>
              </a:extLst>
            </p:cNvPr>
            <p:cNvSpPr/>
            <p:nvPr/>
          </p:nvSpPr>
          <p:spPr>
            <a:xfrm>
              <a:off x="2603773" y="1308153"/>
              <a:ext cx="3448280" cy="4660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B51656-FFD0-477D-A78E-E61CBBAA4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66"/>
            <a:stretch/>
          </p:blipFill>
          <p:spPr>
            <a:xfrm>
              <a:off x="2672019" y="1375796"/>
              <a:ext cx="3325771" cy="445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114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261706" y="70990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BB0F8DA-C8F3-4818-8B7A-A0E3ED5E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5" y="2328468"/>
            <a:ext cx="2819291" cy="38305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81C0DCE-BDD5-4DCC-B2E2-2EF2921FB519}"/>
              </a:ext>
            </a:extLst>
          </p:cNvPr>
          <p:cNvGrpSpPr/>
          <p:nvPr/>
        </p:nvGrpSpPr>
        <p:grpSpPr>
          <a:xfrm>
            <a:off x="3367569" y="1186237"/>
            <a:ext cx="3148203" cy="2028361"/>
            <a:chOff x="3759956" y="1400639"/>
            <a:chExt cx="3962613" cy="257663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4DBCAC-D25A-413B-A6E8-C66DF5460A00}"/>
                </a:ext>
              </a:extLst>
            </p:cNvPr>
            <p:cNvSpPr/>
            <p:nvPr/>
          </p:nvSpPr>
          <p:spPr>
            <a:xfrm>
              <a:off x="4952084" y="1400639"/>
              <a:ext cx="2770485" cy="257663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5413F0-6B82-43A7-A5A5-54C9C66E32F3}"/>
                </a:ext>
              </a:extLst>
            </p:cNvPr>
            <p:cNvGrpSpPr/>
            <p:nvPr/>
          </p:nvGrpSpPr>
          <p:grpSpPr>
            <a:xfrm>
              <a:off x="5620091" y="1719999"/>
              <a:ext cx="1434470" cy="1747784"/>
              <a:chOff x="4637499" y="1932651"/>
              <a:chExt cx="2154542" cy="28072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50B50C9-E27B-4A2F-935D-2758DCC94940}"/>
                  </a:ext>
                </a:extLst>
              </p:cNvPr>
              <p:cNvSpPr/>
              <p:nvPr/>
            </p:nvSpPr>
            <p:spPr>
              <a:xfrm>
                <a:off x="4759722" y="3331049"/>
                <a:ext cx="1869521" cy="140880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3F5D675-BF58-4920-8AC8-CB4A2C7A6D1B}"/>
                  </a:ext>
                </a:extLst>
              </p:cNvPr>
              <p:cNvSpPr/>
              <p:nvPr/>
            </p:nvSpPr>
            <p:spPr>
              <a:xfrm>
                <a:off x="4637499" y="1932651"/>
                <a:ext cx="2154542" cy="140880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9DBADA-2593-4B08-9CCB-2B0D4DFEC966}"/>
                  </a:ext>
                </a:extLst>
              </p:cNvPr>
              <p:cNvSpPr/>
              <p:nvPr/>
            </p:nvSpPr>
            <p:spPr>
              <a:xfrm>
                <a:off x="5372210" y="4191546"/>
                <a:ext cx="664005" cy="5356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D24460-77CB-4889-810F-748B67FE6F50}"/>
                  </a:ext>
                </a:extLst>
              </p:cNvPr>
              <p:cNvSpPr/>
              <p:nvPr/>
            </p:nvSpPr>
            <p:spPr>
              <a:xfrm>
                <a:off x="4978400" y="3543300"/>
                <a:ext cx="393810" cy="393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5BE515F-10E2-46FC-B17C-AE8A1B762E6F}"/>
                  </a:ext>
                </a:extLst>
              </p:cNvPr>
              <p:cNvCxnSpPr>
                <a:cxnSpLocks/>
                <a:stCxn id="33" idx="0"/>
                <a:endCxn id="33" idx="2"/>
              </p:cNvCxnSpPr>
              <p:nvPr/>
            </p:nvCxnSpPr>
            <p:spPr>
              <a:xfrm>
                <a:off x="5175305" y="3543300"/>
                <a:ext cx="0" cy="39370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9209B39-A5BB-461E-A986-11485C98AF8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H="1">
                <a:off x="4978400" y="3740150"/>
                <a:ext cx="39381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6CD738-CD71-488A-8F1D-978AAF3764BE}"/>
                </a:ext>
              </a:extLst>
            </p:cNvPr>
            <p:cNvSpPr/>
            <p:nvPr/>
          </p:nvSpPr>
          <p:spPr>
            <a:xfrm>
              <a:off x="4278610" y="3375232"/>
              <a:ext cx="252792" cy="2427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424E9B-94EF-4D4C-8FFC-2C511B630BAC}"/>
                </a:ext>
              </a:extLst>
            </p:cNvPr>
            <p:cNvSpPr/>
            <p:nvPr/>
          </p:nvSpPr>
          <p:spPr>
            <a:xfrm>
              <a:off x="4725582" y="3122763"/>
              <a:ext cx="252792" cy="2427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D51C1A-C965-4159-B91D-3EF6028E62FD}"/>
                </a:ext>
              </a:extLst>
            </p:cNvPr>
            <p:cNvSpPr/>
            <p:nvPr/>
          </p:nvSpPr>
          <p:spPr>
            <a:xfrm>
              <a:off x="3759956" y="3674978"/>
              <a:ext cx="252792" cy="2427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F2FB9-E550-4F20-B1BA-9B617F57DD58}"/>
              </a:ext>
            </a:extLst>
          </p:cNvPr>
          <p:cNvSpPr/>
          <p:nvPr/>
        </p:nvSpPr>
        <p:spPr>
          <a:xfrm>
            <a:off x="6948394" y="1531780"/>
            <a:ext cx="37272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F6697C-8013-4E8D-9C64-02ECB91B64B9}"/>
              </a:ext>
            </a:extLst>
          </p:cNvPr>
          <p:cNvSpPr/>
          <p:nvPr/>
        </p:nvSpPr>
        <p:spPr>
          <a:xfrm>
            <a:off x="6631443" y="1923999"/>
            <a:ext cx="526546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tetapi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mengetahui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kebutuhan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diperlukan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bingung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mengerjakan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Oleh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perlunya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membantu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proses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lebih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akurat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424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39541" y="97428"/>
            <a:ext cx="595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A8F42-A73A-4C14-A735-A78CE069E041}"/>
              </a:ext>
            </a:extLst>
          </p:cNvPr>
          <p:cNvSpPr/>
          <p:nvPr/>
        </p:nvSpPr>
        <p:spPr>
          <a:xfrm>
            <a:off x="247897" y="1305142"/>
            <a:ext cx="116962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merancang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menyelesaikan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dibutuhkan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sebuah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FDD24BA4-87ED-4F01-A0BC-18CBC9E63D29}"/>
              </a:ext>
            </a:extLst>
          </p:cNvPr>
          <p:cNvSpPr/>
          <p:nvPr/>
        </p:nvSpPr>
        <p:spPr>
          <a:xfrm>
            <a:off x="-1294189" y="255122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15E055FC-2994-4CC8-B9FA-BB205E79795C}"/>
              </a:ext>
            </a:extLst>
          </p:cNvPr>
          <p:cNvSpPr/>
          <p:nvPr/>
        </p:nvSpPr>
        <p:spPr>
          <a:xfrm>
            <a:off x="-1506309" y="247770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1C8B49-A24B-4A3D-93D1-F237C79452BE}"/>
              </a:ext>
            </a:extLst>
          </p:cNvPr>
          <p:cNvSpPr/>
          <p:nvPr/>
        </p:nvSpPr>
        <p:spPr>
          <a:xfrm>
            <a:off x="198703" y="2444185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Batasan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0D6F27-FAA0-4AB5-A562-A32964E39C3F}"/>
              </a:ext>
            </a:extLst>
          </p:cNvPr>
          <p:cNvSpPr/>
          <p:nvPr/>
        </p:nvSpPr>
        <p:spPr>
          <a:xfrm>
            <a:off x="247897" y="3616669"/>
            <a:ext cx="1169620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menyediakan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sesuai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pemprov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berbasis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android dan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layanan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Admin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melalui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layanan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hanya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hitungan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saja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meliputi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pekerja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05675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1879822" y="97428"/>
            <a:ext cx="227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A8F42-A73A-4C14-A735-A78CE069E041}"/>
              </a:ext>
            </a:extLst>
          </p:cNvPr>
          <p:cNvSpPr/>
          <p:nvPr/>
        </p:nvSpPr>
        <p:spPr>
          <a:xfrm>
            <a:off x="247897" y="1305142"/>
            <a:ext cx="116962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ntuk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merancang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Berbasis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Android.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membantu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masyarakat,pengembang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(developer)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mengetahui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berapa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banyak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dipergunakan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sebuah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lain</a:t>
            </a: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FDD24BA4-87ED-4F01-A0BC-18CBC9E63D29}"/>
              </a:ext>
            </a:extLst>
          </p:cNvPr>
          <p:cNvSpPr/>
          <p:nvPr/>
        </p:nvSpPr>
        <p:spPr>
          <a:xfrm>
            <a:off x="-1327812" y="2980467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15E055FC-2994-4CC8-B9FA-BB205E79795C}"/>
              </a:ext>
            </a:extLst>
          </p:cNvPr>
          <p:cNvSpPr/>
          <p:nvPr/>
        </p:nvSpPr>
        <p:spPr>
          <a:xfrm>
            <a:off x="-1539932" y="2906946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1C8B49-A24B-4A3D-93D1-F237C79452BE}"/>
              </a:ext>
            </a:extLst>
          </p:cNvPr>
          <p:cNvSpPr/>
          <p:nvPr/>
        </p:nvSpPr>
        <p:spPr>
          <a:xfrm>
            <a:off x="1588548" y="2873428"/>
            <a:ext cx="2685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0D6F27-FAA0-4AB5-A562-A32964E39C3F}"/>
              </a:ext>
            </a:extLst>
          </p:cNvPr>
          <p:cNvSpPr/>
          <p:nvPr/>
        </p:nvSpPr>
        <p:spPr>
          <a:xfrm>
            <a:off x="214274" y="4045912"/>
            <a:ext cx="116962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Manfaat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dibuatnya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mengetahui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berapa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banyak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dipergunakan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mempermudah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perancangan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gedung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lainnya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Dari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diperoleh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dijadikan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pembuatan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anggaran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38515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9AFBDC-A8B5-4DCE-AC4F-CAB2E9A39344}"/>
              </a:ext>
            </a:extLst>
          </p:cNvPr>
          <p:cNvGrpSpPr/>
          <p:nvPr/>
        </p:nvGrpSpPr>
        <p:grpSpPr>
          <a:xfrm>
            <a:off x="557673" y="1878136"/>
            <a:ext cx="4758569" cy="2248433"/>
            <a:chOff x="557673" y="1878136"/>
            <a:chExt cx="4758569" cy="22484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70E16D-4D2D-44FC-84D4-7D181AB1CC7A}"/>
                </a:ext>
              </a:extLst>
            </p:cNvPr>
            <p:cNvGrpSpPr/>
            <p:nvPr/>
          </p:nvGrpSpPr>
          <p:grpSpPr>
            <a:xfrm>
              <a:off x="557673" y="2707585"/>
              <a:ext cx="2045552" cy="519166"/>
              <a:chOff x="8467170" y="2021866"/>
              <a:chExt cx="2045552" cy="519166"/>
            </a:xfrm>
          </p:grpSpPr>
          <p:sp>
            <p:nvSpPr>
              <p:cNvPr id="60" name="Rectangle: Diagonal Corners Rounded 59">
                <a:extLst>
                  <a:ext uri="{FF2B5EF4-FFF2-40B4-BE49-F238E27FC236}">
                    <a16:creationId xmlns:a16="http://schemas.microsoft.com/office/drawing/2014/main" id="{9500E188-6039-430F-86B3-6F91E2B18172}"/>
                  </a:ext>
                </a:extLst>
              </p:cNvPr>
              <p:cNvSpPr/>
              <p:nvPr/>
            </p:nvSpPr>
            <p:spPr>
              <a:xfrm>
                <a:off x="8517148" y="2060514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61" name="Rectangle: Diagonal Corners Rounded 60">
                <a:extLst>
                  <a:ext uri="{FF2B5EF4-FFF2-40B4-BE49-F238E27FC236}">
                    <a16:creationId xmlns:a16="http://schemas.microsoft.com/office/drawing/2014/main" id="{5F63184A-50F9-494B-97F4-F7FBA17928C4}"/>
                  </a:ext>
                </a:extLst>
              </p:cNvPr>
              <p:cNvSpPr/>
              <p:nvPr/>
            </p:nvSpPr>
            <p:spPr>
              <a:xfrm>
                <a:off x="8467170" y="2021866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Use Case</a:t>
                </a:r>
                <a:endParaRPr lang="en-ID" u="sng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71CD87-E32F-4CEB-8F9A-5637F5E0CE5C}"/>
                </a:ext>
              </a:extLst>
            </p:cNvPr>
            <p:cNvGrpSpPr/>
            <p:nvPr/>
          </p:nvGrpSpPr>
          <p:grpSpPr>
            <a:xfrm>
              <a:off x="655212" y="3607403"/>
              <a:ext cx="2045552" cy="519166"/>
              <a:chOff x="8517148" y="2895904"/>
              <a:chExt cx="2045552" cy="519166"/>
            </a:xfrm>
          </p:grpSpPr>
          <p:sp>
            <p:nvSpPr>
              <p:cNvPr id="63" name="Rectangle: Diagonal Corners Rounded 62">
                <a:extLst>
                  <a:ext uri="{FF2B5EF4-FFF2-40B4-BE49-F238E27FC236}">
                    <a16:creationId xmlns:a16="http://schemas.microsoft.com/office/drawing/2014/main" id="{092C49D7-E20B-44AE-AFBD-C85B541F6CE8}"/>
                  </a:ext>
                </a:extLst>
              </p:cNvPr>
              <p:cNvSpPr/>
              <p:nvPr/>
            </p:nvSpPr>
            <p:spPr>
              <a:xfrm>
                <a:off x="8567126" y="2934552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64" name="Rectangle: Diagonal Corners Rounded 63">
                <a:extLst>
                  <a:ext uri="{FF2B5EF4-FFF2-40B4-BE49-F238E27FC236}">
                    <a16:creationId xmlns:a16="http://schemas.microsoft.com/office/drawing/2014/main" id="{CD7C394D-F4C0-4005-B987-09CDFE98C495}"/>
                  </a:ext>
                </a:extLst>
              </p:cNvPr>
              <p:cNvSpPr/>
              <p:nvPr/>
            </p:nvSpPr>
            <p:spPr>
              <a:xfrm>
                <a:off x="8517148" y="2895904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Class Diagram</a:t>
                </a:r>
                <a:endParaRPr lang="en-ID" u="sng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1162F0-CBC4-4E1D-A355-4A34BBC8D98A}"/>
                </a:ext>
              </a:extLst>
            </p:cNvPr>
            <p:cNvGrpSpPr/>
            <p:nvPr/>
          </p:nvGrpSpPr>
          <p:grpSpPr>
            <a:xfrm>
              <a:off x="3193794" y="1878136"/>
              <a:ext cx="2045552" cy="519166"/>
              <a:chOff x="8542137" y="3757571"/>
              <a:chExt cx="2045552" cy="519166"/>
            </a:xfrm>
          </p:grpSpPr>
          <p:sp>
            <p:nvSpPr>
              <p:cNvPr id="66" name="Rectangle: Diagonal Corners Rounded 65">
                <a:extLst>
                  <a:ext uri="{FF2B5EF4-FFF2-40B4-BE49-F238E27FC236}">
                    <a16:creationId xmlns:a16="http://schemas.microsoft.com/office/drawing/2014/main" id="{2E999695-B679-4B7C-AE72-31852A9716C0}"/>
                  </a:ext>
                </a:extLst>
              </p:cNvPr>
              <p:cNvSpPr/>
              <p:nvPr/>
            </p:nvSpPr>
            <p:spPr>
              <a:xfrm>
                <a:off x="8592115" y="3796219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67" name="Rectangle: Diagonal Corners Rounded 66">
                <a:extLst>
                  <a:ext uri="{FF2B5EF4-FFF2-40B4-BE49-F238E27FC236}">
                    <a16:creationId xmlns:a16="http://schemas.microsoft.com/office/drawing/2014/main" id="{552BEEFA-6260-4B2D-93A2-7528FF25466C}"/>
                  </a:ext>
                </a:extLst>
              </p:cNvPr>
              <p:cNvSpPr/>
              <p:nvPr/>
            </p:nvSpPr>
            <p:spPr>
              <a:xfrm>
                <a:off x="8542137" y="3757571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Activity Diagram</a:t>
                </a:r>
                <a:endParaRPr lang="en-ID" u="sng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477841-C8EA-4866-A7FA-2025F96D9D3C}"/>
                </a:ext>
              </a:extLst>
            </p:cNvPr>
            <p:cNvGrpSpPr/>
            <p:nvPr/>
          </p:nvGrpSpPr>
          <p:grpSpPr>
            <a:xfrm>
              <a:off x="560170" y="1902283"/>
              <a:ext cx="2045552" cy="519166"/>
              <a:chOff x="5855763" y="4710675"/>
              <a:chExt cx="2045552" cy="519166"/>
            </a:xfrm>
          </p:grpSpPr>
          <p:sp>
            <p:nvSpPr>
              <p:cNvPr id="69" name="Rectangle: Diagonal Corners Rounded 68">
                <a:extLst>
                  <a:ext uri="{FF2B5EF4-FFF2-40B4-BE49-F238E27FC236}">
                    <a16:creationId xmlns:a16="http://schemas.microsoft.com/office/drawing/2014/main" id="{52A56A89-CD1A-4A82-991D-352B59E05C22}"/>
                  </a:ext>
                </a:extLst>
              </p:cNvPr>
              <p:cNvSpPr/>
              <p:nvPr/>
            </p:nvSpPr>
            <p:spPr>
              <a:xfrm>
                <a:off x="5905741" y="4749323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70" name="Rectangle: Diagonal Corners Rounded 69">
                <a:extLst>
                  <a:ext uri="{FF2B5EF4-FFF2-40B4-BE49-F238E27FC236}">
                    <a16:creationId xmlns:a16="http://schemas.microsoft.com/office/drawing/2014/main" id="{1A70DBBB-7BFF-470E-A41B-618C0636AB53}"/>
                  </a:ext>
                </a:extLst>
              </p:cNvPr>
              <p:cNvSpPr/>
              <p:nvPr/>
            </p:nvSpPr>
            <p:spPr>
              <a:xfrm>
                <a:off x="5855763" y="4710675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UML</a:t>
                </a:r>
                <a:endParaRPr lang="en-ID" u="sng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4E47812-05E7-4AB1-A9BD-71572CA6E410}"/>
                </a:ext>
              </a:extLst>
            </p:cNvPr>
            <p:cNvGrpSpPr/>
            <p:nvPr/>
          </p:nvGrpSpPr>
          <p:grpSpPr>
            <a:xfrm>
              <a:off x="3270690" y="2716009"/>
              <a:ext cx="2045552" cy="519166"/>
              <a:chOff x="8542137" y="3757571"/>
              <a:chExt cx="2045552" cy="519166"/>
            </a:xfrm>
          </p:grpSpPr>
          <p:sp>
            <p:nvSpPr>
              <p:cNvPr id="101" name="Rectangle: Diagonal Corners Rounded 100">
                <a:extLst>
                  <a:ext uri="{FF2B5EF4-FFF2-40B4-BE49-F238E27FC236}">
                    <a16:creationId xmlns:a16="http://schemas.microsoft.com/office/drawing/2014/main" id="{15B735A3-D7EE-4A1E-9EA7-BDED19DBF781}"/>
                  </a:ext>
                </a:extLst>
              </p:cNvPr>
              <p:cNvSpPr/>
              <p:nvPr/>
            </p:nvSpPr>
            <p:spPr>
              <a:xfrm>
                <a:off x="8592115" y="3796219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u="sng"/>
              </a:p>
            </p:txBody>
          </p:sp>
          <p:sp>
            <p:nvSpPr>
              <p:cNvPr id="102" name="Rectangle: Diagonal Corners Rounded 101">
                <a:extLst>
                  <a:ext uri="{FF2B5EF4-FFF2-40B4-BE49-F238E27FC236}">
                    <a16:creationId xmlns:a16="http://schemas.microsoft.com/office/drawing/2014/main" id="{47B047AA-2958-4C3C-A541-0A27DD11FAA6}"/>
                  </a:ext>
                </a:extLst>
              </p:cNvPr>
              <p:cNvSpPr/>
              <p:nvPr/>
            </p:nvSpPr>
            <p:spPr>
              <a:xfrm>
                <a:off x="8542137" y="3757571"/>
                <a:ext cx="1995574" cy="48051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Sequence Diagram</a:t>
                </a:r>
                <a:endParaRPr lang="en-ID" u="sng" dirty="0"/>
              </a:p>
            </p:txBody>
          </p:sp>
        </p:grpSp>
      </p:grp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263999" y="97428"/>
            <a:ext cx="550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Tinjauan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Pustaka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11737-095B-43E6-A6A9-C2FA86681AF2}"/>
              </a:ext>
            </a:extLst>
          </p:cNvPr>
          <p:cNvGrpSpPr/>
          <p:nvPr/>
        </p:nvGrpSpPr>
        <p:grpSpPr>
          <a:xfrm>
            <a:off x="569912" y="1871698"/>
            <a:ext cx="4756915" cy="2266505"/>
            <a:chOff x="569912" y="1871698"/>
            <a:chExt cx="4756915" cy="22665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425606-71EE-4F49-B1A4-9A6FCF93BCCE}"/>
                </a:ext>
              </a:extLst>
            </p:cNvPr>
            <p:cNvGrpSpPr/>
            <p:nvPr/>
          </p:nvGrpSpPr>
          <p:grpSpPr>
            <a:xfrm>
              <a:off x="569912" y="1888707"/>
              <a:ext cx="2045552" cy="519166"/>
              <a:chOff x="407114" y="2950048"/>
              <a:chExt cx="8681809" cy="987623"/>
            </a:xfrm>
          </p:grpSpPr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5A934FE1-B634-4027-A3FF-6EBA595D6208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Rectangle: Diagonal Corners Rounded 34">
                <a:extLst>
                  <a:ext uri="{FF2B5EF4-FFF2-40B4-BE49-F238E27FC236}">
                    <a16:creationId xmlns:a16="http://schemas.microsoft.com/office/drawing/2014/main" id="{593B4AB7-560D-48DC-B0DE-87681B4BF40D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Informasi</a:t>
                </a:r>
                <a:endParaRPr lang="en-ID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ACC1D3A-5A2C-447B-930E-AC1D780D2724}"/>
                </a:ext>
              </a:extLst>
            </p:cNvPr>
            <p:cNvGrpSpPr/>
            <p:nvPr/>
          </p:nvGrpSpPr>
          <p:grpSpPr>
            <a:xfrm>
              <a:off x="569912" y="2708271"/>
              <a:ext cx="2045552" cy="519166"/>
              <a:chOff x="407114" y="2950048"/>
              <a:chExt cx="8681809" cy="987623"/>
            </a:xfrm>
          </p:grpSpPr>
          <p:sp>
            <p:nvSpPr>
              <p:cNvPr id="36" name="Rectangle: Diagonal Corners Rounded 35">
                <a:extLst>
                  <a:ext uri="{FF2B5EF4-FFF2-40B4-BE49-F238E27FC236}">
                    <a16:creationId xmlns:a16="http://schemas.microsoft.com/office/drawing/2014/main" id="{7A5EDF9E-6737-4ABA-8D57-4B19EB9C0D10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" name="Rectangle: Diagonal Corners Rounded 36">
                <a:extLst>
                  <a:ext uri="{FF2B5EF4-FFF2-40B4-BE49-F238E27FC236}">
                    <a16:creationId xmlns:a16="http://schemas.microsoft.com/office/drawing/2014/main" id="{D5CD2E94-E349-4131-81C9-24C65145FF7B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Aplikasi</a:t>
                </a:r>
                <a:r>
                  <a:rPr lang="en-US" dirty="0"/>
                  <a:t> Mobile</a:t>
                </a:r>
                <a:endParaRPr lang="en-ID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B8F19BF-A374-4566-A49C-43F222DC0241}"/>
                </a:ext>
              </a:extLst>
            </p:cNvPr>
            <p:cNvGrpSpPr/>
            <p:nvPr/>
          </p:nvGrpSpPr>
          <p:grpSpPr>
            <a:xfrm>
              <a:off x="640483" y="3619037"/>
              <a:ext cx="2045552" cy="519166"/>
              <a:chOff x="407114" y="2950048"/>
              <a:chExt cx="8681809" cy="987623"/>
            </a:xfrm>
          </p:grpSpPr>
          <p:sp>
            <p:nvSpPr>
              <p:cNvPr id="39" name="Rectangle: Diagonal Corners Rounded 38">
                <a:extLst>
                  <a:ext uri="{FF2B5EF4-FFF2-40B4-BE49-F238E27FC236}">
                    <a16:creationId xmlns:a16="http://schemas.microsoft.com/office/drawing/2014/main" id="{1F257022-0B11-430F-8DED-BCB0A7AD10E8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: Diagonal Corners Rounded 39">
                <a:extLst>
                  <a:ext uri="{FF2B5EF4-FFF2-40B4-BE49-F238E27FC236}">
                    <a16:creationId xmlns:a16="http://schemas.microsoft.com/office/drawing/2014/main" id="{0D614BB7-7BB0-475B-9F13-5088C8409BCC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Flowmap</a:t>
                </a:r>
                <a:endParaRPr lang="en-ID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BA7F524-A184-4D2B-A46F-13EE8E8B05BA}"/>
                </a:ext>
              </a:extLst>
            </p:cNvPr>
            <p:cNvGrpSpPr/>
            <p:nvPr/>
          </p:nvGrpSpPr>
          <p:grpSpPr>
            <a:xfrm>
              <a:off x="3231297" y="1871698"/>
              <a:ext cx="2045552" cy="519166"/>
              <a:chOff x="407114" y="2950048"/>
              <a:chExt cx="8681809" cy="987623"/>
            </a:xfrm>
          </p:grpSpPr>
          <p:sp>
            <p:nvSpPr>
              <p:cNvPr id="42" name="Rectangle: Diagonal Corners Rounded 41">
                <a:extLst>
                  <a:ext uri="{FF2B5EF4-FFF2-40B4-BE49-F238E27FC236}">
                    <a16:creationId xmlns:a16="http://schemas.microsoft.com/office/drawing/2014/main" id="{17DA0797-7B4B-4D5B-AAE8-26565785AAC5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3" name="Rectangle: Diagonal Corners Rounded 42">
                <a:extLst>
                  <a:ext uri="{FF2B5EF4-FFF2-40B4-BE49-F238E27FC236}">
                    <a16:creationId xmlns:a16="http://schemas.microsoft.com/office/drawing/2014/main" id="{72C15BD9-20AE-46FB-B2AC-5034F513AA72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RAB</a:t>
                </a:r>
                <a:endParaRPr lang="en-ID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52136CC-84AA-4785-B0C1-55912FB1D12A}"/>
                </a:ext>
              </a:extLst>
            </p:cNvPr>
            <p:cNvGrpSpPr/>
            <p:nvPr/>
          </p:nvGrpSpPr>
          <p:grpSpPr>
            <a:xfrm>
              <a:off x="3281275" y="2745736"/>
              <a:ext cx="2045552" cy="519166"/>
              <a:chOff x="407114" y="2950048"/>
              <a:chExt cx="8681809" cy="987623"/>
            </a:xfrm>
          </p:grpSpPr>
          <p:sp>
            <p:nvSpPr>
              <p:cNvPr id="45" name="Rectangle: Diagonal Corners Rounded 44">
                <a:extLst>
                  <a:ext uri="{FF2B5EF4-FFF2-40B4-BE49-F238E27FC236}">
                    <a16:creationId xmlns:a16="http://schemas.microsoft.com/office/drawing/2014/main" id="{F2B1E19A-9163-4E60-9E8F-EC7EB8511F87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6" name="Rectangle: Diagonal Corners Rounded 45">
                <a:extLst>
                  <a:ext uri="{FF2B5EF4-FFF2-40B4-BE49-F238E27FC236}">
                    <a16:creationId xmlns:a16="http://schemas.microsoft.com/office/drawing/2014/main" id="{9785B4DB-33D5-42A4-AF41-73DF8571D914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Service</a:t>
                </a:r>
                <a:endParaRPr lang="en-ID" dirty="0"/>
              </a:p>
            </p:txBody>
          </p:sp>
        </p:grpSp>
      </p:grp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D9EDA8A7-DF23-45A9-B0CE-6911FD3F6658}"/>
              </a:ext>
            </a:extLst>
          </p:cNvPr>
          <p:cNvSpPr/>
          <p:nvPr/>
        </p:nvSpPr>
        <p:spPr>
          <a:xfrm>
            <a:off x="5855763" y="2077523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301EA7F0-5BB1-4550-A568-705BCE0D08D6}"/>
              </a:ext>
            </a:extLst>
          </p:cNvPr>
          <p:cNvSpPr/>
          <p:nvPr/>
        </p:nvSpPr>
        <p:spPr>
          <a:xfrm>
            <a:off x="5805785" y="2038875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Java</a:t>
            </a:r>
            <a:endParaRPr lang="en-ID" u="sng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413DED25-27E7-468B-B7C0-724F725C3A00}"/>
              </a:ext>
            </a:extLst>
          </p:cNvPr>
          <p:cNvSpPr/>
          <p:nvPr/>
        </p:nvSpPr>
        <p:spPr>
          <a:xfrm>
            <a:off x="5855763" y="2897087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0E51964A-7A93-44BE-85A8-8CC66F7D248B}"/>
              </a:ext>
            </a:extLst>
          </p:cNvPr>
          <p:cNvSpPr/>
          <p:nvPr/>
        </p:nvSpPr>
        <p:spPr>
          <a:xfrm>
            <a:off x="5805785" y="2858439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Nodejs</a:t>
            </a:r>
            <a:endParaRPr lang="en-ID" u="sng" dirty="0"/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3866BE9-156F-409F-B822-C62876AF9EA8}"/>
              </a:ext>
            </a:extLst>
          </p:cNvPr>
          <p:cNvSpPr/>
          <p:nvPr/>
        </p:nvSpPr>
        <p:spPr>
          <a:xfrm>
            <a:off x="5891085" y="3814056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58" name="Rectangle: Diagonal Corners Rounded 57">
            <a:extLst>
              <a:ext uri="{FF2B5EF4-FFF2-40B4-BE49-F238E27FC236}">
                <a16:creationId xmlns:a16="http://schemas.microsoft.com/office/drawing/2014/main" id="{07742A4F-5216-4801-A6B5-560F6C49774B}"/>
              </a:ext>
            </a:extLst>
          </p:cNvPr>
          <p:cNvSpPr/>
          <p:nvPr/>
        </p:nvSpPr>
        <p:spPr>
          <a:xfrm>
            <a:off x="5841107" y="3775408"/>
            <a:ext cx="1995574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Java Script</a:t>
            </a:r>
            <a:endParaRPr lang="en-ID" u="sng" dirty="0"/>
          </a:p>
        </p:txBody>
      </p:sp>
      <p:sp>
        <p:nvSpPr>
          <p:cNvPr id="75" name="Rectangle: Diagonal Corners Rounded 74">
            <a:extLst>
              <a:ext uri="{FF2B5EF4-FFF2-40B4-BE49-F238E27FC236}">
                <a16:creationId xmlns:a16="http://schemas.microsoft.com/office/drawing/2014/main" id="{9DE5B216-8238-4D1B-9BB6-AAA54F13257B}"/>
              </a:ext>
            </a:extLst>
          </p:cNvPr>
          <p:cNvSpPr/>
          <p:nvPr/>
        </p:nvSpPr>
        <p:spPr>
          <a:xfrm>
            <a:off x="5817809" y="1292388"/>
            <a:ext cx="4879687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76" name="Rectangle: Diagonal Corners Rounded 75">
            <a:extLst>
              <a:ext uri="{FF2B5EF4-FFF2-40B4-BE49-F238E27FC236}">
                <a16:creationId xmlns:a16="http://schemas.microsoft.com/office/drawing/2014/main" id="{CD188754-F115-461E-8CFE-67D5D2409436}"/>
              </a:ext>
            </a:extLst>
          </p:cNvPr>
          <p:cNvSpPr/>
          <p:nvPr/>
        </p:nvSpPr>
        <p:spPr>
          <a:xfrm>
            <a:off x="5695599" y="1253740"/>
            <a:ext cx="4879687" cy="4805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Bahasa </a:t>
            </a:r>
            <a:r>
              <a:rPr lang="en-US" u="sng" dirty="0" err="1"/>
              <a:t>Pemrograman</a:t>
            </a:r>
            <a:endParaRPr lang="en-ID" u="sng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DAAFB2-3D59-4757-996E-5D0D80D093CB}"/>
              </a:ext>
            </a:extLst>
          </p:cNvPr>
          <p:cNvGrpSpPr/>
          <p:nvPr/>
        </p:nvGrpSpPr>
        <p:grpSpPr>
          <a:xfrm>
            <a:off x="5707250" y="1268434"/>
            <a:ext cx="5001897" cy="3976101"/>
            <a:chOff x="5695599" y="1253740"/>
            <a:chExt cx="5001897" cy="397610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7F4D5B3-2778-4D44-B01E-7A1DC0EFE32B}"/>
                </a:ext>
              </a:extLst>
            </p:cNvPr>
            <p:cNvGrpSpPr/>
            <p:nvPr/>
          </p:nvGrpSpPr>
          <p:grpSpPr>
            <a:xfrm>
              <a:off x="5805785" y="2038875"/>
              <a:ext cx="2045552" cy="519166"/>
              <a:chOff x="407114" y="2950048"/>
              <a:chExt cx="8681809" cy="987623"/>
            </a:xfrm>
          </p:grpSpPr>
          <p:sp>
            <p:nvSpPr>
              <p:cNvPr id="97" name="Rectangle: Diagonal Corners Rounded 96">
                <a:extLst>
                  <a:ext uri="{FF2B5EF4-FFF2-40B4-BE49-F238E27FC236}">
                    <a16:creationId xmlns:a16="http://schemas.microsoft.com/office/drawing/2014/main" id="{F6CA3E4A-A2A5-47A5-8875-848C7D8117FB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8" name="Rectangle: Diagonal Corners Rounded 97">
                <a:extLst>
                  <a:ext uri="{FF2B5EF4-FFF2-40B4-BE49-F238E27FC236}">
                    <a16:creationId xmlns:a16="http://schemas.microsoft.com/office/drawing/2014/main" id="{393174B5-CAA3-4E4E-97C2-B046D8B745F8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Android</a:t>
                </a:r>
                <a:endParaRPr lang="en-ID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C02A737-BB7C-4DD5-BAC8-A6A603D8F15D}"/>
                </a:ext>
              </a:extLst>
            </p:cNvPr>
            <p:cNvGrpSpPr/>
            <p:nvPr/>
          </p:nvGrpSpPr>
          <p:grpSpPr>
            <a:xfrm>
              <a:off x="5805785" y="2858439"/>
              <a:ext cx="2045552" cy="519166"/>
              <a:chOff x="407114" y="2950048"/>
              <a:chExt cx="8681809" cy="987623"/>
            </a:xfrm>
          </p:grpSpPr>
          <p:sp>
            <p:nvSpPr>
              <p:cNvPr id="95" name="Rectangle: Diagonal Corners Rounded 94">
                <a:extLst>
                  <a:ext uri="{FF2B5EF4-FFF2-40B4-BE49-F238E27FC236}">
                    <a16:creationId xmlns:a16="http://schemas.microsoft.com/office/drawing/2014/main" id="{D317F957-279F-4DB3-8F4C-AE57A4E5BA02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6" name="Rectangle: Diagonal Corners Rounded 95">
                <a:extLst>
                  <a:ext uri="{FF2B5EF4-FFF2-40B4-BE49-F238E27FC236}">
                    <a16:creationId xmlns:a16="http://schemas.microsoft.com/office/drawing/2014/main" id="{60239093-5984-4DEC-9B34-6BB503F4B7F3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Android Studio</a:t>
                </a:r>
                <a:endParaRPr lang="en-ID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CBEE825-33E2-44F3-99C1-2BA7D7A538C1}"/>
                </a:ext>
              </a:extLst>
            </p:cNvPr>
            <p:cNvGrpSpPr/>
            <p:nvPr/>
          </p:nvGrpSpPr>
          <p:grpSpPr>
            <a:xfrm>
              <a:off x="5841107" y="3775408"/>
              <a:ext cx="2045552" cy="519166"/>
              <a:chOff x="407114" y="2950048"/>
              <a:chExt cx="8681809" cy="987623"/>
            </a:xfrm>
          </p:grpSpPr>
          <p:sp>
            <p:nvSpPr>
              <p:cNvPr id="93" name="Rectangle: Diagonal Corners Rounded 92">
                <a:extLst>
                  <a:ext uri="{FF2B5EF4-FFF2-40B4-BE49-F238E27FC236}">
                    <a16:creationId xmlns:a16="http://schemas.microsoft.com/office/drawing/2014/main" id="{DDC51AB4-BA0D-478C-BBB5-E9A3B05168E0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Rectangle: Diagonal Corners Rounded 93">
                <a:extLst>
                  <a:ext uri="{FF2B5EF4-FFF2-40B4-BE49-F238E27FC236}">
                    <a16:creationId xmlns:a16="http://schemas.microsoft.com/office/drawing/2014/main" id="{82F9B6AF-CA23-47BC-ADB4-F8F24D95AB23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Visual studio code</a:t>
                </a:r>
                <a:endParaRPr lang="en-ID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6ACA873-FB80-4430-80BA-4C3AC5A2C982}"/>
                </a:ext>
              </a:extLst>
            </p:cNvPr>
            <p:cNvGrpSpPr/>
            <p:nvPr/>
          </p:nvGrpSpPr>
          <p:grpSpPr>
            <a:xfrm>
              <a:off x="8467170" y="2021866"/>
              <a:ext cx="2045552" cy="519166"/>
              <a:chOff x="407114" y="2950048"/>
              <a:chExt cx="8681809" cy="987623"/>
            </a:xfrm>
          </p:grpSpPr>
          <p:sp>
            <p:nvSpPr>
              <p:cNvPr id="91" name="Rectangle: Diagonal Corners Rounded 90">
                <a:extLst>
                  <a:ext uri="{FF2B5EF4-FFF2-40B4-BE49-F238E27FC236}">
                    <a16:creationId xmlns:a16="http://schemas.microsoft.com/office/drawing/2014/main" id="{5CCBE029-1A0B-43B2-82AE-77BEF90C54D1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Rectangle: Diagonal Corners Rounded 91">
                <a:extLst>
                  <a:ext uri="{FF2B5EF4-FFF2-40B4-BE49-F238E27FC236}">
                    <a16:creationId xmlns:a16="http://schemas.microsoft.com/office/drawing/2014/main" id="{24685FF7-0147-4DA4-AB17-52E2B97E3531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Java Development kit</a:t>
                </a:r>
                <a:endParaRPr lang="en-ID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1DDD64F-827D-43E6-8753-8F20800C04B9}"/>
                </a:ext>
              </a:extLst>
            </p:cNvPr>
            <p:cNvGrpSpPr/>
            <p:nvPr/>
          </p:nvGrpSpPr>
          <p:grpSpPr>
            <a:xfrm>
              <a:off x="8517148" y="2895904"/>
              <a:ext cx="2045552" cy="519166"/>
              <a:chOff x="407114" y="2950048"/>
              <a:chExt cx="8681809" cy="987623"/>
            </a:xfrm>
          </p:grpSpPr>
          <p:sp>
            <p:nvSpPr>
              <p:cNvPr id="89" name="Rectangle: Diagonal Corners Rounded 88">
                <a:extLst>
                  <a:ext uri="{FF2B5EF4-FFF2-40B4-BE49-F238E27FC236}">
                    <a16:creationId xmlns:a16="http://schemas.microsoft.com/office/drawing/2014/main" id="{A9F28BD1-264F-443A-8F54-02A29B17A358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Rectangle: Diagonal Corners Rounded 89">
                <a:extLst>
                  <a:ext uri="{FF2B5EF4-FFF2-40B4-BE49-F238E27FC236}">
                    <a16:creationId xmlns:a16="http://schemas.microsoft.com/office/drawing/2014/main" id="{FC105DC4-AE98-491B-A1B3-7253E2B80902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Mysql</a:t>
                </a:r>
                <a:endParaRPr lang="en-ID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3D2AA57-9F57-470D-A153-E67314D02855}"/>
                </a:ext>
              </a:extLst>
            </p:cNvPr>
            <p:cNvGrpSpPr/>
            <p:nvPr/>
          </p:nvGrpSpPr>
          <p:grpSpPr>
            <a:xfrm>
              <a:off x="8542137" y="3757571"/>
              <a:ext cx="2045552" cy="519166"/>
              <a:chOff x="407114" y="2950048"/>
              <a:chExt cx="8681809" cy="987623"/>
            </a:xfrm>
          </p:grpSpPr>
          <p:sp>
            <p:nvSpPr>
              <p:cNvPr id="87" name="Rectangle: Diagonal Corners Rounded 86">
                <a:extLst>
                  <a:ext uri="{FF2B5EF4-FFF2-40B4-BE49-F238E27FC236}">
                    <a16:creationId xmlns:a16="http://schemas.microsoft.com/office/drawing/2014/main" id="{CBC72F62-321B-4B90-805B-3D29A8D83C0A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8" name="Rectangle: Diagonal Corners Rounded 87">
                <a:extLst>
                  <a:ext uri="{FF2B5EF4-FFF2-40B4-BE49-F238E27FC236}">
                    <a16:creationId xmlns:a16="http://schemas.microsoft.com/office/drawing/2014/main" id="{7E23D1B7-DE5D-45A2-A45A-EA760952AC80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Xampp</a:t>
                </a:r>
                <a:endParaRPr lang="en-ID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5E846CB-EAF7-43FA-8409-B8D0B1451B44}"/>
                </a:ext>
              </a:extLst>
            </p:cNvPr>
            <p:cNvGrpSpPr/>
            <p:nvPr/>
          </p:nvGrpSpPr>
          <p:grpSpPr>
            <a:xfrm>
              <a:off x="5855763" y="4710675"/>
              <a:ext cx="2045552" cy="519166"/>
              <a:chOff x="407114" y="2950048"/>
              <a:chExt cx="8681809" cy="987623"/>
            </a:xfrm>
          </p:grpSpPr>
          <p:sp>
            <p:nvSpPr>
              <p:cNvPr id="85" name="Rectangle: Diagonal Corners Rounded 84">
                <a:extLst>
                  <a:ext uri="{FF2B5EF4-FFF2-40B4-BE49-F238E27FC236}">
                    <a16:creationId xmlns:a16="http://schemas.microsoft.com/office/drawing/2014/main" id="{5C3D5A3D-1A60-4822-92BE-0B9A23EE90D9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6" name="Rectangle: Diagonal Corners Rounded 85">
                <a:extLst>
                  <a:ext uri="{FF2B5EF4-FFF2-40B4-BE49-F238E27FC236}">
                    <a16:creationId xmlns:a16="http://schemas.microsoft.com/office/drawing/2014/main" id="{62B47656-830C-48F8-8C7F-82ECA4CD04B8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ARC</a:t>
                </a:r>
                <a:endParaRPr lang="en-ID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E02DD5-5A52-4DE0-8567-503106080916}"/>
                </a:ext>
              </a:extLst>
            </p:cNvPr>
            <p:cNvGrpSpPr/>
            <p:nvPr/>
          </p:nvGrpSpPr>
          <p:grpSpPr>
            <a:xfrm>
              <a:off x="5695599" y="1253740"/>
              <a:ext cx="5001897" cy="519166"/>
              <a:chOff x="407114" y="2950048"/>
              <a:chExt cx="8681809" cy="987623"/>
            </a:xfrm>
          </p:grpSpPr>
          <p:sp>
            <p:nvSpPr>
              <p:cNvPr id="83" name="Rectangle: Diagonal Corners Rounded 82">
                <a:extLst>
                  <a:ext uri="{FF2B5EF4-FFF2-40B4-BE49-F238E27FC236}">
                    <a16:creationId xmlns:a16="http://schemas.microsoft.com/office/drawing/2014/main" id="{ECB6F290-4884-4E67-B42E-A6D2155A7E73}"/>
                  </a:ext>
                </a:extLst>
              </p:cNvPr>
              <p:cNvSpPr/>
              <p:nvPr/>
            </p:nvSpPr>
            <p:spPr>
              <a:xfrm>
                <a:off x="619234" y="3023569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4" name="Rectangle: Diagonal Corners Rounded 83">
                <a:extLst>
                  <a:ext uri="{FF2B5EF4-FFF2-40B4-BE49-F238E27FC236}">
                    <a16:creationId xmlns:a16="http://schemas.microsoft.com/office/drawing/2014/main" id="{F22A1A4B-DB76-4652-BEA7-BF5B054F9AFA}"/>
                  </a:ext>
                </a:extLst>
              </p:cNvPr>
              <p:cNvSpPr/>
              <p:nvPr/>
            </p:nvSpPr>
            <p:spPr>
              <a:xfrm>
                <a:off x="407114" y="2950048"/>
                <a:ext cx="8469689" cy="914102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Software</a:t>
                </a:r>
                <a:endParaRPr lang="en-ID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2370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C5A2EDB1-632F-41D7-B6B6-3D4E2B37CAB0}"/>
              </a:ext>
            </a:extLst>
          </p:cNvPr>
          <p:cNvSpPr/>
          <p:nvPr/>
        </p:nvSpPr>
        <p:spPr>
          <a:xfrm>
            <a:off x="-1464888" y="202204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23012B9-341B-4B34-872C-31E5B69D5728}"/>
              </a:ext>
            </a:extLst>
          </p:cNvPr>
          <p:cNvSpPr/>
          <p:nvPr/>
        </p:nvSpPr>
        <p:spPr>
          <a:xfrm>
            <a:off x="-1677008" y="128683"/>
            <a:ext cx="8469689" cy="91410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1232177" y="97428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Metodelogi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A8F42-A73A-4C14-A735-A78CE069E041}"/>
              </a:ext>
            </a:extLst>
          </p:cNvPr>
          <p:cNvSpPr/>
          <p:nvPr/>
        </p:nvSpPr>
        <p:spPr>
          <a:xfrm>
            <a:off x="495794" y="1461028"/>
            <a:ext cx="10995668" cy="5021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Pustaka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Membaca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berkaitan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Observasi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Mengumpulkan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kemudian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dilakukan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perbandingan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Kasus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kasus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diambil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/>
              <a:t>bedasarkan</a:t>
            </a:r>
            <a:r>
              <a:rPr lang="en-US" sz="2400" dirty="0"/>
              <a:t>  2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pembangunan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di </a:t>
            </a:r>
            <a:r>
              <a:rPr lang="en-US" sz="2400" dirty="0" err="1"/>
              <a:t>bangun</a:t>
            </a:r>
            <a:r>
              <a:rPr lang="en-US" sz="2400" dirty="0"/>
              <a:t> di wilayah </a:t>
            </a:r>
            <a:r>
              <a:rPr lang="en-US" sz="2400" dirty="0" err="1"/>
              <a:t>badung</a:t>
            </a:r>
            <a:r>
              <a:rPr lang="en-US" sz="2400" dirty="0"/>
              <a:t>, </a:t>
            </a:r>
            <a:r>
              <a:rPr lang="en-US" sz="2400" dirty="0" err="1"/>
              <a:t>bali</a:t>
            </a:r>
            <a:r>
              <a:rPr lang="en-US" sz="2400" dirty="0"/>
              <a:t>.</a:t>
            </a:r>
            <a:endParaRPr lang="en-ID" sz="2400" dirty="0"/>
          </a:p>
          <a:p>
            <a:pPr>
              <a:lnSpc>
                <a:spcPct val="150000"/>
              </a:lnSpc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7116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8143288" cy="910457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308854" y="97428"/>
            <a:ext cx="5416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Flowmap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erjalan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65B521-9B39-4D7E-A301-D2800A8F27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4" y="138450"/>
            <a:ext cx="4677245" cy="63385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93BB822-E688-47D8-9197-7D9A41970929}"/>
              </a:ext>
            </a:extLst>
          </p:cNvPr>
          <p:cNvSpPr/>
          <p:nvPr/>
        </p:nvSpPr>
        <p:spPr>
          <a:xfrm>
            <a:off x="758714" y="1121450"/>
            <a:ext cx="6001780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Berikut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keterangan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flowmap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berjalan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mempunyai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mengunjungi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melayani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pembuatan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rancangan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bangunan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survey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pencatatan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harga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</a:t>
            </a:r>
          </a:p>
          <a:p>
            <a:pPr marL="457200" indent="-457200">
              <a:buAutoNum type="arabicPeriod"/>
            </a:pP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perhitungan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anggaran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RAB 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Kontraktor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mengirimkan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anggaran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menerima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RAB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sesuai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14621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1DC58-F1FB-4EDE-914B-BF981942DB29}"/>
              </a:ext>
            </a:extLst>
          </p:cNvPr>
          <p:cNvGrpSpPr/>
          <p:nvPr/>
        </p:nvGrpSpPr>
        <p:grpSpPr>
          <a:xfrm>
            <a:off x="-1171951" y="-1676399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E14D55-0C3C-4331-AC75-A88266454BA1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79E593-6AB9-4259-A381-4804777422A1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71F06-6831-4F5B-88C4-74DB343AC035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98B373-B035-4CEF-9E64-FFEA882E4C04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D6A6A7-D816-4B92-AA46-1BCE7CDF590A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42780DA-37AC-4267-9B6C-4E35AF354505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A30711E-7575-480E-A2C8-295511494B95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806B67-A447-457A-A143-7E2CD195EA00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9864C-7C94-417C-B07A-83C196D56EE1}"/>
              </a:ext>
            </a:extLst>
          </p:cNvPr>
          <p:cNvGrpSpPr/>
          <p:nvPr/>
        </p:nvGrpSpPr>
        <p:grpSpPr>
          <a:xfrm rot="11910734">
            <a:off x="8785975" y="2458315"/>
            <a:ext cx="4365172" cy="6819901"/>
            <a:chOff x="-1171951" y="-1676399"/>
            <a:chExt cx="4365172" cy="6819901"/>
          </a:xfrm>
          <a:solidFill>
            <a:schemeClr val="bg1">
              <a:lumMod val="65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33E11EC-D657-4419-A827-8813CFEFDD20}"/>
                </a:ext>
              </a:extLst>
            </p:cNvPr>
            <p:cNvSpPr/>
            <p:nvPr/>
          </p:nvSpPr>
          <p:spPr>
            <a:xfrm rot="7126789">
              <a:off x="546531" y="347839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B6CCF60-EB64-4205-B136-1B20476419F2}"/>
                </a:ext>
              </a:extLst>
            </p:cNvPr>
            <p:cNvSpPr/>
            <p:nvPr/>
          </p:nvSpPr>
          <p:spPr>
            <a:xfrm rot="7126789">
              <a:off x="-2505451" y="-238123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383B5C8-1BD8-48BE-A10B-9504483B6926}"/>
                </a:ext>
              </a:extLst>
            </p:cNvPr>
            <p:cNvSpPr/>
            <p:nvPr/>
          </p:nvSpPr>
          <p:spPr>
            <a:xfrm rot="7126789">
              <a:off x="-2505076" y="-342899"/>
              <a:ext cx="6715125" cy="404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21044AC-13AB-4F44-BFEF-9972569E260E}"/>
                </a:ext>
              </a:extLst>
            </p:cNvPr>
            <p:cNvSpPr/>
            <p:nvPr/>
          </p:nvSpPr>
          <p:spPr>
            <a:xfrm rot="7126789">
              <a:off x="2075670" y="1494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F2C999B-FB0F-44D4-A7C2-9C064E956969}"/>
                </a:ext>
              </a:extLst>
            </p:cNvPr>
            <p:cNvSpPr/>
            <p:nvPr/>
          </p:nvSpPr>
          <p:spPr>
            <a:xfrm rot="7126789">
              <a:off x="361170" y="342600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4E0761-1FD9-4EF5-9A84-F93F5494DE5A}"/>
                </a:ext>
              </a:extLst>
            </p:cNvPr>
            <p:cNvSpPr/>
            <p:nvPr/>
          </p:nvSpPr>
          <p:spPr>
            <a:xfrm rot="7126789">
              <a:off x="2599545" y="1770201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FFF2AF-804A-4A49-AAF7-F55DA22EEFC3}"/>
                </a:ext>
              </a:extLst>
            </p:cNvPr>
            <p:cNvSpPr/>
            <p:nvPr/>
          </p:nvSpPr>
          <p:spPr>
            <a:xfrm rot="7126789">
              <a:off x="2138334" y="204236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E524026-D0D2-4AC4-A7A5-95F6B2EA6812}"/>
                </a:ext>
              </a:extLst>
            </p:cNvPr>
            <p:cNvSpPr/>
            <p:nvPr/>
          </p:nvSpPr>
          <p:spPr>
            <a:xfrm rot="7126789">
              <a:off x="2659265" y="1815287"/>
              <a:ext cx="611158" cy="4567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F7FA-5A91-4580-9AE0-F1BB3B843BC7}"/>
              </a:ext>
            </a:extLst>
          </p:cNvPr>
          <p:cNvSpPr/>
          <p:nvPr/>
        </p:nvSpPr>
        <p:spPr>
          <a:xfrm>
            <a:off x="234088" y="381000"/>
            <a:ext cx="11696206" cy="6203453"/>
          </a:xfrm>
          <a:prstGeom prst="roundRect">
            <a:avLst>
              <a:gd name="adj" fmla="val 5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BAA10-CF9B-4A63-9193-F6B932A24589}"/>
              </a:ext>
            </a:extLst>
          </p:cNvPr>
          <p:cNvGrpSpPr/>
          <p:nvPr/>
        </p:nvGrpSpPr>
        <p:grpSpPr>
          <a:xfrm>
            <a:off x="-1054356" y="72136"/>
            <a:ext cx="7457164" cy="855041"/>
            <a:chOff x="-1677008" y="128683"/>
            <a:chExt cx="8681809" cy="987623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5A2EDB1-632F-41D7-B6B6-3D4E2B37CAB0}"/>
                </a:ext>
              </a:extLst>
            </p:cNvPr>
            <p:cNvSpPr/>
            <p:nvPr/>
          </p:nvSpPr>
          <p:spPr>
            <a:xfrm>
              <a:off x="-1464888" y="202204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23012B9-341B-4B34-872C-31E5B69D5728}"/>
                </a:ext>
              </a:extLst>
            </p:cNvPr>
            <p:cNvSpPr/>
            <p:nvPr/>
          </p:nvSpPr>
          <p:spPr>
            <a:xfrm>
              <a:off x="-1677008" y="128683"/>
              <a:ext cx="8469689" cy="914102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8C3D-14B4-4944-914E-21E557A8E572}"/>
              </a:ext>
            </a:extLst>
          </p:cNvPr>
          <p:cNvSpPr/>
          <p:nvPr/>
        </p:nvSpPr>
        <p:spPr>
          <a:xfrm>
            <a:off x="667926" y="97428"/>
            <a:ext cx="46987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Flowmap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aru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FEA1D6-52DB-465E-BF11-8386E28E9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83" y="97428"/>
            <a:ext cx="5895046" cy="637957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4D968A-5C36-44FC-BC8C-A9B426B8F8DB}"/>
              </a:ext>
            </a:extLst>
          </p:cNvPr>
          <p:cNvSpPr/>
          <p:nvPr/>
        </p:nvSpPr>
        <p:spPr>
          <a:xfrm>
            <a:off x="334750" y="1121450"/>
            <a:ext cx="5895046" cy="5847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Berikut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keterangan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flowmap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baru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login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membuka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Data-data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sudah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disimpan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melihat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penggunaan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serta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fitur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login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memiliki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Akun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Apabila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username dan password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sesuai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maka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pemilik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sebelumnya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30700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1280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mpu chan</dc:creator>
  <cp:lastModifiedBy>mpu chan</cp:lastModifiedBy>
  <cp:revision>76</cp:revision>
  <dcterms:created xsi:type="dcterms:W3CDTF">2020-04-08T12:10:03Z</dcterms:created>
  <dcterms:modified xsi:type="dcterms:W3CDTF">2020-04-12T14:19:29Z</dcterms:modified>
</cp:coreProperties>
</file>