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71" r:id="rId8"/>
    <p:sldId id="276" r:id="rId9"/>
    <p:sldId id="280" r:id="rId10"/>
    <p:sldId id="261" r:id="rId11"/>
    <p:sldId id="265" r:id="rId12"/>
    <p:sldId id="277" r:id="rId13"/>
    <p:sldId id="266" r:id="rId14"/>
    <p:sldId id="267" r:id="rId15"/>
    <p:sldId id="269" r:id="rId16"/>
    <p:sldId id="278" r:id="rId17"/>
    <p:sldId id="279" r:id="rId18"/>
    <p:sldId id="270" r:id="rId19"/>
    <p:sldId id="268" r:id="rId20"/>
    <p:sldId id="27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42E5B3-AED0-B048-992D-7293E53DE7F2}">
          <p14:sldIdLst>
            <p14:sldId id="256"/>
            <p14:sldId id="257"/>
            <p14:sldId id="258"/>
            <p14:sldId id="260"/>
            <p14:sldId id="263"/>
            <p14:sldId id="264"/>
            <p14:sldId id="271"/>
            <p14:sldId id="276"/>
            <p14:sldId id="280"/>
            <p14:sldId id="261"/>
            <p14:sldId id="265"/>
            <p14:sldId id="277"/>
            <p14:sldId id="266"/>
            <p14:sldId id="267"/>
            <p14:sldId id="269"/>
            <p14:sldId id="278"/>
            <p14:sldId id="279"/>
            <p14:sldId id="270"/>
            <p14:sldId id="268"/>
            <p14:sldId id="27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91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B779-9514-4E04-8521-2282EFA44D41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9E26-8368-4D4C-9EDB-994AE466E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8AFE-85AF-4C44-97F4-9761B5FDE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Trump Religious Again: Experiments with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04DF-CC54-4F0D-8D8A-83054A928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Economics 213R</a:t>
            </a:r>
          </a:p>
          <a:p>
            <a:r>
              <a:rPr lang="en-US" dirty="0"/>
              <a:t>Brigham Young University 2018</a:t>
            </a:r>
          </a:p>
        </p:txBody>
      </p:sp>
    </p:spTree>
    <p:extLst>
      <p:ext uri="{BB962C8B-B14F-4D97-AF65-F5344CB8AC3E}">
        <p14:creationId xmlns:p14="http://schemas.microsoft.com/office/powerpoint/2010/main" val="32969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2623-666D-46CA-A17A-C73033B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A2FD-EAA5-4826-846C-B8E3B37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trump">
            <a:extLst>
              <a:ext uri="{FF2B5EF4-FFF2-40B4-BE49-F238E27FC236}">
                <a16:creationId xmlns:a16="http://schemas.microsoft.com/office/drawing/2014/main" id="{31E78E52-8C2C-460B-987C-0B849F97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28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B2323D3-0691-46B8-900E-2148D7D0212F}"/>
              </a:ext>
            </a:extLst>
          </p:cNvPr>
          <p:cNvSpPr/>
          <p:nvPr/>
        </p:nvSpPr>
        <p:spPr>
          <a:xfrm>
            <a:off x="137786" y="487924"/>
            <a:ext cx="4641126" cy="3795977"/>
          </a:xfrm>
          <a:prstGeom prst="wedgeEllipseCallout">
            <a:avLst>
              <a:gd name="adj1" fmla="val 75672"/>
              <a:gd name="adj2" fmla="val 201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Obama is already having the market for charities which is ridiculous new is doing so poorly. I create a terrible deal with China promising his day. But in the real problem.</a:t>
            </a:r>
          </a:p>
        </p:txBody>
      </p:sp>
    </p:spTree>
    <p:extLst>
      <p:ext uri="{BB962C8B-B14F-4D97-AF65-F5344CB8AC3E}">
        <p14:creationId xmlns:p14="http://schemas.microsoft.com/office/powerpoint/2010/main" val="11000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6B75-3DBD-4788-B7FF-E7A94A89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48E4-8205-4B24-B3EB-227BAB7B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6F7FC39-6E84-4518-A537-0880FA8B5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6AA77517-5274-41EB-9CF0-5F9175775365}"/>
              </a:ext>
            </a:extLst>
          </p:cNvPr>
          <p:cNvSpPr/>
          <p:nvPr/>
        </p:nvSpPr>
        <p:spPr>
          <a:xfrm>
            <a:off x="7052152" y="389200"/>
            <a:ext cx="4910203" cy="3039800"/>
          </a:xfrm>
          <a:prstGeom prst="cloudCallout">
            <a:avLst>
              <a:gd name="adj1" fmla="val -66005"/>
              <a:gd name="adj2" fmla="val 51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failing New York Times is the best story by record </a:t>
            </a:r>
            <a:r>
              <a:rPr lang="en-US" sz="2400" dirty="0" err="1"/>
              <a:t>record</a:t>
            </a:r>
            <a:r>
              <a:rPr lang="en-US" sz="2400" dirty="0"/>
              <a:t> which is a total winner!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5F9C1FD1-8E19-4903-98A4-1EF81A4F61FF}"/>
              </a:ext>
            </a:extLst>
          </p:cNvPr>
          <p:cNvSpPr/>
          <p:nvPr/>
        </p:nvSpPr>
        <p:spPr>
          <a:xfrm flipH="1">
            <a:off x="-187889" y="1357803"/>
            <a:ext cx="3572004" cy="3039800"/>
          </a:xfrm>
          <a:prstGeom prst="cloudCallout">
            <a:avLst>
              <a:gd name="adj1" fmla="val -68810"/>
              <a:gd name="adj2" fmla="val -154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My interview with Chris Palm Beach </a:t>
            </a:r>
            <a:r>
              <a:rPr lang="en-US" sz="2400" dirty="0" err="1"/>
              <a:t>Floridaons</a:t>
            </a:r>
            <a:r>
              <a:rPr lang="en-US" sz="2400" dirty="0"/>
              <a:t> are now show states http://t.co/wworLLdTa'</a:t>
            </a:r>
          </a:p>
        </p:txBody>
      </p:sp>
    </p:spTree>
    <p:extLst>
      <p:ext uri="{BB962C8B-B14F-4D97-AF65-F5344CB8AC3E}">
        <p14:creationId xmlns:p14="http://schemas.microsoft.com/office/powerpoint/2010/main" val="252782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E8B1-307D-EB45-A78A-601C8D813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Bible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2ECE7-C7EF-3942-9DFF-033E62B75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A40-0A06-434A-AB80-50CB576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D65E-9946-49F7-A135-0B9006E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trump">
            <a:extLst>
              <a:ext uri="{FF2B5EF4-FFF2-40B4-BE49-F238E27FC236}">
                <a16:creationId xmlns:a16="http://schemas.microsoft.com/office/drawing/2014/main" id="{089BB468-B874-4E40-A39C-1C56CF53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0FFDDD8-4207-4367-8DA8-018A61C149A4}"/>
              </a:ext>
            </a:extLst>
          </p:cNvPr>
          <p:cNvSpPr/>
          <p:nvPr/>
        </p:nvSpPr>
        <p:spPr>
          <a:xfrm>
            <a:off x="87683" y="187891"/>
            <a:ext cx="3871586" cy="3358846"/>
          </a:xfrm>
          <a:prstGeom prst="wedgeEllipseCallout">
            <a:avLst>
              <a:gd name="adj1" fmla="val 78810"/>
              <a:gd name="adj2" fmla="val 684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He entered into a ship, he had said unto them, I will give unto them his sheep, and </a:t>
            </a:r>
            <a:r>
              <a:rPr lang="en-US" sz="2800" dirty="0" err="1"/>
              <a:t>plained</a:t>
            </a:r>
            <a:r>
              <a:rPr lang="en-US" sz="2800" dirty="0"/>
              <a:t> him.'</a:t>
            </a:r>
          </a:p>
        </p:txBody>
      </p:sp>
    </p:spTree>
    <p:extLst>
      <p:ext uri="{BB962C8B-B14F-4D97-AF65-F5344CB8AC3E}">
        <p14:creationId xmlns:p14="http://schemas.microsoft.com/office/powerpoint/2010/main" val="100272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6B07-B85C-48E3-805A-7A2844F8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9E54-8DBE-4EDB-A1BB-E50FC7BD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trump">
            <a:extLst>
              <a:ext uri="{FF2B5EF4-FFF2-40B4-BE49-F238E27FC236}">
                <a16:creationId xmlns:a16="http://schemas.microsoft.com/office/drawing/2014/main" id="{89AC025C-639E-4992-BBC6-AD7C3ECE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36" y="0"/>
            <a:ext cx="10213145" cy="68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B228D89-4CD9-47EF-9F4B-9A59286DC006}"/>
              </a:ext>
            </a:extLst>
          </p:cNvPr>
          <p:cNvSpPr/>
          <p:nvPr/>
        </p:nvSpPr>
        <p:spPr>
          <a:xfrm>
            <a:off x="225468" y="175364"/>
            <a:ext cx="3306872" cy="3356975"/>
          </a:xfrm>
          <a:prstGeom prst="wedgeEllipseCallout">
            <a:avLst>
              <a:gd name="adj1" fmla="val 67077"/>
              <a:gd name="adj2" fmla="val 535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Then saith unto them, I know not what which is greater than these to the synagogue, and said, I will not believe</a:t>
            </a:r>
          </a:p>
        </p:txBody>
      </p:sp>
    </p:spTree>
    <p:extLst>
      <p:ext uri="{BB962C8B-B14F-4D97-AF65-F5344CB8AC3E}">
        <p14:creationId xmlns:p14="http://schemas.microsoft.com/office/powerpoint/2010/main" val="182152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1E00-B739-4BAF-B46B-4F7F4735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C135-23E8-4DCD-B637-A9E71F6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trump">
            <a:extLst>
              <a:ext uri="{FF2B5EF4-FFF2-40B4-BE49-F238E27FC236}">
                <a16:creationId xmlns:a16="http://schemas.microsoft.com/office/drawing/2014/main" id="{D46372D1-58A4-4145-8906-067E201C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0687" cy="687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FA3D910-5C23-4F3E-9200-614C4C20E585}"/>
              </a:ext>
            </a:extLst>
          </p:cNvPr>
          <p:cNvSpPr/>
          <p:nvPr/>
        </p:nvSpPr>
        <p:spPr>
          <a:xfrm>
            <a:off x="8367386" y="1066799"/>
            <a:ext cx="3675345" cy="2950881"/>
          </a:xfrm>
          <a:prstGeom prst="wedgeEllipseCallout">
            <a:avLst>
              <a:gd name="adj1" fmla="val -62236"/>
              <a:gd name="adj2" fmla="val 580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And now I am not of Juda, that the people that he did the treasure time, and buy fishes.</a:t>
            </a:r>
          </a:p>
        </p:txBody>
      </p:sp>
    </p:spTree>
    <p:extLst>
      <p:ext uri="{BB962C8B-B14F-4D97-AF65-F5344CB8AC3E}">
        <p14:creationId xmlns:p14="http://schemas.microsoft.com/office/powerpoint/2010/main" val="8356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FD3-0DEC-054F-AF6C-F1CE9DCBD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book of trump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9D26-3E5D-BF41-A2BA-D0EF59B40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Combination model</a:t>
            </a:r>
          </a:p>
        </p:txBody>
      </p:sp>
    </p:spTree>
    <p:extLst>
      <p:ext uri="{BB962C8B-B14F-4D97-AF65-F5344CB8AC3E}">
        <p14:creationId xmlns:p14="http://schemas.microsoft.com/office/powerpoint/2010/main" val="159459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8161-712B-45CA-B952-F860414B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FD83-878D-4F4C-A3E7-676656CD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trump in truck">
            <a:extLst>
              <a:ext uri="{FF2B5EF4-FFF2-40B4-BE49-F238E27FC236}">
                <a16:creationId xmlns:a16="http://schemas.microsoft.com/office/drawing/2014/main" id="{33D7B3E6-511B-49B9-8D77-B8755A9B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56D574E-4BA1-4C62-8841-66E4B9B7985F}"/>
              </a:ext>
            </a:extLst>
          </p:cNvPr>
          <p:cNvSpPr/>
          <p:nvPr/>
        </p:nvSpPr>
        <p:spPr>
          <a:xfrm>
            <a:off x="1240077" y="1703539"/>
            <a:ext cx="3531031" cy="3057373"/>
          </a:xfrm>
          <a:prstGeom prst="wedgeEllipseCallout">
            <a:avLst>
              <a:gd name="adj1" fmla="val 95001"/>
              <a:gd name="adj2" fmla="val -59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'My speech tonight will largely pain in the world. I said no matter I would have won.'</a:t>
            </a:r>
          </a:p>
        </p:txBody>
      </p:sp>
    </p:spTree>
    <p:extLst>
      <p:ext uri="{BB962C8B-B14F-4D97-AF65-F5344CB8AC3E}">
        <p14:creationId xmlns:p14="http://schemas.microsoft.com/office/powerpoint/2010/main" val="397517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33DC-88C2-49C1-82E7-0E15DED8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DBBF-2C50-4C89-960A-401FF5B0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8EDD6DFB-F2D6-4158-845F-D3EA2390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541"/>
            <a:ext cx="12568325" cy="79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7CFA2-4DD6-4BE5-AD38-F8C695EC0B5E}"/>
              </a:ext>
            </a:extLst>
          </p:cNvPr>
          <p:cNvSpPr txBox="1"/>
          <p:nvPr/>
        </p:nvSpPr>
        <p:spPr>
          <a:xfrm rot="410361">
            <a:off x="6689166" y="2809857"/>
            <a:ext cx="192221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Obama before when the statement about his own hard work served you at the pressure for your way. Go with water by our best</a:t>
            </a:r>
          </a:p>
        </p:txBody>
      </p:sp>
    </p:spTree>
    <p:extLst>
      <p:ext uri="{BB962C8B-B14F-4D97-AF65-F5344CB8AC3E}">
        <p14:creationId xmlns:p14="http://schemas.microsoft.com/office/powerpoint/2010/main" val="12954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E3E-A33F-4C3B-8623-A5C08A65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B4DA-FD2F-404B-97ED-EDC36D12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59729743-FD96-47E6-81ED-C3DFB1A7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91" y="-9699"/>
            <a:ext cx="10311618" cy="686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FB36E5-7349-4626-923C-AA891F1CB339}"/>
              </a:ext>
            </a:extLst>
          </p:cNvPr>
          <p:cNvSpPr/>
          <p:nvPr/>
        </p:nvSpPr>
        <p:spPr>
          <a:xfrm>
            <a:off x="162838" y="0"/>
            <a:ext cx="3858017" cy="3346766"/>
          </a:xfrm>
          <a:prstGeom prst="wedgeEllipseCallout">
            <a:avLst>
              <a:gd name="adj1" fmla="val 66009"/>
              <a:gd name="adj2" fmla="val 62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'The harder the bed for the people of the world we are leaders are perfected with me to take it is a complete weekend. It was great for a for by fantastic. -- Mark Twain'</a:t>
            </a:r>
          </a:p>
        </p:txBody>
      </p:sp>
    </p:spTree>
    <p:extLst>
      <p:ext uri="{BB962C8B-B14F-4D97-AF65-F5344CB8AC3E}">
        <p14:creationId xmlns:p14="http://schemas.microsoft.com/office/powerpoint/2010/main" val="386184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F2A3-A13F-48F1-9457-9BB7C3F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3309-C77F-4EE6-B7CD-41C68A72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B48C4-CCDC-44F7-9BBA-9E70513E5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7200" y="1630414"/>
            <a:ext cx="5429250" cy="473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8FB92-AB94-4342-8874-BC634BEB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331"/>
            <a:ext cx="5638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B006-ABD9-A644-93DE-DD2BEA1F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12ED-83EC-FF46-9969-161C90B5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deeper</a:t>
            </a:r>
          </a:p>
          <a:p>
            <a:r>
              <a:rPr lang="en-US" dirty="0"/>
              <a:t>Different styles of Bible </a:t>
            </a:r>
          </a:p>
          <a:p>
            <a:r>
              <a:rPr lang="en-US" dirty="0"/>
              <a:t>Deploying model</a:t>
            </a:r>
          </a:p>
          <a:p>
            <a:pPr lvl="1"/>
            <a:r>
              <a:rPr lang="en-US" dirty="0" err="1"/>
              <a:t>Tweepy</a:t>
            </a:r>
            <a:r>
              <a:rPr lang="en-US" dirty="0"/>
              <a:t>, Flask</a:t>
            </a:r>
          </a:p>
          <a:p>
            <a:r>
              <a:rPr lang="en-US" dirty="0"/>
              <a:t>Publish for funding</a:t>
            </a:r>
          </a:p>
        </p:txBody>
      </p:sp>
    </p:spTree>
    <p:extLst>
      <p:ext uri="{BB962C8B-B14F-4D97-AF65-F5344CB8AC3E}">
        <p14:creationId xmlns:p14="http://schemas.microsoft.com/office/powerpoint/2010/main" val="163823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B5FF-4428-471C-8ADA-5B86388A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D7D3-B671-4A53-BC90-C7FEC1B8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Nelson Griffiths">
            <a:extLst>
              <a:ext uri="{FF2B5EF4-FFF2-40B4-BE49-F238E27FC236}">
                <a16:creationId xmlns:a16="http://schemas.microsoft.com/office/drawing/2014/main" id="{566E8A54-1012-4C43-BBC3-6E00D61D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269331"/>
            <a:ext cx="2319338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tchell Pudil">
            <a:extLst>
              <a:ext uri="{FF2B5EF4-FFF2-40B4-BE49-F238E27FC236}">
                <a16:creationId xmlns:a16="http://schemas.microsoft.com/office/drawing/2014/main" id="{BB4DE1BC-EA95-46E4-BBF3-EBF87F656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31" y="2269331"/>
            <a:ext cx="2319338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dit photo">
            <a:extLst>
              <a:ext uri="{FF2B5EF4-FFF2-40B4-BE49-F238E27FC236}">
                <a16:creationId xmlns:a16="http://schemas.microsoft.com/office/drawing/2014/main" id="{D74F10CA-3123-44DF-9D56-2A26292C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2269331"/>
            <a:ext cx="2319338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CC9D0-0896-48DD-8FE0-7B754B8957F4}"/>
              </a:ext>
            </a:extLst>
          </p:cNvPr>
          <p:cNvSpPr txBox="1"/>
          <p:nvPr/>
        </p:nvSpPr>
        <p:spPr>
          <a:xfrm>
            <a:off x="621506" y="4793099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Nelson Griffiths</a:t>
            </a:r>
          </a:p>
          <a:p>
            <a:pPr algn="ctr"/>
            <a:r>
              <a:rPr lang="en-US" dirty="0"/>
              <a:t>nelsongriffiths123@gmail.com</a:t>
            </a:r>
          </a:p>
          <a:p>
            <a:pPr algn="ctr"/>
            <a:r>
              <a:rPr lang="en-US" dirty="0"/>
              <a:t>github.com/ngriffiths13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712C4-06B8-4CDD-9D91-C6E3918F9C66}"/>
              </a:ext>
            </a:extLst>
          </p:cNvPr>
          <p:cNvSpPr txBox="1"/>
          <p:nvPr/>
        </p:nvSpPr>
        <p:spPr>
          <a:xfrm>
            <a:off x="4743450" y="479309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Mitchell </a:t>
            </a:r>
            <a:r>
              <a:rPr lang="en-US" dirty="0" err="1"/>
              <a:t>Pudil</a:t>
            </a:r>
            <a:endParaRPr lang="en-US" dirty="0"/>
          </a:p>
          <a:p>
            <a:pPr algn="ctr"/>
            <a:r>
              <a:rPr lang="en-US" dirty="0"/>
              <a:t>mitchellpudil3@gmail.com</a:t>
            </a:r>
          </a:p>
          <a:p>
            <a:pPr algn="ctr"/>
            <a:r>
              <a:rPr lang="en-US" dirty="0"/>
              <a:t>github.com/</a:t>
            </a:r>
            <a:r>
              <a:rPr lang="en-US" dirty="0" err="1"/>
              <a:t>mpudil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D3D4F-3A3C-4276-972B-F46A0A66B1D0}"/>
              </a:ext>
            </a:extLst>
          </p:cNvPr>
          <p:cNvSpPr txBox="1"/>
          <p:nvPr/>
        </p:nvSpPr>
        <p:spPr>
          <a:xfrm>
            <a:off x="8518922" y="4793099"/>
            <a:ext cx="273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Hans Ringger</a:t>
            </a:r>
          </a:p>
          <a:p>
            <a:pPr algn="ctr"/>
            <a:r>
              <a:rPr lang="en-US" dirty="0"/>
              <a:t>hmringger@gmail.com</a:t>
            </a:r>
          </a:p>
          <a:p>
            <a:pPr algn="ctr"/>
            <a:r>
              <a:rPr lang="en-US" dirty="0"/>
              <a:t>github.com/</a:t>
            </a:r>
            <a:r>
              <a:rPr lang="en-US" dirty="0" err="1"/>
              <a:t>hanselringger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3E1D-3497-492E-B9AA-F14EC6B3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EB173E-4D7D-48E0-BAFE-ABDD0C8185B3}"/>
              </a:ext>
            </a:extLst>
          </p:cNvPr>
          <p:cNvGrpSpPr/>
          <p:nvPr/>
        </p:nvGrpSpPr>
        <p:grpSpPr>
          <a:xfrm>
            <a:off x="426151" y="1507160"/>
            <a:ext cx="11339698" cy="4734579"/>
            <a:chOff x="396096" y="2116760"/>
            <a:chExt cx="11339698" cy="4734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A0ADB5-7E40-4AC1-A98F-88F5332C8BAC}"/>
                </a:ext>
              </a:extLst>
            </p:cNvPr>
            <p:cNvGrpSpPr/>
            <p:nvPr/>
          </p:nvGrpSpPr>
          <p:grpSpPr>
            <a:xfrm>
              <a:off x="8604633" y="2116760"/>
              <a:ext cx="3131161" cy="4351338"/>
              <a:chOff x="3711269" y="329579"/>
              <a:chExt cx="4769461" cy="6198841"/>
            </a:xfrm>
          </p:grpSpPr>
          <p:pic>
            <p:nvPicPr>
              <p:cNvPr id="5" name="Picture 2" descr="Image result for leatherbound book png">
                <a:extLst>
                  <a:ext uri="{FF2B5EF4-FFF2-40B4-BE49-F238E27FC236}">
                    <a16:creationId xmlns:a16="http://schemas.microsoft.com/office/drawing/2014/main" id="{91C83E50-22EB-4255-9052-E291213CF4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1269" y="329579"/>
                <a:ext cx="4769461" cy="6198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FB5B4D-AE6D-4599-9A6F-80F6EC680710}"/>
                  </a:ext>
                </a:extLst>
              </p:cNvPr>
              <p:cNvSpPr txBox="1"/>
              <p:nvPr/>
            </p:nvSpPr>
            <p:spPr>
              <a:xfrm rot="21173952">
                <a:off x="4523551" y="1266135"/>
                <a:ext cx="314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C00"/>
                    </a:solidFill>
                  </a:rPr>
                  <a:t>The Book of Trump</a:t>
                </a:r>
              </a:p>
            </p:txBody>
          </p:sp>
          <p:pic>
            <p:nvPicPr>
              <p:cNvPr id="7" name="Picture 4" descr="Image result for trump yelling head only png">
                <a:extLst>
                  <a:ext uri="{FF2B5EF4-FFF2-40B4-BE49-F238E27FC236}">
                    <a16:creationId xmlns:a16="http://schemas.microsoft.com/office/drawing/2014/main" id="{844E75AF-54F9-4E80-A0B5-AE9B7DE38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1609" y="2152267"/>
                <a:ext cx="1657404" cy="2123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7708C4-F321-4209-AD91-24A2483010F1}"/>
                </a:ext>
              </a:extLst>
            </p:cNvPr>
            <p:cNvSpPr txBox="1"/>
            <p:nvPr/>
          </p:nvSpPr>
          <p:spPr>
            <a:xfrm>
              <a:off x="4156547" y="3761102"/>
              <a:ext cx="6286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FF69B2-BF44-4ECC-81F2-E623A76CD2F7}"/>
                </a:ext>
              </a:extLst>
            </p:cNvPr>
            <p:cNvSpPr txBox="1"/>
            <p:nvPr/>
          </p:nvSpPr>
          <p:spPr>
            <a:xfrm>
              <a:off x="7894994" y="3761102"/>
              <a:ext cx="6286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=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A21EC5-BEFF-48C4-A500-C3194532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6249" y="3155639"/>
              <a:ext cx="2571750" cy="2657475"/>
            </a:xfrm>
            <a:prstGeom prst="rect">
              <a:avLst/>
            </a:prstGeom>
          </p:spPr>
        </p:pic>
        <p:pic>
          <p:nvPicPr>
            <p:cNvPr id="2052" name="Picture 4" descr="Image result for the bible png">
              <a:extLst>
                <a:ext uri="{FF2B5EF4-FFF2-40B4-BE49-F238E27FC236}">
                  <a16:creationId xmlns:a16="http://schemas.microsoft.com/office/drawing/2014/main" id="{81AAB63A-6AB1-46FE-ABCC-60C6D00D4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96" y="3155639"/>
              <a:ext cx="3921790" cy="369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35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B6EC-8ED7-4189-B902-0746B91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2D35-2F5B-4741-8483-A3ECC275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4477"/>
            <a:ext cx="9905999" cy="4200188"/>
          </a:xfrm>
        </p:spPr>
        <p:txBody>
          <a:bodyPr>
            <a:normAutofit/>
          </a:bodyPr>
          <a:lstStyle/>
          <a:p>
            <a:r>
              <a:rPr lang="en-US" dirty="0"/>
              <a:t>Only used the Gospels (too many authors) minus verses that mention God or Jesus directly</a:t>
            </a:r>
          </a:p>
          <a:p>
            <a:r>
              <a:rPr lang="en-US" dirty="0"/>
              <a:t>Used </a:t>
            </a:r>
            <a:r>
              <a:rPr lang="en-US" dirty="0" err="1"/>
              <a:t>webscraping</a:t>
            </a:r>
            <a:r>
              <a:rPr lang="en-US" dirty="0"/>
              <a:t> and regular expressions to put the data into a txt file</a:t>
            </a:r>
          </a:p>
          <a:p>
            <a:r>
              <a:rPr lang="en-US" dirty="0"/>
              <a:t>Used all Trump tweets</a:t>
            </a:r>
          </a:p>
          <a:p>
            <a:r>
              <a:rPr lang="en-US" dirty="0"/>
              <a:t>Editing out filler words or </a:t>
            </a:r>
            <a:r>
              <a:rPr lang="en-US" dirty="0" err="1"/>
              <a:t>blasphemic</a:t>
            </a:r>
            <a:r>
              <a:rPr lang="en-US" dirty="0"/>
              <a:t> verses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54D79-367F-498F-B7A8-9D33BC87EDED}"/>
              </a:ext>
            </a:extLst>
          </p:cNvPr>
          <p:cNvSpPr txBox="1"/>
          <p:nvPr/>
        </p:nvSpPr>
        <p:spPr>
          <a:xfrm>
            <a:off x="538619" y="4258849"/>
            <a:ext cx="2279737" cy="22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DF6-1721-4870-BA6D-7408F376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38A694-1318-4215-93EA-F0F31790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EB4F889-B367-4B64-BA0A-6CF6D44ED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" y="1027906"/>
            <a:ext cx="11205029" cy="49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4C0-1CB4-4D81-A05E-88052170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DDFE94-684E-4E9E-8F22-172EFBA3D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23" y="365125"/>
            <a:ext cx="3620154" cy="6120561"/>
          </a:xfrm>
        </p:spPr>
      </p:pic>
    </p:spTree>
    <p:extLst>
      <p:ext uri="{BB962C8B-B14F-4D97-AF65-F5344CB8AC3E}">
        <p14:creationId xmlns:p14="http://schemas.microsoft.com/office/powerpoint/2010/main" val="24939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EF41-EAB6-AE4D-9756-1DC42780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C0F-8A7B-7D4C-9863-B8652C3A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model was trained for about 200 epochs with a learning rate of .01.</a:t>
            </a:r>
          </a:p>
          <a:p>
            <a:r>
              <a:rPr lang="en-US" dirty="0"/>
              <a:t>Loss was computed using </a:t>
            </a:r>
            <a:r>
              <a:rPr lang="en-US" dirty="0" err="1"/>
              <a:t>NLLLoss</a:t>
            </a:r>
            <a:r>
              <a:rPr lang="en-US" dirty="0"/>
              <a:t> and the weights were updated using a SGD optimizer.</a:t>
            </a:r>
          </a:p>
          <a:p>
            <a:r>
              <a:rPr lang="en-US" dirty="0"/>
              <a:t>During training, we used random selections of 2,000 Tweets and 2,000 verses to create the proper blend</a:t>
            </a:r>
          </a:p>
          <a:p>
            <a:r>
              <a:rPr lang="en-US" dirty="0"/>
              <a:t>Equal number of verses as Trump tweets</a:t>
            </a:r>
          </a:p>
          <a:p>
            <a:r>
              <a:rPr lang="en-US" dirty="0"/>
              <a:t>Predictions were randomized from top 3 probabilities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5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31A-FD32-BF44-A417-5730D6722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Trump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8BE1C-3C9F-F144-AABB-C0811ABFE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6FE-264C-4210-B597-292FCE5A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051D-DB25-4B97-9148-4B553423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45D054A-CDD8-4F60-ACEA-331BA4E8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31" y="11254"/>
            <a:ext cx="10142160" cy="68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83B5631-C5F6-42CE-9FE3-D07177AC21A2}"/>
              </a:ext>
            </a:extLst>
          </p:cNvPr>
          <p:cNvSpPr/>
          <p:nvPr/>
        </p:nvSpPr>
        <p:spPr>
          <a:xfrm flipH="1">
            <a:off x="651352" y="350728"/>
            <a:ext cx="3494761" cy="2689071"/>
          </a:xfrm>
          <a:prstGeom prst="cloudCallout">
            <a:avLst>
              <a:gd name="adj1" fmla="val -66005"/>
              <a:gd name="adj2" fmla="val 51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My announcement is totally inept!</a:t>
            </a:r>
          </a:p>
        </p:txBody>
      </p:sp>
    </p:spTree>
    <p:extLst>
      <p:ext uri="{BB962C8B-B14F-4D97-AF65-F5344CB8AC3E}">
        <p14:creationId xmlns:p14="http://schemas.microsoft.com/office/powerpoint/2010/main" val="101731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{3B7B3CD3-65B8-6746-99AE-88E69F6A490A}tf10001122</Template>
  <TotalTime>708</TotalTime>
  <Words>422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Making Trump Religious Again: Experiments with Deep Learning</vt:lpstr>
      <vt:lpstr>Motivation</vt:lpstr>
      <vt:lpstr>Goal</vt:lpstr>
      <vt:lpstr>Data</vt:lpstr>
      <vt:lpstr>PowerPoint Presentation</vt:lpstr>
      <vt:lpstr>PowerPoint Presentation</vt:lpstr>
      <vt:lpstr>Tuning model</vt:lpstr>
      <vt:lpstr>Trump tweets</vt:lpstr>
      <vt:lpstr>PowerPoint Presentation</vt:lpstr>
      <vt:lpstr>PowerPoint Presentation</vt:lpstr>
      <vt:lpstr>PowerPoint Presentation</vt:lpstr>
      <vt:lpstr>Bible model</vt:lpstr>
      <vt:lpstr>PowerPoint Presentation</vt:lpstr>
      <vt:lpstr>PowerPoint Presentation</vt:lpstr>
      <vt:lpstr>PowerPoint Presentation</vt:lpstr>
      <vt:lpstr>The book of trump</vt:lpstr>
      <vt:lpstr>PowerPoint Presentation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Ringger</dc:creator>
  <cp:lastModifiedBy>Hans Ringger</cp:lastModifiedBy>
  <cp:revision>31</cp:revision>
  <dcterms:created xsi:type="dcterms:W3CDTF">2018-11-28T05:20:36Z</dcterms:created>
  <dcterms:modified xsi:type="dcterms:W3CDTF">2018-12-11T23:00:17Z</dcterms:modified>
</cp:coreProperties>
</file>