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84" r:id="rId3"/>
    <p:sldId id="280" r:id="rId4"/>
    <p:sldId id="282" r:id="rId5"/>
    <p:sldId id="281" r:id="rId6"/>
    <p:sldId id="283" r:id="rId7"/>
    <p:sldId id="285" r:id="rId8"/>
    <p:sldId id="288" r:id="rId9"/>
    <p:sldId id="289" r:id="rId10"/>
    <p:sldId id="287" r:id="rId11"/>
    <p:sldId id="290" r:id="rId12"/>
    <p:sldId id="291" r:id="rId13"/>
    <p:sldId id="292" r:id="rId14"/>
    <p:sldId id="286" r:id="rId15"/>
    <p:sldId id="294" r:id="rId16"/>
    <p:sldId id="293" r:id="rId17"/>
    <p:sldId id="279" r:id="rId18"/>
    <p:sldId id="276" r:id="rId1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80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97" autoAdjust="0"/>
  </p:normalViewPr>
  <p:slideViewPr>
    <p:cSldViewPr>
      <p:cViewPr varScale="1">
        <p:scale>
          <a:sx n="57" d="100"/>
          <a:sy n="57" d="100"/>
        </p:scale>
        <p:origin x="-1530"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04E42-68EE-46F2-A230-8CB6B74654C3}" type="datetimeFigureOut">
              <a:rPr lang="sk-SK" smtClean="0"/>
              <a:pPr/>
              <a:t>2. 12. 2013</a:t>
            </a:fld>
            <a:endParaRPr lang="sk-SK"/>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sk-SK"/>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720BAF-A9FD-4C98-80D9-571E32E48DA8}" type="slidenum">
              <a:rPr lang="sk-SK" smtClean="0"/>
              <a:pPr/>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smtClean="0"/>
              <a:t>Na dnešnom cvičení sa budeme venovať automatickému</a:t>
            </a:r>
            <a:r>
              <a:rPr lang="sk-SK" baseline="0" dirty="0" smtClean="0"/>
              <a:t> rozhodovaniu pomocou prostriedkov výpočtovej umelej inteligencie, najmä umelých neurónových sietí.</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a:t>
            </a:fld>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err="1" smtClean="0"/>
              <a:t>Perceptrón</a:t>
            </a:r>
            <a:r>
              <a:rPr lang="sk-SK" dirty="0" smtClean="0"/>
              <a:t> je najjednoduchšia </a:t>
            </a:r>
            <a:r>
              <a:rPr lang="sk-SK" dirty="0" err="1" smtClean="0"/>
              <a:t>dopredná</a:t>
            </a:r>
            <a:r>
              <a:rPr lang="sk-SK" dirty="0" smtClean="0"/>
              <a:t> neurónová sieť. Skladá</a:t>
            </a:r>
            <a:r>
              <a:rPr lang="sk-SK" baseline="0" dirty="0" smtClean="0"/>
              <a:t> sa z viacerých neurónov na vstupe a jedného neurónu na výstupe aj na skrytej vrstve. Dokáže rozdeliť objekty do dvoch tried, ale podmienkou je ich lineárna separovateľnosť. Ak sú dáta lineárne separovateľné, je možné ich rozdeliť priamkou, viď obr.</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10</a:t>
            </a:fld>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baseline="0" dirty="0" smtClean="0"/>
              <a:t>Problémom </a:t>
            </a:r>
            <a:r>
              <a:rPr lang="sk-SK" baseline="0" dirty="0" err="1" smtClean="0"/>
              <a:t>perceptrónu</a:t>
            </a:r>
            <a:r>
              <a:rPr lang="sk-SK" baseline="0" dirty="0" smtClean="0"/>
              <a:t> je neschopnosť klasifikovať dáta ak nie sú lineárne separovateľné.</a:t>
            </a:r>
          </a:p>
          <a:p>
            <a:endParaRPr lang="sk-SK" baseline="0" dirty="0" smtClean="0"/>
          </a:p>
          <a:p>
            <a:r>
              <a:rPr lang="sk-SK" baseline="0" dirty="0" smtClean="0"/>
              <a:t>Nasleduje názorná ukážka v Programe – </a:t>
            </a:r>
            <a:r>
              <a:rPr lang="sk-SK" baseline="0" dirty="0" err="1" smtClean="0"/>
              <a:t>Multilayer</a:t>
            </a:r>
            <a:r>
              <a:rPr lang="sk-SK" baseline="0" dirty="0" smtClean="0"/>
              <a:t> </a:t>
            </a:r>
            <a:r>
              <a:rPr lang="sk-SK" baseline="0" dirty="0" err="1" smtClean="0"/>
              <a:t>Perceptron</a:t>
            </a:r>
            <a:r>
              <a:rPr lang="sk-SK" baseline="0" dirty="0" smtClean="0"/>
              <a:t>:</a:t>
            </a:r>
          </a:p>
          <a:p>
            <a:pPr marL="228600" indent="-228600">
              <a:buAutoNum type="arabicPeriod"/>
            </a:pPr>
            <a:r>
              <a:rPr lang="sk-SK" baseline="0" dirty="0" smtClean="0"/>
              <a:t>Skopírujeme si </a:t>
            </a:r>
            <a:r>
              <a:rPr lang="sk-SK" baseline="0" dirty="0" err="1" smtClean="0"/>
              <a:t>trénovaciu</a:t>
            </a:r>
            <a:r>
              <a:rPr lang="sk-SK" baseline="0" dirty="0" smtClean="0"/>
              <a:t> a testovaciu množinu zo zložky XOR ku </a:t>
            </a:r>
            <a:r>
              <a:rPr lang="sk-SK" baseline="0" dirty="0" err="1" smtClean="0"/>
              <a:t>binárke</a:t>
            </a:r>
            <a:r>
              <a:rPr lang="sk-SK" baseline="0" dirty="0" smtClean="0"/>
              <a:t>. (Pokúste sa pozrieť do tých súborov a pochopiť, ako sú v nich uložené dáta)</a:t>
            </a:r>
          </a:p>
          <a:p>
            <a:pPr marL="228600" indent="-228600">
              <a:buAutoNum type="arabicPeriod"/>
            </a:pPr>
            <a:r>
              <a:rPr lang="sk-SK" baseline="0" dirty="0" smtClean="0"/>
              <a:t>Spustíme program a vytvoríme novú NS bez skrytej vrstvy.</a:t>
            </a:r>
          </a:p>
          <a:p>
            <a:pPr marL="228600" indent="-228600">
              <a:buAutoNum type="arabicPeriod"/>
            </a:pPr>
            <a:r>
              <a:rPr lang="sk-SK" baseline="0" dirty="0" smtClean="0"/>
              <a:t>Pokúsime sa učiť takto vytvorenú sieť.</a:t>
            </a:r>
          </a:p>
          <a:p>
            <a:pPr marL="228600" indent="-228600">
              <a:buAutoNum type="arabicPeriod"/>
            </a:pPr>
            <a:r>
              <a:rPr lang="sk-SK" baseline="0" dirty="0" smtClean="0"/>
              <a:t>Výsledky budú nedostatočné, pretože jednovrstvový </a:t>
            </a:r>
            <a:r>
              <a:rPr lang="sk-SK" baseline="0" dirty="0" err="1" smtClean="0"/>
              <a:t>perceptrón</a:t>
            </a:r>
            <a:r>
              <a:rPr lang="sk-SK" baseline="0" dirty="0" smtClean="0"/>
              <a:t> nedokáže XOR problém vyriešiť.</a:t>
            </a:r>
          </a:p>
          <a:p>
            <a:pPr marL="228600" indent="-228600">
              <a:buAutoNum type="arabicPeriod"/>
            </a:pPr>
            <a:r>
              <a:rPr lang="sk-SK" baseline="0" dirty="0" smtClean="0"/>
              <a:t>Môžeme skúsiť vytvoriť zložitejšiu NS, ktorá už tento problém bude vedieť riešiť.</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11</a:t>
            </a:fld>
            <a:endParaRPr lang="sk-S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baseline="0" dirty="0" smtClean="0"/>
              <a:t>Pomocou NS je možné jednoducho klasifikovať objekty z viacerými atribútmi do rôznych tried.</a:t>
            </a:r>
          </a:p>
          <a:p>
            <a:endParaRPr lang="sk-SK" baseline="0" dirty="0" smtClean="0"/>
          </a:p>
          <a:p>
            <a:r>
              <a:rPr lang="sk-SK" baseline="0" dirty="0" smtClean="0"/>
              <a:t>Nasleduje názorná ukážka v Programe – </a:t>
            </a:r>
            <a:r>
              <a:rPr lang="sk-SK" baseline="0" dirty="0" err="1" smtClean="0"/>
              <a:t>Multilayer</a:t>
            </a:r>
            <a:r>
              <a:rPr lang="sk-SK" baseline="0" dirty="0" smtClean="0"/>
              <a:t> </a:t>
            </a:r>
            <a:r>
              <a:rPr lang="sk-SK" baseline="0" dirty="0" err="1" smtClean="0"/>
              <a:t>Perceptron</a:t>
            </a:r>
            <a:r>
              <a:rPr lang="sk-SK" baseline="0" dirty="0" smtClean="0"/>
              <a:t>:</a:t>
            </a:r>
          </a:p>
          <a:p>
            <a:pPr marL="228600" indent="-228600">
              <a:buAutoNum type="arabicPeriod"/>
            </a:pPr>
            <a:r>
              <a:rPr lang="sk-SK" baseline="0" dirty="0" smtClean="0"/>
              <a:t>Skopírujeme si </a:t>
            </a:r>
            <a:r>
              <a:rPr lang="sk-SK" baseline="0" dirty="0" err="1" smtClean="0"/>
              <a:t>trénovaciu</a:t>
            </a:r>
            <a:r>
              <a:rPr lang="sk-SK" baseline="0" dirty="0" smtClean="0"/>
              <a:t> a testovaciu množinu zo zložky Klasifikácia ku </a:t>
            </a:r>
            <a:r>
              <a:rPr lang="sk-SK" baseline="0" dirty="0" err="1" smtClean="0"/>
              <a:t>binárke</a:t>
            </a:r>
            <a:r>
              <a:rPr lang="sk-SK" baseline="0" dirty="0" smtClean="0"/>
              <a:t>. (Pokúste sa pozrieť do tých súborov a pochopiť, ako sú v nich uložené dáta)</a:t>
            </a:r>
          </a:p>
          <a:p>
            <a:pPr marL="228600" indent="-228600">
              <a:buAutoNum type="arabicPeriod"/>
            </a:pPr>
            <a:r>
              <a:rPr lang="sk-SK" baseline="0" dirty="0" smtClean="0"/>
              <a:t>Ide o </a:t>
            </a:r>
            <a:r>
              <a:rPr lang="sk-SK" baseline="0" dirty="0" err="1" smtClean="0"/>
              <a:t>multispektrálne</a:t>
            </a:r>
            <a:r>
              <a:rPr lang="sk-SK" baseline="0" dirty="0" smtClean="0"/>
              <a:t> satelitné dáta so 7 atribútmi a 6 možnými triedami (cesty, stromy, lúky, domy atď.)</a:t>
            </a:r>
          </a:p>
          <a:p>
            <a:pPr marL="228600" indent="-228600">
              <a:buAutoNum type="arabicPeriod"/>
            </a:pPr>
            <a:r>
              <a:rPr lang="sk-SK" baseline="0" dirty="0" smtClean="0"/>
              <a:t>Pokúsime sa naučiť neurónovú sieť klasifikovať tieto dáta.</a:t>
            </a:r>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12</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baseline="0" dirty="0" smtClean="0"/>
              <a:t>Pomocou NS je možné jednoducho </a:t>
            </a:r>
            <a:r>
              <a:rPr lang="sk-SK" baseline="0" dirty="0" err="1" smtClean="0"/>
              <a:t>predikovať</a:t>
            </a:r>
            <a:r>
              <a:rPr lang="sk-SK" baseline="0" dirty="0" smtClean="0"/>
              <a:t> hodnoty numerických atribútov v budúcnosti. Na vstupe sú historické hodnoty numerickej veličiny v pevne danom poradí (časovom okne) v minulosti a na výstupe sú </a:t>
            </a:r>
            <a:r>
              <a:rPr lang="sk-SK" baseline="0" dirty="0" err="1" smtClean="0"/>
              <a:t>predikované</a:t>
            </a:r>
            <a:r>
              <a:rPr lang="sk-SK" baseline="0" dirty="0" smtClean="0"/>
              <a:t> hodnoty v pevne danom časovom poradí v budúcnosti.</a:t>
            </a:r>
          </a:p>
          <a:p>
            <a:endParaRPr lang="sk-SK" baseline="0" dirty="0" smtClean="0"/>
          </a:p>
          <a:p>
            <a:r>
              <a:rPr lang="sk-SK" baseline="0" dirty="0" smtClean="0"/>
              <a:t>Nasleduje názorná ukážka v Programe – </a:t>
            </a:r>
            <a:r>
              <a:rPr lang="sk-SK" baseline="0" dirty="0" err="1" smtClean="0"/>
              <a:t>Multilayer</a:t>
            </a:r>
            <a:r>
              <a:rPr lang="sk-SK" baseline="0" dirty="0" smtClean="0"/>
              <a:t> </a:t>
            </a:r>
            <a:r>
              <a:rPr lang="sk-SK" baseline="0" dirty="0" err="1" smtClean="0"/>
              <a:t>Perceptron</a:t>
            </a:r>
            <a:r>
              <a:rPr lang="sk-SK" baseline="0" dirty="0" smtClean="0"/>
              <a:t>:</a:t>
            </a:r>
          </a:p>
          <a:p>
            <a:pPr marL="228600" indent="-228600">
              <a:buAutoNum type="arabicPeriod"/>
            </a:pPr>
            <a:r>
              <a:rPr lang="sk-SK" baseline="0" dirty="0" smtClean="0"/>
              <a:t>Vygenerujeme si </a:t>
            </a:r>
            <a:r>
              <a:rPr lang="sk-SK" baseline="0" dirty="0" err="1" smtClean="0"/>
              <a:t>trénovaciu</a:t>
            </a:r>
            <a:r>
              <a:rPr lang="sk-SK" baseline="0" dirty="0" smtClean="0"/>
              <a:t> a testovaciu množinu pomocou programu v priečinku Predikcia, alebo použijeme už vygenerované množiny z </a:t>
            </a:r>
            <a:r>
              <a:rPr lang="sk-SK" baseline="0" dirty="0" err="1" smtClean="0"/>
              <a:t>podpriečinku</a:t>
            </a:r>
            <a:r>
              <a:rPr lang="sk-SK" baseline="0" dirty="0" smtClean="0"/>
              <a:t>. (Pokúste sa pozrieť do tých súborov a pochopiť, ako sú v nich uložené dáta)</a:t>
            </a:r>
          </a:p>
          <a:p>
            <a:pPr marL="228600" indent="-228600">
              <a:buAutoNum type="arabicPeriod"/>
            </a:pPr>
            <a:r>
              <a:rPr lang="sk-SK" baseline="0" dirty="0" err="1" smtClean="0"/>
              <a:t>Trénovacia</a:t>
            </a:r>
            <a:r>
              <a:rPr lang="sk-SK" baseline="0" dirty="0" smtClean="0"/>
              <a:t> množina pozostáva z meteorologických dát, konkrétne teploty, z oblasti TUKE z mesiaca november (2013). Testovacia množina je z konca novembra a zo začiatku decembra. Záznamy sú vedené v 15-minútových </a:t>
            </a:r>
            <a:r>
              <a:rPr lang="sk-SK" baseline="0" dirty="0" err="1" smtClean="0"/>
              <a:t>intevaloch</a:t>
            </a:r>
            <a:r>
              <a:rPr lang="sk-SK" baseline="0" dirty="0" smtClean="0"/>
              <a:t>.</a:t>
            </a:r>
          </a:p>
          <a:p>
            <a:pPr marL="228600" indent="-228600">
              <a:buAutoNum type="arabicPeriod"/>
            </a:pPr>
            <a:r>
              <a:rPr lang="sk-SK" baseline="0" dirty="0" smtClean="0"/>
              <a:t>Cieľom je učiť NS na dátach z novembra a takto naučenú sieť použiť na </a:t>
            </a:r>
            <a:r>
              <a:rPr lang="sk-SK" baseline="0" dirty="0" err="1" smtClean="0"/>
              <a:t>predikovanie</a:t>
            </a:r>
            <a:r>
              <a:rPr lang="sk-SK" baseline="0" dirty="0" smtClean="0"/>
              <a:t> teploty v decembri.</a:t>
            </a:r>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13</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14</a:t>
            </a:fld>
            <a:endParaRPr lang="sk-S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rtl="0"/>
            <a:r>
              <a:rPr lang="sk-SK" sz="1200" kern="1200" dirty="0" err="1" smtClean="0">
                <a:solidFill>
                  <a:schemeClr val="tx1"/>
                </a:solidFill>
                <a:latin typeface="+mn-lt"/>
                <a:ea typeface="+mn-ea"/>
                <a:cs typeface="+mn-cs"/>
              </a:rPr>
              <a:t>Kohonenove</a:t>
            </a:r>
            <a:r>
              <a:rPr lang="sk-SK" sz="1200" kern="1200" dirty="0" smtClean="0">
                <a:solidFill>
                  <a:schemeClr val="tx1"/>
                </a:solidFill>
                <a:latin typeface="+mn-lt"/>
                <a:ea typeface="+mn-ea"/>
                <a:cs typeface="+mn-cs"/>
              </a:rPr>
              <a:t> siete predstavujú veľmi dôležité rozšírenie konkurenčného učenia, ktoré spočíva v dvoch hlavných zmenách:</a:t>
            </a:r>
          </a:p>
          <a:p>
            <a:pPr marL="228600" indent="-228600" rtl="0">
              <a:buAutoNum type="arabicPeriod"/>
            </a:pPr>
            <a:r>
              <a:rPr lang="sk-SK" sz="1200" kern="1200" dirty="0" smtClean="0">
                <a:solidFill>
                  <a:schemeClr val="tx1"/>
                </a:solidFill>
                <a:latin typeface="+mn-lt"/>
                <a:ea typeface="+mn-ea"/>
                <a:cs typeface="+mn-cs"/>
              </a:rPr>
              <a:t>Prvá zmena spočíva v tom, že neuróny na výstupnej vrstve NS sú usporiadané do nejakého geometrického tvaru, ktorý značne závisí od konkrétnej aplikácie.</a:t>
            </a:r>
          </a:p>
          <a:p>
            <a:pPr marL="228600" indent="-228600" rtl="0">
              <a:buAutoNum type="arabicPeriod"/>
            </a:pPr>
            <a:r>
              <a:rPr lang="sk-SK" sz="1200" kern="1200" dirty="0" smtClean="0">
                <a:solidFill>
                  <a:schemeClr val="tx1"/>
                </a:solidFill>
                <a:latin typeface="+mn-lt"/>
                <a:ea typeface="+mn-ea"/>
                <a:cs typeface="+mn-cs"/>
              </a:rPr>
              <a:t>Najčastejšie je používaná dvojrozmerná mriežka v tvare obdĺžnika, kde sú neuróny vo vrstve umiestnené vedľa seba, a teda existuje možnosť určenia suseda. Túto vrstvu nazývame </a:t>
            </a:r>
            <a:r>
              <a:rPr lang="sk-SK" sz="1200" kern="1200" dirty="0" err="1" smtClean="0">
                <a:solidFill>
                  <a:schemeClr val="tx1"/>
                </a:solidFill>
                <a:latin typeface="+mn-lt"/>
                <a:ea typeface="+mn-ea"/>
                <a:cs typeface="+mn-cs"/>
              </a:rPr>
              <a:t>Kohonenovou</a:t>
            </a:r>
            <a:r>
              <a:rPr lang="sk-SK" sz="1200" kern="1200" dirty="0" smtClean="0">
                <a:solidFill>
                  <a:schemeClr val="tx1"/>
                </a:solidFill>
                <a:latin typeface="+mn-lt"/>
                <a:ea typeface="+mn-ea"/>
                <a:cs typeface="+mn-cs"/>
              </a:rPr>
              <a:t> vrstvou.</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sk-SK" sz="1200" kern="1200" dirty="0" smtClean="0">
                <a:solidFill>
                  <a:schemeClr val="tx1"/>
                </a:solidFill>
                <a:latin typeface="+mn-lt"/>
                <a:ea typeface="+mn-ea"/>
                <a:cs typeface="+mn-cs"/>
              </a:rPr>
              <a:t>Ďalším rozšírením je pripustenie princípu viacerých víťazov (</a:t>
            </a:r>
            <a:r>
              <a:rPr lang="sk-SK" sz="1200" kern="1200" dirty="0" err="1" smtClean="0">
                <a:solidFill>
                  <a:schemeClr val="tx1"/>
                </a:solidFill>
                <a:latin typeface="+mn-lt"/>
                <a:ea typeface="+mn-ea"/>
                <a:cs typeface="+mn-cs"/>
              </a:rPr>
              <a:t>multiply</a:t>
            </a:r>
            <a:r>
              <a:rPr lang="sk-SK" sz="1200" kern="1200" dirty="0" smtClean="0">
                <a:solidFill>
                  <a:schemeClr val="tx1"/>
                </a:solidFill>
                <a:latin typeface="+mn-lt"/>
                <a:ea typeface="+mn-ea"/>
                <a:cs typeface="+mn-cs"/>
              </a:rPr>
              <a:t> WTA). Samotné zhlukovanie sa deje takým spôsobom, že hodnoty SV susedných neurónov sú podobné a naopak hodnoty SV neurónov, ktoré sú od seba viac vzdialené, sú rozdielne. Príčinou je zavedenie funkcie </a:t>
            </a:r>
            <a:r>
              <a:rPr lang="sk-SK" sz="1200" kern="1200" dirty="0" err="1" smtClean="0">
                <a:solidFill>
                  <a:schemeClr val="tx1"/>
                </a:solidFill>
                <a:latin typeface="+mn-lt"/>
                <a:ea typeface="+mn-ea"/>
                <a:cs typeface="+mn-cs"/>
              </a:rPr>
              <a:t>susednosti</a:t>
            </a:r>
            <a:r>
              <a:rPr lang="sk-SK" sz="1200" kern="1200" dirty="0" smtClean="0">
                <a:solidFill>
                  <a:schemeClr val="tx1"/>
                </a:solidFill>
                <a:latin typeface="+mn-lt"/>
                <a:ea typeface="+mn-ea"/>
                <a:cs typeface="+mn-cs"/>
              </a:rPr>
              <a:t> (viď snímok) kde </a:t>
            </a:r>
            <a:r>
              <a:rPr lang="sk-SK" sz="1200" i="1" kern="1200" dirty="0" smtClean="0">
                <a:solidFill>
                  <a:schemeClr val="tx1"/>
                </a:solidFill>
                <a:latin typeface="+mn-lt"/>
                <a:ea typeface="+mn-ea"/>
                <a:cs typeface="+mn-cs"/>
              </a:rPr>
              <a:t>h</a:t>
            </a:r>
            <a:r>
              <a:rPr lang="sk-SK" sz="1200" kern="1200" dirty="0" smtClean="0">
                <a:solidFill>
                  <a:schemeClr val="tx1"/>
                </a:solidFill>
                <a:latin typeface="+mn-lt"/>
                <a:ea typeface="+mn-ea"/>
                <a:cs typeface="+mn-cs"/>
              </a:rPr>
              <a:t>(</a:t>
            </a:r>
            <a:r>
              <a:rPr lang="sk-SK" sz="1200" i="1" kern="1200" dirty="0" smtClean="0">
                <a:solidFill>
                  <a:schemeClr val="tx1"/>
                </a:solidFill>
                <a:latin typeface="+mn-lt"/>
                <a:ea typeface="+mn-ea"/>
                <a:cs typeface="+mn-cs"/>
              </a:rPr>
              <a:t>t</a:t>
            </a:r>
            <a:r>
              <a:rPr lang="sk-SK" sz="1200" kern="1200" dirty="0" smtClean="0">
                <a:solidFill>
                  <a:schemeClr val="tx1"/>
                </a:solidFill>
                <a:latin typeface="+mn-lt"/>
                <a:ea typeface="+mn-ea"/>
                <a:cs typeface="+mn-cs"/>
              </a:rPr>
              <a:t>) je adaptačná výška, </a:t>
            </a:r>
            <a:r>
              <a:rPr lang="sk-SK" sz="1200" i="1" kern="1200" dirty="0" err="1" smtClean="0">
                <a:solidFill>
                  <a:schemeClr val="tx1"/>
                </a:solidFill>
                <a:latin typeface="+mn-lt"/>
                <a:ea typeface="+mn-ea"/>
                <a:cs typeface="+mn-cs"/>
              </a:rPr>
              <a:t>d</a:t>
            </a:r>
            <a:r>
              <a:rPr lang="sk-SK" sz="1200" i="1" kern="1200" baseline="-25000" dirty="0" err="1" smtClean="0">
                <a:solidFill>
                  <a:schemeClr val="tx1"/>
                </a:solidFill>
                <a:latin typeface="+mn-lt"/>
                <a:ea typeface="+mn-ea"/>
                <a:cs typeface="+mn-cs"/>
              </a:rPr>
              <a:t>j</a:t>
            </a:r>
            <a:r>
              <a:rPr lang="sk-SK" sz="1200" kern="1200" dirty="0" smtClean="0">
                <a:solidFill>
                  <a:schemeClr val="tx1"/>
                </a:solidFill>
                <a:latin typeface="+mn-lt"/>
                <a:ea typeface="+mn-ea"/>
                <a:cs typeface="+mn-cs"/>
              </a:rPr>
              <a:t> je vzdialenosť medzi neurónmi v </a:t>
            </a:r>
            <a:r>
              <a:rPr lang="sk-SK" sz="1200" kern="1200" dirty="0" err="1" smtClean="0">
                <a:solidFill>
                  <a:schemeClr val="tx1"/>
                </a:solidFill>
                <a:latin typeface="+mn-lt"/>
                <a:ea typeface="+mn-ea"/>
                <a:cs typeface="+mn-cs"/>
              </a:rPr>
              <a:t>Kohonenovej</a:t>
            </a:r>
            <a:r>
              <a:rPr lang="sk-SK" sz="1200" kern="1200" dirty="0" smtClean="0">
                <a:solidFill>
                  <a:schemeClr val="tx1"/>
                </a:solidFill>
                <a:latin typeface="+mn-lt"/>
                <a:ea typeface="+mn-ea"/>
                <a:cs typeface="+mn-cs"/>
              </a:rPr>
              <a:t> vrstve a </a:t>
            </a:r>
            <a:r>
              <a:rPr lang="sk-SK" sz="1200" i="1" kern="1200" dirty="0" smtClean="0">
                <a:solidFill>
                  <a:schemeClr val="tx1"/>
                </a:solidFill>
                <a:latin typeface="+mn-lt"/>
                <a:ea typeface="+mn-ea"/>
                <a:cs typeface="+mn-cs"/>
              </a:rPr>
              <a:t>r</a:t>
            </a:r>
            <a:r>
              <a:rPr lang="sk-SK" sz="1200" kern="1200" dirty="0" smtClean="0">
                <a:solidFill>
                  <a:schemeClr val="tx1"/>
                </a:solidFill>
                <a:latin typeface="+mn-lt"/>
                <a:ea typeface="+mn-ea"/>
                <a:cs typeface="+mn-cs"/>
              </a:rPr>
              <a:t>(</a:t>
            </a:r>
            <a:r>
              <a:rPr lang="sk-SK" sz="1200" i="1" kern="1200" dirty="0" smtClean="0">
                <a:solidFill>
                  <a:schemeClr val="tx1"/>
                </a:solidFill>
                <a:latin typeface="+mn-lt"/>
                <a:ea typeface="+mn-ea"/>
                <a:cs typeface="+mn-cs"/>
              </a:rPr>
              <a:t>t</a:t>
            </a:r>
            <a:r>
              <a:rPr lang="sk-SK" sz="1200" kern="1200" dirty="0" smtClean="0">
                <a:solidFill>
                  <a:schemeClr val="tx1"/>
                </a:solidFill>
                <a:latin typeface="+mn-lt"/>
                <a:ea typeface="+mn-ea"/>
                <a:cs typeface="+mn-cs"/>
              </a:rPr>
              <a:t>) predstavuje polomer priestorového susedstva medzi neurónmi v cykle učenia </a:t>
            </a:r>
            <a:r>
              <a:rPr lang="sk-SK" sz="1200" i="1" kern="1200" dirty="0" smtClean="0">
                <a:solidFill>
                  <a:schemeClr val="tx1"/>
                </a:solidFill>
                <a:latin typeface="+mn-lt"/>
                <a:ea typeface="+mn-ea"/>
                <a:cs typeface="+mn-cs"/>
              </a:rPr>
              <a:t>t</a:t>
            </a:r>
            <a:r>
              <a:rPr lang="sk-SK" sz="1200" kern="1200" dirty="0" smtClean="0">
                <a:solidFill>
                  <a:schemeClr val="tx1"/>
                </a:solidFill>
                <a:latin typeface="+mn-lt"/>
                <a:ea typeface="+mn-ea"/>
                <a:cs typeface="+mn-cs"/>
              </a:rPr>
              <a:t>. Funkcia </a:t>
            </a:r>
            <a:r>
              <a:rPr lang="sk-SK" sz="1200" kern="1200" dirty="0" err="1" smtClean="0">
                <a:solidFill>
                  <a:schemeClr val="tx1"/>
                </a:solidFill>
                <a:latin typeface="+mn-lt"/>
                <a:ea typeface="+mn-ea"/>
                <a:cs typeface="+mn-cs"/>
              </a:rPr>
              <a:t>susednosti</a:t>
            </a:r>
            <a:r>
              <a:rPr lang="sk-SK" sz="1200" kern="1200" dirty="0" smtClean="0">
                <a:solidFill>
                  <a:schemeClr val="tx1"/>
                </a:solidFill>
                <a:latin typeface="+mn-lt"/>
                <a:ea typeface="+mn-ea"/>
                <a:cs typeface="+mn-cs"/>
              </a:rPr>
              <a:t> spôsobuje, že každá zmena hodnôt SV víťazného neurónu vplýva na zmenu hodnôt SV susedných neurónov. Veľkosť tejto zmeny klesá s rastúcou vzdialenosťou od víťaza.</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sk-SK" sz="1200" kern="1200" dirty="0" smtClean="0">
              <a:solidFill>
                <a:schemeClr val="tx1"/>
              </a:solidFill>
              <a:latin typeface="+mn-lt"/>
              <a:ea typeface="+mn-ea"/>
              <a:cs typeface="+mn-cs"/>
            </a:endParaRPr>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15</a:t>
            </a:fld>
            <a:endParaRPr 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smtClean="0"/>
              <a:t>Nezabudnite</a:t>
            </a:r>
            <a:r>
              <a:rPr lang="sk-SK" baseline="0" dirty="0" smtClean="0"/>
              <a:t> si spustiť program </a:t>
            </a:r>
            <a:r>
              <a:rPr lang="sk-SK" baseline="0" dirty="0" err="1" smtClean="0"/>
              <a:t>Kohonen</a:t>
            </a:r>
            <a:r>
              <a:rPr lang="sk-SK" baseline="0" dirty="0" smtClean="0"/>
              <a:t> NN.</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16</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smtClean="0"/>
              <a:t>Na úvod krátke opakovanie.</a:t>
            </a:r>
          </a:p>
          <a:p>
            <a:endParaRPr lang="sk-SK" dirty="0" smtClean="0"/>
          </a:p>
          <a:p>
            <a:r>
              <a:rPr lang="sk-SK" dirty="0" smtClean="0"/>
              <a:t>Klasifikácia je zatriedenie objektov do množiny vopred známych</a:t>
            </a:r>
            <a:r>
              <a:rPr lang="sk-SK" baseline="0" dirty="0" smtClean="0"/>
              <a:t> tried. Výsledkom je teda nominálna označená hodnota. Podmienky, kedy patrí objekt do danej triedy sú vopred známe. Napríklad v grafe možno dáta do tried krivkou, resp. </a:t>
            </a:r>
            <a:r>
              <a:rPr lang="sk-SK" baseline="0" dirty="0" err="1" smtClean="0"/>
              <a:t>hyperplochou</a:t>
            </a:r>
            <a:r>
              <a:rPr lang="sk-SK" baseline="0" dirty="0" smtClean="0"/>
              <a:t>).</a:t>
            </a:r>
          </a:p>
          <a:p>
            <a:endParaRPr lang="sk-SK" baseline="0" dirty="0" smtClean="0"/>
          </a:p>
          <a:p>
            <a:r>
              <a:rPr lang="sk-SK" baseline="0" dirty="0" smtClean="0"/>
              <a:t>Zhlukovanie je zatriedenie objektov do množiny neoznačených zhlukov. Zhluk je podobný triede avšak s tým rozdielom, že nemá priradený názov, teda je to neoznačená (</a:t>
            </a:r>
            <a:r>
              <a:rPr lang="sk-SK" baseline="0" dirty="0" err="1" smtClean="0"/>
              <a:t>unlabelled</a:t>
            </a:r>
            <a:r>
              <a:rPr lang="sk-SK" baseline="0" dirty="0" smtClean="0"/>
              <a:t>) nominálna hodnota. Neexistujú žiadne vonkajšie podmienky, ako priradzovať objekty k zhlukom, ale platí, že objekty v rámci toho istého zhluku majú podobné atribúty. Vzhľadom na chýbajúce vonkajšie podmienky nevieme dáta v grafe </a:t>
            </a:r>
            <a:r>
              <a:rPr lang="sk-SK" baseline="0" dirty="0" err="1" smtClean="0"/>
              <a:t>rozseparovať</a:t>
            </a:r>
            <a:r>
              <a:rPr lang="sk-SK" baseline="0" dirty="0" smtClean="0"/>
              <a:t> krivkami/</a:t>
            </a:r>
            <a:r>
              <a:rPr lang="sk-SK" baseline="0" dirty="0" err="1" smtClean="0"/>
              <a:t>hyperplochami</a:t>
            </a:r>
            <a:r>
              <a:rPr lang="sk-SK" baseline="0" dirty="0" smtClean="0"/>
              <a:t>.</a:t>
            </a:r>
          </a:p>
          <a:p>
            <a:endParaRPr lang="sk-SK" baseline="0" dirty="0" smtClean="0"/>
          </a:p>
          <a:p>
            <a:r>
              <a:rPr lang="sk-SK" baseline="0" dirty="0" smtClean="0"/>
              <a:t>Pri predikcii na základe historických dát nejakej meranej (numerickej) veličiny (alebo viacerých veličín) z minulosti </a:t>
            </a:r>
            <a:r>
              <a:rPr lang="sk-SK" baseline="0" dirty="0" err="1" smtClean="0"/>
              <a:t>predikujeme</a:t>
            </a:r>
            <a:r>
              <a:rPr lang="sk-SK" baseline="0" dirty="0" smtClean="0"/>
              <a:t> hodnotu tejto veličiny do budúcnosti.</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2</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smtClean="0"/>
              <a:t>Klasifikácia je zatriedenie</a:t>
            </a:r>
            <a:r>
              <a:rPr lang="sk-SK" baseline="0" dirty="0" smtClean="0"/>
              <a:t> nového príkladu do vopred definovaného </a:t>
            </a:r>
            <a:r>
              <a:rPr lang="sk-SK" b="1" baseline="0" dirty="0" smtClean="0"/>
              <a:t>konečného počtu </a:t>
            </a:r>
            <a:r>
              <a:rPr lang="sk-SK" baseline="0" dirty="0" smtClean="0"/>
              <a:t>tzv. klasifikačných tried.</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3</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smtClean="0"/>
              <a:t>Zhlukovanie umožňuje</a:t>
            </a:r>
            <a:r>
              <a:rPr lang="sk-SK" baseline="0" dirty="0" smtClean="0"/>
              <a:t> určiť príslušnosť rozhodovacieho prípadu do skupiny tzv. zhluku. Objekty vo vnútri zhluku sa vyznačujú podobnými atribútmi. Počet zhlukov sa určuje buď manuálne alebo automaticky.</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4</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smtClean="0"/>
              <a:t>Predikcia je podobná klasifikácii, ale s tým rozdielom, že výsledkom </a:t>
            </a:r>
            <a:r>
              <a:rPr lang="sk-SK" baseline="0" dirty="0" smtClean="0"/>
              <a:t>nie je trieda ale numerická hodnota, ktorá by mala nasledovať s ohľadom na hodnoty predchádzajúce.</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5</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sk-SK" dirty="0" smtClean="0"/>
              <a:t>Dôležité</a:t>
            </a:r>
            <a:r>
              <a:rPr lang="sk-SK" baseline="0" dirty="0" smtClean="0"/>
              <a:t> je uvedomiť si, že systémy výpočtovej UI kladú dôraz na schopnosť automatického učenia z dát.</a:t>
            </a:r>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6</a:t>
            </a:fld>
            <a:endParaRPr 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7</a:t>
            </a:fld>
            <a:endParaRPr lang="sk-S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8</a:t>
            </a:fld>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sk-SK" dirty="0"/>
          </a:p>
        </p:txBody>
      </p:sp>
      <p:sp>
        <p:nvSpPr>
          <p:cNvPr id="4" name="Zástupný symbol pro číslo snímku 3"/>
          <p:cNvSpPr>
            <a:spLocks noGrp="1"/>
          </p:cNvSpPr>
          <p:nvPr>
            <p:ph type="sldNum" sz="quarter" idx="10"/>
          </p:nvPr>
        </p:nvSpPr>
        <p:spPr/>
        <p:txBody>
          <a:bodyPr/>
          <a:lstStyle/>
          <a:p>
            <a:fld id="{8F720BAF-A9FD-4C98-80D9-571E32E48DA8}" type="slidenum">
              <a:rPr lang="sk-SK" smtClean="0"/>
              <a:pPr/>
              <a:t>9</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k-SK"/>
          </a:p>
        </p:txBody>
      </p:sp>
      <p:sp>
        <p:nvSpPr>
          <p:cNvPr id="4" name="Date Placeholder 3"/>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175300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383528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296998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267697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385830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Date Placeholder 4"/>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177737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7" name="Date Placeholder 6"/>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227378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Date Placeholder 2"/>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231415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63680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36054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3268EF-D952-4768-A759-F0A433245C77}" type="datetimeFigureOut">
              <a:rPr lang="sk-SK" smtClean="0"/>
              <a:pPr/>
              <a:t>2. 12. 2013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182253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k-S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268EF-D952-4768-A759-F0A433245C77}" type="datetimeFigureOut">
              <a:rPr lang="sk-SK" smtClean="0"/>
              <a:pPr/>
              <a:t>2. 12. 2013</a:t>
            </a:fld>
            <a:endParaRPr lang="sk-S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EA0E8-C078-4620-B7AE-62E0706D7043}" type="slidenum">
              <a:rPr lang="sk-SK" smtClean="0"/>
              <a:pPr/>
              <a:t>‹#›</a:t>
            </a:fld>
            <a:endParaRPr lang="sk-SK"/>
          </a:p>
        </p:txBody>
      </p:sp>
    </p:spTree>
    <p:extLst>
      <p:ext uri="{BB962C8B-B14F-4D97-AF65-F5344CB8AC3E}">
        <p14:creationId xmlns:p14="http://schemas.microsoft.com/office/powerpoint/2010/main" xmlns="" val="355386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lirslm.fei.tuke.sk/raz/cviko11.zi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s>
</file>

<file path=ppt/slides/_rels/slide16.xml.rels><?xml version="1.0" encoding="UTF-8" standalone="yes"?>
<Relationships xmlns="http://schemas.openxmlformats.org/package/2006/relationships"><Relationship Id="rId3" Type="http://schemas.openxmlformats.org/officeDocument/2006/relationships/hyperlink" Target="http://www.heatonresearch.com/articles/42/page1.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lstStyle/>
          <a:p>
            <a:r>
              <a:rPr lang="sk-SK" dirty="0" smtClean="0"/>
              <a:t>Automatické rozhodovanie prostriedkami umelej inteligencie</a:t>
            </a:r>
            <a:endParaRPr lang="sk-SK" dirty="0"/>
          </a:p>
        </p:txBody>
      </p:sp>
      <p:sp>
        <p:nvSpPr>
          <p:cNvPr id="3" name="Subtitle 2"/>
          <p:cNvSpPr>
            <a:spLocks noGrp="1"/>
          </p:cNvSpPr>
          <p:nvPr>
            <p:ph type="subTitle" idx="1"/>
          </p:nvPr>
        </p:nvSpPr>
        <p:spPr>
          <a:xfrm>
            <a:off x="1371600" y="1604962"/>
            <a:ext cx="6400800" cy="1752600"/>
          </a:xfrm>
        </p:spPr>
        <p:txBody>
          <a:bodyPr/>
          <a:lstStyle/>
          <a:p>
            <a:r>
              <a:rPr lang="sk-SK" dirty="0" smtClean="0"/>
              <a:t>Cvičenie 11 z predmetu </a:t>
            </a:r>
            <a:r>
              <a:rPr lang="sk-SK" dirty="0" err="1" smtClean="0"/>
              <a:t>RaZ</a:t>
            </a:r>
            <a:endParaRPr lang="sk-SK" dirty="0" smtClean="0"/>
          </a:p>
        </p:txBody>
      </p:sp>
      <p:sp>
        <p:nvSpPr>
          <p:cNvPr id="15" name="Obláček 14"/>
          <p:cNvSpPr/>
          <p:nvPr/>
        </p:nvSpPr>
        <p:spPr>
          <a:xfrm>
            <a:off x="2411760" y="2276872"/>
            <a:ext cx="5804148" cy="3312368"/>
          </a:xfrm>
          <a:prstGeom prst="cloudCallout">
            <a:avLst>
              <a:gd name="adj1" fmla="val -69780"/>
              <a:gd name="adj2" fmla="val 134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pic>
        <p:nvPicPr>
          <p:cNvPr id="19" name="Obrázek 18" descr="artificial_intelligence.jpg"/>
          <p:cNvPicPr>
            <a:picLocks noChangeAspect="1"/>
          </p:cNvPicPr>
          <p:nvPr/>
        </p:nvPicPr>
        <p:blipFill>
          <a:blip r:embed="rId3" cstate="print"/>
          <a:stretch>
            <a:fillRect/>
          </a:stretch>
        </p:blipFill>
        <p:spPr>
          <a:xfrm>
            <a:off x="323528" y="4623816"/>
            <a:ext cx="1706880" cy="2234184"/>
          </a:xfrm>
          <a:prstGeom prst="rect">
            <a:avLst/>
          </a:prstGeom>
        </p:spPr>
      </p:pic>
      <p:pic>
        <p:nvPicPr>
          <p:cNvPr id="20" name="Obrázek 19" descr="nn.png"/>
          <p:cNvPicPr>
            <a:picLocks noChangeAspect="1"/>
          </p:cNvPicPr>
          <p:nvPr/>
        </p:nvPicPr>
        <p:blipFill>
          <a:blip r:embed="rId4" cstate="print"/>
          <a:srcRect r="14748" b="11747"/>
          <a:stretch>
            <a:fillRect/>
          </a:stretch>
        </p:blipFill>
        <p:spPr>
          <a:xfrm>
            <a:off x="3419872" y="2708919"/>
            <a:ext cx="3744416" cy="2264065"/>
          </a:xfrm>
          <a:prstGeom prst="rect">
            <a:avLst/>
          </a:prstGeom>
        </p:spPr>
      </p:pic>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smtClean="0"/>
              <a:t>Neurónové siete</a:t>
            </a:r>
            <a:endParaRPr lang="sk-SK" sz="3600" dirty="0"/>
          </a:p>
        </p:txBody>
      </p:sp>
      <p:sp>
        <p:nvSpPr>
          <p:cNvPr id="34" name="TextovéPole 33"/>
          <p:cNvSpPr txBox="1"/>
          <p:nvPr/>
        </p:nvSpPr>
        <p:spPr>
          <a:xfrm>
            <a:off x="539552" y="1412776"/>
            <a:ext cx="8064896" cy="3416320"/>
          </a:xfrm>
          <a:prstGeom prst="rect">
            <a:avLst/>
          </a:prstGeom>
          <a:noFill/>
        </p:spPr>
        <p:txBody>
          <a:bodyPr wrap="square" rtlCol="0">
            <a:spAutoFit/>
          </a:bodyPr>
          <a:lstStyle/>
          <a:p>
            <a:pPr marL="457200" indent="-457200">
              <a:buFont typeface="Arial" pitchFamily="34" charset="0"/>
              <a:buChar char="•"/>
            </a:pPr>
            <a:r>
              <a:rPr lang="sk-SK" sz="2400" dirty="0" smtClean="0"/>
              <a:t>neuróny sa v NS skladajú do zložitejších štruktúr (</a:t>
            </a:r>
            <a:r>
              <a:rPr lang="sk-SK" sz="2400" dirty="0" err="1" smtClean="0"/>
              <a:t>topológií</a:t>
            </a:r>
            <a:r>
              <a:rPr lang="sk-SK" sz="2400" dirty="0" smtClean="0"/>
              <a:t>),</a:t>
            </a:r>
          </a:p>
          <a:p>
            <a:pPr marL="457200" indent="-457200">
              <a:buFont typeface="Arial" pitchFamily="34" charset="0"/>
              <a:buChar char="•"/>
            </a:pPr>
            <a:r>
              <a:rPr lang="sk-SK" sz="2400" dirty="0" smtClean="0"/>
              <a:t>najpoužívanejšou </a:t>
            </a:r>
            <a:r>
              <a:rPr lang="sk-SK" sz="2400" dirty="0" err="1" smtClean="0"/>
              <a:t>topológiou</a:t>
            </a:r>
            <a:r>
              <a:rPr lang="sk-SK" sz="2400" dirty="0" smtClean="0"/>
              <a:t> je viacvrstvová štruktúra:</a:t>
            </a:r>
          </a:p>
          <a:p>
            <a:pPr marL="457200" indent="-457200"/>
            <a:r>
              <a:rPr lang="sk-SK" sz="2400" dirty="0" smtClean="0"/>
              <a:t>		- jedna vstupná vrstva,</a:t>
            </a:r>
          </a:p>
          <a:p>
            <a:pPr marL="457200" indent="-457200"/>
            <a:r>
              <a:rPr lang="sk-SK" sz="2400" dirty="0" smtClean="0"/>
              <a:t>		- jedna výstupná vrstva,</a:t>
            </a:r>
          </a:p>
          <a:p>
            <a:pPr marL="457200" indent="-457200"/>
            <a:r>
              <a:rPr lang="sk-SK" sz="2400" dirty="0" smtClean="0"/>
              <a:t>		- jedna alebo viaceré skryté vrstvy</a:t>
            </a:r>
          </a:p>
          <a:p>
            <a:pPr marL="457200" indent="-457200">
              <a:buFont typeface="Arial" pitchFamily="34" charset="0"/>
              <a:buChar char="•"/>
            </a:pPr>
            <a:r>
              <a:rPr lang="sk-SK" sz="2400" dirty="0" err="1" smtClean="0"/>
              <a:t>topológie</a:t>
            </a:r>
            <a:r>
              <a:rPr lang="sk-SK" sz="2400" dirty="0" smtClean="0"/>
              <a:t> NS rozdeľujeme do dvoch základných skupín:</a:t>
            </a:r>
          </a:p>
          <a:p>
            <a:pPr marL="457200" indent="-457200"/>
            <a:r>
              <a:rPr lang="sk-SK" sz="2400" dirty="0" smtClean="0"/>
              <a:t>		- </a:t>
            </a:r>
            <a:r>
              <a:rPr lang="sk-SK" sz="2400" dirty="0" err="1" smtClean="0"/>
              <a:t>dopredné</a:t>
            </a:r>
            <a:r>
              <a:rPr lang="sk-SK" sz="2400" dirty="0" smtClean="0"/>
              <a:t> NS,</a:t>
            </a:r>
          </a:p>
          <a:p>
            <a:pPr marL="457200" indent="-457200"/>
            <a:r>
              <a:rPr lang="sk-SK" sz="2400" dirty="0" smtClean="0"/>
              <a:t>		- </a:t>
            </a:r>
            <a:r>
              <a:rPr lang="sk-SK" sz="2400" dirty="0" err="1" smtClean="0"/>
              <a:t>rekurentné</a:t>
            </a:r>
            <a:r>
              <a:rPr lang="sk-SK" sz="2400" dirty="0" smtClean="0"/>
              <a:t> NS.</a:t>
            </a:r>
          </a:p>
          <a:p>
            <a:pPr marL="457200" indent="-457200">
              <a:buFont typeface="Arial" pitchFamily="34" charset="0"/>
              <a:buChar char="•"/>
            </a:pPr>
            <a:r>
              <a:rPr lang="sk-SK" sz="2400" dirty="0" smtClean="0"/>
              <a:t>najjednoduchšou štruktúrou je jednovrstvový </a:t>
            </a:r>
            <a:r>
              <a:rPr lang="sk-SK" sz="2400" dirty="0" err="1" smtClean="0"/>
              <a:t>perceptrón</a:t>
            </a:r>
            <a:r>
              <a:rPr lang="sk-SK" sz="2400" dirty="0" smtClean="0"/>
              <a:t>.</a:t>
            </a:r>
          </a:p>
        </p:txBody>
      </p:sp>
      <p:pic>
        <p:nvPicPr>
          <p:cNvPr id="5" name="Picture 2"/>
          <p:cNvPicPr>
            <a:picLocks noChangeAspect="1" noChangeArrowheads="1"/>
          </p:cNvPicPr>
          <p:nvPr/>
        </p:nvPicPr>
        <p:blipFill>
          <a:blip r:embed="rId3" cstate="print"/>
          <a:srcRect/>
          <a:stretch>
            <a:fillRect/>
          </a:stretch>
        </p:blipFill>
        <p:spPr bwMode="auto">
          <a:xfrm>
            <a:off x="1115616" y="4941168"/>
            <a:ext cx="2304256" cy="1569566"/>
          </a:xfrm>
          <a:prstGeom prst="rect">
            <a:avLst/>
          </a:prstGeom>
          <a:noFill/>
          <a:ln w="9525">
            <a:noFill/>
            <a:miter lim="800000"/>
            <a:headEnd/>
            <a:tailEnd/>
          </a:ln>
        </p:spPr>
      </p:pic>
      <p:pic>
        <p:nvPicPr>
          <p:cNvPr id="6" name="Obrázek 5" descr="classification.png"/>
          <p:cNvPicPr>
            <a:picLocks noChangeAspect="1"/>
          </p:cNvPicPr>
          <p:nvPr/>
        </p:nvPicPr>
        <p:blipFill>
          <a:blip r:embed="rId4" cstate="print"/>
          <a:stretch>
            <a:fillRect/>
          </a:stretch>
        </p:blipFill>
        <p:spPr>
          <a:xfrm>
            <a:off x="4932040" y="4852084"/>
            <a:ext cx="2658442" cy="2005916"/>
          </a:xfrm>
          <a:prstGeom prst="rect">
            <a:avLst/>
          </a:prstGeom>
        </p:spPr>
      </p:pic>
      <p:sp>
        <p:nvSpPr>
          <p:cNvPr id="8" name="Elipsa 7"/>
          <p:cNvSpPr/>
          <p:nvPr/>
        </p:nvSpPr>
        <p:spPr>
          <a:xfrm>
            <a:off x="3426498" y="5559535"/>
            <a:ext cx="216024" cy="216024"/>
          </a:xfrm>
          <a:prstGeom prst="ellipse">
            <a:avLst/>
          </a:prstGeom>
          <a:ln>
            <a:solidFill>
              <a:schemeClr val="tx1">
                <a:lumMod val="65000"/>
                <a:lumOff val="3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sk-SK"/>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err="1" smtClean="0"/>
              <a:t>Perceptrón</a:t>
            </a:r>
            <a:r>
              <a:rPr lang="sk-SK" sz="3600" dirty="0" smtClean="0"/>
              <a:t> a XOR problém</a:t>
            </a:r>
            <a:endParaRPr lang="sk-SK" sz="3600" dirty="0"/>
          </a:p>
        </p:txBody>
      </p:sp>
      <p:sp>
        <p:nvSpPr>
          <p:cNvPr id="7" name="TextovéPole 6"/>
          <p:cNvSpPr txBox="1"/>
          <p:nvPr/>
        </p:nvSpPr>
        <p:spPr>
          <a:xfrm>
            <a:off x="683568" y="1412776"/>
            <a:ext cx="7776864" cy="830997"/>
          </a:xfrm>
          <a:prstGeom prst="rect">
            <a:avLst/>
          </a:prstGeom>
          <a:noFill/>
        </p:spPr>
        <p:txBody>
          <a:bodyPr wrap="square" rtlCol="0">
            <a:spAutoFit/>
          </a:bodyPr>
          <a:lstStyle/>
          <a:p>
            <a:pPr algn="ctr"/>
            <a:r>
              <a:rPr lang="pl-PL" sz="2400" dirty="0" smtClean="0"/>
              <a:t>STIAHNITE SI PODKLADY Z:</a:t>
            </a:r>
          </a:p>
          <a:p>
            <a:pPr algn="ctr"/>
            <a:r>
              <a:rPr lang="pl-PL" sz="2400" dirty="0" smtClean="0">
                <a:solidFill>
                  <a:schemeClr val="tx2"/>
                </a:solidFill>
                <a:hlinkClick r:id="rId3"/>
              </a:rPr>
              <a:t>http://</a:t>
            </a:r>
            <a:r>
              <a:rPr lang="pl-PL" sz="2400" dirty="0" smtClean="0">
                <a:solidFill>
                  <a:schemeClr val="tx2"/>
                </a:solidFill>
                <a:hlinkClick r:id="rId3"/>
              </a:rPr>
              <a:t>lirslm.fei.tuke.sk/raz/cviko11.zip</a:t>
            </a:r>
            <a:r>
              <a:rPr lang="pl-PL" sz="2400" dirty="0" smtClean="0">
                <a:solidFill>
                  <a:schemeClr val="tx2"/>
                </a:solidFill>
              </a:rPr>
              <a:t> </a:t>
            </a:r>
            <a:endParaRPr lang="sk-SK" sz="2400" dirty="0" smtClean="0">
              <a:solidFill>
                <a:schemeClr val="tx2"/>
              </a:solidFill>
            </a:endParaRPr>
          </a:p>
        </p:txBody>
      </p:sp>
      <p:pic>
        <p:nvPicPr>
          <p:cNvPr id="5" name="Obrázek 4" descr="classification.png"/>
          <p:cNvPicPr>
            <a:picLocks noChangeAspect="1"/>
          </p:cNvPicPr>
          <p:nvPr/>
        </p:nvPicPr>
        <p:blipFill>
          <a:blip r:embed="rId4" cstate="print"/>
          <a:stretch>
            <a:fillRect/>
          </a:stretch>
        </p:blipFill>
        <p:spPr>
          <a:xfrm>
            <a:off x="323527" y="2852936"/>
            <a:ext cx="3912723" cy="2952328"/>
          </a:xfrm>
          <a:prstGeom prst="rect">
            <a:avLst/>
          </a:prstGeom>
        </p:spPr>
      </p:pic>
      <p:pic>
        <p:nvPicPr>
          <p:cNvPr id="6" name="Obrázek 5" descr="xor.png"/>
          <p:cNvPicPr>
            <a:picLocks noChangeAspect="1"/>
          </p:cNvPicPr>
          <p:nvPr/>
        </p:nvPicPr>
        <p:blipFill>
          <a:blip r:embed="rId5" cstate="print"/>
          <a:stretch>
            <a:fillRect/>
          </a:stretch>
        </p:blipFill>
        <p:spPr>
          <a:xfrm>
            <a:off x="4716016" y="2924944"/>
            <a:ext cx="3927618" cy="2943957"/>
          </a:xfrm>
          <a:prstGeom prst="rect">
            <a:avLst/>
          </a:prstGeom>
        </p:spPr>
      </p:pic>
      <p:sp>
        <p:nvSpPr>
          <p:cNvPr id="8" name="TextovéPole 7"/>
          <p:cNvSpPr txBox="1"/>
          <p:nvPr/>
        </p:nvSpPr>
        <p:spPr>
          <a:xfrm>
            <a:off x="683568" y="2708920"/>
            <a:ext cx="3249736" cy="369332"/>
          </a:xfrm>
          <a:prstGeom prst="rect">
            <a:avLst/>
          </a:prstGeom>
          <a:noFill/>
        </p:spPr>
        <p:txBody>
          <a:bodyPr wrap="none" rtlCol="0">
            <a:spAutoFit/>
          </a:bodyPr>
          <a:lstStyle/>
          <a:p>
            <a:r>
              <a:rPr lang="sk-SK" dirty="0" smtClean="0"/>
              <a:t>LINEÁRNE SEPAROVATEĽNÉ DÁTA</a:t>
            </a:r>
            <a:endParaRPr lang="sk-SK" dirty="0"/>
          </a:p>
        </p:txBody>
      </p:sp>
      <p:sp>
        <p:nvSpPr>
          <p:cNvPr id="9" name="TextovéPole 8"/>
          <p:cNvSpPr txBox="1"/>
          <p:nvPr/>
        </p:nvSpPr>
        <p:spPr>
          <a:xfrm>
            <a:off x="5940152" y="2708920"/>
            <a:ext cx="1554593" cy="369332"/>
          </a:xfrm>
          <a:prstGeom prst="rect">
            <a:avLst/>
          </a:prstGeom>
          <a:noFill/>
        </p:spPr>
        <p:txBody>
          <a:bodyPr wrap="none" rtlCol="0">
            <a:spAutoFit/>
          </a:bodyPr>
          <a:lstStyle/>
          <a:p>
            <a:r>
              <a:rPr lang="sk-SK" dirty="0" smtClean="0"/>
              <a:t>XOR PROBLÉM</a:t>
            </a:r>
            <a:endParaRPr lang="sk-SK" dirty="0"/>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ázek 6" descr="classification_sorting.gif"/>
          <p:cNvPicPr>
            <a:picLocks noChangeAspect="1"/>
          </p:cNvPicPr>
          <p:nvPr/>
        </p:nvPicPr>
        <p:blipFill>
          <a:blip r:embed="rId3" cstate="print"/>
          <a:stretch>
            <a:fillRect/>
          </a:stretch>
        </p:blipFill>
        <p:spPr>
          <a:xfrm>
            <a:off x="2843808" y="4946232"/>
            <a:ext cx="3168352" cy="1911768"/>
          </a:xfrm>
          <a:prstGeom prst="rect">
            <a:avLst/>
          </a:prstGeom>
        </p:spPr>
      </p:pic>
      <p:sp>
        <p:nvSpPr>
          <p:cNvPr id="2" name="Title 1"/>
          <p:cNvSpPr>
            <a:spLocks noGrp="1"/>
          </p:cNvSpPr>
          <p:nvPr>
            <p:ph type="ctrTitle"/>
          </p:nvPr>
        </p:nvSpPr>
        <p:spPr>
          <a:xfrm>
            <a:off x="571472" y="30149"/>
            <a:ext cx="7929618" cy="1470025"/>
          </a:xfrm>
        </p:spPr>
        <p:txBody>
          <a:bodyPr>
            <a:normAutofit/>
          </a:bodyPr>
          <a:lstStyle/>
          <a:p>
            <a:r>
              <a:rPr lang="sk-SK" sz="3600" dirty="0" err="1" smtClean="0"/>
              <a:t>Nerónová</a:t>
            </a:r>
            <a:r>
              <a:rPr lang="sk-SK" sz="3600" dirty="0" smtClean="0"/>
              <a:t> sieť a klasifikácia</a:t>
            </a:r>
            <a:endParaRPr lang="sk-SK" sz="3600" dirty="0"/>
          </a:p>
        </p:txBody>
      </p:sp>
      <p:pic>
        <p:nvPicPr>
          <p:cNvPr id="10" name="Obrázek 9" descr="nn.png"/>
          <p:cNvPicPr>
            <a:picLocks noChangeAspect="1"/>
          </p:cNvPicPr>
          <p:nvPr/>
        </p:nvPicPr>
        <p:blipFill>
          <a:blip r:embed="rId4" cstate="print"/>
          <a:srcRect r="14748" b="11747"/>
          <a:stretch>
            <a:fillRect/>
          </a:stretch>
        </p:blipFill>
        <p:spPr>
          <a:xfrm>
            <a:off x="1619672" y="1412776"/>
            <a:ext cx="5835420" cy="3528392"/>
          </a:xfrm>
          <a:prstGeom prst="rect">
            <a:avLst/>
          </a:prstGeom>
        </p:spPr>
      </p:pic>
      <p:sp>
        <p:nvSpPr>
          <p:cNvPr id="11" name="TextovéPole 10"/>
          <p:cNvSpPr txBox="1"/>
          <p:nvPr/>
        </p:nvSpPr>
        <p:spPr>
          <a:xfrm>
            <a:off x="611560" y="1484784"/>
            <a:ext cx="622927" cy="3600400"/>
          </a:xfrm>
          <a:prstGeom prst="rect">
            <a:avLst/>
          </a:prstGeom>
          <a:noFill/>
        </p:spPr>
        <p:txBody>
          <a:bodyPr vert="wordArtVert" wrap="square" rtlCol="0">
            <a:spAutoFit/>
          </a:bodyPr>
          <a:lstStyle/>
          <a:p>
            <a:pPr algn="ctr"/>
            <a:r>
              <a:rPr lang="sk-SK" sz="2400" b="1" dirty="0" smtClean="0"/>
              <a:t>ATRIBÚTY</a:t>
            </a:r>
            <a:endParaRPr lang="sk-SK" sz="2400" b="1" dirty="0"/>
          </a:p>
        </p:txBody>
      </p:sp>
      <p:sp>
        <p:nvSpPr>
          <p:cNvPr id="6" name="TextovéPole 5"/>
          <p:cNvSpPr txBox="1"/>
          <p:nvPr/>
        </p:nvSpPr>
        <p:spPr>
          <a:xfrm>
            <a:off x="7812360" y="1412776"/>
            <a:ext cx="622927" cy="3600400"/>
          </a:xfrm>
          <a:prstGeom prst="rect">
            <a:avLst/>
          </a:prstGeom>
          <a:noFill/>
        </p:spPr>
        <p:txBody>
          <a:bodyPr vert="wordArtVert" wrap="square" rtlCol="0">
            <a:spAutoFit/>
          </a:bodyPr>
          <a:lstStyle/>
          <a:p>
            <a:pPr algn="ctr"/>
            <a:r>
              <a:rPr lang="sk-SK" sz="2400" b="1" dirty="0" smtClean="0"/>
              <a:t>TRIEDY</a:t>
            </a:r>
            <a:endParaRPr lang="sk-SK" sz="2400" b="1" dirty="0"/>
          </a:p>
        </p:txBody>
      </p:sp>
      <p:sp>
        <p:nvSpPr>
          <p:cNvPr id="8" name="TextovéPole 7"/>
          <p:cNvSpPr txBox="1"/>
          <p:nvPr/>
        </p:nvSpPr>
        <p:spPr>
          <a:xfrm>
            <a:off x="6732240" y="5373216"/>
            <a:ext cx="1457194" cy="369332"/>
          </a:xfrm>
          <a:prstGeom prst="rect">
            <a:avLst/>
          </a:prstGeom>
          <a:noFill/>
        </p:spPr>
        <p:txBody>
          <a:bodyPr wrap="none" rtlCol="0">
            <a:spAutoFit/>
          </a:bodyPr>
          <a:lstStyle/>
          <a:p>
            <a:r>
              <a:rPr lang="sk-SK" dirty="0" smtClean="0"/>
              <a:t>Viď Príloha A.</a:t>
            </a:r>
            <a:endParaRPr lang="sk-SK" dirty="0"/>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err="1" smtClean="0"/>
              <a:t>Nerónová</a:t>
            </a:r>
            <a:r>
              <a:rPr lang="sk-SK" sz="3600" dirty="0" smtClean="0"/>
              <a:t> sieť a predikcia</a:t>
            </a:r>
            <a:endParaRPr lang="sk-SK" sz="3600" dirty="0"/>
          </a:p>
        </p:txBody>
      </p:sp>
      <p:pic>
        <p:nvPicPr>
          <p:cNvPr id="10" name="Obrázek 9" descr="nn.png"/>
          <p:cNvPicPr>
            <a:picLocks noChangeAspect="1"/>
          </p:cNvPicPr>
          <p:nvPr/>
        </p:nvPicPr>
        <p:blipFill>
          <a:blip r:embed="rId3" cstate="print"/>
          <a:srcRect r="14748" b="11747"/>
          <a:stretch>
            <a:fillRect/>
          </a:stretch>
        </p:blipFill>
        <p:spPr>
          <a:xfrm>
            <a:off x="1475656" y="1412776"/>
            <a:ext cx="5954510" cy="3600400"/>
          </a:xfrm>
          <a:prstGeom prst="rect">
            <a:avLst/>
          </a:prstGeom>
        </p:spPr>
      </p:pic>
      <p:sp>
        <p:nvSpPr>
          <p:cNvPr id="11" name="TextovéPole 10"/>
          <p:cNvSpPr txBox="1"/>
          <p:nvPr/>
        </p:nvSpPr>
        <p:spPr>
          <a:xfrm>
            <a:off x="539552" y="1412776"/>
            <a:ext cx="622927" cy="3600400"/>
          </a:xfrm>
          <a:prstGeom prst="rect">
            <a:avLst/>
          </a:prstGeom>
          <a:noFill/>
        </p:spPr>
        <p:txBody>
          <a:bodyPr vert="wordArtVert" wrap="square" rtlCol="0">
            <a:spAutoFit/>
          </a:bodyPr>
          <a:lstStyle/>
          <a:p>
            <a:pPr algn="ctr"/>
            <a:r>
              <a:rPr lang="sk-SK" sz="2400" b="1" dirty="0" smtClean="0"/>
              <a:t>MINULOSŤ</a:t>
            </a:r>
            <a:endParaRPr lang="sk-SK" sz="2400" b="1" dirty="0"/>
          </a:p>
        </p:txBody>
      </p:sp>
      <p:sp>
        <p:nvSpPr>
          <p:cNvPr id="6" name="TextovéPole 5"/>
          <p:cNvSpPr txBox="1"/>
          <p:nvPr/>
        </p:nvSpPr>
        <p:spPr>
          <a:xfrm>
            <a:off x="7740352" y="1196752"/>
            <a:ext cx="622927" cy="4104456"/>
          </a:xfrm>
          <a:prstGeom prst="rect">
            <a:avLst/>
          </a:prstGeom>
          <a:noFill/>
        </p:spPr>
        <p:txBody>
          <a:bodyPr vert="wordArtVert" wrap="square" rtlCol="0">
            <a:spAutoFit/>
          </a:bodyPr>
          <a:lstStyle/>
          <a:p>
            <a:pPr algn="ctr"/>
            <a:r>
              <a:rPr lang="sk-SK" sz="2400" b="1" dirty="0" smtClean="0"/>
              <a:t>BUDÚCNOSŤ</a:t>
            </a:r>
            <a:endParaRPr lang="sk-SK" sz="2400" b="1" dirty="0"/>
          </a:p>
        </p:txBody>
      </p:sp>
      <p:pic>
        <p:nvPicPr>
          <p:cNvPr id="7" name="Obrázek 6" descr="PredictionMEI.png"/>
          <p:cNvPicPr>
            <a:picLocks noChangeAspect="1"/>
          </p:cNvPicPr>
          <p:nvPr/>
        </p:nvPicPr>
        <p:blipFill>
          <a:blip r:embed="rId4" cstate="print"/>
          <a:stretch>
            <a:fillRect/>
          </a:stretch>
        </p:blipFill>
        <p:spPr>
          <a:xfrm>
            <a:off x="1924223" y="5085184"/>
            <a:ext cx="4752528" cy="1658964"/>
          </a:xfrm>
          <a:prstGeom prst="rect">
            <a:avLst/>
          </a:prstGeom>
        </p:spPr>
      </p:pic>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796136" y="1916832"/>
            <a:ext cx="3109203" cy="3708568"/>
          </a:xfrm>
          <a:prstGeom prst="rect">
            <a:avLst/>
          </a:prstGeom>
          <a:noFill/>
          <a:ln w="9525">
            <a:noFill/>
            <a:miter lim="800000"/>
            <a:headEnd/>
            <a:tailEnd/>
          </a:ln>
        </p:spPr>
      </p:pic>
      <p:sp>
        <p:nvSpPr>
          <p:cNvPr id="2" name="Title 1"/>
          <p:cNvSpPr>
            <a:spLocks noGrp="1"/>
          </p:cNvSpPr>
          <p:nvPr>
            <p:ph type="ctrTitle"/>
          </p:nvPr>
        </p:nvSpPr>
        <p:spPr>
          <a:xfrm>
            <a:off x="571472" y="30149"/>
            <a:ext cx="7929618" cy="1470025"/>
          </a:xfrm>
        </p:spPr>
        <p:txBody>
          <a:bodyPr>
            <a:normAutofit/>
          </a:bodyPr>
          <a:lstStyle/>
          <a:p>
            <a:r>
              <a:rPr lang="sk-SK" sz="3600" dirty="0" smtClean="0"/>
              <a:t>Neurónové siete - Zhlukovanie</a:t>
            </a:r>
            <a:endParaRPr lang="sk-SK" sz="3600" dirty="0"/>
          </a:p>
        </p:txBody>
      </p:sp>
      <p:sp>
        <p:nvSpPr>
          <p:cNvPr id="5" name="Obdélník 4"/>
          <p:cNvSpPr/>
          <p:nvPr/>
        </p:nvSpPr>
        <p:spPr>
          <a:xfrm>
            <a:off x="251520" y="1484784"/>
            <a:ext cx="5544616" cy="4832092"/>
          </a:xfrm>
          <a:prstGeom prst="rect">
            <a:avLst/>
          </a:prstGeom>
        </p:spPr>
        <p:txBody>
          <a:bodyPr wrap="square">
            <a:spAutoFit/>
          </a:bodyPr>
          <a:lstStyle/>
          <a:p>
            <a:pPr marL="342900" indent="-342900">
              <a:buFont typeface="Arial" pitchFamily="34" charset="0"/>
              <a:buChar char="•"/>
            </a:pPr>
            <a:r>
              <a:rPr lang="sk-SK" sz="2200" dirty="0" smtClean="0"/>
              <a:t>Pri nekontrolovanom učení môžeme ponúknuť iba vstupné dáta, ktoré sieť sama spracuje a urči výstup.</a:t>
            </a:r>
          </a:p>
          <a:p>
            <a:pPr marL="342900" indent="-342900">
              <a:buFont typeface="Arial" pitchFamily="34" charset="0"/>
              <a:buChar char="•"/>
            </a:pPr>
            <a:r>
              <a:rPr lang="sk-SK" sz="2200" dirty="0" smtClean="0"/>
              <a:t>Konkurenčne učenie je proces, pri ktorom sa hodnoty SV na výstupných neurónoch formujú do pozície zodpovedajúcej centrám zhlukov.</a:t>
            </a:r>
          </a:p>
          <a:p>
            <a:pPr marL="342900" indent="-342900">
              <a:buFont typeface="Arial" pitchFamily="34" charset="0"/>
              <a:buChar char="•"/>
            </a:pPr>
            <a:r>
              <a:rPr lang="sk-SK" sz="2200" dirty="0" smtClean="0"/>
              <a:t>Výstupná vrstva sa formuje iba na základe vstupných dát, čo zodpovedá nekontrolovanému učeniu.</a:t>
            </a:r>
          </a:p>
          <a:p>
            <a:pPr marL="342900" indent="-342900">
              <a:buFont typeface="Arial" pitchFamily="34" charset="0"/>
              <a:buChar char="•"/>
            </a:pPr>
            <a:r>
              <a:rPr lang="sk-SK" sz="2200" dirty="0" err="1" smtClean="0"/>
              <a:t>Topológia</a:t>
            </a:r>
            <a:r>
              <a:rPr lang="sk-SK" sz="2200" dirty="0" smtClean="0"/>
              <a:t> NS pre konkurenčne učenie je dvojvrstvová, kde na vstupnej vrstve sa nachádza M neurónov a na výstupnej N neurónov.</a:t>
            </a:r>
            <a:endParaRPr lang="sk-SK" sz="2200" dirty="0"/>
          </a:p>
        </p:txBody>
      </p:sp>
      <p:sp>
        <p:nvSpPr>
          <p:cNvPr id="8" name="TextovéPole 7"/>
          <p:cNvSpPr txBox="1"/>
          <p:nvPr/>
        </p:nvSpPr>
        <p:spPr>
          <a:xfrm>
            <a:off x="6732240" y="5661248"/>
            <a:ext cx="1447832" cy="369332"/>
          </a:xfrm>
          <a:prstGeom prst="rect">
            <a:avLst/>
          </a:prstGeom>
          <a:noFill/>
        </p:spPr>
        <p:txBody>
          <a:bodyPr wrap="none" rtlCol="0">
            <a:spAutoFit/>
          </a:bodyPr>
          <a:lstStyle/>
          <a:p>
            <a:r>
              <a:rPr lang="sk-SK" dirty="0" smtClean="0"/>
              <a:t>Viď Príloha B.</a:t>
            </a:r>
            <a:endParaRPr lang="sk-SK" dirty="0"/>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err="1" smtClean="0"/>
              <a:t>Kohonenove</a:t>
            </a:r>
            <a:r>
              <a:rPr lang="sk-SK" sz="3600" dirty="0" smtClean="0"/>
              <a:t> mapy - Zhlukovanie</a:t>
            </a:r>
            <a:endParaRPr lang="sk-SK" sz="3600" dirty="0"/>
          </a:p>
        </p:txBody>
      </p:sp>
      <p:pic>
        <p:nvPicPr>
          <p:cNvPr id="2050" name="Picture 2"/>
          <p:cNvPicPr>
            <a:picLocks noChangeAspect="1" noChangeArrowheads="1"/>
          </p:cNvPicPr>
          <p:nvPr/>
        </p:nvPicPr>
        <p:blipFill>
          <a:blip r:embed="rId3" cstate="print"/>
          <a:srcRect/>
          <a:stretch>
            <a:fillRect/>
          </a:stretch>
        </p:blipFill>
        <p:spPr bwMode="auto">
          <a:xfrm>
            <a:off x="5724128" y="3717032"/>
            <a:ext cx="3024336" cy="2885179"/>
          </a:xfrm>
          <a:prstGeom prst="rect">
            <a:avLst/>
          </a:prstGeom>
          <a:noFill/>
          <a:ln w="9525">
            <a:noFill/>
            <a:miter lim="800000"/>
            <a:headEnd/>
            <a:tailEnd/>
          </a:ln>
        </p:spPr>
      </p:pic>
      <p:pic>
        <p:nvPicPr>
          <p:cNvPr id="6" name="Obrázek 5" descr="clustering.gif"/>
          <p:cNvPicPr>
            <a:picLocks noChangeAspect="1"/>
          </p:cNvPicPr>
          <p:nvPr/>
        </p:nvPicPr>
        <p:blipFill>
          <a:blip r:embed="rId4" cstate="print"/>
          <a:stretch>
            <a:fillRect/>
          </a:stretch>
        </p:blipFill>
        <p:spPr>
          <a:xfrm>
            <a:off x="2195736" y="1196752"/>
            <a:ext cx="4896544" cy="2448272"/>
          </a:xfrm>
          <a:prstGeom prst="rect">
            <a:avLst/>
          </a:prstGeom>
        </p:spPr>
      </p:pic>
      <p:pic>
        <p:nvPicPr>
          <p:cNvPr id="2051" name="Picture 3"/>
          <p:cNvPicPr>
            <a:picLocks noChangeAspect="1" noChangeArrowheads="1"/>
          </p:cNvPicPr>
          <p:nvPr/>
        </p:nvPicPr>
        <p:blipFill>
          <a:blip r:embed="rId5" cstate="print"/>
          <a:srcRect/>
          <a:stretch>
            <a:fillRect/>
          </a:stretch>
        </p:blipFill>
        <p:spPr bwMode="auto">
          <a:xfrm>
            <a:off x="0" y="3669618"/>
            <a:ext cx="4251176" cy="3188382"/>
          </a:xfrm>
          <a:prstGeom prst="rect">
            <a:avLst/>
          </a:prstGeom>
          <a:noFill/>
          <a:ln w="9525">
            <a:noFill/>
            <a:miter lim="800000"/>
            <a:headEnd/>
            <a:tailEnd/>
          </a:ln>
        </p:spPr>
      </p:pic>
      <p:pic>
        <p:nvPicPr>
          <p:cNvPr id="8" name="Obrázek 7" descr="funkcia susednosti.png"/>
          <p:cNvPicPr>
            <a:picLocks noChangeAspect="1"/>
          </p:cNvPicPr>
          <p:nvPr/>
        </p:nvPicPr>
        <p:blipFill>
          <a:blip r:embed="rId6" cstate="print"/>
          <a:stretch>
            <a:fillRect/>
          </a:stretch>
        </p:blipFill>
        <p:spPr>
          <a:xfrm>
            <a:off x="3995936" y="4077072"/>
            <a:ext cx="2274300" cy="1008112"/>
          </a:xfrm>
          <a:prstGeom prst="rect">
            <a:avLst/>
          </a:prstGeom>
        </p:spPr>
      </p:pic>
      <p:sp>
        <p:nvSpPr>
          <p:cNvPr id="9" name="TextovéPole 8"/>
          <p:cNvSpPr txBox="1"/>
          <p:nvPr/>
        </p:nvSpPr>
        <p:spPr>
          <a:xfrm>
            <a:off x="3995936" y="3717032"/>
            <a:ext cx="2254976" cy="369332"/>
          </a:xfrm>
          <a:prstGeom prst="rect">
            <a:avLst/>
          </a:prstGeom>
          <a:noFill/>
        </p:spPr>
        <p:txBody>
          <a:bodyPr wrap="none" rtlCol="0">
            <a:spAutoFit/>
          </a:bodyPr>
          <a:lstStyle/>
          <a:p>
            <a:r>
              <a:rPr lang="sk-SK" dirty="0" smtClean="0"/>
              <a:t>FUNKCIA SUSEDNOSTI</a:t>
            </a:r>
            <a:endParaRPr lang="sk-SK" dirty="0"/>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smtClean="0"/>
              <a:t>OCR – </a:t>
            </a:r>
            <a:r>
              <a:rPr lang="sk-SK" sz="3600" dirty="0" err="1" smtClean="0"/>
              <a:t>Kohonenove</a:t>
            </a:r>
            <a:r>
              <a:rPr lang="sk-SK" sz="3600" dirty="0" smtClean="0"/>
              <a:t> mapy</a:t>
            </a:r>
            <a:endParaRPr lang="sk-SK" sz="3600" dirty="0"/>
          </a:p>
        </p:txBody>
      </p:sp>
      <p:sp>
        <p:nvSpPr>
          <p:cNvPr id="7" name="TextovéPole 6"/>
          <p:cNvSpPr txBox="1"/>
          <p:nvPr/>
        </p:nvSpPr>
        <p:spPr>
          <a:xfrm>
            <a:off x="683568" y="1700808"/>
            <a:ext cx="7776864" cy="461665"/>
          </a:xfrm>
          <a:prstGeom prst="rect">
            <a:avLst/>
          </a:prstGeom>
          <a:noFill/>
        </p:spPr>
        <p:txBody>
          <a:bodyPr wrap="square" rtlCol="0">
            <a:spAutoFit/>
          </a:bodyPr>
          <a:lstStyle/>
          <a:p>
            <a:pPr algn="ctr"/>
            <a:r>
              <a:rPr lang="pl-PL" sz="2400" dirty="0" smtClean="0">
                <a:hlinkClick r:id="rId3"/>
              </a:rPr>
              <a:t>http://www.heatonresearch.com/articles/42/page1.html</a:t>
            </a:r>
            <a:r>
              <a:rPr lang="pl-PL" sz="2400" dirty="0" smtClean="0"/>
              <a:t> </a:t>
            </a:r>
            <a:endParaRPr lang="sk-SK" sz="2400" dirty="0" smtClean="0"/>
          </a:p>
        </p:txBody>
      </p:sp>
      <p:sp>
        <p:nvSpPr>
          <p:cNvPr id="5" name="Obdélník 4"/>
          <p:cNvSpPr/>
          <p:nvPr/>
        </p:nvSpPr>
        <p:spPr>
          <a:xfrm>
            <a:off x="755576" y="2636912"/>
            <a:ext cx="7560840" cy="1938992"/>
          </a:xfrm>
          <a:prstGeom prst="rect">
            <a:avLst/>
          </a:prstGeom>
        </p:spPr>
        <p:txBody>
          <a:bodyPr wrap="square">
            <a:spAutoFit/>
          </a:bodyPr>
          <a:lstStyle/>
          <a:p>
            <a:pPr marL="342900" indent="-342900">
              <a:buFont typeface="Arial" pitchFamily="34" charset="0"/>
              <a:buChar char="•"/>
            </a:pPr>
            <a:r>
              <a:rPr lang="sk-SK" sz="2400" dirty="0" smtClean="0"/>
              <a:t>Zhlukovanie je možné použiť aj na rozpoznávanie objektov, či vzorov, v prípade, že sme vzniknuté zhluky dodatočne označili (</a:t>
            </a:r>
            <a:r>
              <a:rPr lang="sk-SK" sz="2400" dirty="0" err="1" smtClean="0"/>
              <a:t>labelled</a:t>
            </a:r>
            <a:r>
              <a:rPr lang="sk-SK" sz="2400" dirty="0" smtClean="0"/>
              <a:t> </a:t>
            </a:r>
            <a:r>
              <a:rPr lang="sk-SK" sz="2400" dirty="0" err="1" smtClean="0"/>
              <a:t>clusters</a:t>
            </a:r>
            <a:r>
              <a:rPr lang="sk-SK" sz="2400" dirty="0" smtClean="0"/>
              <a:t>)</a:t>
            </a:r>
          </a:p>
          <a:p>
            <a:pPr marL="342900" indent="-342900">
              <a:buFont typeface="Arial" pitchFamily="34" charset="0"/>
              <a:buChar char="•"/>
            </a:pPr>
            <a:r>
              <a:rPr lang="sk-SK" sz="2400" dirty="0" smtClean="0"/>
              <a:t>Použitie pri rozpoznávaní znakov, určovaní podobnosti obrazov a podobne.</a:t>
            </a:r>
            <a:endParaRPr lang="sk-SK" sz="2400" dirty="0"/>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ek 3" descr="What-Are-Some-Decision-Making-Techniques-1.jpg"/>
          <p:cNvPicPr>
            <a:picLocks noChangeAspect="1"/>
          </p:cNvPicPr>
          <p:nvPr/>
        </p:nvPicPr>
        <p:blipFill>
          <a:blip r:embed="rId2" cstate="print"/>
          <a:stretch>
            <a:fillRect/>
          </a:stretch>
        </p:blipFill>
        <p:spPr>
          <a:xfrm>
            <a:off x="214282" y="2595558"/>
            <a:ext cx="3143272" cy="4191028"/>
          </a:xfrm>
          <a:prstGeom prst="rect">
            <a:avLst/>
          </a:prstGeom>
        </p:spPr>
      </p:pic>
      <p:sp>
        <p:nvSpPr>
          <p:cNvPr id="5" name="TextovéPole 4"/>
          <p:cNvSpPr txBox="1"/>
          <p:nvPr/>
        </p:nvSpPr>
        <p:spPr>
          <a:xfrm>
            <a:off x="857224" y="2000240"/>
            <a:ext cx="7358114" cy="1015663"/>
          </a:xfrm>
          <a:prstGeom prst="rect">
            <a:avLst/>
          </a:prstGeom>
          <a:noFill/>
        </p:spPr>
        <p:txBody>
          <a:bodyPr wrap="square" rtlCol="0">
            <a:spAutoFit/>
          </a:bodyPr>
          <a:lstStyle/>
          <a:p>
            <a:pPr algn="ctr"/>
            <a:r>
              <a:rPr lang="sk-SK" sz="6000" dirty="0" smtClean="0"/>
              <a:t>Otázky?</a:t>
            </a:r>
            <a:endParaRPr lang="sk-SK" sz="6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1928802"/>
            <a:ext cx="8229600" cy="1143000"/>
          </a:xfrm>
        </p:spPr>
        <p:txBody>
          <a:bodyPr/>
          <a:lstStyle/>
          <a:p>
            <a:r>
              <a:rPr lang="sk-SK" dirty="0" smtClean="0"/>
              <a:t>ĎAKUJEM ZA POZORNOSŤ</a:t>
            </a:r>
            <a:endParaRPr lang="sk-SK" dirty="0"/>
          </a:p>
        </p:txBody>
      </p:sp>
      <p:pic>
        <p:nvPicPr>
          <p:cNvPr id="3" name="Obrázek 2" descr="sleeping_student.jpg"/>
          <p:cNvPicPr>
            <a:picLocks noChangeAspect="1"/>
          </p:cNvPicPr>
          <p:nvPr/>
        </p:nvPicPr>
        <p:blipFill>
          <a:blip r:embed="rId2" cstate="print"/>
          <a:stretch>
            <a:fillRect/>
          </a:stretch>
        </p:blipFill>
        <p:spPr>
          <a:xfrm>
            <a:off x="1898832" y="3171356"/>
            <a:ext cx="5602126" cy="368664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Obrázek 26" descr="clustering.gif"/>
          <p:cNvPicPr>
            <a:picLocks noChangeAspect="1"/>
          </p:cNvPicPr>
          <p:nvPr/>
        </p:nvPicPr>
        <p:blipFill>
          <a:blip r:embed="rId3" cstate="print"/>
          <a:stretch>
            <a:fillRect/>
          </a:stretch>
        </p:blipFill>
        <p:spPr>
          <a:xfrm>
            <a:off x="4860032" y="3429000"/>
            <a:ext cx="3793604" cy="1896802"/>
          </a:xfrm>
          <a:prstGeom prst="rect">
            <a:avLst/>
          </a:prstGeom>
        </p:spPr>
      </p:pic>
      <p:sp>
        <p:nvSpPr>
          <p:cNvPr id="2" name="Title 1"/>
          <p:cNvSpPr>
            <a:spLocks noGrp="1"/>
          </p:cNvSpPr>
          <p:nvPr>
            <p:ph type="ctrTitle"/>
          </p:nvPr>
        </p:nvSpPr>
        <p:spPr>
          <a:xfrm>
            <a:off x="571472" y="30149"/>
            <a:ext cx="7929618" cy="1470025"/>
          </a:xfrm>
        </p:spPr>
        <p:txBody>
          <a:bodyPr>
            <a:normAutofit/>
          </a:bodyPr>
          <a:lstStyle/>
          <a:p>
            <a:r>
              <a:rPr lang="sk-SK" sz="3600" dirty="0" smtClean="0"/>
              <a:t>Základné typy rozhodovacích problémov riešiteľných prostriedkami UI</a:t>
            </a:r>
            <a:endParaRPr lang="sk-SK" sz="3600" dirty="0"/>
          </a:p>
        </p:txBody>
      </p:sp>
      <p:sp>
        <p:nvSpPr>
          <p:cNvPr id="7" name="TextovéPole 6"/>
          <p:cNvSpPr txBox="1"/>
          <p:nvPr/>
        </p:nvSpPr>
        <p:spPr>
          <a:xfrm>
            <a:off x="683568" y="1700808"/>
            <a:ext cx="7776864" cy="4524315"/>
          </a:xfrm>
          <a:prstGeom prst="rect">
            <a:avLst/>
          </a:prstGeom>
          <a:noFill/>
        </p:spPr>
        <p:txBody>
          <a:bodyPr wrap="square" rtlCol="0">
            <a:spAutoFit/>
          </a:bodyPr>
          <a:lstStyle/>
          <a:p>
            <a:pPr marL="342900" indent="-342900">
              <a:buFont typeface="Arial" pitchFamily="34" charset="0"/>
              <a:buChar char="•"/>
            </a:pPr>
            <a:r>
              <a:rPr lang="sk-SK" sz="2400" dirty="0" smtClean="0"/>
              <a:t>Klasifikácia</a:t>
            </a:r>
          </a:p>
          <a:p>
            <a:pPr marL="800100" lvl="1" indent="-342900">
              <a:buFont typeface="Arial" pitchFamily="34" charset="0"/>
              <a:buChar char="•"/>
            </a:pPr>
            <a:r>
              <a:rPr lang="sk-SK" sz="2400" dirty="0" smtClean="0"/>
              <a:t>triedy</a:t>
            </a:r>
          </a:p>
          <a:p>
            <a:pPr marL="800100" lvl="1" indent="-342900">
              <a:buFont typeface="Arial" pitchFamily="34" charset="0"/>
              <a:buChar char="•"/>
            </a:pPr>
            <a:r>
              <a:rPr lang="sk-SK" sz="2400" dirty="0" smtClean="0"/>
              <a:t>nominálne hodnoty</a:t>
            </a:r>
          </a:p>
          <a:p>
            <a:pPr marL="800100" lvl="1" indent="-342900">
              <a:buFont typeface="Arial" pitchFamily="34" charset="0"/>
              <a:buChar char="•"/>
            </a:pPr>
            <a:r>
              <a:rPr lang="sk-SK" sz="2400" dirty="0" smtClean="0"/>
              <a:t>označené (</a:t>
            </a:r>
            <a:r>
              <a:rPr lang="sk-SK" sz="2400" dirty="0" err="1" smtClean="0"/>
              <a:t>labelled</a:t>
            </a:r>
            <a:r>
              <a:rPr lang="sk-SK" sz="2400" dirty="0" smtClean="0"/>
              <a:t>)</a:t>
            </a:r>
          </a:p>
          <a:p>
            <a:pPr marL="800100" lvl="1" indent="-342900">
              <a:buFont typeface="Arial" pitchFamily="34" charset="0"/>
              <a:buChar char="•"/>
            </a:pPr>
            <a:endParaRPr lang="sk-SK" sz="2400" dirty="0" smtClean="0"/>
          </a:p>
          <a:p>
            <a:pPr marL="342900" indent="-342900">
              <a:buFont typeface="Arial" pitchFamily="34" charset="0"/>
              <a:buChar char="•"/>
            </a:pPr>
            <a:r>
              <a:rPr lang="sk-SK" sz="2400" dirty="0" smtClean="0"/>
              <a:t>Zhlukovanie</a:t>
            </a:r>
          </a:p>
          <a:p>
            <a:pPr marL="800100" lvl="1" indent="-342900">
              <a:buFont typeface="Arial" pitchFamily="34" charset="0"/>
              <a:buChar char="•"/>
            </a:pPr>
            <a:r>
              <a:rPr lang="sk-SK" sz="2400" dirty="0" smtClean="0"/>
              <a:t>zhluky</a:t>
            </a:r>
          </a:p>
          <a:p>
            <a:pPr marL="800100" lvl="1" indent="-342900">
              <a:buFont typeface="Arial" pitchFamily="34" charset="0"/>
              <a:buChar char="•"/>
            </a:pPr>
            <a:r>
              <a:rPr lang="sk-SK" sz="2400" dirty="0" smtClean="0"/>
              <a:t>nominálne hodnoty</a:t>
            </a:r>
          </a:p>
          <a:p>
            <a:pPr marL="800100" lvl="1" indent="-342900">
              <a:buFont typeface="Arial" pitchFamily="34" charset="0"/>
              <a:buChar char="•"/>
            </a:pPr>
            <a:r>
              <a:rPr lang="sk-SK" sz="2400" dirty="0" smtClean="0"/>
              <a:t>neoznačené (</a:t>
            </a:r>
            <a:r>
              <a:rPr lang="sk-SK" sz="2400" dirty="0" err="1" smtClean="0"/>
              <a:t>unlabelled</a:t>
            </a:r>
            <a:r>
              <a:rPr lang="sk-SK" sz="2400" dirty="0" smtClean="0"/>
              <a:t>)</a:t>
            </a:r>
          </a:p>
          <a:p>
            <a:pPr marL="800100" lvl="1" indent="-342900">
              <a:buFont typeface="Arial" pitchFamily="34" charset="0"/>
              <a:buChar char="•"/>
            </a:pPr>
            <a:endParaRPr lang="sk-SK" sz="2400" dirty="0" smtClean="0"/>
          </a:p>
          <a:p>
            <a:pPr marL="342900" indent="-342900">
              <a:buFont typeface="Arial" pitchFamily="34" charset="0"/>
              <a:buChar char="•"/>
            </a:pPr>
            <a:r>
              <a:rPr lang="sk-SK" sz="2400" dirty="0" smtClean="0"/>
              <a:t>Predikcia</a:t>
            </a:r>
          </a:p>
          <a:p>
            <a:pPr marL="800100" lvl="1" indent="-342900">
              <a:buFont typeface="Arial" pitchFamily="34" charset="0"/>
              <a:buChar char="•"/>
            </a:pPr>
            <a:r>
              <a:rPr lang="sk-SK" sz="2400" dirty="0" smtClean="0"/>
              <a:t>numerické hodnoty</a:t>
            </a:r>
          </a:p>
        </p:txBody>
      </p:sp>
      <p:pic>
        <p:nvPicPr>
          <p:cNvPr id="26" name="Obrázek 25" descr="classification.png"/>
          <p:cNvPicPr>
            <a:picLocks noChangeAspect="1"/>
          </p:cNvPicPr>
          <p:nvPr/>
        </p:nvPicPr>
        <p:blipFill>
          <a:blip r:embed="rId4" cstate="print"/>
          <a:stretch>
            <a:fillRect/>
          </a:stretch>
        </p:blipFill>
        <p:spPr>
          <a:xfrm>
            <a:off x="4644008" y="1340768"/>
            <a:ext cx="3017526" cy="2276861"/>
          </a:xfrm>
          <a:prstGeom prst="rect">
            <a:avLst/>
          </a:prstGeom>
        </p:spPr>
      </p:pic>
      <p:sp>
        <p:nvSpPr>
          <p:cNvPr id="28" name="TextovéPole 27"/>
          <p:cNvSpPr txBox="1"/>
          <p:nvPr/>
        </p:nvSpPr>
        <p:spPr>
          <a:xfrm>
            <a:off x="5076056" y="1556792"/>
            <a:ext cx="912429" cy="369332"/>
          </a:xfrm>
          <a:prstGeom prst="rect">
            <a:avLst/>
          </a:prstGeom>
          <a:noFill/>
        </p:spPr>
        <p:txBody>
          <a:bodyPr wrap="none" rtlCol="0">
            <a:spAutoFit/>
          </a:bodyPr>
          <a:lstStyle/>
          <a:p>
            <a:r>
              <a:rPr lang="sk-SK" dirty="0" smtClean="0"/>
              <a:t>trieda 1</a:t>
            </a:r>
            <a:endParaRPr lang="sk-SK" dirty="0"/>
          </a:p>
        </p:txBody>
      </p:sp>
      <p:sp>
        <p:nvSpPr>
          <p:cNvPr id="31" name="TextovéPole 30"/>
          <p:cNvSpPr txBox="1"/>
          <p:nvPr/>
        </p:nvSpPr>
        <p:spPr>
          <a:xfrm>
            <a:off x="6372200" y="2924944"/>
            <a:ext cx="912429" cy="369332"/>
          </a:xfrm>
          <a:prstGeom prst="rect">
            <a:avLst/>
          </a:prstGeom>
          <a:noFill/>
        </p:spPr>
        <p:txBody>
          <a:bodyPr wrap="none" rtlCol="0">
            <a:spAutoFit/>
          </a:bodyPr>
          <a:lstStyle/>
          <a:p>
            <a:r>
              <a:rPr lang="sk-SK" dirty="0" smtClean="0"/>
              <a:t>trieda 2</a:t>
            </a:r>
            <a:endParaRPr lang="sk-SK" dirty="0"/>
          </a:p>
        </p:txBody>
      </p:sp>
      <p:pic>
        <p:nvPicPr>
          <p:cNvPr id="33" name="Obrázek 32" descr="PredictionMEI.png"/>
          <p:cNvPicPr>
            <a:picLocks noChangeAspect="1"/>
          </p:cNvPicPr>
          <p:nvPr/>
        </p:nvPicPr>
        <p:blipFill>
          <a:blip r:embed="rId5" cstate="print"/>
          <a:stretch>
            <a:fillRect/>
          </a:stretch>
        </p:blipFill>
        <p:spPr>
          <a:xfrm>
            <a:off x="5004048" y="5190463"/>
            <a:ext cx="2448272" cy="1667537"/>
          </a:xfrm>
          <a:prstGeom prst="rect">
            <a:avLst/>
          </a:prstGeom>
        </p:spPr>
      </p:pic>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786874" cy="1143000"/>
          </a:xfrm>
        </p:spPr>
        <p:txBody>
          <a:bodyPr>
            <a:normAutofit/>
          </a:bodyPr>
          <a:lstStyle/>
          <a:p>
            <a:r>
              <a:rPr lang="sk-SK" dirty="0" smtClean="0"/>
              <a:t>KLASIFIKÁCIA</a:t>
            </a:r>
            <a:endParaRPr lang="sk-SK" dirty="0"/>
          </a:p>
        </p:txBody>
      </p:sp>
      <p:pic>
        <p:nvPicPr>
          <p:cNvPr id="6" name="Obrázek 5" descr="classification_sorting.gif"/>
          <p:cNvPicPr>
            <a:picLocks noChangeAspect="1"/>
          </p:cNvPicPr>
          <p:nvPr/>
        </p:nvPicPr>
        <p:blipFill>
          <a:blip r:embed="rId3" cstate="print"/>
          <a:stretch>
            <a:fillRect/>
          </a:stretch>
        </p:blipFill>
        <p:spPr>
          <a:xfrm>
            <a:off x="251519" y="1772816"/>
            <a:ext cx="4104457" cy="2476609"/>
          </a:xfrm>
          <a:prstGeom prst="rect">
            <a:avLst/>
          </a:prstGeom>
        </p:spPr>
      </p:pic>
      <p:pic>
        <p:nvPicPr>
          <p:cNvPr id="5" name="Obrázek 4" descr="classification.png"/>
          <p:cNvPicPr>
            <a:picLocks noChangeAspect="1"/>
          </p:cNvPicPr>
          <p:nvPr/>
        </p:nvPicPr>
        <p:blipFill>
          <a:blip r:embed="rId4" cstate="print"/>
          <a:stretch>
            <a:fillRect/>
          </a:stretch>
        </p:blipFill>
        <p:spPr>
          <a:xfrm>
            <a:off x="4217814" y="3140969"/>
            <a:ext cx="4926186" cy="3717032"/>
          </a:xfrm>
          <a:prstGeom prst="rect">
            <a:avLst/>
          </a:prstGeom>
        </p:spPr>
      </p:pic>
      <p:sp>
        <p:nvSpPr>
          <p:cNvPr id="8" name="TextovéPole 7"/>
          <p:cNvSpPr txBox="1"/>
          <p:nvPr/>
        </p:nvSpPr>
        <p:spPr>
          <a:xfrm>
            <a:off x="5076056" y="3717032"/>
            <a:ext cx="1186504" cy="369332"/>
          </a:xfrm>
          <a:prstGeom prst="rect">
            <a:avLst/>
          </a:prstGeom>
          <a:noFill/>
        </p:spPr>
        <p:txBody>
          <a:bodyPr wrap="square" rtlCol="0">
            <a:spAutoFit/>
          </a:bodyPr>
          <a:lstStyle/>
          <a:p>
            <a:r>
              <a:rPr lang="sk-SK" dirty="0" smtClean="0"/>
              <a:t>trieda 1</a:t>
            </a:r>
            <a:endParaRPr lang="sk-SK" dirty="0"/>
          </a:p>
        </p:txBody>
      </p:sp>
      <p:sp>
        <p:nvSpPr>
          <p:cNvPr id="9" name="TextovéPole 8"/>
          <p:cNvSpPr txBox="1"/>
          <p:nvPr/>
        </p:nvSpPr>
        <p:spPr>
          <a:xfrm>
            <a:off x="7580592" y="5931703"/>
            <a:ext cx="1186504" cy="369332"/>
          </a:xfrm>
          <a:prstGeom prst="rect">
            <a:avLst/>
          </a:prstGeom>
          <a:noFill/>
        </p:spPr>
        <p:txBody>
          <a:bodyPr wrap="square" rtlCol="0">
            <a:spAutoFit/>
          </a:bodyPr>
          <a:lstStyle/>
          <a:p>
            <a:r>
              <a:rPr lang="sk-SK" dirty="0" smtClean="0"/>
              <a:t>trieda 2</a:t>
            </a:r>
            <a:endParaRPr lang="sk-SK" dirty="0"/>
          </a:p>
        </p:txBody>
      </p:sp>
      <p:pic>
        <p:nvPicPr>
          <p:cNvPr id="10" name="Obrázek 9" descr="The-different-types-of-eyes-and-makeup-tips-for-the-eyes.jpg"/>
          <p:cNvPicPr>
            <a:picLocks noChangeAspect="1"/>
          </p:cNvPicPr>
          <p:nvPr/>
        </p:nvPicPr>
        <p:blipFill>
          <a:blip r:embed="rId5" cstate="print"/>
          <a:stretch>
            <a:fillRect/>
          </a:stretch>
        </p:blipFill>
        <p:spPr>
          <a:xfrm>
            <a:off x="467545" y="4148698"/>
            <a:ext cx="3600400" cy="2709301"/>
          </a:xfrm>
          <a:prstGeom prst="rect">
            <a:avLst/>
          </a:prstGeom>
          <a:ln>
            <a:noFill/>
          </a:ln>
          <a:effectLst>
            <a:softEdge rad="112500"/>
          </a:effectLst>
        </p:spPr>
      </p:pic>
      <p:sp>
        <p:nvSpPr>
          <p:cNvPr id="11" name="TextovéPole 10"/>
          <p:cNvSpPr txBox="1"/>
          <p:nvPr/>
        </p:nvSpPr>
        <p:spPr>
          <a:xfrm>
            <a:off x="4211960" y="1916832"/>
            <a:ext cx="4752528" cy="1200329"/>
          </a:xfrm>
          <a:prstGeom prst="rect">
            <a:avLst/>
          </a:prstGeom>
          <a:noFill/>
        </p:spPr>
        <p:txBody>
          <a:bodyPr wrap="square" rtlCol="0">
            <a:spAutoFit/>
          </a:bodyPr>
          <a:lstStyle/>
          <a:p>
            <a:pPr marL="800100" lvl="1" indent="-342900"/>
            <a:r>
              <a:rPr lang="sk-SK" sz="2400" dirty="0" smtClean="0"/>
              <a:t>Zaradenie príkladu do triedy</a:t>
            </a:r>
          </a:p>
          <a:p>
            <a:pPr marL="800100" lvl="1" indent="-342900">
              <a:buFont typeface="Arial" pitchFamily="34" charset="0"/>
              <a:buChar char="•"/>
            </a:pPr>
            <a:r>
              <a:rPr lang="sk-SK" sz="2400" dirty="0" smtClean="0"/>
              <a:t>nominálna označená (</a:t>
            </a:r>
            <a:r>
              <a:rPr lang="sk-SK" sz="2400" dirty="0" err="1" smtClean="0"/>
              <a:t>labelled</a:t>
            </a:r>
            <a:r>
              <a:rPr lang="sk-SK" sz="2400" dirty="0" smtClean="0"/>
              <a:t>) hodnota</a:t>
            </a:r>
          </a:p>
        </p:txBody>
      </p:sp>
    </p:spTree>
    <p:extLst>
      <p:ext uri="{BB962C8B-B14F-4D97-AF65-F5344CB8AC3E}">
        <p14:creationId xmlns:p14="http://schemas.microsoft.com/office/powerpoint/2010/main" xmlns="" val="102457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786874" cy="1143000"/>
          </a:xfrm>
        </p:spPr>
        <p:txBody>
          <a:bodyPr>
            <a:normAutofit/>
          </a:bodyPr>
          <a:lstStyle/>
          <a:p>
            <a:r>
              <a:rPr lang="sk-SK" dirty="0" smtClean="0"/>
              <a:t>ZHLUKOVANIE</a:t>
            </a:r>
            <a:endParaRPr lang="sk-SK" dirty="0"/>
          </a:p>
        </p:txBody>
      </p:sp>
      <p:pic>
        <p:nvPicPr>
          <p:cNvPr id="4" name="Obrázek 3" descr="clustering.gif"/>
          <p:cNvPicPr>
            <a:picLocks noChangeAspect="1"/>
          </p:cNvPicPr>
          <p:nvPr/>
        </p:nvPicPr>
        <p:blipFill>
          <a:blip r:embed="rId3" cstate="print"/>
          <a:stretch>
            <a:fillRect/>
          </a:stretch>
        </p:blipFill>
        <p:spPr>
          <a:xfrm>
            <a:off x="323528" y="2348880"/>
            <a:ext cx="8546132" cy="4273066"/>
          </a:xfrm>
          <a:prstGeom prst="rect">
            <a:avLst/>
          </a:prstGeom>
        </p:spPr>
      </p:pic>
      <p:sp>
        <p:nvSpPr>
          <p:cNvPr id="6" name="TextovéPole 5"/>
          <p:cNvSpPr txBox="1"/>
          <p:nvPr/>
        </p:nvSpPr>
        <p:spPr>
          <a:xfrm>
            <a:off x="5580112" y="2636912"/>
            <a:ext cx="1186504" cy="369332"/>
          </a:xfrm>
          <a:prstGeom prst="rect">
            <a:avLst/>
          </a:prstGeom>
          <a:noFill/>
        </p:spPr>
        <p:txBody>
          <a:bodyPr wrap="square" rtlCol="0">
            <a:spAutoFit/>
          </a:bodyPr>
          <a:lstStyle/>
          <a:p>
            <a:r>
              <a:rPr lang="sk-SK" dirty="0" smtClean="0"/>
              <a:t>zhluk 1</a:t>
            </a:r>
            <a:endParaRPr lang="sk-SK" dirty="0"/>
          </a:p>
        </p:txBody>
      </p:sp>
      <p:sp>
        <p:nvSpPr>
          <p:cNvPr id="7" name="TextovéPole 6"/>
          <p:cNvSpPr txBox="1"/>
          <p:nvPr/>
        </p:nvSpPr>
        <p:spPr>
          <a:xfrm>
            <a:off x="5724128" y="4437112"/>
            <a:ext cx="1186504" cy="369332"/>
          </a:xfrm>
          <a:prstGeom prst="rect">
            <a:avLst/>
          </a:prstGeom>
          <a:noFill/>
        </p:spPr>
        <p:txBody>
          <a:bodyPr wrap="square" rtlCol="0">
            <a:spAutoFit/>
          </a:bodyPr>
          <a:lstStyle/>
          <a:p>
            <a:r>
              <a:rPr lang="sk-SK" dirty="0" smtClean="0"/>
              <a:t>zhluk 2</a:t>
            </a:r>
            <a:endParaRPr lang="sk-SK" dirty="0"/>
          </a:p>
        </p:txBody>
      </p:sp>
      <p:sp>
        <p:nvSpPr>
          <p:cNvPr id="8" name="TextovéPole 7"/>
          <p:cNvSpPr txBox="1"/>
          <p:nvPr/>
        </p:nvSpPr>
        <p:spPr>
          <a:xfrm>
            <a:off x="7308304" y="2852936"/>
            <a:ext cx="1186504" cy="369332"/>
          </a:xfrm>
          <a:prstGeom prst="rect">
            <a:avLst/>
          </a:prstGeom>
          <a:noFill/>
        </p:spPr>
        <p:txBody>
          <a:bodyPr wrap="square" rtlCol="0">
            <a:spAutoFit/>
          </a:bodyPr>
          <a:lstStyle/>
          <a:p>
            <a:r>
              <a:rPr lang="sk-SK" dirty="0" smtClean="0"/>
              <a:t>zhluk 3</a:t>
            </a:r>
            <a:endParaRPr lang="sk-SK" dirty="0"/>
          </a:p>
        </p:txBody>
      </p:sp>
      <p:sp>
        <p:nvSpPr>
          <p:cNvPr id="9" name="TextovéPole 8"/>
          <p:cNvSpPr txBox="1"/>
          <p:nvPr/>
        </p:nvSpPr>
        <p:spPr>
          <a:xfrm>
            <a:off x="7524328" y="4509120"/>
            <a:ext cx="1186504" cy="369332"/>
          </a:xfrm>
          <a:prstGeom prst="rect">
            <a:avLst/>
          </a:prstGeom>
          <a:noFill/>
        </p:spPr>
        <p:txBody>
          <a:bodyPr wrap="square" rtlCol="0">
            <a:spAutoFit/>
          </a:bodyPr>
          <a:lstStyle/>
          <a:p>
            <a:r>
              <a:rPr lang="sk-SK" dirty="0" smtClean="0"/>
              <a:t>zhluk 4</a:t>
            </a:r>
            <a:endParaRPr lang="sk-SK" dirty="0"/>
          </a:p>
        </p:txBody>
      </p:sp>
      <p:sp>
        <p:nvSpPr>
          <p:cNvPr id="10" name="TextovéPole 9"/>
          <p:cNvSpPr txBox="1"/>
          <p:nvPr/>
        </p:nvSpPr>
        <p:spPr>
          <a:xfrm>
            <a:off x="611560" y="1700808"/>
            <a:ext cx="7776864" cy="461665"/>
          </a:xfrm>
          <a:prstGeom prst="rect">
            <a:avLst/>
          </a:prstGeom>
          <a:noFill/>
        </p:spPr>
        <p:txBody>
          <a:bodyPr wrap="square" rtlCol="0">
            <a:spAutoFit/>
          </a:bodyPr>
          <a:lstStyle/>
          <a:p>
            <a:pPr marL="800100" lvl="1" indent="-342900" algn="ctr"/>
            <a:r>
              <a:rPr lang="sk-SK" sz="2400" dirty="0" smtClean="0"/>
              <a:t>Zoskupovanie podobných príkladov do zhlukov</a:t>
            </a:r>
          </a:p>
        </p:txBody>
      </p:sp>
    </p:spTree>
    <p:extLst>
      <p:ext uri="{BB962C8B-B14F-4D97-AF65-F5344CB8AC3E}">
        <p14:creationId xmlns:p14="http://schemas.microsoft.com/office/powerpoint/2010/main" xmlns="" val="1024577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786874" cy="1143000"/>
          </a:xfrm>
        </p:spPr>
        <p:txBody>
          <a:bodyPr>
            <a:normAutofit/>
          </a:bodyPr>
          <a:lstStyle/>
          <a:p>
            <a:r>
              <a:rPr lang="sk-SK" dirty="0" smtClean="0"/>
              <a:t>PREDIKCIA</a:t>
            </a:r>
            <a:endParaRPr lang="sk-SK" dirty="0"/>
          </a:p>
        </p:txBody>
      </p:sp>
      <p:grpSp>
        <p:nvGrpSpPr>
          <p:cNvPr id="3" name="Skupina 12"/>
          <p:cNvGrpSpPr/>
          <p:nvPr/>
        </p:nvGrpSpPr>
        <p:grpSpPr>
          <a:xfrm>
            <a:off x="500034" y="1285860"/>
            <a:ext cx="2571768" cy="2500330"/>
            <a:chOff x="3214678" y="1500174"/>
            <a:chExt cx="2571768" cy="2500330"/>
          </a:xfrm>
        </p:grpSpPr>
        <p:pic>
          <p:nvPicPr>
            <p:cNvPr id="5" name="Obrázek 4" descr="prediction.gif"/>
            <p:cNvPicPr>
              <a:picLocks noChangeAspect="1"/>
            </p:cNvPicPr>
            <p:nvPr/>
          </p:nvPicPr>
          <p:blipFill>
            <a:blip r:embed="rId3" cstate="print"/>
            <a:stretch>
              <a:fillRect/>
            </a:stretch>
          </p:blipFill>
          <p:spPr>
            <a:xfrm>
              <a:off x="3286116" y="1500174"/>
              <a:ext cx="2497097" cy="2457461"/>
            </a:xfrm>
            <a:prstGeom prst="rect">
              <a:avLst/>
            </a:prstGeom>
          </p:spPr>
        </p:pic>
        <p:cxnSp>
          <p:nvCxnSpPr>
            <p:cNvPr id="9" name="Přímá spojovací čára 8"/>
            <p:cNvCxnSpPr/>
            <p:nvPr/>
          </p:nvCxnSpPr>
          <p:spPr>
            <a:xfrm rot="16200000" flipV="1">
              <a:off x="3286116" y="1500174"/>
              <a:ext cx="2500330" cy="250033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Přímá spojovací čára 9"/>
            <p:cNvCxnSpPr/>
            <p:nvPr/>
          </p:nvCxnSpPr>
          <p:spPr>
            <a:xfrm rot="5400000" flipH="1" flipV="1">
              <a:off x="3178959" y="1535893"/>
              <a:ext cx="2428892" cy="235745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
          </p:nvPr>
        </p:nvSpPr>
        <p:spPr>
          <a:xfrm>
            <a:off x="4143372" y="1785926"/>
            <a:ext cx="4714908" cy="4451386"/>
          </a:xfrm>
        </p:spPr>
        <p:txBody>
          <a:bodyPr>
            <a:normAutofit fontScale="92500"/>
          </a:bodyPr>
          <a:lstStyle/>
          <a:p>
            <a:r>
              <a:rPr lang="sk-SK" dirty="0" smtClean="0"/>
              <a:t>Nie na základe predpokladov a domnienok</a:t>
            </a:r>
          </a:p>
          <a:p>
            <a:pPr lvl="0">
              <a:defRPr/>
            </a:pPr>
            <a:r>
              <a:rPr lang="sk-SK" dirty="0" smtClean="0"/>
              <a:t>Na základe predošlých dát, štatisticky separovateľných zložiek (trend, periodicitu, náhodnosť )</a:t>
            </a:r>
          </a:p>
          <a:p>
            <a:pPr lvl="0">
              <a:defRPr/>
            </a:pPr>
            <a:r>
              <a:rPr lang="sk-SK" dirty="0" smtClean="0"/>
              <a:t>Iných predikčných modelov</a:t>
            </a:r>
          </a:p>
          <a:p>
            <a:endParaRPr lang="sk-SK" dirty="0" smtClean="0"/>
          </a:p>
        </p:txBody>
      </p:sp>
      <p:pic>
        <p:nvPicPr>
          <p:cNvPr id="15" name="Obrázek 14" descr="PredictionMEI.png"/>
          <p:cNvPicPr>
            <a:picLocks noChangeAspect="1"/>
          </p:cNvPicPr>
          <p:nvPr/>
        </p:nvPicPr>
        <p:blipFill>
          <a:blip r:embed="rId4" cstate="print"/>
          <a:stretch>
            <a:fillRect/>
          </a:stretch>
        </p:blipFill>
        <p:spPr>
          <a:xfrm>
            <a:off x="71406" y="3929066"/>
            <a:ext cx="4071934" cy="2773427"/>
          </a:xfrm>
          <a:prstGeom prst="rect">
            <a:avLst/>
          </a:prstGeom>
        </p:spPr>
      </p:pic>
    </p:spTree>
    <p:extLst>
      <p:ext uri="{BB962C8B-B14F-4D97-AF65-F5344CB8AC3E}">
        <p14:creationId xmlns:p14="http://schemas.microsoft.com/office/powerpoint/2010/main" xmlns="" val="1024577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smtClean="0"/>
              <a:t>Systémy umelej inteligencie</a:t>
            </a:r>
            <a:endParaRPr lang="sk-SK" sz="3600" dirty="0"/>
          </a:p>
        </p:txBody>
      </p:sp>
      <p:sp>
        <p:nvSpPr>
          <p:cNvPr id="7" name="TextovéPole 6"/>
          <p:cNvSpPr txBox="1"/>
          <p:nvPr/>
        </p:nvSpPr>
        <p:spPr>
          <a:xfrm>
            <a:off x="683568" y="1700808"/>
            <a:ext cx="7776864" cy="1200329"/>
          </a:xfrm>
          <a:prstGeom prst="rect">
            <a:avLst/>
          </a:prstGeom>
          <a:noFill/>
        </p:spPr>
        <p:txBody>
          <a:bodyPr wrap="square" rtlCol="0">
            <a:spAutoFit/>
          </a:bodyPr>
          <a:lstStyle/>
          <a:p>
            <a:r>
              <a:rPr lang="pl-PL" sz="2400" dirty="0" smtClean="0"/>
              <a:t>„</a:t>
            </a:r>
            <a:r>
              <a:rPr lang="pl-PL" sz="2400" i="1" dirty="0" smtClean="0"/>
              <a:t>Cieľom systemov umelej inteligencie je </a:t>
            </a:r>
            <a:r>
              <a:rPr lang="sk-SK" sz="2400" i="1" dirty="0" smtClean="0"/>
              <a:t>vypracovať paradigmy alebo algoritmy, </a:t>
            </a:r>
            <a:r>
              <a:rPr lang="pl-PL" sz="2400" i="1" dirty="0" smtClean="0"/>
              <a:t>ktore požaduju od stroja riešiť ulohy, ktore </a:t>
            </a:r>
            <a:r>
              <a:rPr lang="sk-SK" sz="2400" i="1" dirty="0" smtClean="0"/>
              <a:t>by vyriešil len človek so znalosťami.“</a:t>
            </a:r>
            <a:endParaRPr lang="sk-SK" sz="2400" dirty="0" smtClean="0"/>
          </a:p>
        </p:txBody>
      </p:sp>
      <p:sp>
        <p:nvSpPr>
          <p:cNvPr id="34" name="TextovéPole 33"/>
          <p:cNvSpPr txBox="1"/>
          <p:nvPr/>
        </p:nvSpPr>
        <p:spPr>
          <a:xfrm>
            <a:off x="755576" y="3284984"/>
            <a:ext cx="7704856" cy="2939266"/>
          </a:xfrm>
          <a:prstGeom prst="rect">
            <a:avLst/>
          </a:prstGeom>
          <a:noFill/>
        </p:spPr>
        <p:txBody>
          <a:bodyPr wrap="square" rtlCol="0">
            <a:spAutoFit/>
          </a:bodyPr>
          <a:lstStyle/>
          <a:p>
            <a:r>
              <a:rPr lang="sk-SK" sz="2400" dirty="0" smtClean="0"/>
              <a:t>Požiadavky na systémy UI:</a:t>
            </a:r>
          </a:p>
          <a:p>
            <a:endParaRPr lang="sk-SK" sz="900" dirty="0" smtClean="0"/>
          </a:p>
          <a:p>
            <a:pPr marL="342900" indent="-342900">
              <a:buFont typeface="Arial" pitchFamily="34" charset="0"/>
              <a:buChar char="•"/>
            </a:pPr>
            <a:r>
              <a:rPr lang="sk-SK" sz="2400" dirty="0" smtClean="0"/>
              <a:t>vedieť </a:t>
            </a:r>
            <a:r>
              <a:rPr lang="sk-SK" sz="2400" b="1" dirty="0" smtClean="0"/>
              <a:t>uložiť znalosti</a:t>
            </a:r>
            <a:r>
              <a:rPr lang="sk-SK" sz="2400" dirty="0" smtClean="0"/>
              <a:t>,</a:t>
            </a:r>
          </a:p>
          <a:p>
            <a:pPr marL="800100" lvl="1" indent="-342900"/>
            <a:r>
              <a:rPr lang="sk-SK" sz="2400" dirty="0" smtClean="0"/>
              <a:t>– </a:t>
            </a:r>
            <a:r>
              <a:rPr lang="sk-SK" sz="2400" dirty="0" err="1" smtClean="0"/>
              <a:t>knowledge</a:t>
            </a:r>
            <a:r>
              <a:rPr lang="sk-SK" sz="2400" dirty="0" smtClean="0"/>
              <a:t> </a:t>
            </a:r>
            <a:r>
              <a:rPr lang="sk-SK" sz="2400" dirty="0" err="1" smtClean="0"/>
              <a:t>representation</a:t>
            </a:r>
            <a:r>
              <a:rPr lang="sk-SK" sz="2400" dirty="0" smtClean="0"/>
              <a:t>,</a:t>
            </a:r>
          </a:p>
          <a:p>
            <a:pPr marL="800100" lvl="1" indent="-342900"/>
            <a:endParaRPr lang="sk-SK" sz="400" dirty="0" smtClean="0"/>
          </a:p>
          <a:p>
            <a:pPr marL="342900" indent="-342900">
              <a:buFont typeface="Arial" pitchFamily="34" charset="0"/>
              <a:buChar char="•"/>
            </a:pPr>
            <a:r>
              <a:rPr lang="sk-SK" sz="2400" dirty="0" smtClean="0"/>
              <a:t>automaticky</a:t>
            </a:r>
            <a:r>
              <a:rPr lang="sk-SK" sz="2400" b="1" dirty="0" smtClean="0"/>
              <a:t> získavať nové znalosti </a:t>
            </a:r>
            <a:r>
              <a:rPr lang="sk-SK" sz="2400" dirty="0" smtClean="0"/>
              <a:t>počas experimentov,</a:t>
            </a:r>
          </a:p>
          <a:p>
            <a:pPr marL="800100" lvl="1" indent="-342900"/>
            <a:r>
              <a:rPr lang="sk-SK" sz="2400" dirty="0" smtClean="0"/>
              <a:t>– učenie (</a:t>
            </a:r>
            <a:r>
              <a:rPr lang="sk-SK" sz="2400" dirty="0" err="1" smtClean="0"/>
              <a:t>learning</a:t>
            </a:r>
            <a:r>
              <a:rPr lang="sk-SK" sz="2400" dirty="0" smtClean="0"/>
              <a:t>).</a:t>
            </a:r>
          </a:p>
          <a:p>
            <a:pPr marL="800100" lvl="1" indent="-342900"/>
            <a:endParaRPr lang="sk-SK" sz="400" dirty="0" smtClean="0"/>
          </a:p>
          <a:p>
            <a:pPr marL="342900" indent="-342900">
              <a:buFont typeface="Arial" pitchFamily="34" charset="0"/>
              <a:buChar char="•"/>
            </a:pPr>
            <a:r>
              <a:rPr lang="sk-SK" sz="2400" b="1" dirty="0" smtClean="0"/>
              <a:t>aplikovať znalosti </a:t>
            </a:r>
            <a:r>
              <a:rPr lang="sk-SK" sz="2400" dirty="0" smtClean="0"/>
              <a:t>pre riešenie problému,</a:t>
            </a:r>
          </a:p>
          <a:p>
            <a:pPr marL="800100" lvl="1" indent="-342900"/>
            <a:r>
              <a:rPr lang="sk-SK" sz="2400" dirty="0" smtClean="0"/>
              <a:t>– uvažovanie (</a:t>
            </a:r>
            <a:r>
              <a:rPr lang="sk-SK" sz="2400" dirty="0" err="1" smtClean="0"/>
              <a:t>reasoning</a:t>
            </a:r>
            <a:r>
              <a:rPr lang="sk-SK" sz="2400" dirty="0" smtClean="0"/>
              <a:t>),</a:t>
            </a:r>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smtClean="0"/>
              <a:t>Prostriedky výpočtovej inteligencie</a:t>
            </a:r>
            <a:endParaRPr lang="sk-SK" sz="3600" dirty="0"/>
          </a:p>
        </p:txBody>
      </p:sp>
      <p:sp>
        <p:nvSpPr>
          <p:cNvPr id="34" name="TextovéPole 33"/>
          <p:cNvSpPr txBox="1"/>
          <p:nvPr/>
        </p:nvSpPr>
        <p:spPr>
          <a:xfrm>
            <a:off x="539552" y="1772816"/>
            <a:ext cx="8280920" cy="4154984"/>
          </a:xfrm>
          <a:prstGeom prst="rect">
            <a:avLst/>
          </a:prstGeom>
          <a:noFill/>
        </p:spPr>
        <p:txBody>
          <a:bodyPr wrap="square" rtlCol="0">
            <a:spAutoFit/>
          </a:bodyPr>
          <a:lstStyle/>
          <a:p>
            <a:pPr marL="457200" indent="-457200">
              <a:buFont typeface="Arial" pitchFamily="34" charset="0"/>
              <a:buChar char="•"/>
            </a:pPr>
            <a:r>
              <a:rPr lang="sk-SK" sz="2400" b="1" dirty="0" smtClean="0"/>
              <a:t>neurónové siete</a:t>
            </a:r>
          </a:p>
          <a:p>
            <a:pPr marL="457200" indent="-457200"/>
            <a:r>
              <a:rPr lang="sk-SK" sz="2400" dirty="0" smtClean="0"/>
              <a:t>	– učenie a adaptačné schopnosti</a:t>
            </a:r>
          </a:p>
          <a:p>
            <a:pPr marL="457200" indent="-457200"/>
            <a:endParaRPr lang="sk-SK" sz="2400" dirty="0" smtClean="0"/>
          </a:p>
          <a:p>
            <a:pPr marL="457200" indent="-457200"/>
            <a:endParaRPr lang="sk-SK" sz="2400" dirty="0" smtClean="0"/>
          </a:p>
          <a:p>
            <a:pPr marL="3657600" lvl="7" indent="-457200">
              <a:buFont typeface="Arial" pitchFamily="34" charset="0"/>
              <a:buChar char="•"/>
            </a:pPr>
            <a:r>
              <a:rPr lang="sk-SK" sz="2400" b="1" dirty="0" smtClean="0"/>
              <a:t>evolučné algoritmy</a:t>
            </a:r>
          </a:p>
          <a:p>
            <a:pPr marL="457200" indent="-457200"/>
            <a:r>
              <a:rPr lang="sk-SK" sz="2400" dirty="0" smtClean="0"/>
              <a:t>					– systematické náhodné hľadanie,</a:t>
            </a:r>
          </a:p>
          <a:p>
            <a:pPr marL="457200" indent="-457200"/>
            <a:r>
              <a:rPr lang="sk-SK" sz="2400" dirty="0" smtClean="0"/>
              <a:t>					– optimalizácia</a:t>
            </a:r>
          </a:p>
          <a:p>
            <a:pPr marL="457200" indent="-457200"/>
            <a:endParaRPr lang="sk-SK" sz="2400" dirty="0" smtClean="0"/>
          </a:p>
          <a:p>
            <a:pPr marL="457200" indent="-457200"/>
            <a:endParaRPr lang="sk-SK" sz="2400" dirty="0" smtClean="0"/>
          </a:p>
          <a:p>
            <a:pPr marL="457200" indent="-457200">
              <a:buFont typeface="Arial" pitchFamily="34" charset="0"/>
              <a:buChar char="•"/>
            </a:pPr>
            <a:r>
              <a:rPr lang="sk-SK" sz="2400" b="1" dirty="0" err="1" smtClean="0"/>
              <a:t>fuzzy</a:t>
            </a:r>
            <a:r>
              <a:rPr lang="sk-SK" sz="2400" b="1" dirty="0" smtClean="0"/>
              <a:t> logika</a:t>
            </a:r>
          </a:p>
          <a:p>
            <a:pPr marL="457200" indent="-457200"/>
            <a:r>
              <a:rPr lang="sk-SK" sz="2400" dirty="0" smtClean="0"/>
              <a:t>	– reprezentácia neurčitosti</a:t>
            </a:r>
          </a:p>
        </p:txBody>
      </p:sp>
      <p:pic>
        <p:nvPicPr>
          <p:cNvPr id="5" name="Obrázek 4" descr="nn.png"/>
          <p:cNvPicPr>
            <a:picLocks noChangeAspect="1"/>
          </p:cNvPicPr>
          <p:nvPr/>
        </p:nvPicPr>
        <p:blipFill>
          <a:blip r:embed="rId3" cstate="print"/>
          <a:srcRect r="14748" b="11747"/>
          <a:stretch>
            <a:fillRect/>
          </a:stretch>
        </p:blipFill>
        <p:spPr>
          <a:xfrm>
            <a:off x="5508104" y="1196752"/>
            <a:ext cx="2880320" cy="1741588"/>
          </a:xfrm>
          <a:prstGeom prst="rect">
            <a:avLst/>
          </a:prstGeom>
        </p:spPr>
      </p:pic>
      <p:pic>
        <p:nvPicPr>
          <p:cNvPr id="6" name="Obrázek 5" descr="fuzzy.gif"/>
          <p:cNvPicPr>
            <a:picLocks noChangeAspect="1"/>
          </p:cNvPicPr>
          <p:nvPr/>
        </p:nvPicPr>
        <p:blipFill>
          <a:blip r:embed="rId4" cstate="print"/>
          <a:stretch>
            <a:fillRect/>
          </a:stretch>
        </p:blipFill>
        <p:spPr>
          <a:xfrm>
            <a:off x="5148064" y="4728002"/>
            <a:ext cx="2125312" cy="2129998"/>
          </a:xfrm>
          <a:prstGeom prst="rect">
            <a:avLst/>
          </a:prstGeom>
        </p:spPr>
      </p:pic>
      <p:pic>
        <p:nvPicPr>
          <p:cNvPr id="8" name="Obrázek 7" descr="genotype_example.png"/>
          <p:cNvPicPr>
            <a:picLocks noChangeAspect="1"/>
          </p:cNvPicPr>
          <p:nvPr/>
        </p:nvPicPr>
        <p:blipFill>
          <a:blip r:embed="rId5" cstate="print"/>
          <a:stretch>
            <a:fillRect/>
          </a:stretch>
        </p:blipFill>
        <p:spPr>
          <a:xfrm>
            <a:off x="683568" y="2852936"/>
            <a:ext cx="2958580" cy="1775148"/>
          </a:xfrm>
          <a:prstGeom prst="rect">
            <a:avLst/>
          </a:prstGeom>
        </p:spPr>
      </p:pic>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smtClean="0"/>
              <a:t>Neurónové siete</a:t>
            </a:r>
            <a:endParaRPr lang="sk-SK" sz="3600" dirty="0"/>
          </a:p>
        </p:txBody>
      </p:sp>
      <p:sp>
        <p:nvSpPr>
          <p:cNvPr id="34" name="TextovéPole 33"/>
          <p:cNvSpPr txBox="1"/>
          <p:nvPr/>
        </p:nvSpPr>
        <p:spPr>
          <a:xfrm>
            <a:off x="611560" y="1268760"/>
            <a:ext cx="7704856" cy="5355312"/>
          </a:xfrm>
          <a:prstGeom prst="rect">
            <a:avLst/>
          </a:prstGeom>
          <a:noFill/>
        </p:spPr>
        <p:txBody>
          <a:bodyPr wrap="square" rtlCol="0">
            <a:spAutoFit/>
          </a:bodyPr>
          <a:lstStyle/>
          <a:p>
            <a:pPr marL="457200" indent="-457200">
              <a:spcAft>
                <a:spcPts val="600"/>
              </a:spcAft>
              <a:buFont typeface="Arial" pitchFamily="34" charset="0"/>
              <a:buChar char="•"/>
            </a:pPr>
            <a:r>
              <a:rPr lang="sk-SK" sz="2400" dirty="0" smtClean="0"/>
              <a:t>neurónová sieť (NS) je masívne paralelný procesor, ktorý má sklon k uchovávaniu znalostí a ich ďalšiemu využívaniu.</a:t>
            </a:r>
          </a:p>
          <a:p>
            <a:pPr marL="457200" indent="-457200">
              <a:spcAft>
                <a:spcPts val="600"/>
              </a:spcAft>
              <a:buFont typeface="Arial" pitchFamily="34" charset="0"/>
              <a:buChar char="•"/>
            </a:pPr>
            <a:r>
              <a:rPr lang="sk-SK" sz="2400" dirty="0" smtClean="0"/>
              <a:t>má schopnosť aproximácie ľubovoľnej funkcie pomocou vzoriek vstupných a výstupných dát bez ohľadu na znalosť matematického modelu problému.</a:t>
            </a:r>
          </a:p>
          <a:p>
            <a:pPr marL="457200" indent="-457200">
              <a:spcAft>
                <a:spcPts val="600"/>
              </a:spcAft>
              <a:buFont typeface="Arial" pitchFamily="34" charset="0"/>
              <a:buChar char="•"/>
            </a:pPr>
            <a:r>
              <a:rPr lang="sk-SK" sz="2400" dirty="0" smtClean="0"/>
              <a:t>je uznávaným spôsobom riešenia širokého spektra problémov:</a:t>
            </a:r>
          </a:p>
          <a:p>
            <a:pPr marL="457200" indent="-457200"/>
            <a:r>
              <a:rPr lang="sk-SK" sz="2400" dirty="0" smtClean="0"/>
              <a:t>		- klasifikácia do tried, predikcia, zhlukovanie,</a:t>
            </a:r>
          </a:p>
          <a:p>
            <a:pPr marL="457200" indent="-457200"/>
            <a:r>
              <a:rPr lang="sk-SK" sz="2400" dirty="0" smtClean="0"/>
              <a:t>		- aproximácia funkcií, </a:t>
            </a:r>
            <a:r>
              <a:rPr lang="sk-SK" sz="2400" dirty="0" err="1" smtClean="0"/>
              <a:t>tranformácia</a:t>
            </a:r>
            <a:r>
              <a:rPr lang="sk-SK" sz="2400" dirty="0" smtClean="0"/>
              <a:t> signálov,</a:t>
            </a:r>
          </a:p>
          <a:p>
            <a:pPr marL="457200" indent="-457200">
              <a:spcAft>
                <a:spcPts val="600"/>
              </a:spcAft>
            </a:pPr>
            <a:r>
              <a:rPr lang="sk-SK" sz="2400" dirty="0" smtClean="0"/>
              <a:t>		- asociačné problémy, simulácia pamäte,</a:t>
            </a:r>
          </a:p>
          <a:p>
            <a:pPr marL="457200" indent="-457200">
              <a:spcAft>
                <a:spcPts val="600"/>
              </a:spcAft>
              <a:buFont typeface="Arial" pitchFamily="34" charset="0"/>
              <a:buChar char="•"/>
            </a:pPr>
            <a:r>
              <a:rPr lang="sk-SK" sz="2400" dirty="0" smtClean="0"/>
              <a:t>je robustnou alternatívou ku konvenčným deterministickým a programovateľným metódam</a:t>
            </a:r>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0149"/>
            <a:ext cx="7929618" cy="1470025"/>
          </a:xfrm>
        </p:spPr>
        <p:txBody>
          <a:bodyPr>
            <a:normAutofit/>
          </a:bodyPr>
          <a:lstStyle/>
          <a:p>
            <a:r>
              <a:rPr lang="sk-SK" sz="3600" dirty="0" smtClean="0"/>
              <a:t>Neurónové siete</a:t>
            </a:r>
            <a:endParaRPr lang="sk-SK" sz="3600" dirty="0"/>
          </a:p>
        </p:txBody>
      </p:sp>
      <p:sp>
        <p:nvSpPr>
          <p:cNvPr id="34" name="TextovéPole 33"/>
          <p:cNvSpPr txBox="1"/>
          <p:nvPr/>
        </p:nvSpPr>
        <p:spPr>
          <a:xfrm>
            <a:off x="611560" y="1268760"/>
            <a:ext cx="7704856" cy="461665"/>
          </a:xfrm>
          <a:prstGeom prst="rect">
            <a:avLst/>
          </a:prstGeom>
          <a:noFill/>
        </p:spPr>
        <p:txBody>
          <a:bodyPr wrap="square" rtlCol="0">
            <a:spAutoFit/>
          </a:bodyPr>
          <a:lstStyle/>
          <a:p>
            <a:pPr marL="457200" indent="-457200">
              <a:spcAft>
                <a:spcPts val="600"/>
              </a:spcAft>
              <a:buFont typeface="Arial" pitchFamily="34" charset="0"/>
              <a:buChar char="•"/>
            </a:pPr>
            <a:r>
              <a:rPr lang="sk-SK" sz="2400" dirty="0" smtClean="0"/>
              <a:t>Základnou procesnou jednotkou je umelý neurón</a:t>
            </a:r>
          </a:p>
        </p:txBody>
      </p:sp>
      <p:pic>
        <p:nvPicPr>
          <p:cNvPr id="1026" name="Picture 2"/>
          <p:cNvPicPr>
            <a:picLocks noChangeAspect="1" noChangeArrowheads="1"/>
          </p:cNvPicPr>
          <p:nvPr/>
        </p:nvPicPr>
        <p:blipFill>
          <a:blip r:embed="rId3" cstate="print"/>
          <a:srcRect/>
          <a:stretch>
            <a:fillRect/>
          </a:stretch>
        </p:blipFill>
        <p:spPr bwMode="auto">
          <a:xfrm>
            <a:off x="467544" y="2420888"/>
            <a:ext cx="5400600" cy="3678669"/>
          </a:xfrm>
          <a:prstGeom prst="rect">
            <a:avLst/>
          </a:prstGeom>
          <a:noFill/>
          <a:ln w="9525">
            <a:noFill/>
            <a:miter lim="800000"/>
            <a:headEnd/>
            <a:tailEnd/>
          </a:ln>
        </p:spPr>
      </p:pic>
      <p:pic>
        <p:nvPicPr>
          <p:cNvPr id="5" name="Obrázek 4" descr="neuron_rovnice.png"/>
          <p:cNvPicPr>
            <a:picLocks noChangeAspect="1"/>
          </p:cNvPicPr>
          <p:nvPr/>
        </p:nvPicPr>
        <p:blipFill>
          <a:blip r:embed="rId4" cstate="print"/>
          <a:stretch>
            <a:fillRect/>
          </a:stretch>
        </p:blipFill>
        <p:spPr>
          <a:xfrm>
            <a:off x="6084168" y="2204864"/>
            <a:ext cx="2778889" cy="3746661"/>
          </a:xfrm>
          <a:prstGeom prst="rect">
            <a:avLst/>
          </a:prstGeom>
        </p:spPr>
      </p:pic>
      <p:sp>
        <p:nvSpPr>
          <p:cNvPr id="6" name="TextovéPole 5"/>
          <p:cNvSpPr txBox="1"/>
          <p:nvPr/>
        </p:nvSpPr>
        <p:spPr>
          <a:xfrm>
            <a:off x="6660232" y="1916832"/>
            <a:ext cx="1960280" cy="369332"/>
          </a:xfrm>
          <a:prstGeom prst="rect">
            <a:avLst/>
          </a:prstGeom>
          <a:noFill/>
        </p:spPr>
        <p:txBody>
          <a:bodyPr wrap="none" rtlCol="0">
            <a:spAutoFit/>
          </a:bodyPr>
          <a:lstStyle/>
          <a:p>
            <a:r>
              <a:rPr lang="sk-SK" dirty="0" smtClean="0"/>
              <a:t>VSTUPNÁ FUNKCIA</a:t>
            </a:r>
            <a:endParaRPr lang="sk-SK" dirty="0"/>
          </a:p>
        </p:txBody>
      </p:sp>
      <p:sp>
        <p:nvSpPr>
          <p:cNvPr id="7" name="TextovéPole 6"/>
          <p:cNvSpPr txBox="1"/>
          <p:nvPr/>
        </p:nvSpPr>
        <p:spPr>
          <a:xfrm>
            <a:off x="6588224" y="3356992"/>
            <a:ext cx="2146293" cy="369332"/>
          </a:xfrm>
          <a:prstGeom prst="rect">
            <a:avLst/>
          </a:prstGeom>
          <a:noFill/>
        </p:spPr>
        <p:txBody>
          <a:bodyPr wrap="none" rtlCol="0">
            <a:spAutoFit/>
          </a:bodyPr>
          <a:lstStyle/>
          <a:p>
            <a:r>
              <a:rPr lang="sk-SK" dirty="0" smtClean="0"/>
              <a:t>AKTIVAČNÁ FUNKCIA</a:t>
            </a:r>
            <a:endParaRPr lang="sk-SK" dirty="0"/>
          </a:p>
        </p:txBody>
      </p:sp>
      <p:sp>
        <p:nvSpPr>
          <p:cNvPr id="8" name="TextovéPole 7"/>
          <p:cNvSpPr txBox="1"/>
          <p:nvPr/>
        </p:nvSpPr>
        <p:spPr>
          <a:xfrm>
            <a:off x="6516216" y="5013176"/>
            <a:ext cx="2071914" cy="369332"/>
          </a:xfrm>
          <a:prstGeom prst="rect">
            <a:avLst/>
          </a:prstGeom>
          <a:noFill/>
        </p:spPr>
        <p:txBody>
          <a:bodyPr wrap="none" rtlCol="0">
            <a:spAutoFit/>
          </a:bodyPr>
          <a:lstStyle/>
          <a:p>
            <a:r>
              <a:rPr lang="sk-SK" dirty="0" smtClean="0"/>
              <a:t>VÝSTUPNÁ FUNKCIA</a:t>
            </a:r>
            <a:endParaRPr lang="sk-SK" dirty="0"/>
          </a:p>
        </p:txBody>
      </p:sp>
    </p:spTree>
    <p:extLst>
      <p:ext uri="{BB962C8B-B14F-4D97-AF65-F5344CB8AC3E}">
        <p14:creationId xmlns:p14="http://schemas.microsoft.com/office/powerpoint/2010/main" xmlns="" val="3200570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TotalTime>
  <Words>1215</Words>
  <Application>Microsoft Office PowerPoint</Application>
  <PresentationFormat>Předvádění na obrazovce (4:3)</PresentationFormat>
  <Paragraphs>159</Paragraphs>
  <Slides>18</Slides>
  <Notes>16</Notes>
  <HiddenSlides>0</HiddenSlides>
  <MMClips>0</MMClips>
  <ScaleCrop>false</ScaleCrop>
  <HeadingPairs>
    <vt:vector size="4" baseType="variant">
      <vt:variant>
        <vt:lpstr>Motiv</vt:lpstr>
      </vt:variant>
      <vt:variant>
        <vt:i4>1</vt:i4>
      </vt:variant>
      <vt:variant>
        <vt:lpstr>Nadpisy snímků</vt:lpstr>
      </vt:variant>
      <vt:variant>
        <vt:i4>18</vt:i4>
      </vt:variant>
    </vt:vector>
  </HeadingPairs>
  <TitlesOfParts>
    <vt:vector size="19" baseType="lpstr">
      <vt:lpstr>Office Theme</vt:lpstr>
      <vt:lpstr>Automatické rozhodovanie prostriedkami umelej inteligencie</vt:lpstr>
      <vt:lpstr>Základné typy rozhodovacích problémov riešiteľných prostriedkami UI</vt:lpstr>
      <vt:lpstr>KLASIFIKÁCIA</vt:lpstr>
      <vt:lpstr>ZHLUKOVANIE</vt:lpstr>
      <vt:lpstr>PREDIKCIA</vt:lpstr>
      <vt:lpstr>Systémy umelej inteligencie</vt:lpstr>
      <vt:lpstr>Prostriedky výpočtovej inteligencie</vt:lpstr>
      <vt:lpstr>Neurónové siete</vt:lpstr>
      <vt:lpstr>Neurónové siete</vt:lpstr>
      <vt:lpstr>Neurónové siete</vt:lpstr>
      <vt:lpstr>Perceptrón a XOR problém</vt:lpstr>
      <vt:lpstr>Nerónová sieť a klasifikácia</vt:lpstr>
      <vt:lpstr>Nerónová sieť a predikcia</vt:lpstr>
      <vt:lpstr>Neurónové siete - Zhlukovanie</vt:lpstr>
      <vt:lpstr>Kohonenove mapy - Zhlukovanie</vt:lpstr>
      <vt:lpstr>OCR – Kohonenove mapy</vt:lpstr>
      <vt:lpstr>Snímek 17</vt:lpstr>
      <vt:lpstr>ĎAKUJEM ZA POZORNOSŤ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Viackriteriálne rozhodovanie</dc:title>
  <dc:creator>Vlado</dc:creator>
  <cp:lastModifiedBy>puheim</cp:lastModifiedBy>
  <cp:revision>186</cp:revision>
  <dcterms:created xsi:type="dcterms:W3CDTF">2011-10-11T08:49:15Z</dcterms:created>
  <dcterms:modified xsi:type="dcterms:W3CDTF">2013-12-02T15:35:32Z</dcterms:modified>
</cp:coreProperties>
</file>