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87" r:id="rId8"/>
    <p:sldId id="288" r:id="rId9"/>
    <p:sldId id="284" r:id="rId10"/>
    <p:sldId id="285" r:id="rId11"/>
    <p:sldId id="289" r:id="rId12"/>
    <p:sldId id="290" r:id="rId13"/>
    <p:sldId id="29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C22"/>
    <a:srgbClr val="FF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83" d="100"/>
          <a:sy n="83" d="100"/>
        </p:scale>
        <p:origin x="42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EB931-4200-4167-960F-2D7309CC0BCF}" type="datetimeFigureOut">
              <a:rPr lang="sk-SK" smtClean="0"/>
              <a:t>03.02.2019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AA615-86D6-4DA9-A365-09E652F7A8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594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AA615-86D6-4DA9-A365-09E652F7A86D}" type="slidenum">
              <a:rPr lang="sk-SK" smtClean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20820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6E7D-1B88-4DAA-9CD6-587D21DD001D}" type="datetime1">
              <a:rPr lang="en-US" smtClean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0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4AE4-DCA8-49F3-9E99-240D4F328C11}" type="datetime1">
              <a:rPr lang="en-US" smtClean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49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B713-D236-4842-A936-CF6188E1FB51}" type="datetime1">
              <a:rPr lang="en-US" smtClean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5625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D7A1-03B5-44BD-89C5-0D422F9C5F68}" type="datetime1">
              <a:rPr lang="en-US" smtClean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24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81EB-3C4B-4DDF-92B7-962E2380181A}" type="datetime1">
              <a:rPr lang="en-US" smtClean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1611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B6B8-B4C9-4079-BB10-AD78274616A8}" type="datetime1">
              <a:rPr lang="en-US" smtClean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35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EFDC-94C9-4033-86A5-95DE576046A5}" type="datetime1">
              <a:rPr lang="en-US" smtClean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760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07C14-3826-42C2-A782-DE7D3F6994CE}" type="datetime1">
              <a:rPr lang="en-US" smtClean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90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21DC-4702-4C3D-A646-A20404E17F80}" type="datetime1">
              <a:rPr lang="en-US" smtClean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4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A91A-04E6-4778-854A-3BFE8EEE1BF0}" type="datetime1">
              <a:rPr lang="en-US" smtClean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9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CC96-E6E5-4D1E-894C-BADB1F6D52F1}" type="datetime1">
              <a:rPr lang="en-US" smtClean="0"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86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C2E6-20B3-43B9-8FA4-66AE90C62C69}" type="datetime1">
              <a:rPr lang="en-US" smtClean="0"/>
              <a:t>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6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41E3-5350-46A0-A503-12B115DF5EFB}" type="datetime1">
              <a:rPr lang="en-US" smtClean="0"/>
              <a:t>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0814-5989-4153-BBEE-BC4D688E3BE0}" type="datetime1">
              <a:rPr lang="en-US" smtClean="0"/>
              <a:t>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1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FF12-D600-4C70-9BA4-140E436CEECA}" type="datetime1">
              <a:rPr lang="en-US" smtClean="0"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3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3B98-D26F-4014-ACC3-A0143F746A04}" type="datetime1">
              <a:rPr lang="en-US" smtClean="0"/>
              <a:t>2/3/2019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46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B0BFD-ADF0-40D8-BC4C-485215498DBA}" type="datetime1">
              <a:rPr lang="en-US" smtClean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7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cidchart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0xgjUhEG3U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050924"/>
            <a:ext cx="7766936" cy="1646302"/>
          </a:xfrm>
        </p:spPr>
        <p:txBody>
          <a:bodyPr/>
          <a:lstStyle/>
          <a:p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Algoritmizácia &amp; Programovanie</a:t>
            </a:r>
            <a:endParaRPr lang="sk-SK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697223"/>
            <a:ext cx="7766936" cy="1096899"/>
          </a:xfrm>
        </p:spPr>
        <p:txBody>
          <a:bodyPr>
            <a:normAutofit/>
          </a:bodyPr>
          <a:lstStyle/>
          <a:p>
            <a:r>
              <a:rPr lang="sk-SK" sz="2800" dirty="0"/>
              <a:t>Informatika, 3. ročník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F2EF1-4F15-48BA-919A-E47FF7408A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39" b="20042"/>
          <a:stretch/>
        </p:blipFill>
        <p:spPr>
          <a:xfrm>
            <a:off x="3374517" y="536448"/>
            <a:ext cx="5498600" cy="257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94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90314-42DF-4E38-BED2-BB7B3CFB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Vývojový diagram – Vysvetlenie príkladu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9B674-88F8-43D2-B45C-B7B5A2A1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CDDDC4-F06C-4EF3-A389-D3042BA8A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900" y="1778287"/>
            <a:ext cx="5363118" cy="45494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586F0B-2F2C-400E-B41D-B8ACBB4A79AC}"/>
              </a:ext>
            </a:extLst>
          </p:cNvPr>
          <p:cNvSpPr txBox="1"/>
          <p:nvPr/>
        </p:nvSpPr>
        <p:spPr>
          <a:xfrm>
            <a:off x="7570045" y="1930400"/>
            <a:ext cx="2041236" cy="36933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Otváracia značka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0DCE64-CB6E-459D-8E48-364A14A05CFB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5255491" y="2115066"/>
            <a:ext cx="2314554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9C15EC6-E69A-4F48-8B56-1FBF3B6C3894}"/>
              </a:ext>
            </a:extLst>
          </p:cNvPr>
          <p:cNvSpPr txBox="1"/>
          <p:nvPr/>
        </p:nvSpPr>
        <p:spPr>
          <a:xfrm>
            <a:off x="7570045" y="2775528"/>
            <a:ext cx="2382137" cy="36933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Vstup od používateľa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E765BB-0FA4-4923-B476-49CD65E6A77D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403273" y="2960194"/>
            <a:ext cx="2166772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F8945F-A7BA-4EE3-B94B-1D9ADAAA5D32}"/>
              </a:ext>
            </a:extLst>
          </p:cNvPr>
          <p:cNvSpPr txBox="1"/>
          <p:nvPr/>
        </p:nvSpPr>
        <p:spPr>
          <a:xfrm>
            <a:off x="7570045" y="3759713"/>
            <a:ext cx="2382137" cy="36933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Podmienka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6147F3-3CA3-40A5-B9CA-C40A459CABF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126183" y="3944379"/>
            <a:ext cx="2443862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C786192-3400-469B-91B3-5758AD26A00B}"/>
              </a:ext>
            </a:extLst>
          </p:cNvPr>
          <p:cNvSpPr txBox="1"/>
          <p:nvPr/>
        </p:nvSpPr>
        <p:spPr>
          <a:xfrm>
            <a:off x="7570045" y="4687845"/>
            <a:ext cx="2382137" cy="36933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Výstup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9AB486-CCE3-456B-B17F-8A4D82C6839B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121236" y="4872511"/>
            <a:ext cx="448809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988A29-42FF-43D0-8795-7140BC068B64}"/>
              </a:ext>
            </a:extLst>
          </p:cNvPr>
          <p:cNvSpPr txBox="1"/>
          <p:nvPr/>
        </p:nvSpPr>
        <p:spPr>
          <a:xfrm>
            <a:off x="7570045" y="5800642"/>
            <a:ext cx="2867046" cy="36933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Ukončovacia značka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2B494F-9867-4F58-B028-1E3A5BDCFDF4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126183" y="5985308"/>
            <a:ext cx="2443862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013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E6467-4761-4531-BDD7-2C1189058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algoritmu (z bežného života </a:t>
            </a:r>
            <a:r>
              <a:rPr lang="sk-SK" dirty="0">
                <a:sym typeface="Wingdings" panose="05000000000000000000" pitchFamily="2" charset="2"/>
              </a:rPr>
              <a:t>)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4F83F-3050-4F5C-BFB6-92E1D236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2" descr="https://evillusion.files.wordpress.com/2010/10/algorithm.png">
            <a:extLst>
              <a:ext uri="{FF2B5EF4-FFF2-40B4-BE49-F238E27FC236}">
                <a16:creationId xmlns:a16="http://schemas.microsoft.com/office/drawing/2014/main" id="{99573D52-B577-4B20-B14E-7F21F7358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720" y="1385455"/>
            <a:ext cx="3917968" cy="53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345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EECD-D4CA-418F-AC2C-B536D55C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zapisovať vývojové diagramy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8E1E3-DC55-44E9-806F-8FCABFF3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12</a:t>
            </a:fld>
            <a:endParaRPr lang="en-US"/>
          </a:p>
        </p:txBody>
      </p:sp>
      <p:sp>
        <p:nvSpPr>
          <p:cNvPr id="5" name="Zástupný symbol obsahu 2">
            <a:extLst>
              <a:ext uri="{FF2B5EF4-FFF2-40B4-BE49-F238E27FC236}">
                <a16:creationId xmlns:a16="http://schemas.microsoft.com/office/drawing/2014/main" id="{4EF9B350-EB85-4679-9119-0A7EC5A83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sk-SK" sz="3200" dirty="0"/>
              <a:t>Zošit, ceruzka, pero</a:t>
            </a:r>
          </a:p>
          <a:p>
            <a:r>
              <a:rPr lang="sk-SK" sz="3200" dirty="0"/>
              <a:t>Office – Word/Powerpoint</a:t>
            </a:r>
          </a:p>
          <a:p>
            <a:r>
              <a:rPr lang="sk-SK" sz="3200" dirty="0"/>
              <a:t>Internetové služby - </a:t>
            </a:r>
            <a:r>
              <a:rPr lang="sk-SK" sz="3200" dirty="0">
                <a:hlinkClick r:id="rId2"/>
              </a:rPr>
              <a:t>www.lucidchart.com</a:t>
            </a:r>
            <a:r>
              <a:rPr lang="sk-SK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0079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A97C-3EF9-430C-895F-66805EE2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0A6C1-CE62-4A2E-B855-4249EAEF9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4836"/>
            <a:ext cx="8596668" cy="5052291"/>
          </a:xfrm>
        </p:spPr>
        <p:txBody>
          <a:bodyPr>
            <a:normAutofit/>
          </a:bodyPr>
          <a:lstStyle/>
          <a:p>
            <a:r>
              <a:rPr lang="sk-SK" sz="2800" dirty="0"/>
              <a:t>Navrhnite vývojový diagram:</a:t>
            </a:r>
          </a:p>
          <a:p>
            <a:pPr marL="914400" lvl="1" indent="-457200">
              <a:buFont typeface="+mj-lt"/>
              <a:buAutoNum type="alphaLcParenR"/>
            </a:pPr>
            <a:r>
              <a:rPr lang="sk-SK" sz="2400" dirty="0"/>
              <a:t>Pre prípravu čaju/kávy.</a:t>
            </a:r>
          </a:p>
          <a:p>
            <a:pPr marL="914400" lvl="1" indent="-457200">
              <a:buFont typeface="+mj-lt"/>
              <a:buAutoNum type="alphaLcParenR"/>
            </a:pPr>
            <a:r>
              <a:rPr lang="sk-SK" sz="2400" dirty="0"/>
              <a:t>Pre cestu z domu do školy.</a:t>
            </a:r>
          </a:p>
          <a:p>
            <a:pPr marL="914400" lvl="1" indent="-457200">
              <a:buFont typeface="+mj-lt"/>
              <a:buAutoNum type="alphaLcParenR"/>
            </a:pPr>
            <a:r>
              <a:rPr lang="sk-SK" sz="2400" dirty="0"/>
              <a:t>Pre výpočet súčtu prvých N čísel.</a:t>
            </a:r>
          </a:p>
          <a:p>
            <a:pPr marL="514350" indent="-457200">
              <a:buFont typeface="+mj-lt"/>
              <a:buAutoNum type="alphaLcParenR"/>
            </a:pPr>
            <a:endParaRPr lang="sk-SK" sz="2600" dirty="0"/>
          </a:p>
          <a:p>
            <a:pPr marL="514350" indent="-457200"/>
            <a:r>
              <a:rPr lang="sk-SK" sz="2600" dirty="0"/>
              <a:t>DÚ – Prečítať:</a:t>
            </a:r>
          </a:p>
          <a:p>
            <a:pPr marL="914400" lvl="1" indent="-457200"/>
            <a:r>
              <a:rPr lang="sk-SK" sz="2400" dirty="0"/>
              <a:t>Modul 2 – Algoritmizácia – Základný prehľad</a:t>
            </a:r>
          </a:p>
          <a:p>
            <a:pPr marL="914400" lvl="1" indent="-457200"/>
            <a:r>
              <a:rPr lang="sk-SK" sz="2400" noProof="1"/>
              <a:t>Sklenka – Algoritmizacia</a:t>
            </a:r>
          </a:p>
          <a:p>
            <a:pPr marL="914400" lvl="1" indent="-457200"/>
            <a:r>
              <a:rPr lang="sk-SK" sz="2400" noProof="1"/>
              <a:t>GCSE Computational Thinking - Algorithms</a:t>
            </a:r>
          </a:p>
          <a:p>
            <a:pPr marL="800100" lvl="1" indent="-342900">
              <a:buFont typeface="+mj-lt"/>
              <a:buAutoNum type="alphaLcParenR"/>
            </a:pPr>
            <a:endParaRPr lang="sk-SK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19AAE-7B44-43B9-A606-BEFA763A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0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A10E4-33AD-4FF9-906A-04BBC889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2" descr="http://vignette1.wikia.nocookie.net/bigbangtheory/images/f/ff/Freind1.jpg/revision/latest?cb=20121011222658">
            <a:extLst>
              <a:ext uri="{FF2B5EF4-FFF2-40B4-BE49-F238E27FC236}">
                <a16:creationId xmlns:a16="http://schemas.microsoft.com/office/drawing/2014/main" id="{546B54EA-2473-42E0-BF9D-31D0E38797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6" b="2338"/>
          <a:stretch/>
        </p:blipFill>
        <p:spPr bwMode="auto">
          <a:xfrm>
            <a:off x="491383" y="36950"/>
            <a:ext cx="8376999" cy="678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3D6E65-907A-4F87-B575-4C1760B41E7F}"/>
              </a:ext>
            </a:extLst>
          </p:cNvPr>
          <p:cNvSpPr/>
          <p:nvPr/>
        </p:nvSpPr>
        <p:spPr>
          <a:xfrm>
            <a:off x="399019" y="6082386"/>
            <a:ext cx="23534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400" dirty="0"/>
              <a:t>Video:</a:t>
            </a:r>
          </a:p>
          <a:p>
            <a:r>
              <a:rPr lang="sk-SK" sz="1400" dirty="0">
                <a:hlinkClick r:id="rId3"/>
              </a:rPr>
              <a:t>https://www.youtube.com/watch?v=k0xgjUhEG3U</a:t>
            </a:r>
            <a:r>
              <a:rPr lang="sk-SK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249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6D00-8675-4D0D-8641-01D4F50D8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Základné pojmy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4A722-89F1-4F0C-AFF2-893860B86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800" dirty="0"/>
              <a:t>Algoritmizácia</a:t>
            </a:r>
          </a:p>
          <a:p>
            <a:pPr lvl="1"/>
            <a:r>
              <a:rPr lang="sk-SK" sz="2400" dirty="0"/>
              <a:t>problém, riešenie problému, algoritmus</a:t>
            </a:r>
          </a:p>
          <a:p>
            <a:pPr lvl="1"/>
            <a:endParaRPr lang="sk-SK" sz="2400" dirty="0"/>
          </a:p>
          <a:p>
            <a:r>
              <a:rPr lang="sk-SK" sz="2800" dirty="0"/>
              <a:t>Spôsoby zápisu algoritmov</a:t>
            </a:r>
          </a:p>
          <a:p>
            <a:pPr lvl="1"/>
            <a:r>
              <a:rPr lang="sk-SK" sz="2400" dirty="0"/>
              <a:t>štruktúrogramy, vývojové diagramy, pseudokód</a:t>
            </a:r>
          </a:p>
          <a:p>
            <a:pPr lvl="1"/>
            <a:endParaRPr lang="sk-SK" sz="2400" dirty="0"/>
          </a:p>
          <a:p>
            <a:r>
              <a:rPr lang="sk-SK" sz="2800" dirty="0"/>
              <a:t>Programovanie</a:t>
            </a:r>
          </a:p>
          <a:p>
            <a:pPr lvl="1"/>
            <a:r>
              <a:rPr lang="sk-SK" sz="2400" dirty="0"/>
              <a:t>program, programovací jazyk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C5B6C-94EF-4230-85AC-9D3A781E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4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FE18-0876-444E-85EE-CE47F92B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634" y="489527"/>
            <a:ext cx="3340484" cy="1320800"/>
          </a:xfrm>
        </p:spPr>
        <p:txBody>
          <a:bodyPr/>
          <a:lstStyle/>
          <a:p>
            <a:r>
              <a:rPr lang="sk-SK" dirty="0"/>
              <a:t>Algoritmizácia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DA3E6-7AF7-475A-A6E4-342FAD001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634" y="1486701"/>
            <a:ext cx="3889202" cy="5049509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sk-SK" sz="2800" dirty="0"/>
              <a:t>Rozbor problému</a:t>
            </a:r>
          </a:p>
          <a:p>
            <a:pPr lvl="1"/>
            <a:r>
              <a:rPr lang="sk-SK" sz="2600" dirty="0"/>
              <a:t> analýza</a:t>
            </a:r>
          </a:p>
          <a:p>
            <a:pPr lvl="1"/>
            <a:endParaRPr lang="sk-SK" sz="1000" dirty="0"/>
          </a:p>
          <a:p>
            <a:pPr>
              <a:buFont typeface="+mj-lt"/>
              <a:buAutoNum type="arabicPeriod"/>
            </a:pPr>
            <a:r>
              <a:rPr lang="sk-SK" sz="2800" dirty="0"/>
              <a:t>Návrh postupu riešenia</a:t>
            </a:r>
          </a:p>
          <a:p>
            <a:pPr lvl="1"/>
            <a:r>
              <a:rPr lang="sk-SK" sz="2600" dirty="0"/>
              <a:t> algoritmus</a:t>
            </a:r>
          </a:p>
          <a:p>
            <a:pPr lvl="1"/>
            <a:endParaRPr lang="sk-SK" sz="1100" dirty="0"/>
          </a:p>
          <a:p>
            <a:pPr>
              <a:buFont typeface="+mj-lt"/>
              <a:buAutoNum type="arabicPeriod"/>
            </a:pPr>
            <a:r>
              <a:rPr lang="sk-SK" sz="2800" dirty="0"/>
              <a:t>Realizácia</a:t>
            </a:r>
          </a:p>
          <a:p>
            <a:pPr lvl="1"/>
            <a:r>
              <a:rPr lang="sk-SK" sz="2600" dirty="0"/>
              <a:t> program</a:t>
            </a:r>
          </a:p>
          <a:p>
            <a:pPr lvl="1"/>
            <a:endParaRPr lang="sk-SK" sz="1100" dirty="0"/>
          </a:p>
          <a:p>
            <a:pPr>
              <a:buFont typeface="+mj-lt"/>
              <a:buAutoNum type="arabicPeriod"/>
            </a:pPr>
            <a:r>
              <a:rPr lang="sk-SK" sz="2800" dirty="0"/>
              <a:t>Údržba</a:t>
            </a:r>
          </a:p>
          <a:p>
            <a:pPr lvl="1"/>
            <a:r>
              <a:rPr lang="sk-SK" sz="2600" dirty="0"/>
              <a:t> administrácia</a:t>
            </a:r>
          </a:p>
          <a:p>
            <a:endParaRPr lang="sk-SK" sz="2800" dirty="0"/>
          </a:p>
          <a:p>
            <a:r>
              <a:rPr lang="sk-SK" sz="2800" i="1" dirty="0"/>
              <a:t>Softvérové inžinierstvo</a:t>
            </a:r>
            <a:endParaRPr lang="en-US" sz="28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A6780-9359-4977-BC74-1D8E8B6A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2" descr="http://www.fredosaurus.com/notes-softeng/process/softwareEngineering.jpg">
            <a:extLst>
              <a:ext uri="{FF2B5EF4-FFF2-40B4-BE49-F238E27FC236}">
                <a16:creationId xmlns:a16="http://schemas.microsoft.com/office/drawing/2014/main" id="{A66C0EDD-CE5C-4520-A40C-FE0DEECCDA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" t="3936" r="1458" b="895"/>
          <a:stretch/>
        </p:blipFill>
        <p:spPr bwMode="auto">
          <a:xfrm>
            <a:off x="4010161" y="489527"/>
            <a:ext cx="8181839" cy="601855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69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E59B-51A6-4F0C-B587-DF33B689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Programovanie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37760-F806-4CC0-9911-D0428961E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9389"/>
            <a:ext cx="8596668" cy="564138"/>
          </a:xfrm>
        </p:spPr>
        <p:txBody>
          <a:bodyPr/>
          <a:lstStyle/>
          <a:p>
            <a:r>
              <a:rPr lang="sk-SK" dirty="0"/>
              <a:t>Zápis algoritmu v programovacom jazyku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054E2-5925-4244-AD82-F13F33C7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2" descr="https://media.licdn.com/mpr/mpr/shrinknp_800_800/p/2/005/0b3/251/39ce31e.png">
            <a:extLst>
              <a:ext uri="{FF2B5EF4-FFF2-40B4-BE49-F238E27FC236}">
                <a16:creationId xmlns:a16="http://schemas.microsoft.com/office/drawing/2014/main" id="{235799A6-9684-488C-8C0E-2C1CDB58AD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07"/>
          <a:stretch/>
        </p:blipFill>
        <p:spPr bwMode="auto">
          <a:xfrm>
            <a:off x="520317" y="2013527"/>
            <a:ext cx="7903247" cy="484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40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B7DB-862C-47D7-8A0D-C07CD9B1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90" y="387835"/>
            <a:ext cx="8596668" cy="1320800"/>
          </a:xfrm>
        </p:spPr>
        <p:txBody>
          <a:bodyPr/>
          <a:lstStyle/>
          <a:p>
            <a:r>
              <a:rPr lang="sk-SK" dirty="0"/>
              <a:t>Spôsoby zápisu algoritmov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6E5A6-9375-426D-BF5E-289124AB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FEAB0F4-8FB7-4549-B3F2-1F64F1D40D16}"/>
              </a:ext>
            </a:extLst>
          </p:cNvPr>
          <p:cNvSpPr txBox="1">
            <a:spLocks/>
          </p:cNvSpPr>
          <p:nvPr/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F0AFD6-B8A5-4BEE-B732-5B69B51E15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738BC21-D710-4C0A-A4BB-87413A9DC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1554178"/>
            <a:ext cx="3663858" cy="28007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Algoritmus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Maximum</a:t>
            </a:r>
            <a:endParaRPr lang="sk-SK" altLang="sk-SK" sz="16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Vstup: Zoznam čísel </a:t>
            </a:r>
            <a:r>
              <a:rPr kumimoji="0" lang="sk-SK" altLang="sk-SK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Výstup: Najväčšie číslo zoznamu </a:t>
            </a:r>
            <a:r>
              <a:rPr kumimoji="0" lang="sk-SK" altLang="sk-SK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k-SK" altLang="sk-SK" sz="16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ak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sk-SK" altLang="sk-SK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L.</a:t>
            </a:r>
            <a:r>
              <a:rPr lang="sk-SK" altLang="sk-SK" sz="1600" i="1" dirty="0">
                <a:latin typeface="Arial Unicode MS"/>
              </a:rPr>
              <a:t>veľkosť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sk-SK" altLang="sk-S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vráť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„Chyba – prázdne L“</a:t>
            </a:r>
            <a:endParaRPr lang="sk-SK" altLang="sk-SK" sz="16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najväčšie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← </a:t>
            </a:r>
            <a:r>
              <a:rPr kumimoji="0" lang="sk-SK" altLang="sk-SK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1600" b="1" dirty="0">
                <a:latin typeface="Arial Unicode MS"/>
              </a:rPr>
              <a:t>pre</a:t>
            </a:r>
            <a:r>
              <a:rPr kumimoji="0" lang="sk-SK" altLang="sk-S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každú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sk-SK" altLang="sk-SK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položku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sk-SK" altLang="sk-S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sk-SK" altLang="sk-SK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sk-SK" altLang="sk-S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vykonaj</a:t>
            </a:r>
            <a:endParaRPr lang="sk-SK" altLang="sk-SK" sz="16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1600" b="1" dirty="0">
                <a:latin typeface="Arial Unicode MS"/>
              </a:rPr>
              <a:t>    </a:t>
            </a:r>
            <a:r>
              <a:rPr kumimoji="0" lang="sk-SK" altLang="sk-S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ak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sk-SK" altLang="sk-SK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položka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&gt; </a:t>
            </a:r>
            <a:r>
              <a:rPr kumimoji="0" lang="sk-SK" altLang="sk-SK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najväčšie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potom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sk-SK" altLang="sk-SK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najväčšie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← </a:t>
            </a:r>
            <a:r>
              <a:rPr kumimoji="0" lang="sk-SK" altLang="sk-SK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položka</a:t>
            </a:r>
            <a:endParaRPr lang="sk-SK" altLang="sk-SK" sz="16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vráť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sk-SK" altLang="sk-SK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najväčšie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sk-SK" altLang="sk-SK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2" descr="http://vignette1.wikia.nocookie.net/bigbangtheory/images/f/ff/Freind1.jpg/revision/latest?cb=20121011222658">
            <a:extLst>
              <a:ext uri="{FF2B5EF4-FFF2-40B4-BE49-F238E27FC236}">
                <a16:creationId xmlns:a16="http://schemas.microsoft.com/office/drawing/2014/main" id="{F8D5F068-4C9F-42F2-B2D3-D634B74AD9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74"/>
          <a:stretch/>
        </p:blipFill>
        <p:spPr bwMode="auto">
          <a:xfrm>
            <a:off x="5175576" y="1828799"/>
            <a:ext cx="6128209" cy="44981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3B95DE-DFB5-4D8F-AE89-18B112C56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70" y="4756727"/>
            <a:ext cx="2478704" cy="21012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559E8A-03EE-412A-8BC1-0DC1A1783F82}"/>
              </a:ext>
            </a:extLst>
          </p:cNvPr>
          <p:cNvSpPr txBox="1"/>
          <p:nvPr/>
        </p:nvSpPr>
        <p:spPr>
          <a:xfrm>
            <a:off x="343916" y="1270000"/>
            <a:ext cx="189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PSEUDOKÓD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E5D70-00F9-432C-8C69-2E8DEEA78335}"/>
              </a:ext>
            </a:extLst>
          </p:cNvPr>
          <p:cNvSpPr txBox="1"/>
          <p:nvPr/>
        </p:nvSpPr>
        <p:spPr>
          <a:xfrm>
            <a:off x="450134" y="4516398"/>
            <a:ext cx="249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ŠTRUKTÚROGRAM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B787AC-E605-4D70-BD95-BF339607578A}"/>
              </a:ext>
            </a:extLst>
          </p:cNvPr>
          <p:cNvSpPr txBox="1"/>
          <p:nvPr/>
        </p:nvSpPr>
        <p:spPr>
          <a:xfrm>
            <a:off x="4976051" y="1459467"/>
            <a:ext cx="249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VÝVOJOVÝ DIAGRAM</a:t>
            </a:r>
          </a:p>
        </p:txBody>
      </p:sp>
    </p:spTree>
    <p:extLst>
      <p:ext uri="{BB962C8B-B14F-4D97-AF65-F5344CB8AC3E}">
        <p14:creationId xmlns:p14="http://schemas.microsoft.com/office/powerpoint/2010/main" val="309423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EECD-D4CA-418F-AC2C-B536D55C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Vývojový diagram – Základné bloky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8E1E3-DC55-44E9-806F-8FCABFF3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http://cec.truni.sk/zajacova/2010_ZP_Java/obrazky/1.jpg">
            <a:extLst>
              <a:ext uri="{FF2B5EF4-FFF2-40B4-BE49-F238E27FC236}">
                <a16:creationId xmlns:a16="http://schemas.microsoft.com/office/drawing/2014/main" id="{CB4A14B8-E28D-4D8B-8810-FD6F151B6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176" y="1753085"/>
            <a:ext cx="7312487" cy="465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774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EECD-D4CA-418F-AC2C-B536D55C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Vývojový diagram – Postupnosť príkazov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8E1E3-DC55-44E9-806F-8FCABFF3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2" descr="http://www.programovanie.kromsat.sk/prog-b/s28/img004.gif">
            <a:extLst>
              <a:ext uri="{FF2B5EF4-FFF2-40B4-BE49-F238E27FC236}">
                <a16:creationId xmlns:a16="http://schemas.microsoft.com/office/drawing/2014/main" id="{10484670-7277-4048-91B6-5ACFCD790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88" y="1745673"/>
            <a:ext cx="11744127" cy="458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508A1E-08BB-43C9-A297-86FCAA63974A}"/>
              </a:ext>
            </a:extLst>
          </p:cNvPr>
          <p:cNvSpPr txBox="1"/>
          <p:nvPr/>
        </p:nvSpPr>
        <p:spPr>
          <a:xfrm>
            <a:off x="1459346" y="3020293"/>
            <a:ext cx="68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A =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90B48-4002-4D4E-AAB2-241FD7A4E4B0}"/>
              </a:ext>
            </a:extLst>
          </p:cNvPr>
          <p:cNvSpPr txBox="1"/>
          <p:nvPr/>
        </p:nvSpPr>
        <p:spPr>
          <a:xfrm>
            <a:off x="1459346" y="3907737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B =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2F366-634F-47BE-846D-FCC73FA16F10}"/>
              </a:ext>
            </a:extLst>
          </p:cNvPr>
          <p:cNvSpPr txBox="1"/>
          <p:nvPr/>
        </p:nvSpPr>
        <p:spPr>
          <a:xfrm>
            <a:off x="1163785" y="4794863"/>
            <a:ext cx="137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Suma = A+B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79D71C-CAED-4694-8AEC-89AE7FA12347}"/>
              </a:ext>
            </a:extLst>
          </p:cNvPr>
          <p:cNvSpPr txBox="1"/>
          <p:nvPr/>
        </p:nvSpPr>
        <p:spPr>
          <a:xfrm>
            <a:off x="5491021" y="3122549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Ak a&gt;b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F070E2-687F-4BB7-8464-8A7709EFD5A4}"/>
              </a:ext>
            </a:extLst>
          </p:cNvPr>
          <p:cNvSpPr txBox="1"/>
          <p:nvPr/>
        </p:nvSpPr>
        <p:spPr>
          <a:xfrm>
            <a:off x="3976259" y="390773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Maximum =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A6627-EB24-40E5-8826-655137F775D2}"/>
              </a:ext>
            </a:extLst>
          </p:cNvPr>
          <p:cNvSpPr txBox="1"/>
          <p:nvPr/>
        </p:nvSpPr>
        <p:spPr>
          <a:xfrm>
            <a:off x="6369788" y="3916969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Maximum = 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7526C-0524-4DBA-9AAF-F6749C5D13F7}"/>
              </a:ext>
            </a:extLst>
          </p:cNvPr>
          <p:cNvSpPr txBox="1"/>
          <p:nvPr/>
        </p:nvSpPr>
        <p:spPr>
          <a:xfrm>
            <a:off x="4572005" y="2937883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ÁNO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03C61-208F-40ED-B00A-7B8B2019291A}"/>
              </a:ext>
            </a:extLst>
          </p:cNvPr>
          <p:cNvSpPr txBox="1"/>
          <p:nvPr/>
        </p:nvSpPr>
        <p:spPr>
          <a:xfrm>
            <a:off x="6711502" y="2937883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NIE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F42553-ECEC-430F-AF40-34E463281F02}"/>
              </a:ext>
            </a:extLst>
          </p:cNvPr>
          <p:cNvSpPr txBox="1"/>
          <p:nvPr/>
        </p:nvSpPr>
        <p:spPr>
          <a:xfrm>
            <a:off x="9855203" y="3020890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 = 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7FC329-9F61-49AB-A046-3F3036A7EF6E}"/>
              </a:ext>
            </a:extLst>
          </p:cNvPr>
          <p:cNvSpPr txBox="1"/>
          <p:nvPr/>
        </p:nvSpPr>
        <p:spPr>
          <a:xfrm>
            <a:off x="9896880" y="403698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I &lt; 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6336BB-1411-49C2-A72A-AECA7547CB61}"/>
              </a:ext>
            </a:extLst>
          </p:cNvPr>
          <p:cNvSpPr txBox="1"/>
          <p:nvPr/>
        </p:nvSpPr>
        <p:spPr>
          <a:xfrm>
            <a:off x="10259124" y="4526295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ÁNO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2C2337-A2EE-4CF6-8AFB-778021A2487E}"/>
              </a:ext>
            </a:extLst>
          </p:cNvPr>
          <p:cNvSpPr txBox="1"/>
          <p:nvPr/>
        </p:nvSpPr>
        <p:spPr>
          <a:xfrm>
            <a:off x="11135500" y="3732303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NIE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8806F1-0D0B-4B70-B186-95D97E329202}"/>
              </a:ext>
            </a:extLst>
          </p:cNvPr>
          <p:cNvSpPr txBox="1"/>
          <p:nvPr/>
        </p:nvSpPr>
        <p:spPr>
          <a:xfrm>
            <a:off x="9846199" y="502568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I &lt;- I+1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337273-EE98-4498-9E94-82FD67626EDA}"/>
              </a:ext>
            </a:extLst>
          </p:cNvPr>
          <p:cNvSpPr txBox="1"/>
          <p:nvPr/>
        </p:nvSpPr>
        <p:spPr>
          <a:xfrm>
            <a:off x="9351058" y="2308872"/>
            <a:ext cx="184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k-SK" dirty="0"/>
              <a:t>(s podmienkou)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087398-2311-4A61-B975-03472C81CCDD}"/>
              </a:ext>
            </a:extLst>
          </p:cNvPr>
          <p:cNvSpPr txBox="1"/>
          <p:nvPr/>
        </p:nvSpPr>
        <p:spPr>
          <a:xfrm>
            <a:off x="1175070" y="2341808"/>
            <a:ext cx="13596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k-SK" dirty="0"/>
              <a:t>(sekvencia)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F87723-6146-4141-AB87-B88263C5E179}"/>
              </a:ext>
            </a:extLst>
          </p:cNvPr>
          <p:cNvSpPr txBox="1"/>
          <p:nvPr/>
        </p:nvSpPr>
        <p:spPr>
          <a:xfrm>
            <a:off x="5250570" y="2308872"/>
            <a:ext cx="14847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k-SK" dirty="0"/>
              <a:t>(podmienka)</a:t>
            </a:r>
          </a:p>
        </p:txBody>
      </p:sp>
    </p:spTree>
    <p:extLst>
      <p:ext uri="{BB962C8B-B14F-4D97-AF65-F5344CB8AC3E}">
        <p14:creationId xmlns:p14="http://schemas.microsoft.com/office/powerpoint/2010/main" val="2708547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90314-42DF-4E38-BED2-BB7B3CFB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Vývojový diagram - Príklad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9B674-88F8-43D2-B45C-B7B5A2A1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CDDDC4-F06C-4EF3-A389-D3042BA8A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900" y="1778287"/>
            <a:ext cx="5363118" cy="454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061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3087</TotalTime>
  <Words>293</Words>
  <Application>Microsoft Office PowerPoint</Application>
  <PresentationFormat>Widescreen</PresentationFormat>
  <Paragraphs>97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Unicode MS</vt:lpstr>
      <vt:lpstr>Calibri</vt:lpstr>
      <vt:lpstr>Trebuchet MS</vt:lpstr>
      <vt:lpstr>Wingdings 3</vt:lpstr>
      <vt:lpstr>Facet</vt:lpstr>
      <vt:lpstr>Algoritmizácia &amp; Programovanie</vt:lpstr>
      <vt:lpstr>PowerPoint Presentation</vt:lpstr>
      <vt:lpstr>Základné pojmy</vt:lpstr>
      <vt:lpstr>Algoritmizácia</vt:lpstr>
      <vt:lpstr>Programovanie</vt:lpstr>
      <vt:lpstr>Spôsoby zápisu algoritmov</vt:lpstr>
      <vt:lpstr>Vývojový diagram – Základné bloky</vt:lpstr>
      <vt:lpstr>Vývojový diagram – Postupnosť príkazov</vt:lpstr>
      <vt:lpstr>Vývojový diagram - Príklad</vt:lpstr>
      <vt:lpstr>Vývojový diagram – Vysvetlenie príkladu</vt:lpstr>
      <vt:lpstr>Príklad algoritmu (z bežného života )</vt:lpstr>
      <vt:lpstr>Ako zapisovať vývojové diagramy</vt:lpstr>
      <vt:lpstr>Úlohy</vt:lpstr>
    </vt:vector>
  </TitlesOfParts>
  <Company>xxx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Informatika 3.ročník</dc:title>
  <dc:creator>Michal Puheim</dc:creator>
  <cp:lastModifiedBy>Michal</cp:lastModifiedBy>
  <cp:revision>188</cp:revision>
  <dcterms:created xsi:type="dcterms:W3CDTF">2016-09-06T07:43:34Z</dcterms:created>
  <dcterms:modified xsi:type="dcterms:W3CDTF">2019-02-03T21:55:23Z</dcterms:modified>
</cp:coreProperties>
</file>