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8"/>
  </p:notesMasterIdLst>
  <p:sldIdLst>
    <p:sldId id="275" r:id="rId2"/>
    <p:sldId id="281" r:id="rId3"/>
    <p:sldId id="284" r:id="rId4"/>
    <p:sldId id="291" r:id="rId5"/>
    <p:sldId id="299" r:id="rId6"/>
    <p:sldId id="300" r:id="rId7"/>
    <p:sldId id="297" r:id="rId8"/>
    <p:sldId id="298" r:id="rId9"/>
    <p:sldId id="290" r:id="rId10"/>
    <p:sldId id="292" r:id="rId11"/>
    <p:sldId id="293" r:id="rId12"/>
    <p:sldId id="294" r:id="rId13"/>
    <p:sldId id="295" r:id="rId14"/>
    <p:sldId id="296" r:id="rId15"/>
    <p:sldId id="289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02C7-8D6C-4C2D-B291-C50D0BBD2853}" type="datetimeFigureOut">
              <a:rPr lang="sk-SK" smtClean="0"/>
              <a:t>10.02.2019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AB38-773B-4F4C-A451-8565A0F683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4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387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7E6F-2F8C-40DE-A4F9-CC1DB2BA993F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C092-C773-4AD6-A5A0-0CD5A78D0D48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4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5E7A-7108-464D-86AC-2645F4270E84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29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7AA-078C-446C-96A1-3FDAA2156053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17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FB8B-F4D6-47DE-9730-58382FFB31E5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66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F55E-4BE1-4766-8A9E-06C7DFB8386D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C27A-310A-483B-91BF-E06855A320A5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9913-5047-4752-A4BA-358D1073F6C9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9A53-888F-4FE3-BC8B-8455535E6D78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D85-B996-4F16-BED2-DA4D45410812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975B-CE81-46E3-BE33-33656B122A41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E173-8087-42C3-B663-8F0F7588EA10}" type="datetime1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914-0D2A-44A3-9391-05E243C093CA}" type="datetime1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0C4-AC85-4CC7-A29F-B85454464BF7}" type="datetime1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0689-97CF-49A4-A691-19263550B6E8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7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9321-BDA7-4A5A-8ED7-EF2187759F50}" type="datetime1">
              <a:rPr lang="en-US" smtClean="0"/>
              <a:t>2/10/2019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1FBE-CF91-4C14-9DAA-A8C7386D079D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073" y="3709292"/>
            <a:ext cx="8645930" cy="1646302"/>
          </a:xfrm>
        </p:spPr>
        <p:txBody>
          <a:bodyPr/>
          <a:lstStyle/>
          <a:p>
            <a:r>
              <a:rPr lang="sk-SK" dirty="0"/>
              <a:t>Dátové typy, konverzia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355591"/>
            <a:ext cx="7766936" cy="1096899"/>
          </a:xfrm>
        </p:spPr>
        <p:txBody>
          <a:bodyPr/>
          <a:lstStyle/>
          <a:p>
            <a:r>
              <a:rPr lang="sk-SK" dirty="0"/>
              <a:t>Programovanie v jazyku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0ABB2-7D61-4D2E-9F86-DD46E4A0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2" descr="http://www.hackpittsburgh.org/wp-content/uploads/2016/02/Python.png">
            <a:extLst>
              <a:ext uri="{FF2B5EF4-FFF2-40B4-BE49-F238E27FC236}">
                <a16:creationId xmlns:a16="http://schemas.microsoft.com/office/drawing/2014/main" id="{E1161262-8DBA-421A-BB86-C8375E0E5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1" r="-4513" b="23081"/>
          <a:stretch/>
        </p:blipFill>
        <p:spPr bwMode="auto">
          <a:xfrm>
            <a:off x="2336800" y="932142"/>
            <a:ext cx="7121235" cy="2731147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3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F6B1-BE76-4764-9A88-57C63539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Konverzia dátových typov – Ukážka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89F9B-B35D-4069-B29A-890A7D9B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E25C42-C440-427C-BC1E-038845D79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52" y="1801010"/>
            <a:ext cx="3004993" cy="44473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993ED4-9990-4453-B7BD-22E10206F8F8}"/>
              </a:ext>
            </a:extLst>
          </p:cNvPr>
          <p:cNvSpPr txBox="1"/>
          <p:nvPr/>
        </p:nvSpPr>
        <p:spPr>
          <a:xfrm>
            <a:off x="823697" y="1431678"/>
            <a:ext cx="29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5E80E-FC95-4228-8E3A-8899B44788C4}"/>
              </a:ext>
            </a:extLst>
          </p:cNvPr>
          <p:cNvSpPr txBox="1"/>
          <p:nvPr/>
        </p:nvSpPr>
        <p:spPr>
          <a:xfrm>
            <a:off x="4984855" y="4251727"/>
            <a:ext cx="29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Výstup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9C22F5-63A2-49AE-977D-876F1E960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65"/>
          <a:stretch/>
        </p:blipFill>
        <p:spPr>
          <a:xfrm>
            <a:off x="4984855" y="4621059"/>
            <a:ext cx="3202037" cy="16273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38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F6B1-BE76-4764-9A88-57C63539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Konverzia dátových typov – Ukážka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89F9B-B35D-4069-B29A-890A7D9B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93ED4-9990-4453-B7BD-22E10206F8F8}"/>
              </a:ext>
            </a:extLst>
          </p:cNvPr>
          <p:cNvSpPr txBox="1"/>
          <p:nvPr/>
        </p:nvSpPr>
        <p:spPr>
          <a:xfrm>
            <a:off x="832933" y="1657935"/>
            <a:ext cx="29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5E80E-FC95-4228-8E3A-8899B44788C4}"/>
              </a:ext>
            </a:extLst>
          </p:cNvPr>
          <p:cNvSpPr txBox="1"/>
          <p:nvPr/>
        </p:nvSpPr>
        <p:spPr>
          <a:xfrm>
            <a:off x="832933" y="4716355"/>
            <a:ext cx="29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Výstup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DBF8F-D524-4330-8FAC-E7039895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33" y="2027267"/>
            <a:ext cx="2547823" cy="24281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04C3CF-CCCC-47EC-9EB5-549F664EE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43" y="5085687"/>
            <a:ext cx="10228146" cy="1320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504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F6B1-BE76-4764-9A88-57C63539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Konverzia dátových typov – Ukážka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89F9B-B35D-4069-B29A-890A7D9B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93ED4-9990-4453-B7BD-22E10206F8F8}"/>
              </a:ext>
            </a:extLst>
          </p:cNvPr>
          <p:cNvSpPr txBox="1"/>
          <p:nvPr/>
        </p:nvSpPr>
        <p:spPr>
          <a:xfrm>
            <a:off x="832933" y="1657935"/>
            <a:ext cx="29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5E80E-FC95-4228-8E3A-8899B44788C4}"/>
              </a:ext>
            </a:extLst>
          </p:cNvPr>
          <p:cNvSpPr txBox="1"/>
          <p:nvPr/>
        </p:nvSpPr>
        <p:spPr>
          <a:xfrm>
            <a:off x="832933" y="4716355"/>
            <a:ext cx="29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Výstup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DBF8F-D524-4330-8FAC-E7039895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33" y="2027267"/>
            <a:ext cx="2547823" cy="24281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04C3CF-CCCC-47EC-9EB5-549F664EE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43" y="5085687"/>
            <a:ext cx="10228146" cy="1320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119EAA-7678-4F10-95FC-CA22BC67F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628" y="2144776"/>
            <a:ext cx="5352699" cy="2357202"/>
          </a:xfrm>
        </p:spPr>
        <p:txBody>
          <a:bodyPr>
            <a:normAutofit/>
          </a:bodyPr>
          <a:lstStyle/>
          <a:p>
            <a:r>
              <a:rPr lang="sk-SK" sz="2400" dirty="0"/>
              <a:t>Pozor!</a:t>
            </a:r>
          </a:p>
          <a:p>
            <a:endParaRPr lang="sk-SK" sz="2400" dirty="0"/>
          </a:p>
          <a:p>
            <a:r>
              <a:rPr lang="sk-SK" sz="2400" dirty="0"/>
              <a:t>Konverzia je možná iba v prípade, že existuje odpovedajúca hodnota vo výslednom dátovom type!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08425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A06B-0984-4C58-925F-3A712054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Praktické využitie konverzie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B9C5-C359-424F-A232-DFD343D3F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7862"/>
            <a:ext cx="8596668" cy="785811"/>
          </a:xfrm>
        </p:spPr>
        <p:txBody>
          <a:bodyPr/>
          <a:lstStyle/>
          <a:p>
            <a:r>
              <a:rPr lang="sk-SK" dirty="0"/>
              <a:t>Pri načítaní hodnoty pomocou funkcie </a:t>
            </a:r>
            <a:r>
              <a:rPr lang="sk-SK" noProof="1"/>
              <a:t>input() </a:t>
            </a:r>
            <a:r>
              <a:rPr lang="sk-SK" dirty="0"/>
              <a:t>dostaneme vždy reťazec.</a:t>
            </a:r>
          </a:p>
          <a:p>
            <a:r>
              <a:rPr lang="sk-SK" dirty="0"/>
              <a:t>Ak s hodnotou chceme pracovať ako s číslom, musíme ju konvertovať.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92AD6-E0A3-477A-A9BB-5DA53848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1E614-EC1A-423F-BB9B-1759116F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41" y="2787948"/>
            <a:ext cx="10039901" cy="3982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64F58-DC4C-49B5-BB9F-C06B1DE1A34A}"/>
              </a:ext>
            </a:extLst>
          </p:cNvPr>
          <p:cNvSpPr txBox="1"/>
          <p:nvPr/>
        </p:nvSpPr>
        <p:spPr>
          <a:xfrm>
            <a:off x="829542" y="2418616"/>
            <a:ext cx="29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324444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A06B-0984-4C58-925F-3A712054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Praktické využitie konverzie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B9C5-C359-424F-A232-DFD343D3F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7862"/>
            <a:ext cx="8596668" cy="785811"/>
          </a:xfrm>
        </p:spPr>
        <p:txBody>
          <a:bodyPr/>
          <a:lstStyle/>
          <a:p>
            <a:r>
              <a:rPr lang="sk-SK" dirty="0"/>
              <a:t>Niekedy je potrebné poskladať výstupný reťazec ešte pred samotným výpisom funkciou </a:t>
            </a:r>
            <a:r>
              <a:rPr lang="sk-SK" noProof="1"/>
              <a:t>print()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92AD6-E0A3-477A-A9BB-5DA53848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64F58-DC4C-49B5-BB9F-C06B1DE1A34A}"/>
              </a:ext>
            </a:extLst>
          </p:cNvPr>
          <p:cNvSpPr txBox="1"/>
          <p:nvPr/>
        </p:nvSpPr>
        <p:spPr>
          <a:xfrm>
            <a:off x="829542" y="2418616"/>
            <a:ext cx="29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Interpreter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2069E-10B1-4AFE-9419-F168E5E05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42" y="2868856"/>
            <a:ext cx="9289482" cy="36299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17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7635-6CD5-4FAF-B508-FD2876D7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65B8-C10E-48EC-A094-FC8E3A73C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/>
              <a:t>Vypracujte všetky úlohy v priloženom pracovnom liste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5DCFF-7716-4335-ABC3-373C7FAA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4BAB0-2565-487E-A7C2-C14896E54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 b="20042"/>
          <a:stretch/>
        </p:blipFill>
        <p:spPr>
          <a:xfrm>
            <a:off x="2949644" y="1884958"/>
            <a:ext cx="5498600" cy="2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7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9A3A-6540-4C68-98D9-19E73363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hodiny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0978-ECCC-4DB7-89AC-B3C3980A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Poznať pojmy:</a:t>
            </a:r>
          </a:p>
          <a:p>
            <a:pPr lvl="1"/>
            <a:r>
              <a:rPr lang="sk-SK" sz="2600" dirty="0"/>
              <a:t>dátový typ</a:t>
            </a:r>
          </a:p>
          <a:p>
            <a:pPr lvl="1"/>
            <a:r>
              <a:rPr lang="sk-SK" sz="2600" dirty="0"/>
              <a:t>celé číslo, reálne číslo, reťazec</a:t>
            </a:r>
          </a:p>
          <a:p>
            <a:pPr lvl="1"/>
            <a:r>
              <a:rPr lang="sk-SK" sz="2600" noProof="1"/>
              <a:t>integer, float, string</a:t>
            </a:r>
          </a:p>
          <a:p>
            <a:r>
              <a:rPr lang="sk-SK" sz="2800" dirty="0"/>
              <a:t>Operovať s číselnými typmi</a:t>
            </a:r>
          </a:p>
          <a:p>
            <a:r>
              <a:rPr lang="sk-SK" sz="2800" dirty="0"/>
              <a:t>Operovať s reťazcami</a:t>
            </a:r>
          </a:p>
          <a:p>
            <a:r>
              <a:rPr lang="sk-SK" sz="2800" dirty="0"/>
              <a:t>Konvertovať dátové typy</a:t>
            </a:r>
          </a:p>
          <a:p>
            <a:endParaRPr lang="sk-SK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5AD39-882F-4C98-9FE4-DD72A963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E8DD-B3C6-472A-8847-25F6558F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Dátové typy premenných a hodnôt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CC36-6AEE-4EAB-80F6-3F77A0FE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90247"/>
          </a:xfrm>
        </p:spPr>
        <p:txBody>
          <a:bodyPr/>
          <a:lstStyle/>
          <a:p>
            <a:r>
              <a:rPr lang="sk-SK" dirty="0"/>
              <a:t>Všetky premenné a hodnoty v </a:t>
            </a:r>
            <a:r>
              <a:rPr lang="sk-SK" noProof="1"/>
              <a:t>Pythone</a:t>
            </a:r>
            <a:r>
              <a:rPr lang="sk-SK" dirty="0"/>
              <a:t> majú určený typ: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BD848-D8B0-4A8A-996F-734C0E8F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3</a:t>
            </a:fld>
            <a:endParaRPr lang="en-US"/>
          </a:p>
        </p:txBody>
      </p:sp>
      <p:pic>
        <p:nvPicPr>
          <p:cNvPr id="7" name="Obrázok 4">
            <a:extLst>
              <a:ext uri="{FF2B5EF4-FFF2-40B4-BE49-F238E27FC236}">
                <a16:creationId xmlns:a16="http://schemas.microsoft.com/office/drawing/2014/main" id="{AFB0F2A1-F2F1-4DF5-ADA6-7634650B4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" t="52519" r="27381" b="15488"/>
          <a:stretch/>
        </p:blipFill>
        <p:spPr>
          <a:xfrm>
            <a:off x="1106800" y="4320743"/>
            <a:ext cx="2282945" cy="10317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0D7AED-D627-40A1-A686-95AE54B9BB52}"/>
              </a:ext>
            </a:extLst>
          </p:cNvPr>
          <p:cNvSpPr txBox="1">
            <a:spLocks/>
          </p:cNvSpPr>
          <p:nvPr/>
        </p:nvSpPr>
        <p:spPr>
          <a:xfrm>
            <a:off x="677334" y="3830496"/>
            <a:ext cx="8596668" cy="490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Dátový typ premennej (alebo hodnoty) vieme zistiť pomocou funkcie type():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D7EFAA-AB82-4DC3-BA9C-446551CB2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09" y="2589211"/>
            <a:ext cx="9274873" cy="970244"/>
          </a:xfrm>
          <a:prstGeom prst="rect">
            <a:avLst/>
          </a:prstGeom>
        </p:spPr>
      </p:pic>
      <p:pic>
        <p:nvPicPr>
          <p:cNvPr id="11" name="Obrázok 5">
            <a:extLst>
              <a:ext uri="{FF2B5EF4-FFF2-40B4-BE49-F238E27FC236}">
                <a16:creationId xmlns:a16="http://schemas.microsoft.com/office/drawing/2014/main" id="{59FC9B77-056C-441E-BFD4-2E8C537279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57" r="79165" b="27068"/>
          <a:stretch/>
        </p:blipFill>
        <p:spPr>
          <a:xfrm>
            <a:off x="4907585" y="4284558"/>
            <a:ext cx="2848576" cy="10317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9D648-04A5-4841-95B7-323E288C25F1}"/>
              </a:ext>
            </a:extLst>
          </p:cNvPr>
          <p:cNvSpPr/>
          <p:nvPr/>
        </p:nvSpPr>
        <p:spPr>
          <a:xfrm>
            <a:off x="3819211" y="4591784"/>
            <a:ext cx="803564" cy="490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298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F6B1-BE76-4764-9A88-57C63539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Dátové typy premenných a hodnôt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89F9B-B35D-4069-B29A-890A7D9B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4</a:t>
            </a:fld>
            <a:endParaRPr lang="en-US"/>
          </a:p>
        </p:txBody>
      </p:sp>
      <p:pic>
        <p:nvPicPr>
          <p:cNvPr id="9" name="Obrázok 5">
            <a:extLst>
              <a:ext uri="{FF2B5EF4-FFF2-40B4-BE49-F238E27FC236}">
                <a16:creationId xmlns:a16="http://schemas.microsoft.com/office/drawing/2014/main" id="{3CE4DE1E-D597-4243-9F53-9609B2A67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57" r="79165" b="27068"/>
          <a:stretch/>
        </p:blipFill>
        <p:spPr>
          <a:xfrm>
            <a:off x="856546" y="5094778"/>
            <a:ext cx="3117629" cy="1129146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E8F179C-E06C-4EF7-980A-CD622EE4EA61}"/>
              </a:ext>
            </a:extLst>
          </p:cNvPr>
          <p:cNvGrpSpPr/>
          <p:nvPr/>
        </p:nvGrpSpPr>
        <p:grpSpPr>
          <a:xfrm>
            <a:off x="856546" y="1930400"/>
            <a:ext cx="3111550" cy="2465416"/>
            <a:chOff x="850467" y="1357745"/>
            <a:chExt cx="3111550" cy="24654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B5001B0-6DFB-4AE6-81D0-9C9BA265F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467" y="1431637"/>
              <a:ext cx="1687029" cy="1093788"/>
            </a:xfrm>
            <a:prstGeom prst="rect">
              <a:avLst/>
            </a:prstGeom>
          </p:spPr>
        </p:pic>
        <p:pic>
          <p:nvPicPr>
            <p:cNvPr id="8" name="Obrázok 4">
              <a:extLst>
                <a:ext uri="{FF2B5EF4-FFF2-40B4-BE49-F238E27FC236}">
                  <a16:creationId xmlns:a16="http://schemas.microsoft.com/office/drawing/2014/main" id="{4B82887F-002C-4A05-8645-1A3046D4F3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61" t="52519" r="27381" b="15488"/>
            <a:stretch/>
          </p:blipFill>
          <p:spPr>
            <a:xfrm>
              <a:off x="905885" y="2586875"/>
              <a:ext cx="2735653" cy="123628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D6B2D6-4F2C-43B5-B7BB-DF1EEFE4214F}"/>
                </a:ext>
              </a:extLst>
            </p:cNvPr>
            <p:cNvSpPr/>
            <p:nvPr/>
          </p:nvSpPr>
          <p:spPr>
            <a:xfrm>
              <a:off x="850467" y="1357745"/>
              <a:ext cx="3111550" cy="2465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B133FF3-8638-44C9-9C73-6176D4B1E21F}"/>
              </a:ext>
            </a:extLst>
          </p:cNvPr>
          <p:cNvSpPr txBox="1"/>
          <p:nvPr/>
        </p:nvSpPr>
        <p:spPr>
          <a:xfrm>
            <a:off x="805224" y="1524122"/>
            <a:ext cx="29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E3FC5B-B7E5-4239-8229-BD464DCE8E03}"/>
              </a:ext>
            </a:extLst>
          </p:cNvPr>
          <p:cNvSpPr txBox="1"/>
          <p:nvPr/>
        </p:nvSpPr>
        <p:spPr>
          <a:xfrm>
            <a:off x="856546" y="4725446"/>
            <a:ext cx="29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Výstup</a:t>
            </a:r>
          </a:p>
        </p:txBody>
      </p:sp>
    </p:spTree>
    <p:extLst>
      <p:ext uri="{BB962C8B-B14F-4D97-AF65-F5344CB8AC3E}">
        <p14:creationId xmlns:p14="http://schemas.microsoft.com/office/powerpoint/2010/main" val="278297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EA4F-4E7E-41A4-ACCE-30AD549A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Aritmetické operácie (</a:t>
            </a:r>
            <a:r>
              <a:rPr lang="sk-SK" noProof="1"/>
              <a:t>int a float</a:t>
            </a:r>
            <a:r>
              <a:rPr lang="sk-S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0564-3BB8-4022-BFC6-1B21E329D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Aké už poznáme?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5E4DD-3F41-44F4-A6F3-1172797B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9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EA4F-4E7E-41A4-ACCE-30AD549A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Aritmetické operácie (</a:t>
            </a:r>
            <a:r>
              <a:rPr lang="sk-SK" noProof="1"/>
              <a:t>int a float</a:t>
            </a:r>
            <a:r>
              <a:rPr lang="sk-S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0564-3BB8-4022-BFC6-1B21E329D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Aké už poznáme?</a:t>
            </a:r>
          </a:p>
          <a:p>
            <a:endParaRPr lang="sk-SK" sz="3600" dirty="0"/>
          </a:p>
          <a:p>
            <a:pPr marL="0" indent="0">
              <a:buNone/>
            </a:pPr>
            <a:r>
              <a:rPr lang="sk-SK" sz="3600" dirty="0"/>
              <a:t>+   -   *   /   //   %   **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5E4DD-3F41-44F4-A6F3-1172797B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9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DB64-3BEC-4FB0-B6C6-C329B543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Operácie s reťazcami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909-D441-4B95-AFE3-3E45DCB3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9535"/>
            <a:ext cx="8596668" cy="3880773"/>
          </a:xfrm>
        </p:spPr>
        <p:txBody>
          <a:bodyPr/>
          <a:lstStyle/>
          <a:p>
            <a:r>
              <a:rPr lang="sk-SK" dirty="0"/>
              <a:t>Jednoduché reťazenie (</a:t>
            </a:r>
            <a:r>
              <a:rPr lang="sk-SK" noProof="1"/>
              <a:t>concatenation</a:t>
            </a:r>
            <a:r>
              <a:rPr lang="sk-SK" dirty="0"/>
              <a:t>): operátor </a:t>
            </a:r>
            <a:r>
              <a:rPr lang="sk-SK" sz="2400" b="1" dirty="0"/>
              <a:t>+</a:t>
            </a:r>
            <a:endParaRPr lang="sk-SK" b="1" dirty="0"/>
          </a:p>
          <a:p>
            <a:endParaRPr lang="sk-SK" dirty="0"/>
          </a:p>
          <a:p>
            <a:r>
              <a:rPr lang="sk-SK" dirty="0"/>
              <a:t>Viacnásobné reťazenie (</a:t>
            </a:r>
            <a:r>
              <a:rPr lang="sk-SK" noProof="1"/>
              <a:t>duplication/chaining</a:t>
            </a:r>
            <a:r>
              <a:rPr lang="sk-SK" dirty="0"/>
              <a:t>): operátor </a:t>
            </a:r>
            <a:r>
              <a:rPr lang="sk-SK" sz="2400" b="1" dirty="0"/>
              <a:t>*</a:t>
            </a:r>
            <a:endParaRPr lang="sk-SK" b="1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Indexovanie podreťazca (</a:t>
            </a:r>
            <a:r>
              <a:rPr lang="sk-SK" noProof="1"/>
              <a:t>indexing/slicing</a:t>
            </a:r>
            <a:r>
              <a:rPr lang="sk-SK" dirty="0"/>
              <a:t>): r[index/indexy]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BD62A-71B6-4788-B5ED-619F91E4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47FCA-2502-4B09-AC5A-DF128C7C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21" y="2111956"/>
            <a:ext cx="2967361" cy="555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E8FDE3-D4DA-4027-AFAF-05670ECB6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27"/>
          <a:stretch/>
        </p:blipFill>
        <p:spPr>
          <a:xfrm>
            <a:off x="1031292" y="3048030"/>
            <a:ext cx="11160015" cy="772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5CCF6-B5E7-4BBC-82FE-50D74BF9B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92" y="4266390"/>
            <a:ext cx="4158770" cy="21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DB64-3BEC-4FB0-B6C6-C329B543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Funkcie a metódy pre prácu s reťazcami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909-D441-4B95-AFE3-3E45DCB3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17" y="1744953"/>
            <a:ext cx="5483810" cy="4296409"/>
          </a:xfrm>
        </p:spPr>
        <p:txBody>
          <a:bodyPr>
            <a:normAutofit/>
          </a:bodyPr>
          <a:lstStyle/>
          <a:p>
            <a:r>
              <a:rPr lang="sk-SK" sz="2800" noProof="1"/>
              <a:t>dlzka = len(ret)</a:t>
            </a:r>
          </a:p>
          <a:p>
            <a:endParaRPr lang="sk-SK" sz="2800" noProof="1"/>
          </a:p>
          <a:p>
            <a:r>
              <a:rPr lang="sk-SK" sz="2800" noProof="1"/>
              <a:t>velke = ret.upper()</a:t>
            </a:r>
          </a:p>
          <a:p>
            <a:endParaRPr lang="sk-SK" sz="2800" noProof="1"/>
          </a:p>
          <a:p>
            <a:r>
              <a:rPr lang="sk-SK" sz="2800" noProof="1"/>
              <a:t>male = ret.lower()</a:t>
            </a:r>
          </a:p>
          <a:p>
            <a:endParaRPr lang="sk-SK" sz="2800" noProof="1"/>
          </a:p>
          <a:p>
            <a:r>
              <a:rPr lang="sk-SK" sz="2800" noProof="1"/>
              <a:t>index = ret.find("podretazec")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BD62A-71B6-4788-B5ED-619F91E4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E147B5-9BAE-46E6-904D-3B1C782DC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" t="12004"/>
          <a:stretch/>
        </p:blipFill>
        <p:spPr>
          <a:xfrm>
            <a:off x="5975927" y="1532286"/>
            <a:ext cx="3483292" cy="823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7CA893-E9B1-43BA-9285-E31362C9A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5" t="9524" b="5966"/>
          <a:stretch/>
        </p:blipFill>
        <p:spPr>
          <a:xfrm>
            <a:off x="5975927" y="2526748"/>
            <a:ext cx="5673619" cy="1690255"/>
          </a:xfrm>
          <a:prstGeom prst="rect">
            <a:avLst/>
          </a:prstGeom>
        </p:spPr>
      </p:pic>
      <p:pic>
        <p:nvPicPr>
          <p:cNvPr id="10" name="Obrázok 5">
            <a:extLst>
              <a:ext uri="{FF2B5EF4-FFF2-40B4-BE49-F238E27FC236}">
                <a16:creationId xmlns:a16="http://schemas.microsoft.com/office/drawing/2014/main" id="{EDAA6344-BFCD-49F5-8D51-70BACB4707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33" b="14368"/>
          <a:stretch/>
        </p:blipFill>
        <p:spPr>
          <a:xfrm>
            <a:off x="6041721" y="4737653"/>
            <a:ext cx="6082545" cy="123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6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F6B1-BE76-4764-9A88-57C63539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Konverzia dátových typov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DECBE-3772-446F-872D-88E4DC3F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Na konverziu medzi dátovými typmi používame funkcie:</a:t>
            </a:r>
          </a:p>
          <a:p>
            <a:endParaRPr lang="sk-SK" sz="2400" dirty="0"/>
          </a:p>
          <a:p>
            <a:pPr lvl="1"/>
            <a:r>
              <a:rPr lang="sk-SK" sz="2800" noProof="1"/>
              <a:t>int()</a:t>
            </a:r>
          </a:p>
          <a:p>
            <a:pPr lvl="1"/>
            <a:r>
              <a:rPr lang="sk-SK" sz="2800" noProof="1"/>
              <a:t>float()</a:t>
            </a:r>
          </a:p>
          <a:p>
            <a:pPr lvl="1"/>
            <a:r>
              <a:rPr lang="sk-SK" sz="2800" noProof="1"/>
              <a:t>str()</a:t>
            </a:r>
          </a:p>
          <a:p>
            <a:pPr lvl="1"/>
            <a:endParaRPr lang="sk-SK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89F9B-B35D-4069-B29A-890A7D9B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4099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1072</TotalTime>
  <Words>307</Words>
  <Application>Microsoft Office PowerPoint</Application>
  <PresentationFormat>Widescreen</PresentationFormat>
  <Paragraphs>81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Fazeta</vt:lpstr>
      <vt:lpstr>Dátové typy, konverzia</vt:lpstr>
      <vt:lpstr>Ciele hodiny</vt:lpstr>
      <vt:lpstr>Dátové typy premenných a hodnôt (1)</vt:lpstr>
      <vt:lpstr>Dátové typy premenných a hodnôt (2)</vt:lpstr>
      <vt:lpstr>Aritmetické operácie (int a float)</vt:lpstr>
      <vt:lpstr>Aritmetické operácie (int a float)</vt:lpstr>
      <vt:lpstr>Operácie s reťazcami</vt:lpstr>
      <vt:lpstr>Funkcie a metódy pre prácu s reťazcami</vt:lpstr>
      <vt:lpstr>Konverzia dátových typov</vt:lpstr>
      <vt:lpstr>Konverzia dátových typov – Ukážka 1</vt:lpstr>
      <vt:lpstr>Konverzia dátových typov – Ukážka 2</vt:lpstr>
      <vt:lpstr>Konverzia dátových typov – Ukážka 2</vt:lpstr>
      <vt:lpstr>Praktické využitie konverzie (1)</vt:lpstr>
      <vt:lpstr>Praktické využitie konverzie (2)</vt:lpstr>
      <vt:lpstr>Úlohy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</dc:title>
  <cp:lastModifiedBy>Michal</cp:lastModifiedBy>
  <cp:revision>70</cp:revision>
  <dcterms:created xsi:type="dcterms:W3CDTF">2016-06-25T15:54:22Z</dcterms:created>
  <dcterms:modified xsi:type="dcterms:W3CDTF">2019-02-10T18:06:50Z</dcterms:modified>
</cp:coreProperties>
</file>