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6"/>
  </p:notesMasterIdLst>
  <p:sldIdLst>
    <p:sldId id="275" r:id="rId2"/>
    <p:sldId id="281" r:id="rId3"/>
    <p:sldId id="311" r:id="rId4"/>
    <p:sldId id="312" r:id="rId5"/>
    <p:sldId id="290" r:id="rId6"/>
    <p:sldId id="315" r:id="rId7"/>
    <p:sldId id="292" r:id="rId8"/>
    <p:sldId id="314" r:id="rId9"/>
    <p:sldId id="293" r:id="rId10"/>
    <p:sldId id="308" r:id="rId11"/>
    <p:sldId id="305" r:id="rId12"/>
    <p:sldId id="313" r:id="rId13"/>
    <p:sldId id="306" r:id="rId14"/>
    <p:sldId id="316" r:id="rId15"/>
    <p:sldId id="291" r:id="rId16"/>
    <p:sldId id="294" r:id="rId17"/>
    <p:sldId id="297" r:id="rId18"/>
    <p:sldId id="309" r:id="rId19"/>
    <p:sldId id="296" r:id="rId20"/>
    <p:sldId id="298" r:id="rId21"/>
    <p:sldId id="317" r:id="rId22"/>
    <p:sldId id="295" r:id="rId23"/>
    <p:sldId id="289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02C7-8D6C-4C2D-B291-C50D0BBD2853}" type="datetimeFigureOut">
              <a:rPr lang="sk-SK" smtClean="0"/>
              <a:t>26.02.2019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AB38-773B-4F4C-A451-8565A0F683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4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387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7E6F-2F8C-40DE-A4F9-CC1DB2BA993F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C092-C773-4AD6-A5A0-0CD5A78D0D48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4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5E7A-7108-464D-86AC-2645F4270E84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29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7AA-078C-446C-96A1-3FDAA2156053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17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FB8B-F4D6-47DE-9730-58382FFB31E5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66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F55E-4BE1-4766-8A9E-06C7DFB8386D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C27A-310A-483B-91BF-E06855A320A5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9913-5047-4752-A4BA-358D1073F6C9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9A53-888F-4FE3-BC8B-8455535E6D78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D85-B996-4F16-BED2-DA4D45410812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975B-CE81-46E3-BE33-33656B122A41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E173-8087-42C3-B663-8F0F7588EA10}" type="datetime1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914-0D2A-44A3-9391-05E243C093CA}" type="datetime1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0C4-AC85-4CC7-A29F-B85454464BF7}" type="datetime1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0689-97CF-49A4-A691-19263550B6E8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7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9321-BDA7-4A5A-8ED7-EF2187759F50}" type="datetime1">
              <a:rPr lang="en-US" smtClean="0"/>
              <a:t>2/26/2019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1FBE-CF91-4C14-9DAA-A8C7386D079D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073" y="3709292"/>
            <a:ext cx="8645930" cy="1646302"/>
          </a:xfrm>
        </p:spPr>
        <p:txBody>
          <a:bodyPr/>
          <a:lstStyle/>
          <a:p>
            <a:r>
              <a:rPr lang="sk-SK" dirty="0"/>
              <a:t>Jednoduché podmienky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355591"/>
            <a:ext cx="7766936" cy="1096899"/>
          </a:xfrm>
        </p:spPr>
        <p:txBody>
          <a:bodyPr/>
          <a:lstStyle/>
          <a:p>
            <a:r>
              <a:rPr lang="sk-SK" dirty="0"/>
              <a:t>Programovanie v jazyku Python</a:t>
            </a:r>
          </a:p>
        </p:txBody>
      </p:sp>
      <p:pic>
        <p:nvPicPr>
          <p:cNvPr id="7" name="Picture 2" descr="http://www.hackpittsburgh.org/wp-content/uploads/2016/02/Python.png">
            <a:extLst>
              <a:ext uri="{FF2B5EF4-FFF2-40B4-BE49-F238E27FC236}">
                <a16:creationId xmlns:a16="http://schemas.microsoft.com/office/drawing/2014/main" id="{E1161262-8DBA-421A-BB86-C8375E0E5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1" r="-4513" b="23081"/>
          <a:stretch/>
        </p:blipFill>
        <p:spPr bwMode="auto">
          <a:xfrm>
            <a:off x="2336800" y="932142"/>
            <a:ext cx="7121235" cy="2731147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3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9FEE-A29F-47F0-98B3-728A0443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Logické operátory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1ADC-7BAC-4174-BF37-1423D971C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35" y="2388215"/>
            <a:ext cx="2881943" cy="3880773"/>
          </a:xfrm>
        </p:spPr>
        <p:txBody>
          <a:bodyPr>
            <a:normAutofit/>
          </a:bodyPr>
          <a:lstStyle/>
          <a:p>
            <a:r>
              <a:rPr lang="sk-SK" sz="4400" dirty="0"/>
              <a:t> </a:t>
            </a:r>
            <a:r>
              <a:rPr lang="sk-SK" sz="4400" noProof="1">
                <a:solidFill>
                  <a:schemeClr val="accent5"/>
                </a:solidFill>
              </a:rPr>
              <a:t>and</a:t>
            </a:r>
          </a:p>
          <a:p>
            <a:r>
              <a:rPr lang="sk-SK" sz="4400" noProof="1">
                <a:solidFill>
                  <a:schemeClr val="accent5"/>
                </a:solidFill>
              </a:rPr>
              <a:t> or</a:t>
            </a:r>
          </a:p>
          <a:p>
            <a:r>
              <a:rPr lang="sk-SK" sz="4400" noProof="1">
                <a:solidFill>
                  <a:schemeClr val="accent5"/>
                </a:solidFill>
              </a:rPr>
              <a:t>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7EBBF-A3B5-427E-80CD-4086A975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96624" y="6218343"/>
            <a:ext cx="683339" cy="365125"/>
          </a:xfrm>
        </p:spPr>
        <p:txBody>
          <a:bodyPr/>
          <a:lstStyle/>
          <a:p>
            <a:fld id="{F8F0AFD6-B8A5-4BEE-B732-5B69B51E15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4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BE6C17-0991-4B64-99B3-BCA5EA0F290F}"/>
              </a:ext>
            </a:extLst>
          </p:cNvPr>
          <p:cNvSpPr txBox="1"/>
          <p:nvPr/>
        </p:nvSpPr>
        <p:spPr>
          <a:xfrm>
            <a:off x="6465147" y="417249"/>
            <a:ext cx="13372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k-SK" dirty="0"/>
              <a:t>interpreter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09FEE-A29F-47F0-98B3-728A0443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Logické operátory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1ADC-7BAC-4174-BF37-1423D971C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35" y="2388215"/>
            <a:ext cx="2881943" cy="3880773"/>
          </a:xfrm>
        </p:spPr>
        <p:txBody>
          <a:bodyPr>
            <a:normAutofit/>
          </a:bodyPr>
          <a:lstStyle/>
          <a:p>
            <a:r>
              <a:rPr lang="sk-SK" sz="4400" dirty="0"/>
              <a:t> </a:t>
            </a:r>
            <a:r>
              <a:rPr lang="sk-SK" sz="4400" noProof="1">
                <a:solidFill>
                  <a:schemeClr val="accent5"/>
                </a:solidFill>
              </a:rPr>
              <a:t>and</a:t>
            </a:r>
          </a:p>
          <a:p>
            <a:r>
              <a:rPr lang="sk-SK" sz="4400" noProof="1">
                <a:solidFill>
                  <a:schemeClr val="accent5"/>
                </a:solidFill>
              </a:rPr>
              <a:t> or</a:t>
            </a:r>
          </a:p>
          <a:p>
            <a:r>
              <a:rPr lang="sk-SK" sz="4400" noProof="1">
                <a:solidFill>
                  <a:schemeClr val="accent5"/>
                </a:solidFill>
              </a:rPr>
              <a:t>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7EBBF-A3B5-427E-80CD-4086A975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96624" y="6218343"/>
            <a:ext cx="683339" cy="365125"/>
          </a:xfrm>
        </p:spPr>
        <p:txBody>
          <a:bodyPr/>
          <a:lstStyle/>
          <a:p>
            <a:fld id="{F8F0AFD6-B8A5-4BEE-B732-5B69B51E150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E1CE2-9D85-4631-A410-3AC1209C3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983" y="786581"/>
            <a:ext cx="3733800" cy="593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322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9FEE-A29F-47F0-98B3-728A0443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Logické operátory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1ADC-7BAC-4174-BF37-1423D971C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35" y="2388215"/>
            <a:ext cx="2881943" cy="3880773"/>
          </a:xfrm>
        </p:spPr>
        <p:txBody>
          <a:bodyPr>
            <a:normAutofit/>
          </a:bodyPr>
          <a:lstStyle/>
          <a:p>
            <a:r>
              <a:rPr lang="sk-SK" sz="4400" dirty="0"/>
              <a:t> </a:t>
            </a:r>
            <a:r>
              <a:rPr lang="sk-SK" sz="4400" dirty="0">
                <a:solidFill>
                  <a:schemeClr val="accent5"/>
                </a:solidFill>
              </a:rPr>
              <a:t>and</a:t>
            </a:r>
          </a:p>
          <a:p>
            <a:r>
              <a:rPr lang="sk-SK" sz="4400" dirty="0">
                <a:solidFill>
                  <a:schemeClr val="accent5"/>
                </a:solidFill>
              </a:rPr>
              <a:t> or</a:t>
            </a:r>
          </a:p>
          <a:p>
            <a:r>
              <a:rPr lang="sk-SK" sz="4400" dirty="0">
                <a:solidFill>
                  <a:schemeClr val="accent5"/>
                </a:solidFill>
              </a:rPr>
              <a:t> </a:t>
            </a:r>
            <a:r>
              <a:rPr lang="sk-SK" sz="4400" noProof="1">
                <a:solidFill>
                  <a:schemeClr val="accent5"/>
                </a:solidFill>
              </a:rPr>
              <a:t>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7EBBF-A3B5-427E-80CD-4086A975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96624" y="6218343"/>
            <a:ext cx="683339" cy="365125"/>
          </a:xfrm>
        </p:spPr>
        <p:txBody>
          <a:bodyPr/>
          <a:lstStyle/>
          <a:p>
            <a:fld id="{F8F0AFD6-B8A5-4BEE-B732-5B69B51E1503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93096-0BF6-4667-8C1A-66AB8B1CBB03}"/>
              </a:ext>
            </a:extLst>
          </p:cNvPr>
          <p:cNvSpPr txBox="1"/>
          <p:nvPr/>
        </p:nvSpPr>
        <p:spPr>
          <a:xfrm>
            <a:off x="4331178" y="3218106"/>
            <a:ext cx="5310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viacero porovnávacích operácií</a:t>
            </a:r>
          </a:p>
          <a:p>
            <a:pPr algn="ctr"/>
            <a:r>
              <a:rPr lang="sk-SK" sz="2800" dirty="0"/>
              <a:t>(v jednom logickom výraze)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DB1AE7E-67A6-4FC8-819D-D53EEA18F20C}"/>
              </a:ext>
            </a:extLst>
          </p:cNvPr>
          <p:cNvSpPr/>
          <p:nvPr/>
        </p:nvSpPr>
        <p:spPr>
          <a:xfrm>
            <a:off x="3467917" y="2388215"/>
            <a:ext cx="692727" cy="2355273"/>
          </a:xfrm>
          <a:prstGeom prst="rightBrace">
            <a:avLst>
              <a:gd name="adj1" fmla="val 773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095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84A4-1807-4634-890F-5151C07A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Aktivita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ADCFA-78CD-43E9-84E2-27297391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13</a:t>
            </a:fld>
            <a:endParaRPr lang="en-US"/>
          </a:p>
        </p:txBody>
      </p:sp>
      <p:sp>
        <p:nvSpPr>
          <p:cNvPr id="6" name="Zástupný symbol obsahu 2">
            <a:extLst>
              <a:ext uri="{FF2B5EF4-FFF2-40B4-BE49-F238E27FC236}">
                <a16:creationId xmlns:a16="http://schemas.microsoft.com/office/drawing/2014/main" id="{7D0B9EE6-A182-4CB4-AD3A-DC747C2D5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80298"/>
            <a:ext cx="8928783" cy="4960647"/>
          </a:xfrm>
        </p:spPr>
        <p:txBody>
          <a:bodyPr>
            <a:normAutofit/>
          </a:bodyPr>
          <a:lstStyle/>
          <a:p>
            <a:r>
              <a:rPr lang="sk-SK" sz="2800" dirty="0"/>
              <a:t>Aký výsledok vypíše Python pre nasledujúce výrazy ak platí:</a:t>
            </a:r>
          </a:p>
          <a:p>
            <a:pPr marL="457200" lvl="1" indent="0">
              <a:buNone/>
            </a:pPr>
            <a:r>
              <a:rPr lang="sk-SK" sz="2400" dirty="0"/>
              <a:t>x==4 , y==5, z==3</a:t>
            </a:r>
          </a:p>
          <a:p>
            <a:pPr lvl="1"/>
            <a:endParaRPr lang="sk-SK" sz="2400" dirty="0"/>
          </a:p>
          <a:p>
            <a:pPr marL="914400" lvl="1" indent="-457200">
              <a:buFont typeface="+mj-lt"/>
              <a:buAutoNum type="alphaLcParenR"/>
            </a:pPr>
            <a:r>
              <a:rPr lang="sk-SK" sz="2400" dirty="0"/>
              <a:t>x&gt;y </a:t>
            </a:r>
            <a:r>
              <a:rPr lang="sk-SK" sz="2400" dirty="0">
                <a:solidFill>
                  <a:schemeClr val="accent5"/>
                </a:solidFill>
              </a:rPr>
              <a:t>and</a:t>
            </a:r>
            <a:r>
              <a:rPr lang="sk-SK" sz="2400" dirty="0"/>
              <a:t> x&gt;z</a:t>
            </a:r>
          </a:p>
          <a:p>
            <a:pPr marL="914400" lvl="1" indent="-457200">
              <a:buFont typeface="+mj-lt"/>
              <a:buAutoNum type="alphaLcParenR"/>
            </a:pPr>
            <a:r>
              <a:rPr lang="sk-SK" sz="2400" dirty="0"/>
              <a:t>x&gt;y </a:t>
            </a:r>
            <a:r>
              <a:rPr lang="sk-SK" sz="2400" dirty="0">
                <a:solidFill>
                  <a:schemeClr val="accent5"/>
                </a:solidFill>
              </a:rPr>
              <a:t>and</a:t>
            </a:r>
            <a:r>
              <a:rPr lang="sk-SK" sz="2400" dirty="0"/>
              <a:t> x&lt;=z</a:t>
            </a:r>
          </a:p>
          <a:p>
            <a:pPr marL="914400" lvl="1" indent="-457200">
              <a:buFont typeface="+mj-lt"/>
              <a:buAutoNum type="alphaLcParenR"/>
            </a:pPr>
            <a:r>
              <a:rPr lang="sk-SK" sz="2400" dirty="0"/>
              <a:t>x&gt;y </a:t>
            </a:r>
            <a:r>
              <a:rPr lang="sk-SK" sz="2400" dirty="0">
                <a:solidFill>
                  <a:schemeClr val="accent5"/>
                </a:solidFill>
              </a:rPr>
              <a:t>or</a:t>
            </a:r>
            <a:r>
              <a:rPr lang="sk-SK" sz="2400" dirty="0"/>
              <a:t> x&gt;3</a:t>
            </a:r>
          </a:p>
          <a:p>
            <a:pPr marL="914400" lvl="1" indent="-457200">
              <a:buFont typeface="+mj-lt"/>
              <a:buAutoNum type="alphaLcParenR"/>
            </a:pPr>
            <a:r>
              <a:rPr lang="sk-SK" sz="2400" noProof="1">
                <a:solidFill>
                  <a:schemeClr val="accent5"/>
                </a:solidFill>
              </a:rPr>
              <a:t>not</a:t>
            </a:r>
            <a:r>
              <a:rPr lang="sk-SK" sz="2400" dirty="0"/>
              <a:t> x&gt;z</a:t>
            </a:r>
          </a:p>
          <a:p>
            <a:pPr marL="914400" lvl="1" indent="-457200">
              <a:buFont typeface="+mj-lt"/>
              <a:buAutoNum type="alphaLcParenR"/>
            </a:pPr>
            <a:endParaRPr lang="sk-SK" sz="2400" dirty="0"/>
          </a:p>
          <a:p>
            <a:pPr marL="914400" lvl="1" indent="-457200">
              <a:buFont typeface="+mj-lt"/>
              <a:buAutoNum type="alphaLcParenR"/>
            </a:pPr>
            <a:r>
              <a:rPr lang="sk-SK" sz="2400" dirty="0"/>
              <a:t>(x&lt;y </a:t>
            </a:r>
            <a:r>
              <a:rPr lang="sk-SK" sz="2400" dirty="0">
                <a:solidFill>
                  <a:schemeClr val="accent5"/>
                </a:solidFill>
              </a:rPr>
              <a:t>and</a:t>
            </a:r>
            <a:r>
              <a:rPr lang="sk-SK" sz="2400" dirty="0"/>
              <a:t> x&lt;z) </a:t>
            </a:r>
            <a:r>
              <a:rPr lang="sk-SK" sz="2400" dirty="0">
                <a:solidFill>
                  <a:schemeClr val="accent5"/>
                </a:solidFill>
              </a:rPr>
              <a:t>or</a:t>
            </a:r>
            <a:r>
              <a:rPr lang="sk-SK" sz="2400" dirty="0"/>
              <a:t> (y&gt;z </a:t>
            </a:r>
            <a:r>
              <a:rPr lang="sk-SK" sz="2400" dirty="0">
                <a:solidFill>
                  <a:schemeClr val="accent5"/>
                </a:solidFill>
              </a:rPr>
              <a:t>and</a:t>
            </a:r>
            <a:r>
              <a:rPr lang="sk-SK" sz="2400" dirty="0"/>
              <a:t> y&gt;x)</a:t>
            </a:r>
          </a:p>
        </p:txBody>
      </p:sp>
    </p:spTree>
    <p:extLst>
      <p:ext uri="{BB962C8B-B14F-4D97-AF65-F5344CB8AC3E}">
        <p14:creationId xmlns:p14="http://schemas.microsoft.com/office/powerpoint/2010/main" val="190966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84A4-1807-4634-890F-5151C07A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Aktivita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ADCFA-78CD-43E9-84E2-27297391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14</a:t>
            </a:fld>
            <a:endParaRPr lang="en-US"/>
          </a:p>
        </p:txBody>
      </p:sp>
      <p:sp>
        <p:nvSpPr>
          <p:cNvPr id="6" name="Zástupný symbol obsahu 2">
            <a:extLst>
              <a:ext uri="{FF2B5EF4-FFF2-40B4-BE49-F238E27FC236}">
                <a16:creationId xmlns:a16="http://schemas.microsoft.com/office/drawing/2014/main" id="{7D0B9EE6-A182-4CB4-AD3A-DC747C2D5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80298"/>
            <a:ext cx="8928783" cy="4960647"/>
          </a:xfrm>
        </p:spPr>
        <p:txBody>
          <a:bodyPr>
            <a:normAutofit/>
          </a:bodyPr>
          <a:lstStyle/>
          <a:p>
            <a:r>
              <a:rPr lang="sk-SK" sz="2800" dirty="0"/>
              <a:t>Aký výsledok vypíše Python pre nasledujúce výrazy ak platí:</a:t>
            </a:r>
          </a:p>
          <a:p>
            <a:pPr marL="457200" lvl="1" indent="0">
              <a:buNone/>
            </a:pPr>
            <a:r>
              <a:rPr lang="sk-SK" sz="2400" dirty="0"/>
              <a:t>x==4 , y==5, z==3</a:t>
            </a:r>
          </a:p>
          <a:p>
            <a:pPr lvl="1"/>
            <a:endParaRPr lang="sk-SK" sz="2400" dirty="0"/>
          </a:p>
          <a:p>
            <a:pPr marL="914400" lvl="1" indent="-457200">
              <a:buFont typeface="+mj-lt"/>
              <a:buAutoNum type="alphaLcParenR"/>
            </a:pPr>
            <a:r>
              <a:rPr lang="sk-SK" sz="2400" dirty="0"/>
              <a:t>x&gt;y </a:t>
            </a:r>
            <a:r>
              <a:rPr lang="sk-SK" sz="2400" dirty="0">
                <a:solidFill>
                  <a:schemeClr val="accent5"/>
                </a:solidFill>
              </a:rPr>
              <a:t>and</a:t>
            </a:r>
            <a:r>
              <a:rPr lang="sk-SK" sz="2400" dirty="0"/>
              <a:t> x&gt;z</a:t>
            </a:r>
          </a:p>
          <a:p>
            <a:pPr marL="914400" lvl="1" indent="-457200">
              <a:buFont typeface="+mj-lt"/>
              <a:buAutoNum type="alphaLcParenR"/>
            </a:pPr>
            <a:r>
              <a:rPr lang="sk-SK" sz="2400" dirty="0"/>
              <a:t>x&gt;y </a:t>
            </a:r>
            <a:r>
              <a:rPr lang="sk-SK" sz="2400" dirty="0">
                <a:solidFill>
                  <a:schemeClr val="accent5"/>
                </a:solidFill>
              </a:rPr>
              <a:t>and</a:t>
            </a:r>
            <a:r>
              <a:rPr lang="sk-SK" sz="2400" dirty="0"/>
              <a:t> x&lt;=z</a:t>
            </a:r>
          </a:p>
          <a:p>
            <a:pPr marL="914400" lvl="1" indent="-457200">
              <a:buFont typeface="+mj-lt"/>
              <a:buAutoNum type="alphaLcParenR"/>
            </a:pPr>
            <a:r>
              <a:rPr lang="sk-SK" sz="2400" dirty="0"/>
              <a:t>x&gt;y </a:t>
            </a:r>
            <a:r>
              <a:rPr lang="sk-SK" sz="2400" dirty="0">
                <a:solidFill>
                  <a:schemeClr val="accent5"/>
                </a:solidFill>
              </a:rPr>
              <a:t>or</a:t>
            </a:r>
            <a:r>
              <a:rPr lang="sk-SK" sz="2400" dirty="0"/>
              <a:t> x&gt;3</a:t>
            </a:r>
          </a:p>
          <a:p>
            <a:pPr marL="914400" lvl="1" indent="-457200">
              <a:buFont typeface="+mj-lt"/>
              <a:buAutoNum type="alphaLcParenR"/>
            </a:pPr>
            <a:r>
              <a:rPr lang="sk-SK" sz="2400" noProof="1">
                <a:solidFill>
                  <a:schemeClr val="accent5"/>
                </a:solidFill>
              </a:rPr>
              <a:t>not</a:t>
            </a:r>
            <a:r>
              <a:rPr lang="sk-SK" sz="2400" dirty="0"/>
              <a:t> x&gt;z</a:t>
            </a:r>
          </a:p>
          <a:p>
            <a:pPr marL="914400" lvl="1" indent="-457200">
              <a:buFont typeface="+mj-lt"/>
              <a:buAutoNum type="alphaLcParenR"/>
            </a:pPr>
            <a:endParaRPr lang="sk-SK" sz="2400" dirty="0"/>
          </a:p>
          <a:p>
            <a:pPr marL="914400" lvl="1" indent="-457200">
              <a:buFont typeface="+mj-lt"/>
              <a:buAutoNum type="alphaLcParenR"/>
            </a:pPr>
            <a:r>
              <a:rPr lang="sk-SK" sz="2400" dirty="0"/>
              <a:t>(x&lt;y </a:t>
            </a:r>
            <a:r>
              <a:rPr lang="sk-SK" sz="2400" dirty="0">
                <a:solidFill>
                  <a:schemeClr val="accent5"/>
                </a:solidFill>
              </a:rPr>
              <a:t>and</a:t>
            </a:r>
            <a:r>
              <a:rPr lang="sk-SK" sz="2400" dirty="0"/>
              <a:t> x&lt;z) </a:t>
            </a:r>
            <a:r>
              <a:rPr lang="sk-SK" sz="2400" dirty="0">
                <a:solidFill>
                  <a:schemeClr val="accent5"/>
                </a:solidFill>
              </a:rPr>
              <a:t>or</a:t>
            </a:r>
            <a:r>
              <a:rPr lang="sk-SK" sz="2400" dirty="0"/>
              <a:t> (y&gt;z </a:t>
            </a:r>
            <a:r>
              <a:rPr lang="sk-SK" sz="2400" dirty="0">
                <a:solidFill>
                  <a:schemeClr val="accent5"/>
                </a:solidFill>
              </a:rPr>
              <a:t>and</a:t>
            </a:r>
            <a:r>
              <a:rPr lang="sk-SK" sz="2400" dirty="0"/>
              <a:t> y&gt;x)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034A5C-6CF3-4C37-879C-B5C1F6A193C3}"/>
              </a:ext>
            </a:extLst>
          </p:cNvPr>
          <p:cNvSpPr/>
          <p:nvPr/>
        </p:nvSpPr>
        <p:spPr>
          <a:xfrm>
            <a:off x="923636" y="3583709"/>
            <a:ext cx="5237019" cy="526473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3C917-7894-4BB1-B187-F2842B040940}"/>
              </a:ext>
            </a:extLst>
          </p:cNvPr>
          <p:cNvSpPr txBox="1"/>
          <p:nvPr/>
        </p:nvSpPr>
        <p:spPr>
          <a:xfrm>
            <a:off x="6542425" y="4708734"/>
            <a:ext cx="306369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k-SK" sz="2000" b="1" u="sng" dirty="0">
                <a:solidFill>
                  <a:schemeClr val="accent1"/>
                </a:solidFill>
              </a:rPr>
              <a:t>PODMIENKA</a:t>
            </a:r>
            <a:r>
              <a:rPr lang="sk-SK" sz="2000" dirty="0"/>
              <a:t>  (</a:t>
            </a:r>
            <a:r>
              <a:rPr lang="sk-SK" sz="2000" noProof="1"/>
              <a:t>condition</a:t>
            </a:r>
            <a:r>
              <a:rPr lang="sk-SK" sz="2000" dirty="0"/>
              <a:t>)</a:t>
            </a:r>
          </a:p>
          <a:p>
            <a:r>
              <a:rPr lang="sk-SK" dirty="0"/>
              <a:t>(Kombinácia porovnávacích a logických operácií)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B62291-EF0A-421C-AD9D-415375E5A1B9}"/>
              </a:ext>
            </a:extLst>
          </p:cNvPr>
          <p:cNvSpPr/>
          <p:nvPr/>
        </p:nvSpPr>
        <p:spPr>
          <a:xfrm>
            <a:off x="923636" y="4110182"/>
            <a:ext cx="5237019" cy="517236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FE9F34-AEC0-45C8-B734-5F480E7EA3AF}"/>
              </a:ext>
            </a:extLst>
          </p:cNvPr>
          <p:cNvSpPr/>
          <p:nvPr/>
        </p:nvSpPr>
        <p:spPr>
          <a:xfrm>
            <a:off x="923636" y="4648697"/>
            <a:ext cx="5237019" cy="463623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B636A8-69EF-43C5-B2AA-5C5360AF4E6C}"/>
              </a:ext>
            </a:extLst>
          </p:cNvPr>
          <p:cNvSpPr/>
          <p:nvPr/>
        </p:nvSpPr>
        <p:spPr>
          <a:xfrm>
            <a:off x="923636" y="5112320"/>
            <a:ext cx="5237019" cy="753669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9C9ECF-F003-454B-B0FF-611136D75907}"/>
              </a:ext>
            </a:extLst>
          </p:cNvPr>
          <p:cNvSpPr/>
          <p:nvPr/>
        </p:nvSpPr>
        <p:spPr>
          <a:xfrm>
            <a:off x="923636" y="5887269"/>
            <a:ext cx="5237019" cy="753676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4910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E6AD-36EE-44ED-9124-EA414A46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Vetvenie programu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2EE0B-8A11-4A27-8AAB-F309F192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15</a:t>
            </a:fld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01FF1310-0796-47FC-AF52-CB5C3BF56522}"/>
              </a:ext>
            </a:extLst>
          </p:cNvPr>
          <p:cNvSpPr/>
          <p:nvPr/>
        </p:nvSpPr>
        <p:spPr>
          <a:xfrm>
            <a:off x="3886720" y="1820009"/>
            <a:ext cx="2214840" cy="85898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/>
              <a:t>Zadaj A, B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BB185477-593D-4BC9-8EBB-473DE68CBF7E}"/>
              </a:ext>
            </a:extLst>
          </p:cNvPr>
          <p:cNvSpPr/>
          <p:nvPr/>
        </p:nvSpPr>
        <p:spPr>
          <a:xfrm>
            <a:off x="430340" y="5193643"/>
            <a:ext cx="3925455" cy="95134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/>
              <a:t>A je väčšie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8C4B47A5-842F-4193-A4E7-5A3DE9829C7C}"/>
              </a:ext>
            </a:extLst>
          </p:cNvPr>
          <p:cNvSpPr/>
          <p:nvPr/>
        </p:nvSpPr>
        <p:spPr>
          <a:xfrm>
            <a:off x="5198189" y="5200409"/>
            <a:ext cx="3925455" cy="95134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/>
              <a:t>B je väčšie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EA93EEDD-0988-4E35-AD6B-5F3EA3AB75C3}"/>
              </a:ext>
            </a:extLst>
          </p:cNvPr>
          <p:cNvSpPr/>
          <p:nvPr/>
        </p:nvSpPr>
        <p:spPr>
          <a:xfrm>
            <a:off x="3105304" y="3016117"/>
            <a:ext cx="3777673" cy="173412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dirty="0"/>
              <a:t>A &lt; B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15DBE9C-1582-4EFD-B803-DD84149C8DD3}"/>
              </a:ext>
            </a:extLst>
          </p:cNvPr>
          <p:cNvCxnSpPr>
            <a:stCxn id="12" idx="1"/>
            <a:endCxn id="10" idx="1"/>
          </p:cNvCxnSpPr>
          <p:nvPr/>
        </p:nvCxnSpPr>
        <p:spPr>
          <a:xfrm rot="10800000" flipV="1">
            <a:off x="2393068" y="3883181"/>
            <a:ext cx="712236" cy="131046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FF0AF0A-8993-4125-B92C-D82730AA128A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>
            <a:off x="6882977" y="3883182"/>
            <a:ext cx="670485" cy="1317227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44805B-A1AB-47A5-A3B6-4D65107FEF1F}"/>
              </a:ext>
            </a:extLst>
          </p:cNvPr>
          <p:cNvSpPr txBox="1"/>
          <p:nvPr/>
        </p:nvSpPr>
        <p:spPr>
          <a:xfrm>
            <a:off x="2397601" y="34595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noProof="1"/>
              <a:t>False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FF841F-6099-4CCA-9110-3BE87E9C3D01}"/>
              </a:ext>
            </a:extLst>
          </p:cNvPr>
          <p:cNvSpPr txBox="1"/>
          <p:nvPr/>
        </p:nvSpPr>
        <p:spPr>
          <a:xfrm>
            <a:off x="6899734" y="34505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noProof="1"/>
              <a:t>True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3E474BE-CD21-4A74-93AF-46354DA7036C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4825577" y="2847552"/>
            <a:ext cx="337127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8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E6AD-36EE-44ED-9124-EA414A46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Vetvenie programu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2EE0B-8A11-4A27-8AAB-F309F192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16</a:t>
            </a:fld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01FF1310-0796-47FC-AF52-CB5C3BF56522}"/>
              </a:ext>
            </a:extLst>
          </p:cNvPr>
          <p:cNvSpPr/>
          <p:nvPr/>
        </p:nvSpPr>
        <p:spPr>
          <a:xfrm>
            <a:off x="3886720" y="1820009"/>
            <a:ext cx="2214840" cy="85898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/>
              <a:t>Zadaj A, B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BB185477-593D-4BC9-8EBB-473DE68CBF7E}"/>
              </a:ext>
            </a:extLst>
          </p:cNvPr>
          <p:cNvSpPr/>
          <p:nvPr/>
        </p:nvSpPr>
        <p:spPr>
          <a:xfrm>
            <a:off x="430340" y="5193643"/>
            <a:ext cx="3925455" cy="95134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/>
              <a:t>A je väčšie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8C4B47A5-842F-4193-A4E7-5A3DE9829C7C}"/>
              </a:ext>
            </a:extLst>
          </p:cNvPr>
          <p:cNvSpPr/>
          <p:nvPr/>
        </p:nvSpPr>
        <p:spPr>
          <a:xfrm>
            <a:off x="5198189" y="5200409"/>
            <a:ext cx="3925455" cy="95134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/>
              <a:t>B je väčšie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EA93EEDD-0988-4E35-AD6B-5F3EA3AB75C3}"/>
              </a:ext>
            </a:extLst>
          </p:cNvPr>
          <p:cNvSpPr/>
          <p:nvPr/>
        </p:nvSpPr>
        <p:spPr>
          <a:xfrm>
            <a:off x="3105304" y="3016117"/>
            <a:ext cx="3777673" cy="173412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dirty="0"/>
              <a:t>A &lt; B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15DBE9C-1582-4EFD-B803-DD84149C8DD3}"/>
              </a:ext>
            </a:extLst>
          </p:cNvPr>
          <p:cNvCxnSpPr>
            <a:stCxn id="12" idx="1"/>
            <a:endCxn id="10" idx="1"/>
          </p:cNvCxnSpPr>
          <p:nvPr/>
        </p:nvCxnSpPr>
        <p:spPr>
          <a:xfrm rot="10800000" flipV="1">
            <a:off x="2393068" y="3883181"/>
            <a:ext cx="712236" cy="131046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FF0AF0A-8993-4125-B92C-D82730AA128A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>
            <a:off x="6882977" y="3883182"/>
            <a:ext cx="670485" cy="1317227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44805B-A1AB-47A5-A3B6-4D65107FEF1F}"/>
              </a:ext>
            </a:extLst>
          </p:cNvPr>
          <p:cNvSpPr txBox="1"/>
          <p:nvPr/>
        </p:nvSpPr>
        <p:spPr>
          <a:xfrm>
            <a:off x="2397601" y="34595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noProof="1"/>
              <a:t>False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FF841F-6099-4CCA-9110-3BE87E9C3D01}"/>
              </a:ext>
            </a:extLst>
          </p:cNvPr>
          <p:cNvSpPr txBox="1"/>
          <p:nvPr/>
        </p:nvSpPr>
        <p:spPr>
          <a:xfrm>
            <a:off x="6899734" y="34505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noProof="1"/>
              <a:t>True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3E474BE-CD21-4A74-93AF-46354DA7036C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4825577" y="2847552"/>
            <a:ext cx="337127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D4B728-3401-48F3-80C9-8DE94CC9A777}"/>
              </a:ext>
            </a:extLst>
          </p:cNvPr>
          <p:cNvSpPr txBox="1"/>
          <p:nvPr/>
        </p:nvSpPr>
        <p:spPr>
          <a:xfrm>
            <a:off x="4323694" y="3198852"/>
            <a:ext cx="13039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Podmienka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023F4-2A91-44D0-9C28-0D5E7AB54428}"/>
              </a:ext>
            </a:extLst>
          </p:cNvPr>
          <p:cNvSpPr txBox="1"/>
          <p:nvPr/>
        </p:nvSpPr>
        <p:spPr>
          <a:xfrm>
            <a:off x="1915774" y="4253771"/>
            <a:ext cx="9504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Vetva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CD246-2EA6-4C92-8A36-7BE72A36705A}"/>
              </a:ext>
            </a:extLst>
          </p:cNvPr>
          <p:cNvSpPr txBox="1"/>
          <p:nvPr/>
        </p:nvSpPr>
        <p:spPr>
          <a:xfrm>
            <a:off x="7081254" y="4252950"/>
            <a:ext cx="9504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Vetva 1</a:t>
            </a:r>
          </a:p>
        </p:txBody>
      </p:sp>
    </p:spTree>
    <p:extLst>
      <p:ext uri="{BB962C8B-B14F-4D97-AF65-F5344CB8AC3E}">
        <p14:creationId xmlns:p14="http://schemas.microsoft.com/office/powerpoint/2010/main" val="214705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8E48-3846-4E38-8E2B-19940826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Podmienený príkaz – 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E1EA3-2D64-4934-B352-0CBC18C0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CD2015-3BCB-4A9D-A9D4-AE4989B7B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41"/>
          <a:stretch/>
        </p:blipFill>
        <p:spPr>
          <a:xfrm>
            <a:off x="1069276" y="1845703"/>
            <a:ext cx="7521387" cy="12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7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8E48-3846-4E38-8E2B-19940826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Podmienený príkaz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E1EA3-2D64-4934-B352-0CBC18C0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CD2015-3BCB-4A9D-A9D4-AE4989B7B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41"/>
          <a:stretch/>
        </p:blipFill>
        <p:spPr>
          <a:xfrm>
            <a:off x="1069276" y="1845703"/>
            <a:ext cx="7521387" cy="1202297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3B31DE21-490E-4FCC-ACCD-7F322A554C6A}"/>
              </a:ext>
            </a:extLst>
          </p:cNvPr>
          <p:cNvSpPr/>
          <p:nvPr/>
        </p:nvSpPr>
        <p:spPr>
          <a:xfrm rot="5400000">
            <a:off x="1549484" y="2475432"/>
            <a:ext cx="210864" cy="117128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998C4-03DE-4A11-8464-181D466048E4}"/>
              </a:ext>
            </a:extLst>
          </p:cNvPr>
          <p:cNvSpPr txBox="1"/>
          <p:nvPr/>
        </p:nvSpPr>
        <p:spPr>
          <a:xfrm>
            <a:off x="1023974" y="3166503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4 medzery</a:t>
            </a:r>
          </a:p>
          <a:p>
            <a:pPr algn="ctr"/>
            <a:r>
              <a:rPr lang="sk-SK" dirty="0"/>
              <a:t>/</a:t>
            </a:r>
          </a:p>
          <a:p>
            <a:pPr algn="ctr"/>
            <a:r>
              <a:rPr lang="sk-SK" dirty="0"/>
              <a:t>tabulátor</a:t>
            </a:r>
          </a:p>
        </p:txBody>
      </p:sp>
    </p:spTree>
    <p:extLst>
      <p:ext uri="{BB962C8B-B14F-4D97-AF65-F5344CB8AC3E}">
        <p14:creationId xmlns:p14="http://schemas.microsoft.com/office/powerpoint/2010/main" val="151410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8E48-3846-4E38-8E2B-199408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dirty="0"/>
              <a:t>Podmienený príkaz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E1EA3-2D64-4934-B352-0CBC18C0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19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007372-627F-4C6B-94F2-3FCE7073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76" y="1845703"/>
            <a:ext cx="7521387" cy="24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7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9A3A-6540-4C68-98D9-19E73363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hodiny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0978-ECCC-4DB7-89AC-B3C3980A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Vysvetliť pojmy:</a:t>
            </a:r>
          </a:p>
          <a:p>
            <a:pPr lvl="1"/>
            <a:r>
              <a:rPr lang="sk-SK" sz="2600" dirty="0"/>
              <a:t>Logická hodnota (dátový typ boolean)</a:t>
            </a:r>
          </a:p>
          <a:p>
            <a:pPr lvl="1"/>
            <a:r>
              <a:rPr lang="sk-SK" sz="2600" dirty="0"/>
              <a:t>Porovnávacie a logické operátory, p</a:t>
            </a:r>
            <a:r>
              <a:rPr lang="sk-SK" sz="2800" dirty="0"/>
              <a:t>odmienky</a:t>
            </a:r>
          </a:p>
          <a:p>
            <a:pPr lvl="1"/>
            <a:r>
              <a:rPr lang="sk-SK" sz="2800" dirty="0"/>
              <a:t>Podmienený príkaz, vetva programu</a:t>
            </a:r>
          </a:p>
          <a:p>
            <a:endParaRPr lang="sk-SK" sz="3000" dirty="0"/>
          </a:p>
          <a:p>
            <a:r>
              <a:rPr lang="sk-SK" sz="3000" dirty="0"/>
              <a:t>Použiť podmienené príkazy:</a:t>
            </a:r>
          </a:p>
          <a:p>
            <a:pPr lvl="1"/>
            <a:r>
              <a:rPr lang="sk-SK" sz="2800" noProof="1"/>
              <a:t>if,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5AD39-882F-4C98-9FE4-DD72A963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7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45C0F31-6E7D-4D04-9A09-FC3637ADC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76" y="1845703"/>
            <a:ext cx="7521387" cy="24017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AE8E48-3846-4E38-8E2B-199408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dirty="0"/>
              <a:t>Podmienený príkaz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E1EA3-2D64-4934-B352-0CBC18C0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0602E-5FD3-4DE1-A7EE-C340DD23B92E}"/>
              </a:ext>
            </a:extLst>
          </p:cNvPr>
          <p:cNvSpPr txBox="1"/>
          <p:nvPr/>
        </p:nvSpPr>
        <p:spPr>
          <a:xfrm>
            <a:off x="1845234" y="1881775"/>
            <a:ext cx="144941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sz="2000" dirty="0"/>
              <a:t>Podmienka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5ACCF-ED2F-464D-99B8-051176432C37}"/>
              </a:ext>
            </a:extLst>
          </p:cNvPr>
          <p:cNvSpPr txBox="1"/>
          <p:nvPr/>
        </p:nvSpPr>
        <p:spPr>
          <a:xfrm>
            <a:off x="2026607" y="2498080"/>
            <a:ext cx="656405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sz="2800" dirty="0"/>
              <a:t>Vetva 1 (hlavná)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1941F-0E67-457D-A24D-2A59D7FDF0DF}"/>
              </a:ext>
            </a:extLst>
          </p:cNvPr>
          <p:cNvSpPr txBox="1"/>
          <p:nvPr/>
        </p:nvSpPr>
        <p:spPr>
          <a:xfrm>
            <a:off x="2026607" y="3724271"/>
            <a:ext cx="656405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sz="2800" dirty="0"/>
              <a:t>Vetva 2 (vedľajšia)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722D81-6BD7-4FF9-AF92-EBFDB283AD73}"/>
              </a:ext>
            </a:extLst>
          </p:cNvPr>
          <p:cNvSpPr txBox="1"/>
          <p:nvPr/>
        </p:nvSpPr>
        <p:spPr>
          <a:xfrm>
            <a:off x="3315854" y="1717964"/>
            <a:ext cx="354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03223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E6AD-36EE-44ED-9124-EA414A46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Vetvenie programu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2EE0B-8A11-4A27-8AAB-F309F192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21</a:t>
            </a:fld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01FF1310-0796-47FC-AF52-CB5C3BF56522}"/>
              </a:ext>
            </a:extLst>
          </p:cNvPr>
          <p:cNvSpPr/>
          <p:nvPr/>
        </p:nvSpPr>
        <p:spPr>
          <a:xfrm>
            <a:off x="3886720" y="1820009"/>
            <a:ext cx="2214840" cy="85898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/>
              <a:t>Zadaj A, B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BB185477-593D-4BC9-8EBB-473DE68CBF7E}"/>
              </a:ext>
            </a:extLst>
          </p:cNvPr>
          <p:cNvSpPr/>
          <p:nvPr/>
        </p:nvSpPr>
        <p:spPr>
          <a:xfrm>
            <a:off x="430340" y="5193643"/>
            <a:ext cx="3925455" cy="95134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/>
              <a:t>A je väčšie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8C4B47A5-842F-4193-A4E7-5A3DE9829C7C}"/>
              </a:ext>
            </a:extLst>
          </p:cNvPr>
          <p:cNvSpPr/>
          <p:nvPr/>
        </p:nvSpPr>
        <p:spPr>
          <a:xfrm>
            <a:off x="5198189" y="5200409"/>
            <a:ext cx="3925455" cy="95134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/>
              <a:t>B je väčšie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EA93EEDD-0988-4E35-AD6B-5F3EA3AB75C3}"/>
              </a:ext>
            </a:extLst>
          </p:cNvPr>
          <p:cNvSpPr/>
          <p:nvPr/>
        </p:nvSpPr>
        <p:spPr>
          <a:xfrm>
            <a:off x="3105304" y="3016117"/>
            <a:ext cx="3777673" cy="173412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dirty="0"/>
              <a:t>A &lt; B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15DBE9C-1582-4EFD-B803-DD84149C8DD3}"/>
              </a:ext>
            </a:extLst>
          </p:cNvPr>
          <p:cNvCxnSpPr>
            <a:stCxn id="12" idx="1"/>
            <a:endCxn id="10" idx="1"/>
          </p:cNvCxnSpPr>
          <p:nvPr/>
        </p:nvCxnSpPr>
        <p:spPr>
          <a:xfrm rot="10800000" flipV="1">
            <a:off x="2393068" y="3883181"/>
            <a:ext cx="712236" cy="131046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FF0AF0A-8993-4125-B92C-D82730AA128A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>
            <a:off x="6882977" y="3883182"/>
            <a:ext cx="670485" cy="1317227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44805B-A1AB-47A5-A3B6-4D65107FEF1F}"/>
              </a:ext>
            </a:extLst>
          </p:cNvPr>
          <p:cNvSpPr txBox="1"/>
          <p:nvPr/>
        </p:nvSpPr>
        <p:spPr>
          <a:xfrm>
            <a:off x="2397601" y="34595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noProof="1"/>
              <a:t>False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FF841F-6099-4CCA-9110-3BE87E9C3D01}"/>
              </a:ext>
            </a:extLst>
          </p:cNvPr>
          <p:cNvSpPr txBox="1"/>
          <p:nvPr/>
        </p:nvSpPr>
        <p:spPr>
          <a:xfrm>
            <a:off x="6899734" y="34505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noProof="1"/>
              <a:t>True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3E474BE-CD21-4A74-93AF-46354DA7036C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4825577" y="2847552"/>
            <a:ext cx="337127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D4B728-3401-48F3-80C9-8DE94CC9A777}"/>
              </a:ext>
            </a:extLst>
          </p:cNvPr>
          <p:cNvSpPr txBox="1"/>
          <p:nvPr/>
        </p:nvSpPr>
        <p:spPr>
          <a:xfrm>
            <a:off x="4323694" y="3198852"/>
            <a:ext cx="13039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Podmienka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023F4-2A91-44D0-9C28-0D5E7AB54428}"/>
              </a:ext>
            </a:extLst>
          </p:cNvPr>
          <p:cNvSpPr txBox="1"/>
          <p:nvPr/>
        </p:nvSpPr>
        <p:spPr>
          <a:xfrm>
            <a:off x="1915774" y="4253771"/>
            <a:ext cx="9504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Vetva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CD246-2EA6-4C92-8A36-7BE72A36705A}"/>
              </a:ext>
            </a:extLst>
          </p:cNvPr>
          <p:cNvSpPr txBox="1"/>
          <p:nvPr/>
        </p:nvSpPr>
        <p:spPr>
          <a:xfrm>
            <a:off x="7081254" y="4252950"/>
            <a:ext cx="9504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Vetva 1</a:t>
            </a:r>
          </a:p>
        </p:txBody>
      </p:sp>
    </p:spTree>
    <p:extLst>
      <p:ext uri="{BB962C8B-B14F-4D97-AF65-F5344CB8AC3E}">
        <p14:creationId xmlns:p14="http://schemas.microsoft.com/office/powerpoint/2010/main" val="3611978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C4D9-AE3F-475D-84EB-BE52FCAA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programu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317E8-B76B-4CAF-A6BB-59E5B75E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22</a:t>
            </a:fld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37FD63B-792A-40A7-A8A0-1808DBDB6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78335"/>
            <a:ext cx="7469139" cy="34588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DDFD754D-86F6-427D-9D31-8F1CF728D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7"/>
          <a:stretch/>
        </p:blipFill>
        <p:spPr>
          <a:xfrm>
            <a:off x="677334" y="5380962"/>
            <a:ext cx="5301673" cy="132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176F47-5FF8-4E71-93B9-7E7740B8B1FA}"/>
              </a:ext>
            </a:extLst>
          </p:cNvPr>
          <p:cNvSpPr txBox="1"/>
          <p:nvPr/>
        </p:nvSpPr>
        <p:spPr>
          <a:xfrm>
            <a:off x="677334" y="1246909"/>
            <a:ext cx="111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Program: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B74BA-1D97-465B-BE1E-CCF8A4BF4642}"/>
              </a:ext>
            </a:extLst>
          </p:cNvPr>
          <p:cNvSpPr txBox="1"/>
          <p:nvPr/>
        </p:nvSpPr>
        <p:spPr>
          <a:xfrm>
            <a:off x="663943" y="506388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Výstup:</a:t>
            </a:r>
          </a:p>
        </p:txBody>
      </p:sp>
    </p:spTree>
    <p:extLst>
      <p:ext uri="{BB962C8B-B14F-4D97-AF65-F5344CB8AC3E}">
        <p14:creationId xmlns:p14="http://schemas.microsoft.com/office/powerpoint/2010/main" val="175262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7635-6CD5-4FAF-B508-FD2876D7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65B8-C10E-48EC-A094-FC8E3A73C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Vypracujte všetky úlohy v priloženom pracovnom liste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5DCFF-7716-4335-ABC3-373C7FAA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5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4BAB0-2565-487E-A7C2-C14896E54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 b="20042"/>
          <a:stretch/>
        </p:blipFill>
        <p:spPr>
          <a:xfrm>
            <a:off x="2949644" y="1884958"/>
            <a:ext cx="5498600" cy="2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7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E6AD-36EE-44ED-9124-EA414A46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Vetvenie programu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2EE0B-8A11-4A27-8AAB-F309F192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3</a:t>
            </a:fld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01FF1310-0796-47FC-AF52-CB5C3BF56522}"/>
              </a:ext>
            </a:extLst>
          </p:cNvPr>
          <p:cNvSpPr/>
          <p:nvPr/>
        </p:nvSpPr>
        <p:spPr>
          <a:xfrm>
            <a:off x="3886720" y="1820009"/>
            <a:ext cx="2214840" cy="85898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/>
              <a:t>Zadaj A, B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BB185477-593D-4BC9-8EBB-473DE68CBF7E}"/>
              </a:ext>
            </a:extLst>
          </p:cNvPr>
          <p:cNvSpPr/>
          <p:nvPr/>
        </p:nvSpPr>
        <p:spPr>
          <a:xfrm>
            <a:off x="430340" y="5193643"/>
            <a:ext cx="3925455" cy="95134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/>
              <a:t>A je väčšie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8C4B47A5-842F-4193-A4E7-5A3DE9829C7C}"/>
              </a:ext>
            </a:extLst>
          </p:cNvPr>
          <p:cNvSpPr/>
          <p:nvPr/>
        </p:nvSpPr>
        <p:spPr>
          <a:xfrm>
            <a:off x="5198189" y="5200409"/>
            <a:ext cx="3925455" cy="95134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/>
              <a:t>B je väčšie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EA93EEDD-0988-4E35-AD6B-5F3EA3AB75C3}"/>
              </a:ext>
            </a:extLst>
          </p:cNvPr>
          <p:cNvSpPr/>
          <p:nvPr/>
        </p:nvSpPr>
        <p:spPr>
          <a:xfrm>
            <a:off x="3105304" y="3016117"/>
            <a:ext cx="3777673" cy="173412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dirty="0"/>
              <a:t>A &lt; B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15DBE9C-1582-4EFD-B803-DD84149C8DD3}"/>
              </a:ext>
            </a:extLst>
          </p:cNvPr>
          <p:cNvCxnSpPr>
            <a:stCxn id="12" idx="1"/>
            <a:endCxn id="10" idx="1"/>
          </p:cNvCxnSpPr>
          <p:nvPr/>
        </p:nvCxnSpPr>
        <p:spPr>
          <a:xfrm rot="10800000" flipV="1">
            <a:off x="2393068" y="3883181"/>
            <a:ext cx="712236" cy="131046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FF0AF0A-8993-4125-B92C-D82730AA128A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>
            <a:off x="6882977" y="3883182"/>
            <a:ext cx="670485" cy="1317227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44805B-A1AB-47A5-A3B6-4D65107FEF1F}"/>
              </a:ext>
            </a:extLst>
          </p:cNvPr>
          <p:cNvSpPr txBox="1"/>
          <p:nvPr/>
        </p:nvSpPr>
        <p:spPr>
          <a:xfrm>
            <a:off x="2397601" y="34595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noProof="1"/>
              <a:t>False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FF841F-6099-4CCA-9110-3BE87E9C3D01}"/>
              </a:ext>
            </a:extLst>
          </p:cNvPr>
          <p:cNvSpPr txBox="1"/>
          <p:nvPr/>
        </p:nvSpPr>
        <p:spPr>
          <a:xfrm>
            <a:off x="6899734" y="34505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noProof="1"/>
              <a:t>True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3E474BE-CD21-4A74-93AF-46354DA7036C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4825577" y="2847552"/>
            <a:ext cx="337127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9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E6AD-36EE-44ED-9124-EA414A46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Vetvenie programu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2EE0B-8A11-4A27-8AAB-F309F192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4</a:t>
            </a:fld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01FF1310-0796-47FC-AF52-CB5C3BF56522}"/>
              </a:ext>
            </a:extLst>
          </p:cNvPr>
          <p:cNvSpPr/>
          <p:nvPr/>
        </p:nvSpPr>
        <p:spPr>
          <a:xfrm>
            <a:off x="3886720" y="1820009"/>
            <a:ext cx="2214840" cy="85898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/>
              <a:t>Zadaj A, B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BB185477-593D-4BC9-8EBB-473DE68CBF7E}"/>
              </a:ext>
            </a:extLst>
          </p:cNvPr>
          <p:cNvSpPr/>
          <p:nvPr/>
        </p:nvSpPr>
        <p:spPr>
          <a:xfrm>
            <a:off x="430340" y="5193643"/>
            <a:ext cx="3925455" cy="95134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/>
              <a:t>A je väčšie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8C4B47A5-842F-4193-A4E7-5A3DE9829C7C}"/>
              </a:ext>
            </a:extLst>
          </p:cNvPr>
          <p:cNvSpPr/>
          <p:nvPr/>
        </p:nvSpPr>
        <p:spPr>
          <a:xfrm>
            <a:off x="5198189" y="5200409"/>
            <a:ext cx="3925455" cy="95134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/>
              <a:t>B je väčšie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EA93EEDD-0988-4E35-AD6B-5F3EA3AB75C3}"/>
              </a:ext>
            </a:extLst>
          </p:cNvPr>
          <p:cNvSpPr/>
          <p:nvPr/>
        </p:nvSpPr>
        <p:spPr>
          <a:xfrm>
            <a:off x="3105304" y="3016117"/>
            <a:ext cx="3777673" cy="173412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dirty="0"/>
              <a:t>A &lt; B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15DBE9C-1582-4EFD-B803-DD84149C8DD3}"/>
              </a:ext>
            </a:extLst>
          </p:cNvPr>
          <p:cNvCxnSpPr>
            <a:stCxn id="12" idx="1"/>
            <a:endCxn id="10" idx="1"/>
          </p:cNvCxnSpPr>
          <p:nvPr/>
        </p:nvCxnSpPr>
        <p:spPr>
          <a:xfrm rot="10800000" flipV="1">
            <a:off x="2393068" y="3883181"/>
            <a:ext cx="712236" cy="131046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FF0AF0A-8993-4125-B92C-D82730AA128A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>
            <a:off x="6882977" y="3883182"/>
            <a:ext cx="670485" cy="1317227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44805B-A1AB-47A5-A3B6-4D65107FEF1F}"/>
              </a:ext>
            </a:extLst>
          </p:cNvPr>
          <p:cNvSpPr txBox="1"/>
          <p:nvPr/>
        </p:nvSpPr>
        <p:spPr>
          <a:xfrm>
            <a:off x="2397601" y="34595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noProof="1"/>
              <a:t>False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FF841F-6099-4CCA-9110-3BE87E9C3D01}"/>
              </a:ext>
            </a:extLst>
          </p:cNvPr>
          <p:cNvSpPr txBox="1"/>
          <p:nvPr/>
        </p:nvSpPr>
        <p:spPr>
          <a:xfrm>
            <a:off x="6899734" y="34505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noProof="1"/>
              <a:t>True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3E474BE-CD21-4A74-93AF-46354DA7036C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4825577" y="2847552"/>
            <a:ext cx="337127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5C9FF6-A65F-441D-B73E-2DCA5A196062}"/>
              </a:ext>
            </a:extLst>
          </p:cNvPr>
          <p:cNvSpPr/>
          <p:nvPr/>
        </p:nvSpPr>
        <p:spPr>
          <a:xfrm>
            <a:off x="1447377" y="2847552"/>
            <a:ext cx="7056582" cy="2080049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D73340-7B6A-4785-A61C-9FC06389601B}"/>
              </a:ext>
            </a:extLst>
          </p:cNvPr>
          <p:cNvCxnSpPr/>
          <p:nvPr/>
        </p:nvCxnSpPr>
        <p:spPr>
          <a:xfrm flipV="1">
            <a:off x="6882977" y="1930400"/>
            <a:ext cx="670485" cy="917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E745BA-24B2-49AB-9A5B-DA7DFB1B34B9}"/>
              </a:ext>
            </a:extLst>
          </p:cNvPr>
          <p:cNvSpPr txBox="1"/>
          <p:nvPr/>
        </p:nvSpPr>
        <p:spPr>
          <a:xfrm>
            <a:off x="6882977" y="1020923"/>
            <a:ext cx="2113241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k-SK" noProof="1"/>
              <a:t>Ako to realizovať v programovacom jazyku? (Pythone?)</a:t>
            </a:r>
          </a:p>
        </p:txBody>
      </p:sp>
    </p:spTree>
    <p:extLst>
      <p:ext uri="{BB962C8B-B14F-4D97-AF65-F5344CB8AC3E}">
        <p14:creationId xmlns:p14="http://schemas.microsoft.com/office/powerpoint/2010/main" val="168809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9219D2-B0D7-456B-9507-0B7294D81C4A}"/>
              </a:ext>
            </a:extLst>
          </p:cNvPr>
          <p:cNvSpPr/>
          <p:nvPr/>
        </p:nvSpPr>
        <p:spPr>
          <a:xfrm>
            <a:off x="8047952" y="230910"/>
            <a:ext cx="3968557" cy="5698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80381-3E42-46DC-9BEB-274F7D28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Logická hodnota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45E7E-CC89-46D1-9E33-F82B7DDCD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4665"/>
            <a:ext cx="5612630" cy="1639117"/>
          </a:xfrm>
        </p:spPr>
        <p:txBody>
          <a:bodyPr>
            <a:normAutofit/>
          </a:bodyPr>
          <a:lstStyle/>
          <a:p>
            <a:r>
              <a:rPr lang="sk-SK" sz="2800" dirty="0"/>
              <a:t>„pravdivostná hodnota“</a:t>
            </a:r>
          </a:p>
          <a:p>
            <a:endParaRPr lang="sk-SK" sz="2800" dirty="0"/>
          </a:p>
          <a:p>
            <a:r>
              <a:rPr lang="sk-SK" sz="2800" dirty="0"/>
              <a:t>Dátový typ – boolean </a:t>
            </a:r>
            <a:r>
              <a:rPr lang="sk-SK" sz="2800"/>
              <a:t>- </a:t>
            </a:r>
            <a:r>
              <a:rPr lang="sk-SK" sz="2800" noProof="1"/>
              <a:t>bool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1B8E3-18F0-43BD-B58C-DEED6353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F6C92-650C-44CB-96DD-2FC877AFD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066" y="312967"/>
            <a:ext cx="3766327" cy="4611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318674-0A64-465F-BB49-24489DA4F046}"/>
              </a:ext>
            </a:extLst>
          </p:cNvPr>
          <p:cNvSpPr txBox="1"/>
          <p:nvPr/>
        </p:nvSpPr>
        <p:spPr>
          <a:xfrm>
            <a:off x="8231095" y="4944329"/>
            <a:ext cx="36022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George </a:t>
            </a:r>
            <a:r>
              <a:rPr lang="sk-SK" b="1" noProof="1"/>
              <a:t>Boole</a:t>
            </a:r>
            <a:r>
              <a:rPr lang="sk-SK" dirty="0"/>
              <a:t> (1815-1864)</a:t>
            </a:r>
          </a:p>
          <a:p>
            <a:pPr algn="ctr"/>
            <a:r>
              <a:rPr lang="sk-SK" sz="1600" dirty="0"/>
              <a:t>Anglický fyzik a matematik</a:t>
            </a:r>
          </a:p>
          <a:p>
            <a:pPr algn="ctr"/>
            <a:r>
              <a:rPr lang="sk-SK" sz="1600" dirty="0"/>
              <a:t>Autor systému dvojhodnotovej logiky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AA5FF-9AAC-41A2-9B45-D5C786FA809F}"/>
              </a:ext>
            </a:extLst>
          </p:cNvPr>
          <p:cNvSpPr txBox="1"/>
          <p:nvPr/>
        </p:nvSpPr>
        <p:spPr>
          <a:xfrm>
            <a:off x="1809581" y="4544291"/>
            <a:ext cx="4849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noProof="1">
                <a:solidFill>
                  <a:srgbClr val="0070C0"/>
                </a:solidFill>
              </a:rPr>
              <a:t>True</a:t>
            </a:r>
            <a:r>
              <a:rPr lang="sk-SK" sz="6000" dirty="0"/>
              <a:t> / </a:t>
            </a:r>
            <a:r>
              <a:rPr lang="sk-SK" sz="6000" noProof="1">
                <a:solidFill>
                  <a:srgbClr val="0070C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1509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D1FF-843A-4281-BAC3-E7D0B1FD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Porovnávacie operátory </a:t>
            </a:r>
            <a:r>
              <a:rPr lang="sk-SK" sz="2800" dirty="0"/>
              <a:t>(</a:t>
            </a:r>
            <a:r>
              <a:rPr lang="sk-SK" sz="2800" noProof="1"/>
              <a:t>relational operators</a:t>
            </a:r>
            <a:r>
              <a:rPr lang="sk-SK" sz="2800" dirty="0"/>
              <a:t>)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E43CF-488D-4846-B771-A9A22A6F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6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F8BFC4-6B83-4F47-BC9E-EAA72D5503BF}"/>
              </a:ext>
            </a:extLst>
          </p:cNvPr>
          <p:cNvSpPr txBox="1">
            <a:spLocks/>
          </p:cNvSpPr>
          <p:nvPr/>
        </p:nvSpPr>
        <p:spPr>
          <a:xfrm>
            <a:off x="822883" y="1614213"/>
            <a:ext cx="7600681" cy="37244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 (rovný)</a:t>
            </a:r>
          </a:p>
          <a:p>
            <a:pPr>
              <a:spcAft>
                <a:spcPts val="1200"/>
              </a:spcAft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 (rôzny)</a:t>
            </a:r>
          </a:p>
          <a:p>
            <a:pPr>
              <a:spcAft>
                <a:spcPts val="1200"/>
              </a:spcAft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(väčší)</a:t>
            </a:r>
          </a:p>
          <a:p>
            <a:pPr>
              <a:spcAft>
                <a:spcPts val="1200"/>
              </a:spcAft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 (menší)</a:t>
            </a:r>
          </a:p>
          <a:p>
            <a:pPr>
              <a:spcAft>
                <a:spcPts val="1200"/>
              </a:spcAft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 (väčší | rovný)</a:t>
            </a:r>
          </a:p>
          <a:p>
            <a:pPr>
              <a:spcAft>
                <a:spcPts val="1200"/>
              </a:spcAft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 (menší | rovný)</a:t>
            </a:r>
          </a:p>
        </p:txBody>
      </p:sp>
    </p:spTree>
    <p:extLst>
      <p:ext uri="{BB962C8B-B14F-4D97-AF65-F5344CB8AC3E}">
        <p14:creationId xmlns:p14="http://schemas.microsoft.com/office/powerpoint/2010/main" val="299381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D1FF-843A-4281-BAC3-E7D0B1FD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Porovnávacie operátory </a:t>
            </a:r>
            <a:r>
              <a:rPr lang="sk-SK" sz="2800" dirty="0"/>
              <a:t>(</a:t>
            </a:r>
            <a:r>
              <a:rPr lang="sk-SK" sz="2800" noProof="1"/>
              <a:t>relational operators</a:t>
            </a:r>
            <a:r>
              <a:rPr lang="sk-SK" sz="2800" dirty="0"/>
              <a:t>)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E43CF-488D-4846-B771-A9A22A6F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7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F8BFC4-6B83-4F47-BC9E-EAA72D5503BF}"/>
              </a:ext>
            </a:extLst>
          </p:cNvPr>
          <p:cNvSpPr txBox="1">
            <a:spLocks/>
          </p:cNvSpPr>
          <p:nvPr/>
        </p:nvSpPr>
        <p:spPr>
          <a:xfrm>
            <a:off x="822883" y="1614212"/>
            <a:ext cx="7600681" cy="4975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 (rovný)</a:t>
            </a:r>
          </a:p>
          <a:p>
            <a:pPr>
              <a:spcAft>
                <a:spcPts val="1200"/>
              </a:spcAft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 (rôzny)</a:t>
            </a:r>
          </a:p>
          <a:p>
            <a:pPr>
              <a:spcAft>
                <a:spcPts val="1200"/>
              </a:spcAft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(väčší)</a:t>
            </a:r>
          </a:p>
          <a:p>
            <a:pPr>
              <a:spcAft>
                <a:spcPts val="1200"/>
              </a:spcAft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 (menší)</a:t>
            </a:r>
          </a:p>
          <a:p>
            <a:pPr>
              <a:spcAft>
                <a:spcPts val="1200"/>
              </a:spcAft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 (väčší | rovný)</a:t>
            </a:r>
          </a:p>
          <a:p>
            <a:pPr>
              <a:spcAft>
                <a:spcPts val="1200"/>
              </a:spcAft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 (menší | rovný)</a:t>
            </a:r>
          </a:p>
          <a:p>
            <a:pPr marL="0" indent="0">
              <a:spcAft>
                <a:spcPts val="1200"/>
              </a:spcAft>
              <a:buNone/>
            </a:pPr>
            <a:endParaRPr lang="sk-SK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sk-SK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Pozor! </a:t>
            </a:r>
            <a:r>
              <a:rPr lang="sk-SK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sk-SK" sz="22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priradenie</a:t>
            </a:r>
            <a:r>
              <a:rPr lang="sk-SK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hodnoty premennej!</a:t>
            </a:r>
          </a:p>
        </p:txBody>
      </p:sp>
    </p:spTree>
    <p:extLst>
      <p:ext uri="{BB962C8B-B14F-4D97-AF65-F5344CB8AC3E}">
        <p14:creationId xmlns:p14="http://schemas.microsoft.com/office/powerpoint/2010/main" val="295863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D1FF-843A-4281-BAC3-E7D0B1FD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Porovnávacie operátory </a:t>
            </a:r>
            <a:r>
              <a:rPr lang="sk-SK" sz="2800" dirty="0"/>
              <a:t>(</a:t>
            </a:r>
            <a:r>
              <a:rPr lang="sk-SK" sz="2800" noProof="1"/>
              <a:t>relational operators</a:t>
            </a:r>
            <a:r>
              <a:rPr lang="sk-SK" sz="2800" dirty="0"/>
              <a:t>)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E43CF-488D-4846-B771-A9A22A6F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8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F8BFC4-6B83-4F47-BC9E-EAA72D5503BF}"/>
              </a:ext>
            </a:extLst>
          </p:cNvPr>
          <p:cNvSpPr txBox="1">
            <a:spLocks/>
          </p:cNvSpPr>
          <p:nvPr/>
        </p:nvSpPr>
        <p:spPr>
          <a:xfrm>
            <a:off x="822883" y="1614212"/>
            <a:ext cx="4438375" cy="4975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 (rovný)</a:t>
            </a:r>
          </a:p>
          <a:p>
            <a:pPr>
              <a:spcAft>
                <a:spcPts val="1200"/>
              </a:spcAft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 (rôzny)</a:t>
            </a:r>
          </a:p>
          <a:p>
            <a:pPr>
              <a:spcAft>
                <a:spcPts val="1200"/>
              </a:spcAft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(väčší)</a:t>
            </a:r>
          </a:p>
          <a:p>
            <a:pPr>
              <a:spcAft>
                <a:spcPts val="1200"/>
              </a:spcAft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 (menší)</a:t>
            </a:r>
          </a:p>
          <a:p>
            <a:pPr>
              <a:spcAft>
                <a:spcPts val="1200"/>
              </a:spcAft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 (väčší | rovný)</a:t>
            </a:r>
          </a:p>
          <a:p>
            <a:pPr>
              <a:spcAft>
                <a:spcPts val="1200"/>
              </a:spcAft>
            </a:pPr>
            <a:r>
              <a:rPr lang="sk-S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 (menší | rovný)</a:t>
            </a:r>
          </a:p>
          <a:p>
            <a:pPr marL="0" indent="0">
              <a:spcAft>
                <a:spcPts val="1200"/>
              </a:spcAft>
              <a:buNone/>
            </a:pPr>
            <a:endParaRPr lang="sk-SK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sk-SK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Pozor! </a:t>
            </a:r>
            <a:r>
              <a:rPr lang="sk-SK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sk-SK" sz="22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priradenie</a:t>
            </a:r>
            <a:r>
              <a:rPr lang="sk-SK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D0974C-E2D4-40A1-8A65-5CF253A8F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4"/>
          <a:stretch/>
        </p:blipFill>
        <p:spPr>
          <a:xfrm>
            <a:off x="5365599" y="1648444"/>
            <a:ext cx="6586256" cy="4975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FB8D61-1E83-42D0-B237-780334C2180B}"/>
              </a:ext>
            </a:extLst>
          </p:cNvPr>
          <p:cNvSpPr txBox="1"/>
          <p:nvPr/>
        </p:nvSpPr>
        <p:spPr>
          <a:xfrm>
            <a:off x="7832436" y="127911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406683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84A4-1807-4634-890F-5151C07A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Aktivita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ADCFA-78CD-43E9-84E2-27297391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9</a:t>
            </a:fld>
            <a:endParaRPr lang="en-US"/>
          </a:p>
        </p:txBody>
      </p:sp>
      <p:sp>
        <p:nvSpPr>
          <p:cNvPr id="6" name="Zástupný symbol obsahu 2">
            <a:extLst>
              <a:ext uri="{FF2B5EF4-FFF2-40B4-BE49-F238E27FC236}">
                <a16:creationId xmlns:a16="http://schemas.microsoft.com/office/drawing/2014/main" id="{7D0B9EE6-A182-4CB4-AD3A-DC747C2D5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80298"/>
            <a:ext cx="9667393" cy="4960647"/>
          </a:xfrm>
        </p:spPr>
        <p:txBody>
          <a:bodyPr>
            <a:normAutofit/>
          </a:bodyPr>
          <a:lstStyle/>
          <a:p>
            <a:r>
              <a:rPr lang="sk-SK" sz="2400" dirty="0"/>
              <a:t>Aký výsledok vypíše Python pre nasledujúce výrazy ak platí:</a:t>
            </a:r>
          </a:p>
          <a:p>
            <a:pPr marL="457200" lvl="1" indent="0">
              <a:buNone/>
            </a:pPr>
            <a:r>
              <a:rPr lang="sk-SK" sz="2000" dirty="0"/>
              <a:t>x==4 , y==5, z==4</a:t>
            </a:r>
          </a:p>
          <a:p>
            <a:pPr lvl="1"/>
            <a:endParaRPr lang="sk-SK" sz="2000" dirty="0"/>
          </a:p>
          <a:p>
            <a:pPr marL="914400" lvl="1" indent="-457200">
              <a:buFont typeface="+mj-lt"/>
              <a:buAutoNum type="alphaLcParenR"/>
            </a:pPr>
            <a:r>
              <a:rPr lang="sk-SK" sz="2000" noProof="1"/>
              <a:t>x&gt;y</a:t>
            </a:r>
          </a:p>
          <a:p>
            <a:pPr marL="914400" lvl="1" indent="-457200">
              <a:buFont typeface="+mj-lt"/>
              <a:buAutoNum type="alphaLcParenR"/>
            </a:pPr>
            <a:r>
              <a:rPr lang="sk-SK" sz="2000" noProof="1"/>
              <a:t>x&lt;y</a:t>
            </a:r>
          </a:p>
          <a:p>
            <a:pPr marL="914400" lvl="1" indent="-457200">
              <a:buFont typeface="+mj-lt"/>
              <a:buAutoNum type="alphaLcParenR"/>
            </a:pPr>
            <a:r>
              <a:rPr lang="sk-SK" sz="2000" noProof="1"/>
              <a:t>x==y</a:t>
            </a:r>
          </a:p>
          <a:p>
            <a:pPr marL="914400" lvl="1" indent="-457200">
              <a:buFont typeface="+mj-lt"/>
              <a:buAutoNum type="alphaLcParenR"/>
            </a:pPr>
            <a:r>
              <a:rPr lang="sk-SK" sz="2000" noProof="1"/>
              <a:t>x!=y</a:t>
            </a:r>
          </a:p>
          <a:p>
            <a:pPr marL="914400" lvl="1" indent="-457200">
              <a:buFont typeface="+mj-lt"/>
              <a:buAutoNum type="alphaLcParenR"/>
            </a:pPr>
            <a:r>
              <a:rPr lang="sk-SK" sz="2000" noProof="1"/>
              <a:t>x&gt;=z</a:t>
            </a:r>
          </a:p>
          <a:p>
            <a:pPr marL="914400" lvl="1" indent="-457200">
              <a:buFont typeface="+mj-lt"/>
              <a:buAutoNum type="alphaLcParenR"/>
            </a:pPr>
            <a:r>
              <a:rPr lang="sk-SK" sz="2000" noProof="1"/>
              <a:t>x&lt;=z</a:t>
            </a:r>
          </a:p>
          <a:p>
            <a:pPr marL="914400" lvl="1" indent="-457200">
              <a:buFont typeface="+mj-lt"/>
              <a:buAutoNum type="alphaLcParenR"/>
            </a:pPr>
            <a:r>
              <a:rPr lang="sk-SK" sz="2000" noProof="1"/>
              <a:t>x+y&gt;2*x</a:t>
            </a:r>
          </a:p>
          <a:p>
            <a:pPr marL="914400" lvl="1" indent="-457200">
              <a:buFont typeface="+mj-lt"/>
              <a:buAutoNum type="alphaLcParenR"/>
            </a:pPr>
            <a:r>
              <a:rPr lang="sk-SK" sz="2000" noProof="1"/>
              <a:t>y*x-z !=4%4+16</a:t>
            </a:r>
          </a:p>
          <a:p>
            <a:pPr lvl="1"/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76840672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1103</TotalTime>
  <Words>579</Words>
  <Application>Microsoft Office PowerPoint</Application>
  <PresentationFormat>Widescreen</PresentationFormat>
  <Paragraphs>175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Trebuchet MS</vt:lpstr>
      <vt:lpstr>Wingdings 3</vt:lpstr>
      <vt:lpstr>Fazeta</vt:lpstr>
      <vt:lpstr>Jednoduché podmienky</vt:lpstr>
      <vt:lpstr>Ciele hodiny</vt:lpstr>
      <vt:lpstr>Vetvenie programu</vt:lpstr>
      <vt:lpstr>Vetvenie programu</vt:lpstr>
      <vt:lpstr>Logická hodnota</vt:lpstr>
      <vt:lpstr>Porovnávacie operátory (relational operators)</vt:lpstr>
      <vt:lpstr>Porovnávacie operátory (relational operators)</vt:lpstr>
      <vt:lpstr>Porovnávacie operátory (relational operators)</vt:lpstr>
      <vt:lpstr>Aktivita</vt:lpstr>
      <vt:lpstr>Logické operátory</vt:lpstr>
      <vt:lpstr>Logické operátory</vt:lpstr>
      <vt:lpstr>Logické operátory</vt:lpstr>
      <vt:lpstr>Aktivita</vt:lpstr>
      <vt:lpstr>Aktivita</vt:lpstr>
      <vt:lpstr>Vetvenie programu</vt:lpstr>
      <vt:lpstr>Vetvenie programu</vt:lpstr>
      <vt:lpstr>Podmienený príkaz – IF</vt:lpstr>
      <vt:lpstr>Podmienený príkaz</vt:lpstr>
      <vt:lpstr>Podmienený príkaz</vt:lpstr>
      <vt:lpstr>Podmienený príkaz</vt:lpstr>
      <vt:lpstr>Vetvenie programu</vt:lpstr>
      <vt:lpstr>Príklad programu</vt:lpstr>
      <vt:lpstr>Úlohy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</dc:title>
  <cp:lastModifiedBy>Michal</cp:lastModifiedBy>
  <cp:revision>75</cp:revision>
  <dcterms:created xsi:type="dcterms:W3CDTF">2016-06-25T15:54:22Z</dcterms:created>
  <dcterms:modified xsi:type="dcterms:W3CDTF">2019-02-26T15:10:29Z</dcterms:modified>
</cp:coreProperties>
</file>